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309" r:id="rId2"/>
    <p:sldId id="258" r:id="rId3"/>
    <p:sldId id="299" r:id="rId4"/>
    <p:sldId id="263" r:id="rId5"/>
    <p:sldId id="257" r:id="rId6"/>
    <p:sldId id="259" r:id="rId7"/>
    <p:sldId id="279" r:id="rId8"/>
    <p:sldId id="311" r:id="rId9"/>
    <p:sldId id="297" r:id="rId10"/>
    <p:sldId id="305" r:id="rId11"/>
    <p:sldId id="271" r:id="rId12"/>
  </p:sldIdLst>
  <p:sldSz cx="9144000" cy="5143500" type="screen16x9"/>
  <p:notesSz cx="6858000" cy="9144000"/>
  <p:embeddedFontLst>
    <p:embeddedFont>
      <p:font typeface="Bahnschrift Light Condensed" panose="020B0502040204020203" pitchFamily="34" charset="0"/>
      <p:regular r:id="rId14"/>
    </p:embeddedFont>
    <p:embeddedFont>
      <p:font typeface="IBM Plex Sans Condensed" panose="020B0604020202020204" charset="0"/>
      <p:regular r:id="rId15"/>
      <p:bold r:id="rId16"/>
      <p:italic r:id="rId17"/>
      <p:boldItalic r:id="rId18"/>
    </p:embeddedFont>
    <p:embeddedFont>
      <p:font typeface="Bebas Neu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7B9036-0881-475A-ADF6-831E9562A627}">
  <a:tblStyle styleId="{5C7B9036-0881-475A-ADF6-831E9562A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7EC41A-727B-416F-B59B-BBC701B8E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7911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96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944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82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36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06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43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9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47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51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91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36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⬞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77910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42991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79100" y="1353950"/>
            <a:ext cx="1878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2854792" y="1353950"/>
            <a:ext cx="1878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930485" y="1353950"/>
            <a:ext cx="1878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⬞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bas Neu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 smtClean="0"/>
              <a:t>PERSIAPAN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-US" sz="4400" dirty="0" smtClean="0"/>
              <a:t>SERTIFKASI HALAL</a:t>
            </a:r>
            <a:br>
              <a:rPr lang="en-US" sz="4400" dirty="0" smtClean="0"/>
            </a:br>
            <a:r>
              <a:rPr lang="en-US" sz="4400" dirty="0" smtClean="0"/>
              <a:t>3 </a:t>
            </a:r>
            <a:r>
              <a:rPr lang="en-US" sz="4400" dirty="0" err="1" smtClean="0"/>
              <a:t>Oktober</a:t>
            </a:r>
            <a:r>
              <a:rPr lang="en-US" sz="4400" dirty="0" smtClean="0"/>
              <a:t> 2025</a:t>
            </a:r>
            <a:endParaRPr sz="4400" dirty="0"/>
          </a:p>
        </p:txBody>
      </p:sp>
      <p:pic>
        <p:nvPicPr>
          <p:cNvPr id="46" name="Google Shape;4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448" y="847620"/>
            <a:ext cx="3162577" cy="403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075" y="119232"/>
            <a:ext cx="767393" cy="767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47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755576" y="317569"/>
            <a:ext cx="5904656" cy="5259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smtClean="0"/>
              <a:t>KEMUNGKINAN PERTANYAAN</a:t>
            </a:r>
            <a:endParaRPr dirty="0"/>
          </a:p>
        </p:txBody>
      </p:sp>
      <p:sp>
        <p:nvSpPr>
          <p:cNvPr id="271" name="Google Shape;271;p28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78" name="Google Shape;2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247" y="533789"/>
            <a:ext cx="7048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68;p28"/>
          <p:cNvSpPr txBox="1">
            <a:spLocks noGrp="1"/>
          </p:cNvSpPr>
          <p:nvPr>
            <p:ph type="body" idx="1"/>
          </p:nvPr>
        </p:nvSpPr>
        <p:spPr>
          <a:xfrm>
            <a:off x="786882" y="795527"/>
            <a:ext cx="5616790" cy="41643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" sz="1600" dirty="0" smtClean="0"/>
              <a:t>Pengecekan kehalalan dan jaminan ke higienisan bahan baku yang datang </a:t>
            </a:r>
            <a:r>
              <a:rPr lang="en" sz="1600" dirty="0"/>
              <a:t>ke gudang </a:t>
            </a:r>
            <a:r>
              <a:rPr lang="en" sz="1600" dirty="0" smtClean="0"/>
              <a:t>(SCM, QC)</a:t>
            </a:r>
            <a:endParaRPr lang="en" sz="1600" dirty="0" smtClean="0"/>
          </a:p>
          <a:p>
            <a:pPr marL="228600" lvl="0" indent="-228600" algn="l" rtl="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" sz="1600" dirty="0" smtClean="0"/>
              <a:t>Bukti &amp; tindakan untuk memastikan bahwa bahan baku yang di beli adalah halal (PCH)</a:t>
            </a:r>
          </a:p>
          <a:p>
            <a:pPr marL="228600" lvl="0" indent="-228600" algn="l" rtl="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" sz="1600" dirty="0" smtClean="0"/>
              <a:t>Bukti &amp; tindakan untuk memastikan bahwa produksi melalui proses yang halal dan area produksi yang higienis, baik dari sisi alat maupun sarana (PRD)</a:t>
            </a:r>
          </a:p>
          <a:p>
            <a:pPr marL="228600" lvl="0" indent="-228600" algn="l" rtl="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" sz="1600" dirty="0" smtClean="0"/>
              <a:t>Protap mampu telusur untuk barang-barang yang sudah didistribusikan dan jaminan kehalalannya (Sales &amp; Marketing)</a:t>
            </a:r>
          </a:p>
          <a:p>
            <a:pPr marL="228600" lvl="0" indent="-228600" algn="l" rtl="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" sz="1600" dirty="0" smtClean="0"/>
              <a:t>Keberadaan Prosedur, IK, SOP yang mengatur kehalalan, serta bukti dan tindakan untuk memastikan PPH berjalan (CMS)</a:t>
            </a:r>
            <a:endParaRPr sz="1600" dirty="0"/>
          </a:p>
        </p:txBody>
      </p:sp>
      <p:grpSp>
        <p:nvGrpSpPr>
          <p:cNvPr id="10" name="Google Shape;317;p30"/>
          <p:cNvGrpSpPr/>
          <p:nvPr/>
        </p:nvGrpSpPr>
        <p:grpSpPr>
          <a:xfrm>
            <a:off x="6403672" y="1238639"/>
            <a:ext cx="2714848" cy="3653541"/>
            <a:chOff x="6092896" y="1233444"/>
            <a:chExt cx="2714848" cy="3653541"/>
          </a:xfrm>
        </p:grpSpPr>
        <p:pic>
          <p:nvPicPr>
            <p:cNvPr id="11" name="Google Shape;318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2896" y="1233444"/>
              <a:ext cx="2714848" cy="3653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19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13796" y="1855508"/>
              <a:ext cx="232462" cy="156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267;p28"/>
          <p:cNvSpPr txBox="1">
            <a:spLocks/>
          </p:cNvSpPr>
          <p:nvPr/>
        </p:nvSpPr>
        <p:spPr>
          <a:xfrm>
            <a:off x="6802686" y="712650"/>
            <a:ext cx="2310449" cy="525989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 smtClean="0"/>
              <a:t>ANTISIPASINYA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2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6"/>
          <p:cNvGrpSpPr/>
          <p:nvPr/>
        </p:nvGrpSpPr>
        <p:grpSpPr>
          <a:xfrm>
            <a:off x="6372200" y="1238675"/>
            <a:ext cx="2840226" cy="3645025"/>
            <a:chOff x="6016688" y="1238675"/>
            <a:chExt cx="2840226" cy="3645025"/>
          </a:xfrm>
        </p:grpSpPr>
        <p:pic>
          <p:nvPicPr>
            <p:cNvPr id="222" name="Google Shape;22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166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34036" y="1833429"/>
              <a:ext cx="253619" cy="170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2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4959" y="1369367"/>
            <a:ext cx="2572825" cy="34381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359767" y="402268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6000" dirty="0" err="1" smtClean="0">
                <a:solidFill>
                  <a:schemeClr val="lt2"/>
                </a:solidFill>
                <a:latin typeface="Bebas Neue" panose="020B0604020202020204" charset="0"/>
              </a:rPr>
              <a:t>Perlukah</a:t>
            </a:r>
            <a:r>
              <a:rPr lang="en-ID" sz="6000" dirty="0" smtClean="0">
                <a:solidFill>
                  <a:schemeClr val="lt2"/>
                </a:solidFill>
                <a:latin typeface="Bebas Neue" panose="020B0604020202020204" charset="0"/>
              </a:rPr>
              <a:t> </a:t>
            </a:r>
            <a:r>
              <a:rPr lang="en-ID" sz="6000" dirty="0" err="1" smtClean="0">
                <a:solidFill>
                  <a:schemeClr val="lt2"/>
                </a:solidFill>
                <a:latin typeface="Bebas Neue" panose="020B0604020202020204" charset="0"/>
              </a:rPr>
              <a:t>Gemba</a:t>
            </a:r>
            <a:r>
              <a:rPr lang="en-ID" sz="6000" dirty="0" smtClean="0">
                <a:solidFill>
                  <a:schemeClr val="lt2"/>
                </a:solidFill>
                <a:latin typeface="Bebas Neue" panose="020B0604020202020204" charset="0"/>
              </a:rPr>
              <a:t> </a:t>
            </a:r>
            <a:r>
              <a:rPr lang="en-ID" sz="6000" dirty="0">
                <a:solidFill>
                  <a:schemeClr val="lt2"/>
                </a:solidFill>
                <a:latin typeface="Bebas Neue" panose="020B0604020202020204" charset="0"/>
              </a:rPr>
              <a:t>&amp; Review </a:t>
            </a:r>
            <a:r>
              <a:rPr lang="en-ID" sz="6000" dirty="0" err="1">
                <a:solidFill>
                  <a:schemeClr val="lt2"/>
                </a:solidFill>
                <a:latin typeface="Bebas Neue" panose="020B0604020202020204" charset="0"/>
              </a:rPr>
              <a:t>ke</a:t>
            </a:r>
            <a:r>
              <a:rPr lang="en-ID" sz="6000" dirty="0">
                <a:solidFill>
                  <a:schemeClr val="lt2"/>
                </a:solidFill>
                <a:latin typeface="Bebas Neue" panose="020B0604020202020204" charset="0"/>
              </a:rPr>
              <a:t> </a:t>
            </a:r>
            <a:r>
              <a:rPr lang="en-ID" sz="6000" dirty="0" err="1" smtClean="0">
                <a:solidFill>
                  <a:schemeClr val="lt2"/>
                </a:solidFill>
                <a:latin typeface="Bebas Neue" panose="020B0604020202020204" charset="0"/>
              </a:rPr>
              <a:t>Lapangan</a:t>
            </a:r>
            <a:r>
              <a:rPr lang="en-ID" sz="6000" dirty="0" smtClean="0">
                <a:solidFill>
                  <a:schemeClr val="lt2"/>
                </a:solidFill>
                <a:latin typeface="Bebas Neue" panose="020B0604020202020204" charset="0"/>
              </a:rPr>
              <a:t> ?</a:t>
            </a:r>
            <a:endParaRPr lang="en-US" sz="6000" dirty="0">
              <a:latin typeface="Bebas Neue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71" name="Google Shape;71;p13"/>
          <p:cNvGrpSpPr/>
          <p:nvPr/>
        </p:nvGrpSpPr>
        <p:grpSpPr>
          <a:xfrm>
            <a:off x="5736308" y="1652830"/>
            <a:ext cx="3588220" cy="3490443"/>
            <a:chOff x="5826900" y="1367600"/>
            <a:chExt cx="3881675" cy="3775901"/>
          </a:xfrm>
        </p:grpSpPr>
        <p:pic>
          <p:nvPicPr>
            <p:cNvPr id="72" name="Google Shape;72;p13"/>
            <p:cNvPicPr preferRelativeResize="0"/>
            <p:nvPr/>
          </p:nvPicPr>
          <p:blipFill rotWithShape="1">
            <a:blip r:embed="rId3">
              <a:alphaModFix/>
            </a:blip>
            <a:srcRect b="27714"/>
            <a:stretch/>
          </p:blipFill>
          <p:spPr>
            <a:xfrm>
              <a:off x="5826900" y="1367600"/>
              <a:ext cx="3881675" cy="3775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61147" y="2238285"/>
              <a:ext cx="349350" cy="239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13"/>
          <p:cNvSpPr txBox="1">
            <a:spLocks noGrp="1"/>
          </p:cNvSpPr>
          <p:nvPr>
            <p:ph type="ctrTitle" idx="4294967295"/>
          </p:nvPr>
        </p:nvSpPr>
        <p:spPr>
          <a:xfrm>
            <a:off x="323528" y="318427"/>
            <a:ext cx="4534500" cy="10291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chemeClr val="lt2"/>
                </a:solidFill>
              </a:rPr>
              <a:t>A</a:t>
            </a:r>
            <a:r>
              <a:rPr lang="en" sz="6000" dirty="0" smtClean="0">
                <a:solidFill>
                  <a:schemeClr val="lt2"/>
                </a:solidFill>
              </a:rPr>
              <a:t>genda hari ini</a:t>
            </a:r>
            <a:endParaRPr sz="6000" dirty="0">
              <a:solidFill>
                <a:schemeClr val="lt2"/>
              </a:solidFill>
            </a:endParaRPr>
          </a:p>
        </p:txBody>
      </p:sp>
      <p:sp>
        <p:nvSpPr>
          <p:cNvPr id="9" name="Google Shape;74;p13"/>
          <p:cNvSpPr txBox="1">
            <a:spLocks/>
          </p:cNvSpPr>
          <p:nvPr/>
        </p:nvSpPr>
        <p:spPr>
          <a:xfrm>
            <a:off x="1187623" y="1863739"/>
            <a:ext cx="4032447" cy="44024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Penyampaian</a:t>
            </a:r>
            <a:r>
              <a:rPr lang="en-ID" sz="2400" dirty="0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 </a:t>
            </a:r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Hasil</a:t>
            </a:r>
            <a:r>
              <a:rPr lang="en-ID" sz="2400" dirty="0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 </a:t>
            </a:r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Inspeksi</a:t>
            </a:r>
            <a:r>
              <a:rPr lang="en-ID" sz="2400" dirty="0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 &amp; </a:t>
            </a:r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Ceklis</a:t>
            </a:r>
            <a:endParaRPr lang="en-US" sz="2400" dirty="0">
              <a:solidFill>
                <a:schemeClr val="lt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0" name="Google Shape;74;p13"/>
          <p:cNvSpPr txBox="1">
            <a:spLocks/>
          </p:cNvSpPr>
          <p:nvPr/>
        </p:nvSpPr>
        <p:spPr>
          <a:xfrm>
            <a:off x="1184778" y="1274257"/>
            <a:ext cx="5040559" cy="47881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Penjelasan</a:t>
            </a:r>
            <a:r>
              <a:rPr lang="en-ID" sz="2400" dirty="0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 Manual SPJH Furniture &amp; Hospital</a:t>
            </a:r>
            <a:endParaRPr lang="en-US" sz="2400" dirty="0">
              <a:solidFill>
                <a:schemeClr val="lt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1" name="Google Shape;74;p13"/>
          <p:cNvSpPr txBox="1">
            <a:spLocks/>
          </p:cNvSpPr>
          <p:nvPr/>
        </p:nvSpPr>
        <p:spPr>
          <a:xfrm>
            <a:off x="1205417" y="2406220"/>
            <a:ext cx="5040559" cy="47881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Pemberitahuan</a:t>
            </a:r>
            <a:r>
              <a:rPr lang="en-ID" sz="2400" dirty="0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 Rundown Audit</a:t>
            </a:r>
            <a:endParaRPr lang="en-US" sz="2400" dirty="0">
              <a:solidFill>
                <a:schemeClr val="lt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2" name="Google Shape;74;p13"/>
          <p:cNvSpPr txBox="1">
            <a:spLocks/>
          </p:cNvSpPr>
          <p:nvPr/>
        </p:nvSpPr>
        <p:spPr>
          <a:xfrm>
            <a:off x="1187624" y="2970445"/>
            <a:ext cx="5040559" cy="47881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Prediksi</a:t>
            </a:r>
            <a:r>
              <a:rPr lang="en-ID" sz="2400" dirty="0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 </a:t>
            </a:r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Pertanyaan</a:t>
            </a:r>
            <a:r>
              <a:rPr lang="en-ID" sz="2400" dirty="0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 &amp; </a:t>
            </a:r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Antisipasinya</a:t>
            </a:r>
            <a:endParaRPr lang="en-US" sz="2400" dirty="0">
              <a:solidFill>
                <a:schemeClr val="lt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3" name="Google Shape;74;p13"/>
          <p:cNvSpPr txBox="1">
            <a:spLocks/>
          </p:cNvSpPr>
          <p:nvPr/>
        </p:nvSpPr>
        <p:spPr>
          <a:xfrm>
            <a:off x="1187623" y="3534670"/>
            <a:ext cx="5040559" cy="47881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Gemba</a:t>
            </a:r>
            <a:r>
              <a:rPr lang="en-ID" sz="2400" dirty="0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 &amp; Review </a:t>
            </a:r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ke</a:t>
            </a:r>
            <a:r>
              <a:rPr lang="en-ID" sz="2400" dirty="0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 </a:t>
            </a:r>
            <a:r>
              <a:rPr lang="en-ID" sz="2400" dirty="0" err="1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Lapangan</a:t>
            </a:r>
            <a:r>
              <a:rPr lang="en-ID" sz="2400" dirty="0" smtClean="0">
                <a:solidFill>
                  <a:schemeClr val="lt2"/>
                </a:solidFill>
                <a:latin typeface="Bahnschrift Light Condensed" panose="020B0502040204020203" pitchFamily="34" charset="0"/>
              </a:rPr>
              <a:t> (Optional)</a:t>
            </a:r>
            <a:endParaRPr lang="en-US" sz="2400" dirty="0">
              <a:solidFill>
                <a:schemeClr val="lt2"/>
              </a:solidFill>
              <a:latin typeface="Bahnschrift Light 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334" y="1156100"/>
            <a:ext cx="820766" cy="7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0177" y="1129286"/>
            <a:ext cx="2904825" cy="37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683568" y="1516297"/>
            <a:ext cx="5544616" cy="250887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6000" dirty="0" err="1"/>
              <a:t>Penjelasan</a:t>
            </a:r>
            <a:r>
              <a:rPr lang="en-US" sz="6000" dirty="0"/>
              <a:t> Manual SPJH Furniture &amp; Hospital</a:t>
            </a:r>
            <a:endParaRPr sz="6000" dirty="0"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>
            <a:off x="6986537" y="1317174"/>
            <a:ext cx="358351" cy="298118"/>
            <a:chOff x="1926350" y="995225"/>
            <a:chExt cx="428650" cy="356600"/>
          </a:xfrm>
        </p:grpSpPr>
        <p:sp>
          <p:nvSpPr>
            <p:cNvPr id="60" name="Google Shape;60;p12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19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77910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Pemahaman</a:t>
            </a:r>
            <a:endParaRPr b="1" dirty="0"/>
          </a:p>
          <a:p>
            <a:pPr marL="0" lv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ID" dirty="0" smtClean="0"/>
              <a:t>Format </a:t>
            </a:r>
            <a:r>
              <a:rPr lang="en-ID" dirty="0" err="1" smtClean="0"/>
              <a:t>tersusun</a:t>
            </a:r>
            <a:r>
              <a:rPr lang="en-ID" dirty="0" smtClean="0"/>
              <a:t> </a:t>
            </a:r>
            <a:r>
              <a:rPr lang="en-ID" dirty="0" err="1" smtClean="0"/>
              <a:t>otomatis</a:t>
            </a:r>
            <a:r>
              <a:rPr lang="en-ID" dirty="0" smtClean="0"/>
              <a:t> </a:t>
            </a:r>
            <a:r>
              <a:rPr lang="en-ID" dirty="0" err="1" smtClean="0"/>
              <a:t>oleh</a:t>
            </a:r>
            <a:r>
              <a:rPr lang="en-ID" dirty="0" smtClean="0"/>
              <a:t> </a:t>
            </a:r>
            <a:r>
              <a:rPr lang="en-ID" dirty="0" err="1" smtClean="0"/>
              <a:t>sistem</a:t>
            </a:r>
            <a:r>
              <a:rPr lang="en-ID" dirty="0" smtClean="0"/>
              <a:t> </a:t>
            </a:r>
            <a:r>
              <a:rPr lang="en-ID" dirty="0" err="1" smtClean="0"/>
              <a:t>siHalal</a:t>
            </a:r>
            <a:endParaRPr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79100" y="544997"/>
            <a:ext cx="7593300" cy="6111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MANUAL SPJH</a:t>
            </a:r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2"/>
          </p:nvPr>
        </p:nvSpPr>
        <p:spPr>
          <a:xfrm>
            <a:off x="3137171" y="2715766"/>
            <a:ext cx="2877158" cy="15778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b="1" dirty="0" err="1" smtClean="0"/>
              <a:t>Terdapat</a:t>
            </a:r>
            <a:r>
              <a:rPr lang="en-ID" b="1" dirty="0" smtClean="0"/>
              <a:t> 2 SPJH </a:t>
            </a:r>
            <a:r>
              <a:rPr lang="en-ID" b="1" dirty="0" err="1" smtClean="0"/>
              <a:t>Terpisah</a:t>
            </a:r>
            <a:endParaRPr lang="en-ID" b="1" dirty="0" smtClean="0"/>
          </a:p>
          <a:p>
            <a:pPr lvl="0" indent="-457200" algn="l" rtl="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" dirty="0" smtClean="0"/>
              <a:t>SPJH untuk furniture</a:t>
            </a:r>
            <a:endParaRPr lang="en" dirty="0"/>
          </a:p>
          <a:p>
            <a:pPr lvl="0" indent="-457200" algn="l" rtl="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" dirty="0" smtClean="0"/>
              <a:t>SPJH untuk Hospital</a:t>
            </a:r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177" y="1129286"/>
            <a:ext cx="2904825" cy="37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265078">
            <a:off x="5747886" y="598638"/>
            <a:ext cx="419450" cy="55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334" y="1156100"/>
            <a:ext cx="820766" cy="7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0177" y="1129286"/>
            <a:ext cx="2904825" cy="37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779100" y="627534"/>
            <a:ext cx="7593300" cy="52856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err="1" smtClean="0"/>
              <a:t>Spjh</a:t>
            </a:r>
            <a:r>
              <a:rPr lang="en-US" dirty="0" smtClean="0"/>
              <a:t> furniture &amp; hospital</a:t>
            </a:r>
            <a:endParaRPr dirty="0"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>
            <a:off x="6986537" y="1317174"/>
            <a:ext cx="358351" cy="298118"/>
            <a:chOff x="1926350" y="995225"/>
            <a:chExt cx="428650" cy="356600"/>
          </a:xfrm>
        </p:grpSpPr>
        <p:sp>
          <p:nvSpPr>
            <p:cNvPr id="60" name="Google Shape;60;p12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7" name="Google Shape;96;p16"/>
          <p:cNvSpPr txBox="1">
            <a:spLocks noGrp="1"/>
          </p:cNvSpPr>
          <p:nvPr>
            <p:ph type="body" idx="1"/>
          </p:nvPr>
        </p:nvSpPr>
        <p:spPr>
          <a:xfrm>
            <a:off x="779100" y="1349756"/>
            <a:ext cx="4975500" cy="24461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 algn="l" rtl="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" dirty="0" smtClean="0"/>
              <a:t>Tunjukan File Wordnya, dan jelaskan secara singkat</a:t>
            </a:r>
          </a:p>
          <a:p>
            <a:pPr lvl="0" indent="-457200" algn="l" rtl="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" dirty="0" smtClean="0"/>
              <a:t>Sampaikan poin pertanyaan Audit Internal di SPJH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997" y="347925"/>
            <a:ext cx="1496437" cy="134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300" y="1156818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Inspeksi</a:t>
            </a:r>
            <a:r>
              <a:rPr lang="en-US" dirty="0"/>
              <a:t> &amp; </a:t>
            </a:r>
            <a:r>
              <a:rPr lang="en-US" dirty="0" err="1"/>
              <a:t>Ceklis</a:t>
            </a:r>
            <a:endParaRPr dirty="0"/>
          </a:p>
        </p:txBody>
      </p:sp>
      <p:sp>
        <p:nvSpPr>
          <p:cNvPr id="83" name="Google Shape;83;p14"/>
          <p:cNvSpPr/>
          <p:nvPr/>
        </p:nvSpPr>
        <p:spPr>
          <a:xfrm>
            <a:off x="6815202" y="576011"/>
            <a:ext cx="251950" cy="7001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9F4D"/>
                    </a:gs>
                    <a:gs pos="58000">
                      <a:schemeClr val="accent5"/>
                    </a:gs>
                    <a:gs pos="100000">
                      <a:schemeClr val="accent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ebas Neue"/>
              </a:rPr>
              <a:t>1</a:t>
            </a:r>
          </a:p>
        </p:txBody>
      </p:sp>
      <p:sp>
        <p:nvSpPr>
          <p:cNvPr id="8" name="Google Shape;96;p16"/>
          <p:cNvSpPr txBox="1">
            <a:spLocks/>
          </p:cNvSpPr>
          <p:nvPr/>
        </p:nvSpPr>
        <p:spPr>
          <a:xfrm>
            <a:off x="1691680" y="3145588"/>
            <a:ext cx="4975500" cy="131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None/>
              <a:defRPr sz="24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800"/>
              </a:spcAft>
            </a:pPr>
            <a:r>
              <a:rPr lang="en-US" dirty="0" err="1" smtClean="0"/>
              <a:t>Tunjukan</a:t>
            </a:r>
            <a:r>
              <a:rPr lang="en-US" dirty="0" smtClean="0"/>
              <a:t> File </a:t>
            </a:r>
            <a:r>
              <a:rPr lang="en-US" dirty="0" err="1" smtClean="0"/>
              <a:t>Wordnya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484" y="1217910"/>
            <a:ext cx="2572825" cy="343813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4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67" name="Google Shape;36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016" y="411510"/>
            <a:ext cx="612270" cy="6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1;p14"/>
          <p:cNvSpPr txBox="1">
            <a:spLocks/>
          </p:cNvSpPr>
          <p:nvPr/>
        </p:nvSpPr>
        <p:spPr>
          <a:xfrm>
            <a:off x="779100" y="1517488"/>
            <a:ext cx="4960500" cy="16281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6000" dirty="0" err="1">
                <a:solidFill>
                  <a:schemeClr val="lt2"/>
                </a:solidFill>
                <a:latin typeface="Bebas Neue" panose="020B0604020202020204" charset="0"/>
              </a:rPr>
              <a:t>Pemberitahuan</a:t>
            </a:r>
            <a:r>
              <a:rPr lang="en-ID" sz="6000" dirty="0">
                <a:solidFill>
                  <a:schemeClr val="lt2"/>
                </a:solidFill>
                <a:latin typeface="Bebas Neue" panose="020B0604020202020204" charset="0"/>
              </a:rPr>
              <a:t> Rundown Audit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702" y="629824"/>
            <a:ext cx="2572825" cy="343813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4"/>
          <p:cNvSpPr txBox="1">
            <a:spLocks noGrp="1"/>
          </p:cNvSpPr>
          <p:nvPr>
            <p:ph type="title"/>
          </p:nvPr>
        </p:nvSpPr>
        <p:spPr>
          <a:xfrm>
            <a:off x="287913" y="123478"/>
            <a:ext cx="3760925" cy="6725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ID" sz="3600" dirty="0" smtClean="0">
                <a:solidFill>
                  <a:schemeClr val="lt2"/>
                </a:solidFill>
                <a:latin typeface="Bebas Neue" panose="020B0604020202020204" charset="0"/>
              </a:rPr>
              <a:t>Rundown </a:t>
            </a:r>
            <a:r>
              <a:rPr lang="en-ID" sz="3600" dirty="0">
                <a:solidFill>
                  <a:schemeClr val="lt2"/>
                </a:solidFill>
                <a:latin typeface="Bebas Neue" panose="020B0604020202020204" charset="0"/>
              </a:rPr>
              <a:t>Audit</a:t>
            </a:r>
            <a:endParaRPr dirty="0">
              <a:latin typeface="Bebas Neue" panose="020B0604020202020204" charset="0"/>
            </a:endParaRPr>
          </a:p>
        </p:txBody>
      </p:sp>
      <p:sp>
        <p:nvSpPr>
          <p:cNvPr id="366" name="Google Shape;366;p34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67" name="Google Shape;36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4349" y="35588"/>
            <a:ext cx="612270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5272" r="4446" b="12758"/>
          <a:stretch/>
        </p:blipFill>
        <p:spPr>
          <a:xfrm>
            <a:off x="269409" y="1016771"/>
            <a:ext cx="5186191" cy="3943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19200" r="14480" b="66800"/>
          <a:stretch/>
        </p:blipFill>
        <p:spPr>
          <a:xfrm>
            <a:off x="5666572" y="4192229"/>
            <a:ext cx="3300955" cy="767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98" name="Google Shape;98;p16"/>
          <p:cNvGrpSpPr/>
          <p:nvPr/>
        </p:nvGrpSpPr>
        <p:grpSpPr>
          <a:xfrm>
            <a:off x="5864288" y="1238675"/>
            <a:ext cx="2840226" cy="3645025"/>
            <a:chOff x="5864288" y="1238675"/>
            <a:chExt cx="2840226" cy="3645025"/>
          </a:xfrm>
        </p:grpSpPr>
        <p:pic>
          <p:nvPicPr>
            <p:cNvPr id="99" name="Google Shape;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1450" y="526963"/>
            <a:ext cx="548700" cy="6601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1;p14"/>
          <p:cNvSpPr txBox="1">
            <a:spLocks/>
          </p:cNvSpPr>
          <p:nvPr/>
        </p:nvSpPr>
        <p:spPr>
          <a:xfrm>
            <a:off x="779100" y="1517488"/>
            <a:ext cx="4960500" cy="16281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ID" sz="6000" dirty="0" smtClean="0">
                <a:solidFill>
                  <a:schemeClr val="lt2"/>
                </a:solidFill>
                <a:latin typeface="Bebas Neue" panose="020B0604020202020204" charset="0"/>
              </a:rPr>
              <a:t>PREDIKSI PERTANYAAN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775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avius template">
  <a:themeElements>
    <a:clrScheme name="Custom 347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212</Words>
  <Application>Microsoft Office PowerPoint</Application>
  <PresentationFormat>On-screen Show (16:9)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Bahnschrift Light Condensed</vt:lpstr>
      <vt:lpstr>IBM Plex Sans Condensed</vt:lpstr>
      <vt:lpstr>Bebas Neue</vt:lpstr>
      <vt:lpstr>Flavius template</vt:lpstr>
      <vt:lpstr>PERSIAPAN  SERTIFKASI HALAL 3 Oktober 2025</vt:lpstr>
      <vt:lpstr>Agenda hari ini</vt:lpstr>
      <vt:lpstr>Penjelasan Manual SPJH Furniture &amp; Hospital</vt:lpstr>
      <vt:lpstr>MANUAL SPJH</vt:lpstr>
      <vt:lpstr>Spjh furniture &amp; hospital</vt:lpstr>
      <vt:lpstr>Penyampaian Hasil Inspeksi &amp; Ceklis</vt:lpstr>
      <vt:lpstr>PowerPoint Presentation</vt:lpstr>
      <vt:lpstr>Rundown Audit</vt:lpstr>
      <vt:lpstr>PowerPoint Presentation</vt:lpstr>
      <vt:lpstr>KEMUNGKINAN PERTANYAAN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SESI-1  The Power Of Innovation To Gain Competitive Edge</dc:title>
  <cp:lastModifiedBy>Gatria G. Rochmano</cp:lastModifiedBy>
  <cp:revision>98</cp:revision>
  <dcterms:modified xsi:type="dcterms:W3CDTF">2025-09-24T08:35:39Z</dcterms:modified>
</cp:coreProperties>
</file>