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1" r:id="rId2"/>
    <p:sldId id="257" r:id="rId3"/>
    <p:sldId id="289" r:id="rId4"/>
    <p:sldId id="296" r:id="rId5"/>
    <p:sldId id="260" r:id="rId6"/>
    <p:sldId id="265" r:id="rId7"/>
    <p:sldId id="290" r:id="rId8"/>
    <p:sldId id="282" r:id="rId9"/>
    <p:sldId id="283" r:id="rId10"/>
    <p:sldId id="286" r:id="rId11"/>
    <p:sldId id="258" r:id="rId12"/>
    <p:sldId id="284" r:id="rId13"/>
    <p:sldId id="287" r:id="rId14"/>
    <p:sldId id="288" r:id="rId15"/>
    <p:sldId id="274" r:id="rId16"/>
    <p:sldId id="267" r:id="rId17"/>
    <p:sldId id="268" r:id="rId18"/>
    <p:sldId id="269" r:id="rId19"/>
    <p:sldId id="261" r:id="rId20"/>
    <p:sldId id="278" r:id="rId21"/>
    <p:sldId id="279" r:id="rId22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8307"/>
    <a:srgbClr val="FF5050"/>
    <a:srgbClr val="A9A9A9"/>
    <a:srgbClr val="545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12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641A5-C94B-483C-BE13-50B5A453494D}" type="datetimeFigureOut">
              <a:rPr lang="id-ID" smtClean="0"/>
              <a:t>01/11/2017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A0049-4560-4F36-8F1F-26547F62BD1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33477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A0049-4560-4F36-8F1F-26547F62BD15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1776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9CDF5-EF6E-4D39-86D9-8503DB92D478}" type="slidenum">
              <a:rPr lang="id-ID" smtClean="0"/>
              <a:pPr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006057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9CDF5-EF6E-4D39-86D9-8503DB92D478}" type="slidenum">
              <a:rPr lang="id-ID" smtClean="0"/>
              <a:pPr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006057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9CDF5-EF6E-4D39-86D9-8503DB92D478}" type="slidenum">
              <a:rPr lang="id-ID" smtClean="0"/>
              <a:pPr/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006057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9CDF5-EF6E-4D39-86D9-8503DB92D478}" type="slidenum">
              <a:rPr lang="id-ID" smtClean="0"/>
              <a:pPr/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006057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9CDF5-EF6E-4D39-86D9-8503DB92D478}" type="slidenum">
              <a:rPr lang="id-ID" smtClean="0"/>
              <a:pPr/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006057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9CDF5-EF6E-4D39-86D9-8503DB92D478}" type="slidenum">
              <a:rPr lang="id-ID" smtClean="0"/>
              <a:pPr/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006057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9CDF5-EF6E-4D39-86D9-8503DB92D478}" type="slidenum">
              <a:rPr lang="id-ID" smtClean="0"/>
              <a:pPr/>
              <a:t>17</a:t>
            </a:fld>
            <a:endParaRPr lang="id-ID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9CDF5-EF6E-4D39-86D9-8503DB92D478}" type="slidenum">
              <a:rPr lang="id-ID" smtClean="0"/>
              <a:pPr/>
              <a:t>18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006057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9CDF5-EF6E-4D39-86D9-8503DB92D478}" type="slidenum">
              <a:rPr lang="id-ID" smtClean="0"/>
              <a:pPr/>
              <a:t>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006057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9CDF5-EF6E-4D39-86D9-8503DB92D478}" type="slidenum">
              <a:rPr lang="id-ID" smtClean="0"/>
              <a:pPr/>
              <a:t>20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00605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A3AD855-B676-40AB-BBD2-CF48FED38A35}" type="slidenum">
              <a:t>3</a:t>
            </a:fld>
            <a:endParaRPr lang="id-ID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9CDF5-EF6E-4D39-86D9-8503DB92D478}" type="slidenum">
              <a:rPr lang="id-ID" smtClean="0"/>
              <a:pPr/>
              <a:t>21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00605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FB18302-86E2-4BE3-BEF1-5A7810DA8004}" type="slidenum">
              <a:t>4</a:t>
            </a:fld>
            <a:endParaRPr lang="id-ID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9CDF5-EF6E-4D39-86D9-8503DB92D478}" type="slidenum">
              <a:rPr lang="id-ID" smtClean="0"/>
              <a:pPr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00605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9CDF5-EF6E-4D39-86D9-8503DB92D478}" type="slidenum">
              <a:rPr lang="id-ID" smtClean="0"/>
              <a:pPr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00605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3D714F8-2482-4920-BC44-FA376F2B8A9A}" type="slidenum">
              <a:t>7</a:t>
            </a:fld>
            <a:endParaRPr lang="id-ID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9CDF5-EF6E-4D39-86D9-8503DB92D478}" type="slidenum">
              <a:rPr lang="id-ID" smtClean="0"/>
              <a:pPr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00605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9CDF5-EF6E-4D39-86D9-8503DB92D478}" type="slidenum">
              <a:rPr lang="id-ID" smtClean="0"/>
              <a:pPr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00605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9CDF5-EF6E-4D39-86D9-8503DB92D478}" type="slidenum">
              <a:rPr lang="id-ID" smtClean="0"/>
              <a:pPr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00605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58D65-3F65-4142-8F10-0FC18122BD0B}" type="datetimeFigureOut">
              <a:rPr lang="id-ID" smtClean="0"/>
              <a:t>01/11/2017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7E52E-D43F-4D88-B64C-549DEFC8C47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7049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58D65-3F65-4142-8F10-0FC18122BD0B}" type="datetimeFigureOut">
              <a:rPr lang="id-ID" smtClean="0"/>
              <a:t>01/11/2017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7E52E-D43F-4D88-B64C-549DEFC8C47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88712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58D65-3F65-4142-8F10-0FC18122BD0B}" type="datetimeFigureOut">
              <a:rPr lang="id-ID" smtClean="0"/>
              <a:t>01/11/2017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7E52E-D43F-4D88-B64C-549DEFC8C47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72772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58D65-3F65-4142-8F10-0FC18122BD0B}" type="datetimeFigureOut">
              <a:rPr lang="id-ID" smtClean="0"/>
              <a:t>01/11/2017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7E52E-D43F-4D88-B64C-549DEFC8C47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48648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58D65-3F65-4142-8F10-0FC18122BD0B}" type="datetimeFigureOut">
              <a:rPr lang="id-ID" smtClean="0"/>
              <a:t>01/11/2017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7E52E-D43F-4D88-B64C-549DEFC8C47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38131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58D65-3F65-4142-8F10-0FC18122BD0B}" type="datetimeFigureOut">
              <a:rPr lang="id-ID" smtClean="0"/>
              <a:t>01/11/2017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7E52E-D43F-4D88-B64C-549DEFC8C47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51140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58D65-3F65-4142-8F10-0FC18122BD0B}" type="datetimeFigureOut">
              <a:rPr lang="id-ID" smtClean="0"/>
              <a:t>01/11/2017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7E52E-D43F-4D88-B64C-549DEFC8C47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66180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58D65-3F65-4142-8F10-0FC18122BD0B}" type="datetimeFigureOut">
              <a:rPr lang="id-ID" smtClean="0"/>
              <a:t>01/11/2017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7E52E-D43F-4D88-B64C-549DEFC8C47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51569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58D65-3F65-4142-8F10-0FC18122BD0B}" type="datetimeFigureOut">
              <a:rPr lang="id-ID" smtClean="0"/>
              <a:t>01/11/2017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7E52E-D43F-4D88-B64C-549DEFC8C47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7894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58D65-3F65-4142-8F10-0FC18122BD0B}" type="datetimeFigureOut">
              <a:rPr lang="id-ID" smtClean="0"/>
              <a:t>01/11/2017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7E52E-D43F-4D88-B64C-549DEFC8C47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4346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58D65-3F65-4142-8F10-0FC18122BD0B}" type="datetimeFigureOut">
              <a:rPr lang="id-ID" smtClean="0"/>
              <a:t>01/11/2017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7E52E-D43F-4D88-B64C-549DEFC8C47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50966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58D65-3F65-4142-8F10-0FC18122BD0B}" type="datetimeFigureOut">
              <a:rPr lang="id-ID" smtClean="0"/>
              <a:t>01/11/2017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7E52E-D43F-4D88-B64C-549DEFC8C47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97695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1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Ghant%20Chart%20project-%20ISO%209001-Chitose-Rev.xls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Image result for pt tirta varia intiprata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" name="AutoShape 4" descr="Image result for pt tirta varia intipratam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8196" name="Picture 4" descr="Related image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colorTemperature colorTemp="2075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864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115196" y="9323"/>
            <a:ext cx="2028804" cy="786325"/>
            <a:chOff x="3006334" y="158364"/>
            <a:chExt cx="2028804" cy="786325"/>
          </a:xfrm>
        </p:grpSpPr>
        <p:sp>
          <p:nvSpPr>
            <p:cNvPr id="15" name="Text Box 1"/>
            <p:cNvSpPr txBox="1">
              <a:spLocks noChangeArrowheads="1"/>
            </p:cNvSpPr>
            <p:nvPr/>
          </p:nvSpPr>
          <p:spPr bwMode="auto">
            <a:xfrm>
              <a:off x="3006334" y="158364"/>
              <a:ext cx="2028804" cy="63728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r>
                <a:rPr lang="id-ID" sz="3600" b="1" dirty="0" smtClean="0">
                  <a:effectLst/>
                  <a:latin typeface="Magneto"/>
                  <a:ea typeface="Times New Roman"/>
                  <a:cs typeface="Times New Roman"/>
                </a:rPr>
                <a:t>BD</a:t>
              </a:r>
              <a:r>
                <a:rPr lang="id-ID" sz="3600" b="1" dirty="0" smtClean="0">
                  <a:solidFill>
                    <a:srgbClr val="FF0000"/>
                  </a:solidFill>
                  <a:effectLst/>
                  <a:latin typeface="Magneto"/>
                  <a:ea typeface="Times New Roman"/>
                  <a:cs typeface="Times New Roman"/>
                </a:rPr>
                <a:t>M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52040" y="575357"/>
              <a:ext cx="1518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b="1" dirty="0" smtClean="0">
                  <a:solidFill>
                    <a:srgbClr val="0070C0"/>
                  </a:solidFill>
                  <a:latin typeface="Magneto"/>
                  <a:ea typeface="Times New Roman"/>
                  <a:cs typeface="Times New Roman"/>
                </a:rPr>
                <a:t>Consultant</a:t>
              </a:r>
              <a:endParaRPr lang="id-ID" dirty="0">
                <a:solidFill>
                  <a:srgbClr val="0070C0"/>
                </a:solidFill>
                <a:ea typeface="Times New Roman"/>
                <a:cs typeface="Times New Roman"/>
              </a:endParaRPr>
            </a:p>
          </p:txBody>
        </p:sp>
      </p:grpSp>
      <p:sp>
        <p:nvSpPr>
          <p:cNvPr id="17" name="Title 1"/>
          <p:cNvSpPr txBox="1">
            <a:spLocks/>
          </p:cNvSpPr>
          <p:nvPr/>
        </p:nvSpPr>
        <p:spPr>
          <a:xfrm>
            <a:off x="1323833" y="2718521"/>
            <a:ext cx="7328847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4000" b="1" dirty="0" smtClean="0"/>
              <a:t>KICK OFF MEETING</a:t>
            </a:r>
          </a:p>
          <a:p>
            <a:r>
              <a:rPr lang="id-ID" sz="4000" b="1" dirty="0" smtClean="0"/>
              <a:t>Penerapan </a:t>
            </a:r>
            <a:r>
              <a:rPr lang="id-ID" sz="3100" b="1" dirty="0" smtClean="0"/>
              <a:t>ISO 9001:2015</a:t>
            </a:r>
            <a:br>
              <a:rPr lang="id-ID" sz="3100" b="1" dirty="0" smtClean="0"/>
            </a:br>
            <a:r>
              <a:rPr lang="id-ID" sz="3100" b="1" dirty="0" smtClean="0"/>
              <a:t> </a:t>
            </a:r>
            <a:r>
              <a:rPr lang="id-ID" sz="2000" b="1" dirty="0" smtClean="0"/>
              <a:t/>
            </a:r>
            <a:br>
              <a:rPr lang="id-ID" sz="2000" b="1" dirty="0" smtClean="0"/>
            </a:br>
            <a:r>
              <a:rPr lang="id-ID" sz="2800" b="1" dirty="0">
                <a:solidFill>
                  <a:srgbClr val="000000"/>
                </a:solidFill>
              </a:rPr>
              <a:t>PT. Chitose Internasional Tbk</a:t>
            </a:r>
            <a:r>
              <a:rPr lang="id-ID" sz="2000" b="1" dirty="0" smtClean="0"/>
              <a:t/>
            </a:r>
            <a:br>
              <a:rPr lang="id-ID" sz="2000" b="1" dirty="0" smtClean="0"/>
            </a:br>
            <a:endParaRPr lang="id-ID" sz="2000" b="1" dirty="0" smtClean="0"/>
          </a:p>
          <a:p>
            <a:r>
              <a:rPr lang="id-ID" sz="2000" dirty="0" smtClean="0"/>
              <a:t>Tanggal: </a:t>
            </a:r>
            <a:r>
              <a:rPr lang="id-ID" sz="2000" dirty="0" smtClean="0"/>
              <a:t>01 November </a:t>
            </a:r>
            <a:r>
              <a:rPr lang="id-ID" sz="2000" dirty="0" smtClean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6097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7723" y="254472"/>
            <a:ext cx="535307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id-ID" sz="2800" b="1" dirty="0" smtClean="0"/>
              <a:t>Poin Utama Perubahan</a:t>
            </a:r>
            <a:endParaRPr lang="id-ID" sz="2000" b="1" dirty="0"/>
          </a:p>
        </p:txBody>
      </p:sp>
      <p:sp>
        <p:nvSpPr>
          <p:cNvPr id="8" name="Text 54"/>
          <p:cNvSpPr txBox="1">
            <a:spLocks noChangeArrowheads="1"/>
          </p:cNvSpPr>
          <p:nvPr/>
        </p:nvSpPr>
        <p:spPr bwMode="auto">
          <a:xfrm>
            <a:off x="2516188" y="14789150"/>
            <a:ext cx="4305300" cy="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  <p:txBody>
          <a:bodyPr wrap="square" lIns="27432" tIns="18288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1000" b="0" i="0" strike="noStrike">
                <a:solidFill>
                  <a:srgbClr val="000000"/>
                </a:solidFill>
                <a:latin typeface="Arial"/>
                <a:cs typeface="Arial"/>
              </a:rPr>
              <a:t>Review with Client</a:t>
            </a:r>
          </a:p>
        </p:txBody>
      </p:sp>
      <p:sp>
        <p:nvSpPr>
          <p:cNvPr id="9" name="Text 56"/>
          <p:cNvSpPr txBox="1">
            <a:spLocks noChangeArrowheads="1"/>
          </p:cNvSpPr>
          <p:nvPr/>
        </p:nvSpPr>
        <p:spPr bwMode="auto">
          <a:xfrm>
            <a:off x="2259013" y="14789150"/>
            <a:ext cx="228600" cy="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  <p:txBody>
          <a:bodyPr wrap="square" lIns="27432" tIns="18288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1000" b="0" i="0" strike="noStrike">
                <a:solidFill>
                  <a:srgbClr val="000000"/>
                </a:solidFill>
                <a:latin typeface="Arial"/>
                <a:cs typeface="Arial"/>
              </a:rPr>
              <a:t>5.2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245972" y="777692"/>
            <a:ext cx="5299815" cy="537822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566928" indent="-457200" algn="just">
              <a:buClrTx/>
              <a:buSzPct val="75000"/>
              <a:buFont typeface="+mj-lt"/>
              <a:buAutoNum type="alphaLcParenR" startAt="2"/>
            </a:pPr>
            <a:r>
              <a:rPr lang="id-ID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Koordinasi Penerapan ISO 9001</a:t>
            </a:r>
          </a:p>
        </p:txBody>
      </p:sp>
      <p:pic>
        <p:nvPicPr>
          <p:cNvPr id="9222" name="Picture 6" descr="Related imag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611" y="4835704"/>
            <a:ext cx="1633889" cy="163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Image result for animated person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537" y="4979130"/>
            <a:ext cx="1694351" cy="135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Bent Arrow 30"/>
          <p:cNvSpPr/>
          <p:nvPr/>
        </p:nvSpPr>
        <p:spPr>
          <a:xfrm rot="16200000" flipV="1">
            <a:off x="3946338" y="3426839"/>
            <a:ext cx="1005113" cy="2654165"/>
          </a:xfrm>
          <a:prstGeom prst="bentArrow">
            <a:avLst>
              <a:gd name="adj1" fmla="val 20067"/>
              <a:gd name="adj2" fmla="val 16034"/>
              <a:gd name="adj3" fmla="val 25000"/>
              <a:gd name="adj4" fmla="val 379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9216" name="Down Arrow 9215"/>
          <p:cNvSpPr/>
          <p:nvPr/>
        </p:nvSpPr>
        <p:spPr>
          <a:xfrm>
            <a:off x="1834722" y="3752603"/>
            <a:ext cx="368135" cy="9529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217" name="Left Arrow 9216"/>
          <p:cNvSpPr/>
          <p:nvPr/>
        </p:nvSpPr>
        <p:spPr>
          <a:xfrm rot="10800000">
            <a:off x="3140977" y="5771393"/>
            <a:ext cx="2559162" cy="4275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extBox 1"/>
          <p:cNvSpPr txBox="1"/>
          <p:nvPr/>
        </p:nvSpPr>
        <p:spPr>
          <a:xfrm>
            <a:off x="925580" y="1192873"/>
            <a:ext cx="2755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Versi: ISO 9001:2015</a:t>
            </a:r>
            <a:endParaRPr lang="id-ID" b="1" dirty="0"/>
          </a:p>
        </p:txBody>
      </p:sp>
      <p:pic>
        <p:nvPicPr>
          <p:cNvPr id="9218" name="Picture 2" descr="Image result for gif peopl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236" y="2223159"/>
            <a:ext cx="2314575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Left Arrow 18"/>
          <p:cNvSpPr/>
          <p:nvPr/>
        </p:nvSpPr>
        <p:spPr>
          <a:xfrm rot="10800000">
            <a:off x="3316396" y="2848115"/>
            <a:ext cx="1374003" cy="320634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Left Arrow 19"/>
          <p:cNvSpPr/>
          <p:nvPr/>
        </p:nvSpPr>
        <p:spPr>
          <a:xfrm>
            <a:off x="3316396" y="2412686"/>
            <a:ext cx="1374003" cy="320634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Left Arrow 20"/>
          <p:cNvSpPr/>
          <p:nvPr/>
        </p:nvSpPr>
        <p:spPr>
          <a:xfrm>
            <a:off x="3140977" y="5343881"/>
            <a:ext cx="2559162" cy="4275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Down Arrow 6"/>
          <p:cNvSpPr/>
          <p:nvPr/>
        </p:nvSpPr>
        <p:spPr>
          <a:xfrm>
            <a:off x="6555163" y="4251364"/>
            <a:ext cx="273132" cy="7277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Down Arrow 22"/>
          <p:cNvSpPr/>
          <p:nvPr/>
        </p:nvSpPr>
        <p:spPr>
          <a:xfrm rot="10800000">
            <a:off x="1458672" y="3739245"/>
            <a:ext cx="368135" cy="9529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4" name="Picture 4" descr="PROFIT_4_20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74" y="1529887"/>
            <a:ext cx="2860797" cy="214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33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24868" y="2015732"/>
            <a:ext cx="625615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id-ID" sz="2800" b="1" dirty="0" smtClean="0"/>
              <a:t>Hambatan Menerapkan ISO 9001 ?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35419" y="3083442"/>
            <a:ext cx="7685575" cy="2616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marL="457200" indent="-457200">
              <a:spcBef>
                <a:spcPct val="30000"/>
              </a:spcBef>
              <a:buFontTx/>
              <a:buChar char="•"/>
            </a:pPr>
            <a:r>
              <a:rPr lang="en-US" sz="2000" dirty="0" err="1">
                <a:solidFill>
                  <a:srgbClr val="002060"/>
                </a:solidFill>
              </a:rPr>
              <a:t>Kurangnya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Komitmen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dari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id-ID" sz="2000" dirty="0" smtClean="0">
                <a:solidFill>
                  <a:srgbClr val="002060"/>
                </a:solidFill>
              </a:rPr>
              <a:t>Seluruh Tingkatan </a:t>
            </a:r>
            <a:endParaRPr lang="en-US" sz="2000" dirty="0">
              <a:solidFill>
                <a:srgbClr val="002060"/>
              </a:solidFill>
            </a:endParaRPr>
          </a:p>
          <a:p>
            <a:pPr marL="457200" indent="-457200">
              <a:spcBef>
                <a:spcPct val="30000"/>
              </a:spcBef>
              <a:buFontTx/>
              <a:buChar char="•"/>
            </a:pPr>
            <a:r>
              <a:rPr lang="en-US" sz="2000" dirty="0" err="1">
                <a:solidFill>
                  <a:srgbClr val="002060"/>
                </a:solidFill>
              </a:rPr>
              <a:t>Sumber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daya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tidak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memadai</a:t>
            </a:r>
            <a:endParaRPr lang="en-US" sz="2000" dirty="0">
              <a:solidFill>
                <a:srgbClr val="002060"/>
              </a:solidFill>
            </a:endParaRPr>
          </a:p>
          <a:p>
            <a:pPr marL="457200" indent="-457200">
              <a:spcBef>
                <a:spcPct val="30000"/>
              </a:spcBef>
              <a:buFontTx/>
              <a:buChar char="•"/>
            </a:pPr>
            <a:r>
              <a:rPr lang="en-US" sz="2000" dirty="0" err="1">
                <a:solidFill>
                  <a:srgbClr val="002060"/>
                </a:solidFill>
              </a:rPr>
              <a:t>Kurangnya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pengetahuan</a:t>
            </a:r>
            <a:endParaRPr lang="en-US" sz="2000" dirty="0">
              <a:solidFill>
                <a:srgbClr val="002060"/>
              </a:solidFill>
            </a:endParaRPr>
          </a:p>
          <a:p>
            <a:pPr marL="457200" indent="-457200">
              <a:spcBef>
                <a:spcPct val="30000"/>
              </a:spcBef>
              <a:buFontTx/>
              <a:buChar char="•"/>
            </a:pPr>
            <a:r>
              <a:rPr lang="en-US" sz="2000" dirty="0" err="1">
                <a:solidFill>
                  <a:srgbClr val="002060"/>
                </a:solidFill>
              </a:rPr>
              <a:t>Kurangnya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pengawasan</a:t>
            </a:r>
            <a:r>
              <a:rPr lang="en-US" sz="2000" dirty="0">
                <a:solidFill>
                  <a:srgbClr val="002060"/>
                </a:solidFill>
              </a:rPr>
              <a:t>, </a:t>
            </a:r>
            <a:r>
              <a:rPr lang="en-US" sz="2000" dirty="0" err="1">
                <a:solidFill>
                  <a:srgbClr val="002060"/>
                </a:solidFill>
              </a:rPr>
              <a:t>pengukuran</a:t>
            </a:r>
            <a:r>
              <a:rPr lang="en-US" sz="2000" dirty="0">
                <a:solidFill>
                  <a:srgbClr val="002060"/>
                </a:solidFill>
              </a:rPr>
              <a:t>, </a:t>
            </a:r>
            <a:r>
              <a:rPr lang="en-US" sz="2000" dirty="0" err="1">
                <a:solidFill>
                  <a:srgbClr val="002060"/>
                </a:solidFill>
              </a:rPr>
              <a:t>pemantauan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dan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evaluasi</a:t>
            </a:r>
            <a:endParaRPr lang="en-US" sz="2000" dirty="0">
              <a:solidFill>
                <a:srgbClr val="002060"/>
              </a:solidFill>
            </a:endParaRPr>
          </a:p>
          <a:p>
            <a:pPr marL="457200" indent="-457200">
              <a:spcBef>
                <a:spcPct val="30000"/>
              </a:spcBef>
              <a:buFontTx/>
              <a:buChar char="•"/>
            </a:pPr>
            <a:r>
              <a:rPr lang="en-US" sz="2000" dirty="0" err="1">
                <a:solidFill>
                  <a:srgbClr val="002060"/>
                </a:solidFill>
              </a:rPr>
              <a:t>Tidak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mau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terlibat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dan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berpartisipasi</a:t>
            </a:r>
            <a:r>
              <a:rPr lang="en-US" sz="2000" dirty="0">
                <a:solidFill>
                  <a:srgbClr val="002060"/>
                </a:solidFill>
              </a:rPr>
              <a:t> (</a:t>
            </a:r>
            <a:r>
              <a:rPr lang="en-US" sz="2000" dirty="0" err="1">
                <a:solidFill>
                  <a:srgbClr val="002060"/>
                </a:solidFill>
              </a:rPr>
              <a:t>sibuk</a:t>
            </a:r>
            <a:r>
              <a:rPr lang="en-US" sz="2000" dirty="0">
                <a:solidFill>
                  <a:srgbClr val="002060"/>
                </a:solidFill>
              </a:rPr>
              <a:t>, </a:t>
            </a:r>
            <a:r>
              <a:rPr lang="en-US" sz="2000" dirty="0" err="1">
                <a:solidFill>
                  <a:srgbClr val="002060"/>
                </a:solidFill>
              </a:rPr>
              <a:t>tidak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ada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motivasi</a:t>
            </a:r>
            <a:r>
              <a:rPr lang="en-US" sz="2000" dirty="0">
                <a:solidFill>
                  <a:srgbClr val="002060"/>
                </a:solidFill>
              </a:rPr>
              <a:t>, </a:t>
            </a:r>
            <a:r>
              <a:rPr lang="en-US" sz="2000" dirty="0" err="1">
                <a:solidFill>
                  <a:srgbClr val="002060"/>
                </a:solidFill>
              </a:rPr>
              <a:t>beban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kerja</a:t>
            </a:r>
            <a:r>
              <a:rPr lang="en-US" sz="2000" dirty="0">
                <a:solidFill>
                  <a:srgbClr val="002060"/>
                </a:solidFill>
              </a:rPr>
              <a:t> yang </a:t>
            </a:r>
            <a:r>
              <a:rPr lang="en-US" sz="2000" dirty="0" err="1">
                <a:solidFill>
                  <a:srgbClr val="002060"/>
                </a:solidFill>
              </a:rPr>
              <a:t>tinggi</a:t>
            </a:r>
            <a:r>
              <a:rPr lang="en-US" sz="2000" dirty="0">
                <a:solidFill>
                  <a:srgbClr val="002060"/>
                </a:solidFill>
              </a:rPr>
              <a:t>, </a:t>
            </a:r>
            <a:r>
              <a:rPr lang="en-US" sz="2000" dirty="0" err="1">
                <a:solidFill>
                  <a:srgbClr val="002060"/>
                </a:solidFill>
              </a:rPr>
              <a:t>bukan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urusan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saya</a:t>
            </a:r>
            <a:r>
              <a:rPr lang="en-US" sz="2000" dirty="0">
                <a:solidFill>
                  <a:srgbClr val="002060"/>
                </a:solidFill>
              </a:rPr>
              <a:t>, </a:t>
            </a:r>
            <a:r>
              <a:rPr lang="en-US" sz="2000" dirty="0" err="1">
                <a:solidFill>
                  <a:srgbClr val="002060"/>
                </a:solidFill>
              </a:rPr>
              <a:t>tidak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ada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keuntungan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bagi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saya</a:t>
            </a:r>
            <a:r>
              <a:rPr lang="en-US" sz="2000" dirty="0">
                <a:solidFill>
                  <a:srgbClr val="002060"/>
                </a:solidFill>
              </a:rPr>
              <a:t>, </a:t>
            </a:r>
            <a:r>
              <a:rPr lang="en-US" sz="2000" dirty="0" err="1">
                <a:solidFill>
                  <a:srgbClr val="002060"/>
                </a:solidFill>
              </a:rPr>
              <a:t>pekerjaan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tambahan</a:t>
            </a:r>
            <a:r>
              <a:rPr lang="en-US" sz="2000" dirty="0">
                <a:solidFill>
                  <a:srgbClr val="002060"/>
                </a:solidFill>
              </a:rPr>
              <a:t>, </a:t>
            </a:r>
            <a:r>
              <a:rPr lang="en-US" sz="2000" dirty="0" err="1">
                <a:solidFill>
                  <a:srgbClr val="002060"/>
                </a:solidFill>
              </a:rPr>
              <a:t>untuk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apa</a:t>
            </a:r>
            <a:r>
              <a:rPr lang="en-US" sz="2000" dirty="0">
                <a:solidFill>
                  <a:srgbClr val="002060"/>
                </a:solidFill>
              </a:rPr>
              <a:t>) </a:t>
            </a:r>
            <a:r>
              <a:rPr lang="en-US" sz="2000" dirty="0" err="1">
                <a:solidFill>
                  <a:srgbClr val="002060"/>
                </a:solidFill>
              </a:rPr>
              <a:t>dll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4" name="Picture 2" descr="http://pengertianmanajemen.net/wp-content/uploads/2015/07/c_sf_120148_217182_ManajemenResikoDalamBinaryOptio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902" y="282625"/>
            <a:ext cx="1900237" cy="143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82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0962" y="832364"/>
            <a:ext cx="465625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d-ID" sz="2000" b="1" dirty="0" smtClean="0"/>
              <a:t>Kerja Sama vs Sama Kerja</a:t>
            </a:r>
          </a:p>
        </p:txBody>
      </p:sp>
      <p:pic>
        <p:nvPicPr>
          <p:cNvPr id="4" name="irc_mi" descr="http://farm4.static.flickr.com/3158/2537485398_302dac3ed6.jpg?v=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0325" y="1746976"/>
            <a:ext cx="6204890" cy="4392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61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0962" y="832364"/>
            <a:ext cx="548670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d-ID" sz="2000" b="1" dirty="0" smtClean="0"/>
              <a:t>Persepsi Kerja Sama (Teamwork Perception)</a:t>
            </a:r>
          </a:p>
        </p:txBody>
      </p:sp>
      <p:pic>
        <p:nvPicPr>
          <p:cNvPr id="6" name="Picture 2" descr="Related imag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294" y="2503038"/>
            <a:ext cx="47625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13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0962" y="832364"/>
            <a:ext cx="548670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d-ID" sz="2000" b="1" dirty="0" smtClean="0"/>
              <a:t>Persepsi Kerja Sama (Teamwork Perception)</a:t>
            </a:r>
          </a:p>
        </p:txBody>
      </p:sp>
      <p:pic>
        <p:nvPicPr>
          <p:cNvPr id="4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052" y="2196013"/>
            <a:ext cx="4333875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80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62822" y="1175760"/>
            <a:ext cx="625615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id-ID" sz="2800" b="1" dirty="0" smtClean="0"/>
              <a:t>Program Konsultasi</a:t>
            </a:r>
          </a:p>
        </p:txBody>
      </p:sp>
      <p:pic>
        <p:nvPicPr>
          <p:cNvPr id="6146" name="Picture 2" descr="http://images.clipartpanda.com/meeting-clipart-meeting-clip-art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147" y="2564904"/>
            <a:ext cx="6743700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75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15916" y="1677562"/>
            <a:ext cx="5044034" cy="20621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id-ID" sz="2800" b="1" dirty="0" smtClean="0"/>
              <a:t>Metode Konsultasi / Pembinaan</a:t>
            </a:r>
          </a:p>
          <a:p>
            <a:pPr algn="just"/>
            <a:endParaRPr lang="id-ID" sz="2000" b="1" dirty="0" smtClean="0"/>
          </a:p>
          <a:p>
            <a:pPr algn="just"/>
            <a:r>
              <a:rPr lang="id-ID" sz="2000" dirty="0"/>
              <a:t>Metode yang digunakan selama proses konsultasi adalah dengan menggunakan sistem pendekatan komunikasi dua arah (diskusi), monitoring, penindaklanjutan dan pencatatan</a:t>
            </a:r>
            <a:r>
              <a:rPr lang="id-ID" sz="2000" dirty="0" smtClean="0"/>
              <a:t>.</a:t>
            </a:r>
            <a:endParaRPr lang="id-ID" sz="2000" dirty="0"/>
          </a:p>
        </p:txBody>
      </p:sp>
      <p:pic>
        <p:nvPicPr>
          <p:cNvPr id="7" name="Picture 5" descr="J022373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38472" y="4501860"/>
            <a:ext cx="2514600" cy="130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8057678"/>
              </p:ext>
            </p:extLst>
          </p:nvPr>
        </p:nvGraphicFramePr>
        <p:xfrm>
          <a:off x="442765" y="3896616"/>
          <a:ext cx="3470016" cy="2528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0" r:id="rId5" imgW="4251325" imgH="4570413" progId="">
                  <p:embed/>
                </p:oleObj>
              </mc:Choice>
              <mc:Fallback>
                <p:oleObj r:id="rId5" imgW="4251325" imgH="457041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65" y="3896616"/>
                        <a:ext cx="3470016" cy="25283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6" descr="http://cliparts.co/cliparts/rcj/rza/rcjrzazdi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65" y="184087"/>
            <a:ext cx="3396343" cy="243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83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796" y="641866"/>
            <a:ext cx="3019425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Consultation </a:t>
            </a:r>
            <a:r>
              <a:rPr lang="en-US" dirty="0" smtClean="0"/>
              <a:t>Process Flow</a:t>
            </a:r>
            <a:endParaRPr lang="id-ID" dirty="0" smtClean="0"/>
          </a:p>
          <a:p>
            <a:pPr algn="ctr"/>
            <a:r>
              <a:rPr lang="id-ID" dirty="0" smtClean="0"/>
              <a:t>ISO 9001:2015</a:t>
            </a:r>
            <a:endParaRPr lang="en-US" dirty="0"/>
          </a:p>
        </p:txBody>
      </p:sp>
      <p:cxnSp>
        <p:nvCxnSpPr>
          <p:cNvPr id="69" name="Straight Connector 68"/>
          <p:cNvCxnSpPr/>
          <p:nvPr/>
        </p:nvCxnSpPr>
        <p:spPr>
          <a:xfrm rot="16200000" flipH="1">
            <a:off x="1033044" y="4054574"/>
            <a:ext cx="2917821" cy="5517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279400" y="1562100"/>
            <a:ext cx="85471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355596" y="1828800"/>
            <a:ext cx="685800" cy="40011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1000" b="1" dirty="0" smtClean="0">
                <a:latin typeface="Arial" pitchFamily="34" charset="0"/>
                <a:cs typeface="Arial" pitchFamily="34" charset="0"/>
              </a:rPr>
              <a:t>Kick of Meeting</a:t>
            </a:r>
            <a:endParaRPr lang="id-ID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269996" y="1828800"/>
            <a:ext cx="1117600" cy="40011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1000" b="1" dirty="0" smtClean="0">
                <a:latin typeface="Arial" pitchFamily="34" charset="0"/>
                <a:cs typeface="Arial" pitchFamily="34" charset="0"/>
              </a:rPr>
              <a:t>Site Visit &amp; gap analysis</a:t>
            </a:r>
            <a:endParaRPr lang="id-ID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603496" y="1905001"/>
            <a:ext cx="723900" cy="246221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1000" b="1" dirty="0" smtClean="0">
                <a:latin typeface="Arial" pitchFamily="34" charset="0"/>
                <a:cs typeface="Arial" pitchFamily="34" charset="0"/>
              </a:rPr>
              <a:t>Training</a:t>
            </a:r>
            <a:endParaRPr lang="id-ID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568695" y="1857368"/>
            <a:ext cx="1069979" cy="338554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800" b="1" dirty="0" smtClean="0">
                <a:latin typeface="Arial" pitchFamily="34" charset="0"/>
                <a:cs typeface="Arial" pitchFamily="34" charset="0"/>
              </a:rPr>
              <a:t>Developing/revise  of Documents</a:t>
            </a:r>
            <a:endParaRPr lang="id-ID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798056" y="1828800"/>
            <a:ext cx="1150620" cy="40011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1000" b="1" dirty="0" smtClean="0">
                <a:latin typeface="Arial" pitchFamily="34" charset="0"/>
                <a:cs typeface="Arial" pitchFamily="34" charset="0"/>
              </a:rPr>
              <a:t>System implementation</a:t>
            </a:r>
            <a:endParaRPr lang="id-ID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134096" y="1831340"/>
            <a:ext cx="1117600" cy="553998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1000" b="1" dirty="0" smtClean="0">
                <a:latin typeface="Arial" pitchFamily="34" charset="0"/>
                <a:cs typeface="Arial" pitchFamily="34" charset="0"/>
              </a:rPr>
              <a:t>Pre Assessment (optional)</a:t>
            </a:r>
            <a:endParaRPr lang="id-ID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531096" y="1816100"/>
            <a:ext cx="1117600" cy="40011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1000" b="1" dirty="0" smtClean="0">
                <a:latin typeface="Arial" pitchFamily="34" charset="0"/>
                <a:cs typeface="Arial" pitchFamily="34" charset="0"/>
              </a:rPr>
              <a:t>Certification Process</a:t>
            </a:r>
            <a:endParaRPr lang="id-ID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66696" y="2654300"/>
            <a:ext cx="914404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92075" indent="-92075">
              <a:buFont typeface="Arial" pitchFamily="34" charset="0"/>
              <a:buChar char="•"/>
            </a:pPr>
            <a:r>
              <a:rPr lang="id-ID" sz="800" dirty="0" smtClean="0">
                <a:latin typeface="Arial" pitchFamily="34" charset="0"/>
                <a:cs typeface="Arial" pitchFamily="34" charset="0"/>
              </a:rPr>
              <a:t>Build of commitment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id-ID" sz="800" dirty="0" smtClean="0">
                <a:latin typeface="Arial" pitchFamily="34" charset="0"/>
                <a:cs typeface="Arial" pitchFamily="34" charset="0"/>
              </a:rPr>
              <a:t>Confirmation of conslt schedule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244596" y="2654300"/>
            <a:ext cx="1099820" cy="461665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92075" indent="-92075">
              <a:buFont typeface="Arial" pitchFamily="34" charset="0"/>
              <a:buChar char="•"/>
              <a:tabLst>
                <a:tab pos="92075" algn="l"/>
              </a:tabLst>
            </a:pPr>
            <a:r>
              <a:rPr lang="id-ID" sz="800" dirty="0" smtClean="0">
                <a:latin typeface="Arial" pitchFamily="34" charset="0"/>
                <a:cs typeface="Arial" pitchFamily="34" charset="0"/>
              </a:rPr>
              <a:t>Process mapping</a:t>
            </a:r>
          </a:p>
          <a:p>
            <a:pPr marL="92075" indent="-92075">
              <a:buFont typeface="Arial" pitchFamily="34" charset="0"/>
              <a:buChar char="•"/>
              <a:tabLst>
                <a:tab pos="92075" algn="l"/>
              </a:tabLst>
            </a:pPr>
            <a:r>
              <a:rPr lang="id-ID" sz="800" dirty="0" smtClean="0">
                <a:latin typeface="Arial" pitchFamily="34" charset="0"/>
                <a:cs typeface="Arial" pitchFamily="34" charset="0"/>
              </a:rPr>
              <a:t>Current condition mapping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517136" y="2661921"/>
            <a:ext cx="894080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92075" indent="-92075">
              <a:buFont typeface="Arial" pitchFamily="34" charset="0"/>
              <a:buChar char="•"/>
              <a:tabLst>
                <a:tab pos="92075" algn="l"/>
              </a:tabLst>
            </a:pPr>
            <a:r>
              <a:rPr lang="id-ID" sz="800" dirty="0" smtClean="0">
                <a:latin typeface="Arial" pitchFamily="34" charset="0"/>
                <a:cs typeface="Arial" pitchFamily="34" charset="0"/>
              </a:rPr>
              <a:t>QMS-2015 Introduction</a:t>
            </a:r>
          </a:p>
          <a:p>
            <a:pPr marL="92075" indent="-92075">
              <a:buFont typeface="Arial" pitchFamily="34" charset="0"/>
              <a:buChar char="•"/>
              <a:tabLst>
                <a:tab pos="92075" algn="l"/>
              </a:tabLst>
            </a:pPr>
            <a:r>
              <a:rPr lang="id-ID" sz="800" dirty="0" smtClean="0">
                <a:latin typeface="Arial" pitchFamily="34" charset="0"/>
                <a:cs typeface="Arial" pitchFamily="34" charset="0"/>
              </a:rPr>
              <a:t>Documentation review</a:t>
            </a:r>
          </a:p>
          <a:p>
            <a:pPr marL="92075" indent="-92075">
              <a:buFont typeface="Arial" pitchFamily="34" charset="0"/>
              <a:buChar char="•"/>
              <a:tabLst>
                <a:tab pos="92075" algn="l"/>
              </a:tabLst>
            </a:pPr>
            <a:r>
              <a:rPr lang="id-ID" sz="800" dirty="0" smtClean="0">
                <a:latin typeface="Arial" pitchFamily="34" charset="0"/>
                <a:cs typeface="Arial" pitchFamily="34" charset="0"/>
              </a:rPr>
              <a:t>Internal Audit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477256" y="2669542"/>
            <a:ext cx="1137920" cy="830997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92075" indent="-92075">
              <a:buFont typeface="Arial" pitchFamily="34" charset="0"/>
              <a:buChar char="•"/>
              <a:tabLst>
                <a:tab pos="92075" algn="l"/>
              </a:tabLst>
            </a:pPr>
            <a:r>
              <a:rPr lang="id-ID" sz="800" dirty="0" smtClean="0">
                <a:latin typeface="Arial" pitchFamily="34" charset="0"/>
                <a:cs typeface="Arial" pitchFamily="34" charset="0"/>
              </a:rPr>
              <a:t>Discussion with relevant dept</a:t>
            </a:r>
          </a:p>
          <a:p>
            <a:pPr marL="92075" indent="-92075">
              <a:buFont typeface="Arial" pitchFamily="34" charset="0"/>
              <a:buChar char="•"/>
              <a:tabLst>
                <a:tab pos="92075" algn="l"/>
              </a:tabLst>
            </a:pPr>
            <a:r>
              <a:rPr lang="id-ID" sz="800" dirty="0" smtClean="0">
                <a:latin typeface="Arial" pitchFamily="34" charset="0"/>
                <a:cs typeface="Arial" pitchFamily="34" charset="0"/>
              </a:rPr>
              <a:t>Document establisment at all of relevant dept</a:t>
            </a:r>
          </a:p>
          <a:p>
            <a:pPr marL="92075" indent="-92075">
              <a:buFont typeface="Arial" pitchFamily="34" charset="0"/>
              <a:buChar char="•"/>
              <a:tabLst>
                <a:tab pos="92075" algn="l"/>
              </a:tabLst>
            </a:pPr>
            <a:r>
              <a:rPr lang="id-ID" sz="800" dirty="0" smtClean="0">
                <a:latin typeface="Arial" pitchFamily="34" charset="0"/>
                <a:cs typeface="Arial" pitchFamily="34" charset="0"/>
              </a:rPr>
              <a:t>Risk identification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696456" y="2677163"/>
            <a:ext cx="1267460" cy="584775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92075" indent="-92075">
              <a:buFont typeface="Arial" pitchFamily="34" charset="0"/>
              <a:buChar char="•"/>
              <a:tabLst>
                <a:tab pos="92075" algn="l"/>
              </a:tabLst>
            </a:pPr>
            <a:r>
              <a:rPr lang="id-ID" sz="800" dirty="0" smtClean="0">
                <a:latin typeface="Arial" pitchFamily="34" charset="0"/>
                <a:cs typeface="Arial" pitchFamily="34" charset="0"/>
              </a:rPr>
              <a:t>Process Monitoring againts to standards</a:t>
            </a:r>
          </a:p>
          <a:p>
            <a:pPr marL="92075" indent="-92075">
              <a:buFont typeface="Arial" pitchFamily="34" charset="0"/>
              <a:buChar char="•"/>
              <a:tabLst>
                <a:tab pos="92075" algn="l"/>
              </a:tabLst>
            </a:pPr>
            <a:r>
              <a:rPr lang="id-ID" sz="800" dirty="0" smtClean="0">
                <a:latin typeface="Arial" pitchFamily="34" charset="0"/>
                <a:cs typeface="Arial" pitchFamily="34" charset="0"/>
              </a:rPr>
              <a:t>Corrective  Action</a:t>
            </a:r>
          </a:p>
          <a:p>
            <a:pPr marL="92075" indent="-92075">
              <a:buFont typeface="Arial" pitchFamily="34" charset="0"/>
              <a:buChar char="•"/>
              <a:tabLst>
                <a:tab pos="92075" algn="l"/>
              </a:tabLst>
            </a:pPr>
            <a:r>
              <a:rPr lang="id-ID" sz="800" dirty="0" smtClean="0">
                <a:latin typeface="Arial" pitchFamily="34" charset="0"/>
                <a:cs typeface="Arial" pitchFamily="34" charset="0"/>
              </a:rPr>
              <a:t>Verification of risk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045196" y="2684784"/>
            <a:ext cx="1267460" cy="584775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92075" indent="-92075">
              <a:buFont typeface="Arial" pitchFamily="34" charset="0"/>
              <a:buChar char="•"/>
              <a:tabLst>
                <a:tab pos="92075" algn="l"/>
              </a:tabLst>
            </a:pPr>
            <a:r>
              <a:rPr lang="id-ID" sz="800" dirty="0" smtClean="0">
                <a:latin typeface="Arial" pitchFamily="34" charset="0"/>
                <a:cs typeface="Arial" pitchFamily="34" charset="0"/>
              </a:rPr>
              <a:t>Pre Audit (Documentation, risk  &amp; Impelementation)</a:t>
            </a:r>
          </a:p>
          <a:p>
            <a:pPr marL="92075" indent="-92075">
              <a:buFont typeface="Arial" pitchFamily="34" charset="0"/>
              <a:buChar char="•"/>
              <a:tabLst>
                <a:tab pos="92075" algn="l"/>
              </a:tabLst>
            </a:pPr>
            <a:r>
              <a:rPr lang="id-ID" sz="800" dirty="0" smtClean="0">
                <a:latin typeface="Arial" pitchFamily="34" charset="0"/>
                <a:cs typeface="Arial" pitchFamily="34" charset="0"/>
              </a:rPr>
              <a:t>By Cslt or CB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393936" y="2692405"/>
            <a:ext cx="1267460" cy="21544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92075" indent="-92075">
              <a:buFont typeface="Arial" pitchFamily="34" charset="0"/>
              <a:buChar char="•"/>
              <a:tabLst>
                <a:tab pos="92075" algn="l"/>
              </a:tabLst>
            </a:pPr>
            <a:r>
              <a:rPr lang="id-ID" sz="800" dirty="0" smtClean="0">
                <a:latin typeface="Arial" pitchFamily="34" charset="0"/>
                <a:cs typeface="Arial" pitchFamily="34" charset="0"/>
              </a:rPr>
              <a:t>Certification Audit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266696" y="3644900"/>
            <a:ext cx="838200" cy="461665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92075" indent="-92075">
              <a:buFont typeface="Arial" pitchFamily="34" charset="0"/>
              <a:buChar char="•"/>
            </a:pPr>
            <a:r>
              <a:rPr lang="id-ID" sz="800" dirty="0" smtClean="0">
                <a:latin typeface="Arial" pitchFamily="34" charset="0"/>
                <a:cs typeface="Arial" pitchFamily="34" charset="0"/>
              </a:rPr>
              <a:t>TM, QMS Team, DH, Cslt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1264916" y="3644900"/>
            <a:ext cx="838200" cy="33855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92075" indent="-92075">
              <a:buFont typeface="Arial" pitchFamily="34" charset="0"/>
              <a:buChar char="•"/>
            </a:pPr>
            <a:r>
              <a:rPr lang="id-ID" sz="800" dirty="0" smtClean="0">
                <a:latin typeface="Arial" pitchFamily="34" charset="0"/>
                <a:cs typeface="Arial" pitchFamily="34" charset="0"/>
              </a:rPr>
              <a:t>QMS Team,  Cslt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2560316" y="3644900"/>
            <a:ext cx="838200" cy="33855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92075" indent="-92075">
              <a:buFont typeface="Arial" pitchFamily="34" charset="0"/>
              <a:buChar char="•"/>
            </a:pPr>
            <a:r>
              <a:rPr lang="id-ID" sz="800" dirty="0" smtClean="0">
                <a:latin typeface="Arial" pitchFamily="34" charset="0"/>
                <a:cs typeface="Arial" pitchFamily="34" charset="0"/>
              </a:rPr>
              <a:t>QMS Team, DH, Cslt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3480431" y="3644900"/>
            <a:ext cx="838200" cy="33855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92075" indent="-92075">
              <a:buFont typeface="Arial" pitchFamily="34" charset="0"/>
              <a:buChar char="•"/>
            </a:pPr>
            <a:r>
              <a:rPr lang="id-ID" sz="800" dirty="0" smtClean="0">
                <a:latin typeface="Arial" pitchFamily="34" charset="0"/>
                <a:cs typeface="Arial" pitchFamily="34" charset="0"/>
              </a:rPr>
              <a:t>QMS Team, DH, Cslt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4699631" y="3644900"/>
            <a:ext cx="838200" cy="33855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92075" indent="-92075">
              <a:buFont typeface="Arial" pitchFamily="34" charset="0"/>
              <a:buChar char="•"/>
            </a:pPr>
            <a:r>
              <a:rPr lang="id-ID" sz="800" dirty="0" smtClean="0">
                <a:latin typeface="Arial" pitchFamily="34" charset="0"/>
                <a:cs typeface="Arial" pitchFamily="34" charset="0"/>
              </a:rPr>
              <a:t>QMS Team, DH, Cslt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6040751" y="3644900"/>
            <a:ext cx="838200" cy="21544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92075" indent="-92075">
              <a:buFont typeface="Arial" pitchFamily="34" charset="0"/>
              <a:buChar char="•"/>
            </a:pPr>
            <a:r>
              <a:rPr lang="id-ID" sz="800" dirty="0" smtClean="0">
                <a:latin typeface="Arial" pitchFamily="34" charset="0"/>
                <a:cs typeface="Arial" pitchFamily="34" charset="0"/>
              </a:rPr>
              <a:t>TM, Cslt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7376156" y="3644900"/>
            <a:ext cx="838200" cy="21544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92075" indent="-92075">
              <a:buFont typeface="Arial" pitchFamily="34" charset="0"/>
              <a:buChar char="•"/>
            </a:pPr>
            <a:r>
              <a:rPr lang="id-ID" sz="800" dirty="0" smtClean="0">
                <a:latin typeface="Arial" pitchFamily="34" charset="0"/>
                <a:cs typeface="Arial" pitchFamily="34" charset="0"/>
              </a:rPr>
              <a:t>CB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236216" y="4224020"/>
            <a:ext cx="923290" cy="584775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92075" indent="-92075">
              <a:buFont typeface="Arial" pitchFamily="34" charset="0"/>
              <a:buChar char="•"/>
            </a:pPr>
            <a:r>
              <a:rPr lang="id-ID" sz="800" dirty="0" smtClean="0">
                <a:latin typeface="Arial" pitchFamily="34" charset="0"/>
                <a:cs typeface="Arial" pitchFamily="34" charset="0"/>
              </a:rPr>
              <a:t>Minutes of Meeting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id-ID" sz="800" dirty="0" smtClean="0">
                <a:latin typeface="Arial" pitchFamily="34" charset="0"/>
                <a:cs typeface="Arial" pitchFamily="34" charset="0"/>
              </a:rPr>
              <a:t>Monitoring of action taken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234436" y="4224020"/>
            <a:ext cx="1109980" cy="461665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92075" indent="-92075">
              <a:buFont typeface="Arial" pitchFamily="34" charset="0"/>
              <a:buChar char="•"/>
            </a:pPr>
            <a:r>
              <a:rPr lang="id-ID" sz="800" dirty="0" smtClean="0">
                <a:latin typeface="Arial" pitchFamily="34" charset="0"/>
                <a:cs typeface="Arial" pitchFamily="34" charset="0"/>
              </a:rPr>
              <a:t>Process Map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id-ID" sz="800" dirty="0" smtClean="0">
                <a:latin typeface="Arial" pitchFamily="34" charset="0"/>
                <a:cs typeface="Arial" pitchFamily="34" charset="0"/>
              </a:rPr>
              <a:t>Gap Analysis report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529836" y="4224020"/>
            <a:ext cx="838200" cy="461665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92075" indent="-92075">
              <a:buFont typeface="Arial" pitchFamily="34" charset="0"/>
              <a:buChar char="•"/>
            </a:pPr>
            <a:r>
              <a:rPr lang="id-ID" sz="800" dirty="0" smtClean="0">
                <a:latin typeface="Arial" pitchFamily="34" charset="0"/>
                <a:cs typeface="Arial" pitchFamily="34" charset="0"/>
              </a:rPr>
              <a:t>Training records/certificates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3449950" y="4224020"/>
            <a:ext cx="1102999" cy="830997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92075" indent="-92075">
              <a:buFont typeface="Arial" pitchFamily="34" charset="0"/>
              <a:buChar char="•"/>
            </a:pPr>
            <a:r>
              <a:rPr lang="id-ID" sz="800" dirty="0" smtClean="0">
                <a:latin typeface="Arial" pitchFamily="34" charset="0"/>
                <a:cs typeface="Arial" pitchFamily="34" charset="0"/>
              </a:rPr>
              <a:t>Issuing of documents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id-ID" sz="800" dirty="0" smtClean="0">
                <a:latin typeface="Arial" pitchFamily="34" charset="0"/>
                <a:cs typeface="Arial" pitchFamily="34" charset="0"/>
              </a:rPr>
              <a:t>Verification of documents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id-ID" sz="800" dirty="0" smtClean="0">
                <a:latin typeface="Arial" pitchFamily="34" charset="0"/>
                <a:cs typeface="Arial" pitchFamily="34" charset="0"/>
              </a:rPr>
              <a:t>Identification of risk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4678676" y="4224020"/>
            <a:ext cx="1270000" cy="584775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92075" indent="-92075">
              <a:buFont typeface="Arial" pitchFamily="34" charset="0"/>
              <a:buChar char="•"/>
            </a:pPr>
            <a:r>
              <a:rPr lang="id-ID" sz="800" dirty="0" smtClean="0">
                <a:latin typeface="Arial" pitchFamily="34" charset="0"/>
                <a:cs typeface="Arial" pitchFamily="34" charset="0"/>
              </a:rPr>
              <a:t>Monitoring report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id-ID" sz="800" dirty="0" smtClean="0">
                <a:latin typeface="Arial" pitchFamily="34" charset="0"/>
                <a:cs typeface="Arial" pitchFamily="34" charset="0"/>
              </a:rPr>
              <a:t>Internal Audit report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id-ID" sz="800" dirty="0" smtClean="0">
                <a:latin typeface="Arial" pitchFamily="34" charset="0"/>
                <a:cs typeface="Arial" pitchFamily="34" charset="0"/>
              </a:rPr>
              <a:t>MoM Management Review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019796" y="4224020"/>
            <a:ext cx="838200" cy="21544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92075" indent="-92075">
              <a:buFont typeface="Arial" pitchFamily="34" charset="0"/>
              <a:buChar char="•"/>
            </a:pPr>
            <a:r>
              <a:rPr lang="id-ID" sz="800" dirty="0" smtClean="0">
                <a:latin typeface="Arial" pitchFamily="34" charset="0"/>
                <a:cs typeface="Arial" pitchFamily="34" charset="0"/>
              </a:rPr>
              <a:t>PA Report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7345676" y="4224020"/>
            <a:ext cx="1074424" cy="33855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92075" indent="-92075">
              <a:buFont typeface="Arial" pitchFamily="34" charset="0"/>
              <a:buChar char="•"/>
            </a:pPr>
            <a:r>
              <a:rPr lang="id-ID" sz="800" dirty="0" smtClean="0">
                <a:latin typeface="Arial" pitchFamily="34" charset="0"/>
                <a:cs typeface="Arial" pitchFamily="34" charset="0"/>
              </a:rPr>
              <a:t>Certificate of QMS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233676" y="5144135"/>
            <a:ext cx="838200" cy="21544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92075" indent="-92075">
              <a:buFont typeface="Arial" pitchFamily="34" charset="0"/>
              <a:buChar char="•"/>
            </a:pPr>
            <a:r>
              <a:rPr lang="id-ID" sz="800" dirty="0" smtClean="0">
                <a:latin typeface="Arial" pitchFamily="34" charset="0"/>
                <a:cs typeface="Arial" pitchFamily="34" charset="0"/>
              </a:rPr>
              <a:t>       md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1231896" y="5144135"/>
            <a:ext cx="838200" cy="21544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92075" indent="-92075">
              <a:buFont typeface="Arial" pitchFamily="34" charset="0"/>
              <a:buChar char="•"/>
            </a:pPr>
            <a:r>
              <a:rPr lang="id-ID" sz="800" dirty="0" smtClean="0">
                <a:latin typeface="Arial" pitchFamily="34" charset="0"/>
                <a:cs typeface="Arial" pitchFamily="34" charset="0"/>
              </a:rPr>
              <a:t>    md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2527296" y="5144135"/>
            <a:ext cx="838200" cy="21544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92075" indent="-92075">
              <a:buFont typeface="Arial" pitchFamily="34" charset="0"/>
              <a:buChar char="•"/>
            </a:pPr>
            <a:r>
              <a:rPr lang="id-ID" sz="800" dirty="0" smtClean="0">
                <a:latin typeface="Arial" pitchFamily="34" charset="0"/>
                <a:cs typeface="Arial" pitchFamily="34" charset="0"/>
              </a:rPr>
              <a:t>   md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3447411" y="5144135"/>
            <a:ext cx="838200" cy="21544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92075" indent="-92075">
              <a:buFont typeface="Arial" pitchFamily="34" charset="0"/>
              <a:buChar char="•"/>
            </a:pPr>
            <a:r>
              <a:rPr lang="id-ID" sz="800" dirty="0" smtClean="0">
                <a:latin typeface="Arial" pitchFamily="34" charset="0"/>
                <a:cs typeface="Arial" pitchFamily="34" charset="0"/>
              </a:rPr>
              <a:t>   md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4676136" y="5144135"/>
            <a:ext cx="838200" cy="21544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92075" indent="-92075">
              <a:buFont typeface="Arial" pitchFamily="34" charset="0"/>
              <a:buChar char="•"/>
            </a:pPr>
            <a:r>
              <a:rPr lang="id-ID" sz="800" dirty="0" smtClean="0">
                <a:latin typeface="Arial" pitchFamily="34" charset="0"/>
                <a:cs typeface="Arial" pitchFamily="34" charset="0"/>
              </a:rPr>
              <a:t>   md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6045831" y="5144135"/>
            <a:ext cx="838200" cy="21544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92075" indent="-92075">
              <a:buFont typeface="Arial" pitchFamily="34" charset="0"/>
              <a:buChar char="•"/>
            </a:pPr>
            <a:r>
              <a:rPr lang="id-ID" sz="800" dirty="0" smtClean="0">
                <a:latin typeface="Arial" pitchFamily="34" charset="0"/>
                <a:cs typeface="Arial" pitchFamily="34" charset="0"/>
              </a:rPr>
              <a:t>   md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7362186" y="5144135"/>
            <a:ext cx="1057914" cy="21544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92075" indent="-92075">
              <a:buFont typeface="Arial" pitchFamily="34" charset="0"/>
              <a:buChar char="•"/>
            </a:pPr>
            <a:r>
              <a:rPr lang="id-ID" sz="800" dirty="0" smtClean="0">
                <a:latin typeface="Arial" pitchFamily="34" charset="0"/>
                <a:cs typeface="Arial" pitchFamily="34" charset="0"/>
              </a:rPr>
              <a:t>   md ((by CB)</a:t>
            </a:r>
          </a:p>
        </p:txBody>
      </p:sp>
      <p:sp>
        <p:nvSpPr>
          <p:cNvPr id="123" name="Right Arrow 122"/>
          <p:cNvSpPr/>
          <p:nvPr/>
        </p:nvSpPr>
        <p:spPr>
          <a:xfrm>
            <a:off x="1079496" y="1996440"/>
            <a:ext cx="160020" cy="45719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129" name="Straight Connector 128"/>
          <p:cNvCxnSpPr/>
          <p:nvPr/>
        </p:nvCxnSpPr>
        <p:spPr>
          <a:xfrm rot="16200000" flipH="1">
            <a:off x="-254736" y="4062194"/>
            <a:ext cx="2917821" cy="5517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rot="16200000" flipH="1">
            <a:off x="1962684" y="4062194"/>
            <a:ext cx="2917821" cy="5517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rot="16200000" flipH="1">
            <a:off x="3197124" y="4062194"/>
            <a:ext cx="2917821" cy="5517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rot="16200000" flipH="1">
            <a:off x="4606824" y="4054574"/>
            <a:ext cx="2917821" cy="5517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rot="16200000" flipH="1">
            <a:off x="5940324" y="4046954"/>
            <a:ext cx="2917821" cy="5517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Right Arrow 136"/>
          <p:cNvSpPr/>
          <p:nvPr/>
        </p:nvSpPr>
        <p:spPr>
          <a:xfrm>
            <a:off x="2420616" y="1996440"/>
            <a:ext cx="160020" cy="45719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8" name="Right Arrow 137"/>
          <p:cNvSpPr/>
          <p:nvPr/>
        </p:nvSpPr>
        <p:spPr>
          <a:xfrm>
            <a:off x="3365496" y="1996440"/>
            <a:ext cx="160020" cy="45719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9" name="Right Arrow 138"/>
          <p:cNvSpPr/>
          <p:nvPr/>
        </p:nvSpPr>
        <p:spPr>
          <a:xfrm>
            <a:off x="4615176" y="1996440"/>
            <a:ext cx="160020" cy="45719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1" name="Right Arrow 140"/>
          <p:cNvSpPr/>
          <p:nvPr/>
        </p:nvSpPr>
        <p:spPr>
          <a:xfrm>
            <a:off x="5963916" y="1996440"/>
            <a:ext cx="160020" cy="45719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2" name="Right Arrow 141"/>
          <p:cNvSpPr/>
          <p:nvPr/>
        </p:nvSpPr>
        <p:spPr>
          <a:xfrm>
            <a:off x="7312656" y="1996440"/>
            <a:ext cx="160020" cy="45719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0152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hlinkClick r:id="rId3" action="ppaction://hlinkfile"/>
          </p:cNvPr>
          <p:cNvSpPr txBox="1"/>
          <p:nvPr/>
        </p:nvSpPr>
        <p:spPr>
          <a:xfrm>
            <a:off x="2259013" y="2688899"/>
            <a:ext cx="504403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id-ID" sz="2800" b="1" dirty="0" smtClean="0"/>
              <a:t>Jadwal Konsultasi / Pembinaan</a:t>
            </a:r>
            <a:endParaRPr lang="id-ID" sz="2000" dirty="0"/>
          </a:p>
        </p:txBody>
      </p:sp>
      <p:sp>
        <p:nvSpPr>
          <p:cNvPr id="8" name="Text 54"/>
          <p:cNvSpPr txBox="1">
            <a:spLocks noChangeArrowheads="1"/>
          </p:cNvSpPr>
          <p:nvPr/>
        </p:nvSpPr>
        <p:spPr bwMode="auto">
          <a:xfrm>
            <a:off x="2516188" y="14789150"/>
            <a:ext cx="4305300" cy="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  <p:txBody>
          <a:bodyPr wrap="square" lIns="27432" tIns="18288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1000" b="0" i="0" strike="noStrike">
                <a:solidFill>
                  <a:srgbClr val="000000"/>
                </a:solidFill>
                <a:latin typeface="Arial"/>
                <a:cs typeface="Arial"/>
              </a:rPr>
              <a:t>Review with Client</a:t>
            </a:r>
          </a:p>
        </p:txBody>
      </p:sp>
      <p:sp>
        <p:nvSpPr>
          <p:cNvPr id="9" name="Text 56"/>
          <p:cNvSpPr txBox="1">
            <a:spLocks noChangeArrowheads="1"/>
          </p:cNvSpPr>
          <p:nvPr/>
        </p:nvSpPr>
        <p:spPr bwMode="auto">
          <a:xfrm>
            <a:off x="2259013" y="14789150"/>
            <a:ext cx="228600" cy="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  <p:txBody>
          <a:bodyPr wrap="square" lIns="27432" tIns="18288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1000" b="0" i="0" strike="noStrike">
                <a:solidFill>
                  <a:srgbClr val="000000"/>
                </a:solidFill>
                <a:latin typeface="Arial"/>
                <a:cs typeface="Arial"/>
              </a:rPr>
              <a:t>5.2</a:t>
            </a:r>
          </a:p>
        </p:txBody>
      </p:sp>
    </p:spTree>
    <p:extLst>
      <p:ext uri="{BB962C8B-B14F-4D97-AF65-F5344CB8AC3E}">
        <p14:creationId xmlns:p14="http://schemas.microsoft.com/office/powerpoint/2010/main" val="291223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737771"/>
            <a:ext cx="625615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id-ID" sz="2800" b="1" dirty="0" smtClean="0"/>
              <a:t>PORSI TANGGUNG JAWAB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81226" y="5013176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Phase I 	: Persiapan Program konsultasi</a:t>
            </a:r>
          </a:p>
          <a:p>
            <a:r>
              <a:rPr lang="id-ID" dirty="0" smtClean="0"/>
              <a:t>Phase II	: Analisis Kesenjangan &amp; Pelatihan</a:t>
            </a:r>
          </a:p>
          <a:p>
            <a:r>
              <a:rPr lang="id-ID" dirty="0"/>
              <a:t>P</a:t>
            </a:r>
            <a:r>
              <a:rPr lang="id-ID" dirty="0" smtClean="0"/>
              <a:t>hase III	: Konsultasi &amp; Penerapan</a:t>
            </a:r>
          </a:p>
          <a:p>
            <a:r>
              <a:rPr lang="id-ID" dirty="0" smtClean="0"/>
              <a:t>Phase IV	: Monitoring</a:t>
            </a:r>
            <a:endParaRPr lang="id-ID" dirty="0"/>
          </a:p>
        </p:txBody>
      </p:sp>
      <p:pic>
        <p:nvPicPr>
          <p:cNvPr id="24" name="Picture 4" descr="http://wiatrowski.be/wp-content/uploads/2013/12/compatib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768" y="44624"/>
            <a:ext cx="2590736" cy="258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07504" y="2492896"/>
            <a:ext cx="8136904" cy="2304256"/>
            <a:chOff x="1000929" y="3861048"/>
            <a:chExt cx="8136904" cy="2304256"/>
          </a:xfrm>
        </p:grpSpPr>
        <p:grpSp>
          <p:nvGrpSpPr>
            <p:cNvPr id="10" name="Group 9"/>
            <p:cNvGrpSpPr/>
            <p:nvPr/>
          </p:nvGrpSpPr>
          <p:grpSpPr>
            <a:xfrm>
              <a:off x="1691680" y="3861048"/>
              <a:ext cx="6336704" cy="2304256"/>
              <a:chOff x="1691680" y="3861048"/>
              <a:chExt cx="6336704" cy="2304256"/>
            </a:xfrm>
          </p:grpSpPr>
          <p:sp>
            <p:nvSpPr>
              <p:cNvPr id="2" name="Right Triangle 1"/>
              <p:cNvSpPr/>
              <p:nvPr/>
            </p:nvSpPr>
            <p:spPr>
              <a:xfrm>
                <a:off x="1691680" y="3861048"/>
                <a:ext cx="6336704" cy="2304256"/>
              </a:xfrm>
              <a:prstGeom prst="rt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7" name="Right Triangle 6"/>
              <p:cNvSpPr/>
              <p:nvPr/>
            </p:nvSpPr>
            <p:spPr>
              <a:xfrm rot="10800000">
                <a:off x="1691680" y="3861048"/>
                <a:ext cx="6336704" cy="2304256"/>
              </a:xfrm>
              <a:prstGeom prst="rt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cxnSp>
          <p:nvCxnSpPr>
            <p:cNvPr id="11" name="Straight Connector 10"/>
            <p:cNvCxnSpPr/>
            <p:nvPr/>
          </p:nvCxnSpPr>
          <p:spPr>
            <a:xfrm>
              <a:off x="3275856" y="3861048"/>
              <a:ext cx="0" cy="23042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860032" y="3861048"/>
              <a:ext cx="0" cy="23042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444208" y="3861048"/>
              <a:ext cx="0" cy="23042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195736" y="4720788"/>
              <a:ext cx="5760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200" b="1" dirty="0" smtClean="0"/>
                <a:t>I</a:t>
              </a:r>
              <a:endParaRPr lang="id-ID" sz="32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851920" y="4725144"/>
              <a:ext cx="5760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200" b="1" dirty="0" smtClean="0"/>
                <a:t>II</a:t>
              </a:r>
              <a:endParaRPr lang="id-ID" sz="32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64088" y="4729500"/>
              <a:ext cx="5760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200" b="1" dirty="0" smtClean="0"/>
                <a:t>III</a:t>
              </a:r>
              <a:endParaRPr lang="id-ID" sz="32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876256" y="4733856"/>
              <a:ext cx="5760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200" b="1" dirty="0" smtClean="0"/>
                <a:t>IV</a:t>
              </a:r>
              <a:endParaRPr lang="id-ID" sz="32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28383" y="3885567"/>
              <a:ext cx="1109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dirty="0" smtClean="0"/>
                <a:t>PT AT</a:t>
              </a:r>
              <a:endParaRPr lang="id-ID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00929" y="5795972"/>
              <a:ext cx="690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dirty="0" smtClean="0"/>
                <a:t>CSLT</a:t>
              </a:r>
              <a:endParaRPr lang="id-ID" dirty="0"/>
            </a:p>
          </p:txBody>
        </p:sp>
      </p:grpSp>
    </p:spTree>
    <p:extLst>
      <p:ext uri="{BB962C8B-B14F-4D97-AF65-F5344CB8AC3E}">
        <p14:creationId xmlns:p14="http://schemas.microsoft.com/office/powerpoint/2010/main" val="211013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3600400" cy="1008112"/>
          </a:xfrm>
        </p:spPr>
        <p:txBody>
          <a:bodyPr>
            <a:normAutofit/>
          </a:bodyPr>
          <a:lstStyle/>
          <a:p>
            <a:pPr algn="l"/>
            <a:r>
              <a:rPr lang="id-ID" sz="3200" b="1" dirty="0" smtClean="0"/>
              <a:t> AGENDA</a:t>
            </a:r>
            <a:endParaRPr lang="id-ID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15615" y="2366878"/>
            <a:ext cx="660334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000" dirty="0" smtClean="0"/>
              <a:t>Pembukaan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000" dirty="0" smtClean="0"/>
              <a:t>Perkenalan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000" dirty="0" smtClean="0"/>
              <a:t>Tujuan Migrasi Standar ISO 9001 versi 2008 ke Versi 2015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000" dirty="0" smtClean="0"/>
              <a:t>Poin Utama Perubahan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000" dirty="0" smtClean="0"/>
              <a:t>Hambatan Dalam Menerapkan ISO 9001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000" dirty="0" smtClean="0"/>
              <a:t>Porsi Tugas &amp; Tanggung Jawab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000" dirty="0" smtClean="0"/>
              <a:t>Konfirmasi Ghant Chart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000" dirty="0"/>
              <a:t>Tujuan Penerapan ISO 9001</a:t>
            </a:r>
            <a:endParaRPr lang="id-ID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d-ID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d-ID" sz="2000" dirty="0"/>
          </a:p>
        </p:txBody>
      </p:sp>
      <p:pic>
        <p:nvPicPr>
          <p:cNvPr id="2053" name="Picture 5" descr="http://www.nineproduction.com/wp-content/uploads/2014/11/ninepro-scho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19954"/>
            <a:ext cx="4091923" cy="190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50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0962" y="832364"/>
            <a:ext cx="465625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d-ID" sz="2000" b="1" dirty="0" smtClean="0"/>
              <a:t>Tujuan Penerapan ISO 9001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42607" y="1662545"/>
            <a:ext cx="5373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800" dirty="0" smtClean="0">
                <a:latin typeface="Arial Rounded MT Bold" panose="020F07040305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4805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627" y="218284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33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ontent Placeholder 3"/>
          <p:cNvGrpSpPr/>
          <p:nvPr/>
        </p:nvGrpSpPr>
        <p:grpSpPr>
          <a:xfrm>
            <a:off x="126598" y="2575087"/>
            <a:ext cx="8819077" cy="2099526"/>
            <a:chOff x="126598" y="2575087"/>
            <a:chExt cx="8819077" cy="2099526"/>
          </a:xfrm>
        </p:grpSpPr>
        <p:sp>
          <p:nvSpPr>
            <p:cNvPr id="3" name="Freeform 2"/>
            <p:cNvSpPr/>
            <p:nvPr/>
          </p:nvSpPr>
          <p:spPr>
            <a:xfrm>
              <a:off x="126598" y="2575087"/>
              <a:ext cx="2099526" cy="20995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99523"/>
                <a:gd name="f7" fmla="val 1049762"/>
                <a:gd name="f8" fmla="val 469994"/>
                <a:gd name="f9" fmla="val 1629530"/>
                <a:gd name="f10" fmla="val 2099524"/>
                <a:gd name="f11" fmla="+- 0 0 -90"/>
                <a:gd name="f12" fmla="*/ f3 1 2099523"/>
                <a:gd name="f13" fmla="*/ f4 1 2099523"/>
                <a:gd name="f14" fmla="+- f6 0 f5"/>
                <a:gd name="f15" fmla="*/ f11 f0 1"/>
                <a:gd name="f16" fmla="*/ f14 1 2099523"/>
                <a:gd name="f17" fmla="*/ 0 f14 1"/>
                <a:gd name="f18" fmla="*/ 1049762 f14 1"/>
                <a:gd name="f19" fmla="*/ 2099524 f14 1"/>
                <a:gd name="f20" fmla="*/ f15 1 f2"/>
                <a:gd name="f21" fmla="*/ f17 1 2099523"/>
                <a:gd name="f22" fmla="*/ f18 1 2099523"/>
                <a:gd name="f23" fmla="*/ f19 1 2099523"/>
                <a:gd name="f24" fmla="*/ f5 1 f16"/>
                <a:gd name="f25" fmla="*/ f6 1 f16"/>
                <a:gd name="f26" fmla="+- f20 0 f1"/>
                <a:gd name="f27" fmla="*/ f21 1 f16"/>
                <a:gd name="f28" fmla="*/ f22 1 f16"/>
                <a:gd name="f29" fmla="*/ f23 1 f16"/>
                <a:gd name="f30" fmla="*/ f24 f12 1"/>
                <a:gd name="f31" fmla="*/ f25 f12 1"/>
                <a:gd name="f32" fmla="*/ f25 f13 1"/>
                <a:gd name="f33" fmla="*/ f24 f13 1"/>
                <a:gd name="f34" fmla="*/ f27 f12 1"/>
                <a:gd name="f35" fmla="*/ f28 f13 1"/>
                <a:gd name="f36" fmla="*/ f28 f12 1"/>
                <a:gd name="f37" fmla="*/ f27 f13 1"/>
                <a:gd name="f38" fmla="*/ f29 f12 1"/>
                <a:gd name="f39" fmla="*/ f29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34" y="f35"/>
                </a:cxn>
                <a:cxn ang="f26">
                  <a:pos x="f36" y="f37"/>
                </a:cxn>
                <a:cxn ang="f26">
                  <a:pos x="f38" y="f35"/>
                </a:cxn>
                <a:cxn ang="f26">
                  <a:pos x="f36" y="f39"/>
                </a:cxn>
                <a:cxn ang="f26">
                  <a:pos x="f34" y="f35"/>
                </a:cxn>
              </a:cxnLst>
              <a:rect l="f30" t="f33" r="f31" b="f32"/>
              <a:pathLst>
                <a:path w="2099523" h="2099523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10" y="f8"/>
                    <a:pt x="f10" y="f7"/>
                  </a:cubicBezTo>
                  <a:cubicBezTo>
                    <a:pt x="f10" y="f9"/>
                    <a:pt x="f9" y="f10"/>
                    <a:pt x="f7" y="f10"/>
                  </a:cubicBezTo>
                  <a:cubicBezTo>
                    <a:pt x="f8" y="f10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95B3D7">
                <a:alpha val="50000"/>
              </a:srgbClr>
            </a:solidFill>
            <a:ln w="25402">
              <a:solidFill>
                <a:srgbClr val="FFFFFF"/>
              </a:solidFill>
              <a:prstDash val="solid"/>
            </a:ln>
          </p:spPr>
          <p:txBody>
            <a:bodyPr vert="horz" wrap="square" lIns="423010" tIns="327784" rIns="423010" bIns="327784" anchor="ctr" anchorCtr="1" compatLnSpc="1"/>
            <a:lstStyle/>
            <a:p>
              <a:pPr marL="0" marR="0" lvl="0" indent="0" algn="ctr" defTabSz="71120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id-ID" sz="16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Mutu Produk / Jasa</a:t>
              </a:r>
              <a:endPara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" name="Freeform 3"/>
            <p:cNvSpPr/>
            <p:nvPr/>
          </p:nvSpPr>
          <p:spPr>
            <a:xfrm>
              <a:off x="1769748" y="2575087"/>
              <a:ext cx="2099526" cy="20995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99523"/>
                <a:gd name="f7" fmla="val 1049762"/>
                <a:gd name="f8" fmla="val 469994"/>
                <a:gd name="f9" fmla="val 1629530"/>
                <a:gd name="f10" fmla="val 2099524"/>
                <a:gd name="f11" fmla="+- 0 0 -90"/>
                <a:gd name="f12" fmla="*/ f3 1 2099523"/>
                <a:gd name="f13" fmla="*/ f4 1 2099523"/>
                <a:gd name="f14" fmla="+- f6 0 f5"/>
                <a:gd name="f15" fmla="*/ f11 f0 1"/>
                <a:gd name="f16" fmla="*/ f14 1 2099523"/>
                <a:gd name="f17" fmla="*/ 0 f14 1"/>
                <a:gd name="f18" fmla="*/ 1049762 f14 1"/>
                <a:gd name="f19" fmla="*/ 2099524 f14 1"/>
                <a:gd name="f20" fmla="*/ f15 1 f2"/>
                <a:gd name="f21" fmla="*/ f17 1 2099523"/>
                <a:gd name="f22" fmla="*/ f18 1 2099523"/>
                <a:gd name="f23" fmla="*/ f19 1 2099523"/>
                <a:gd name="f24" fmla="*/ f5 1 f16"/>
                <a:gd name="f25" fmla="*/ f6 1 f16"/>
                <a:gd name="f26" fmla="+- f20 0 f1"/>
                <a:gd name="f27" fmla="*/ f21 1 f16"/>
                <a:gd name="f28" fmla="*/ f22 1 f16"/>
                <a:gd name="f29" fmla="*/ f23 1 f16"/>
                <a:gd name="f30" fmla="*/ f24 f12 1"/>
                <a:gd name="f31" fmla="*/ f25 f12 1"/>
                <a:gd name="f32" fmla="*/ f25 f13 1"/>
                <a:gd name="f33" fmla="*/ f24 f13 1"/>
                <a:gd name="f34" fmla="*/ f27 f12 1"/>
                <a:gd name="f35" fmla="*/ f28 f13 1"/>
                <a:gd name="f36" fmla="*/ f28 f12 1"/>
                <a:gd name="f37" fmla="*/ f27 f13 1"/>
                <a:gd name="f38" fmla="*/ f29 f12 1"/>
                <a:gd name="f39" fmla="*/ f29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34" y="f35"/>
                </a:cxn>
                <a:cxn ang="f26">
                  <a:pos x="f36" y="f37"/>
                </a:cxn>
                <a:cxn ang="f26">
                  <a:pos x="f38" y="f35"/>
                </a:cxn>
                <a:cxn ang="f26">
                  <a:pos x="f36" y="f39"/>
                </a:cxn>
                <a:cxn ang="f26">
                  <a:pos x="f34" y="f35"/>
                </a:cxn>
              </a:cxnLst>
              <a:rect l="f30" t="f33" r="f31" b="f32"/>
              <a:pathLst>
                <a:path w="2099523" h="2099523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10" y="f8"/>
                    <a:pt x="f10" y="f7"/>
                  </a:cubicBezTo>
                  <a:cubicBezTo>
                    <a:pt x="f10" y="f9"/>
                    <a:pt x="f9" y="f10"/>
                    <a:pt x="f7" y="f10"/>
                  </a:cubicBezTo>
                  <a:cubicBezTo>
                    <a:pt x="f8" y="f10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95B3D7">
                <a:alpha val="50000"/>
              </a:srgbClr>
            </a:solidFill>
            <a:ln w="25402">
              <a:solidFill>
                <a:srgbClr val="FFFFFF"/>
              </a:solidFill>
              <a:prstDash val="solid"/>
            </a:ln>
          </p:spPr>
          <p:txBody>
            <a:bodyPr vert="horz" wrap="square" lIns="343466" tIns="327784" rIns="343466" bIns="327784" anchor="ctr" anchorCtr="1" compatLnSpc="1"/>
            <a:lstStyle/>
            <a:p>
              <a:pPr marL="0" marR="0" lvl="0" indent="0" algn="ctr" defTabSz="71120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id-ID" sz="16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Perbaikan berkelanjutan</a:t>
              </a:r>
              <a:endPara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Freeform 4"/>
            <p:cNvSpPr/>
            <p:nvPr/>
          </p:nvSpPr>
          <p:spPr>
            <a:xfrm>
              <a:off x="3485829" y="2575087"/>
              <a:ext cx="2099526" cy="20995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99523"/>
                <a:gd name="f7" fmla="val 1049762"/>
                <a:gd name="f8" fmla="val 469994"/>
                <a:gd name="f9" fmla="val 1629530"/>
                <a:gd name="f10" fmla="val 2099524"/>
                <a:gd name="f11" fmla="+- 0 0 -90"/>
                <a:gd name="f12" fmla="*/ f3 1 2099523"/>
                <a:gd name="f13" fmla="*/ f4 1 2099523"/>
                <a:gd name="f14" fmla="+- f6 0 f5"/>
                <a:gd name="f15" fmla="*/ f11 f0 1"/>
                <a:gd name="f16" fmla="*/ f14 1 2099523"/>
                <a:gd name="f17" fmla="*/ 0 f14 1"/>
                <a:gd name="f18" fmla="*/ 1049762 f14 1"/>
                <a:gd name="f19" fmla="*/ 2099524 f14 1"/>
                <a:gd name="f20" fmla="*/ f15 1 f2"/>
                <a:gd name="f21" fmla="*/ f17 1 2099523"/>
                <a:gd name="f22" fmla="*/ f18 1 2099523"/>
                <a:gd name="f23" fmla="*/ f19 1 2099523"/>
                <a:gd name="f24" fmla="*/ f5 1 f16"/>
                <a:gd name="f25" fmla="*/ f6 1 f16"/>
                <a:gd name="f26" fmla="+- f20 0 f1"/>
                <a:gd name="f27" fmla="*/ f21 1 f16"/>
                <a:gd name="f28" fmla="*/ f22 1 f16"/>
                <a:gd name="f29" fmla="*/ f23 1 f16"/>
                <a:gd name="f30" fmla="*/ f24 f12 1"/>
                <a:gd name="f31" fmla="*/ f25 f12 1"/>
                <a:gd name="f32" fmla="*/ f25 f13 1"/>
                <a:gd name="f33" fmla="*/ f24 f13 1"/>
                <a:gd name="f34" fmla="*/ f27 f12 1"/>
                <a:gd name="f35" fmla="*/ f28 f13 1"/>
                <a:gd name="f36" fmla="*/ f28 f12 1"/>
                <a:gd name="f37" fmla="*/ f27 f13 1"/>
                <a:gd name="f38" fmla="*/ f29 f12 1"/>
                <a:gd name="f39" fmla="*/ f29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34" y="f35"/>
                </a:cxn>
                <a:cxn ang="f26">
                  <a:pos x="f36" y="f37"/>
                </a:cxn>
                <a:cxn ang="f26">
                  <a:pos x="f38" y="f35"/>
                </a:cxn>
                <a:cxn ang="f26">
                  <a:pos x="f36" y="f39"/>
                </a:cxn>
                <a:cxn ang="f26">
                  <a:pos x="f34" y="f35"/>
                </a:cxn>
              </a:cxnLst>
              <a:rect l="f30" t="f33" r="f31" b="f32"/>
              <a:pathLst>
                <a:path w="2099523" h="2099523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10" y="f8"/>
                    <a:pt x="f10" y="f7"/>
                  </a:cubicBezTo>
                  <a:cubicBezTo>
                    <a:pt x="f10" y="f9"/>
                    <a:pt x="f9" y="f10"/>
                    <a:pt x="f7" y="f10"/>
                  </a:cubicBezTo>
                  <a:cubicBezTo>
                    <a:pt x="f8" y="f10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376092">
                <a:alpha val="50000"/>
              </a:srgbClr>
            </a:solidFill>
            <a:ln w="25402">
              <a:solidFill>
                <a:srgbClr val="FFFFFF"/>
              </a:solidFill>
              <a:prstDash val="solid"/>
            </a:ln>
          </p:spPr>
          <p:txBody>
            <a:bodyPr vert="horz" wrap="square" lIns="423010" tIns="327784" rIns="423010" bIns="327784" anchor="ctr" anchorCtr="1" compatLnSpc="1"/>
            <a:lstStyle/>
            <a:p>
              <a:pPr marL="0" marR="0" lvl="0" indent="0" algn="ctr" defTabSz="71120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id-ID" sz="16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Kepuasan Pelanggan</a:t>
              </a:r>
              <a:endPara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5111651" y="2575087"/>
              <a:ext cx="2099526" cy="20995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99523"/>
                <a:gd name="f7" fmla="val 1049762"/>
                <a:gd name="f8" fmla="val 469994"/>
                <a:gd name="f9" fmla="val 1629530"/>
                <a:gd name="f10" fmla="val 2099524"/>
                <a:gd name="f11" fmla="+- 0 0 -90"/>
                <a:gd name="f12" fmla="*/ f3 1 2099523"/>
                <a:gd name="f13" fmla="*/ f4 1 2099523"/>
                <a:gd name="f14" fmla="+- f6 0 f5"/>
                <a:gd name="f15" fmla="*/ f11 f0 1"/>
                <a:gd name="f16" fmla="*/ f14 1 2099523"/>
                <a:gd name="f17" fmla="*/ 0 f14 1"/>
                <a:gd name="f18" fmla="*/ 1049762 f14 1"/>
                <a:gd name="f19" fmla="*/ 2099524 f14 1"/>
                <a:gd name="f20" fmla="*/ f15 1 f2"/>
                <a:gd name="f21" fmla="*/ f17 1 2099523"/>
                <a:gd name="f22" fmla="*/ f18 1 2099523"/>
                <a:gd name="f23" fmla="*/ f19 1 2099523"/>
                <a:gd name="f24" fmla="*/ f5 1 f16"/>
                <a:gd name="f25" fmla="*/ f6 1 f16"/>
                <a:gd name="f26" fmla="+- f20 0 f1"/>
                <a:gd name="f27" fmla="*/ f21 1 f16"/>
                <a:gd name="f28" fmla="*/ f22 1 f16"/>
                <a:gd name="f29" fmla="*/ f23 1 f16"/>
                <a:gd name="f30" fmla="*/ f24 f12 1"/>
                <a:gd name="f31" fmla="*/ f25 f12 1"/>
                <a:gd name="f32" fmla="*/ f25 f13 1"/>
                <a:gd name="f33" fmla="*/ f24 f13 1"/>
                <a:gd name="f34" fmla="*/ f27 f12 1"/>
                <a:gd name="f35" fmla="*/ f28 f13 1"/>
                <a:gd name="f36" fmla="*/ f28 f12 1"/>
                <a:gd name="f37" fmla="*/ f27 f13 1"/>
                <a:gd name="f38" fmla="*/ f29 f12 1"/>
                <a:gd name="f39" fmla="*/ f29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34" y="f35"/>
                </a:cxn>
                <a:cxn ang="f26">
                  <a:pos x="f36" y="f37"/>
                </a:cxn>
                <a:cxn ang="f26">
                  <a:pos x="f38" y="f35"/>
                </a:cxn>
                <a:cxn ang="f26">
                  <a:pos x="f36" y="f39"/>
                </a:cxn>
                <a:cxn ang="f26">
                  <a:pos x="f34" y="f35"/>
                </a:cxn>
              </a:cxnLst>
              <a:rect l="f30" t="f33" r="f31" b="f32"/>
              <a:pathLst>
                <a:path w="2099523" h="2099523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10" y="f8"/>
                    <a:pt x="f10" y="f7"/>
                  </a:cubicBezTo>
                  <a:cubicBezTo>
                    <a:pt x="f10" y="f9"/>
                    <a:pt x="f9" y="f10"/>
                    <a:pt x="f7" y="f10"/>
                  </a:cubicBezTo>
                  <a:cubicBezTo>
                    <a:pt x="f8" y="f10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95B3D7">
                <a:alpha val="50000"/>
              </a:srgbClr>
            </a:solidFill>
            <a:ln w="25402">
              <a:solidFill>
                <a:srgbClr val="FFFFFF"/>
              </a:solidFill>
              <a:prstDash val="solid"/>
            </a:ln>
          </p:spPr>
          <p:txBody>
            <a:bodyPr vert="horz" wrap="square" lIns="343466" tIns="327784" rIns="343466" bIns="327784" anchor="ctr" anchorCtr="1" compatLnSpc="1"/>
            <a:lstStyle/>
            <a:p>
              <a:pPr marL="0" marR="0" lvl="0" indent="0" algn="ctr" defTabSz="71120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id-ID" sz="16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Perbaikan nyata berdasarkan sistem dan proses yang kuat</a:t>
              </a:r>
              <a:endPara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6846149" y="2575087"/>
              <a:ext cx="2099526" cy="20995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99523"/>
                <a:gd name="f7" fmla="val 1049762"/>
                <a:gd name="f8" fmla="val 469994"/>
                <a:gd name="f9" fmla="val 1629530"/>
                <a:gd name="f10" fmla="val 2099524"/>
                <a:gd name="f11" fmla="+- 0 0 -90"/>
                <a:gd name="f12" fmla="*/ f3 1 2099523"/>
                <a:gd name="f13" fmla="*/ f4 1 2099523"/>
                <a:gd name="f14" fmla="+- f6 0 f5"/>
                <a:gd name="f15" fmla="*/ f11 f0 1"/>
                <a:gd name="f16" fmla="*/ f14 1 2099523"/>
                <a:gd name="f17" fmla="*/ 0 f14 1"/>
                <a:gd name="f18" fmla="*/ 1049762 f14 1"/>
                <a:gd name="f19" fmla="*/ 2099524 f14 1"/>
                <a:gd name="f20" fmla="*/ f15 1 f2"/>
                <a:gd name="f21" fmla="*/ f17 1 2099523"/>
                <a:gd name="f22" fmla="*/ f18 1 2099523"/>
                <a:gd name="f23" fmla="*/ f19 1 2099523"/>
                <a:gd name="f24" fmla="*/ f5 1 f16"/>
                <a:gd name="f25" fmla="*/ f6 1 f16"/>
                <a:gd name="f26" fmla="+- f20 0 f1"/>
                <a:gd name="f27" fmla="*/ f21 1 f16"/>
                <a:gd name="f28" fmla="*/ f22 1 f16"/>
                <a:gd name="f29" fmla="*/ f23 1 f16"/>
                <a:gd name="f30" fmla="*/ f24 f12 1"/>
                <a:gd name="f31" fmla="*/ f25 f12 1"/>
                <a:gd name="f32" fmla="*/ f25 f13 1"/>
                <a:gd name="f33" fmla="*/ f24 f13 1"/>
                <a:gd name="f34" fmla="*/ f27 f12 1"/>
                <a:gd name="f35" fmla="*/ f28 f13 1"/>
                <a:gd name="f36" fmla="*/ f28 f12 1"/>
                <a:gd name="f37" fmla="*/ f27 f13 1"/>
                <a:gd name="f38" fmla="*/ f29 f12 1"/>
                <a:gd name="f39" fmla="*/ f29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34" y="f35"/>
                </a:cxn>
                <a:cxn ang="f26">
                  <a:pos x="f36" y="f37"/>
                </a:cxn>
                <a:cxn ang="f26">
                  <a:pos x="f38" y="f35"/>
                </a:cxn>
                <a:cxn ang="f26">
                  <a:pos x="f36" y="f39"/>
                </a:cxn>
                <a:cxn ang="f26">
                  <a:pos x="f34" y="f35"/>
                </a:cxn>
              </a:cxnLst>
              <a:rect l="f30" t="f33" r="f31" b="f32"/>
              <a:pathLst>
                <a:path w="2099523" h="2099523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10" y="f8"/>
                    <a:pt x="f10" y="f7"/>
                  </a:cubicBezTo>
                  <a:cubicBezTo>
                    <a:pt x="f10" y="f9"/>
                    <a:pt x="f9" y="f10"/>
                    <a:pt x="f7" y="f10"/>
                  </a:cubicBezTo>
                  <a:cubicBezTo>
                    <a:pt x="f8" y="f10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FFFF00">
                <a:alpha val="50000"/>
              </a:srgbClr>
            </a:solidFill>
            <a:ln w="25402">
              <a:solidFill>
                <a:srgbClr val="FFFFFF"/>
              </a:solidFill>
              <a:prstDash val="solid"/>
            </a:ln>
          </p:spPr>
          <p:txBody>
            <a:bodyPr vert="horz" wrap="square" lIns="423010" tIns="327784" rIns="423010" bIns="327784" anchor="ctr" anchorCtr="1" compatLnSpc="1"/>
            <a:lstStyle/>
            <a:p>
              <a:pPr marL="0" marR="0" lvl="0" indent="0" algn="ctr" defTabSz="71120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id-ID" sz="16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Persyaratan Pelanggan untuk tender – Ijin untuk penjualan</a:t>
              </a:r>
              <a:endPara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8" name="Subtitle 2"/>
          <p:cNvSpPr txBox="1"/>
          <p:nvPr/>
        </p:nvSpPr>
        <p:spPr>
          <a:xfrm>
            <a:off x="399611" y="382886"/>
            <a:ext cx="7782851" cy="56610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d-ID" sz="20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Lebih dari 120 Juta Sertifikat diterbitkan diseluruh dunia dengan berbagai tujuan, seperti: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0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pic>
        <p:nvPicPr>
          <p:cNvPr id="10" name="Picture 4" descr="http://www.southdevonandtorbayccg.nhs.uk/SiteCollectionImages/banner-patient-choic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3402" y="4781141"/>
            <a:ext cx="5507668" cy="183588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6"/>
          <p:cNvSpPr txBox="1"/>
          <p:nvPr/>
        </p:nvSpPr>
        <p:spPr>
          <a:xfrm>
            <a:off x="239024" y="1496699"/>
            <a:ext cx="6256151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d-ID" sz="28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Tujuan Menerapkan ISO 9001 </a:t>
            </a:r>
          </a:p>
        </p:txBody>
      </p:sp>
    </p:spTree>
    <p:extLst>
      <p:ext uri="{BB962C8B-B14F-4D97-AF65-F5344CB8AC3E}">
        <p14:creationId xmlns:p14="http://schemas.microsoft.com/office/powerpoint/2010/main" val="91822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539550" y="404667"/>
            <a:ext cx="5044031" cy="4616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d-ID" sz="2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Pendekatan Konsultasi / Pembinaan</a:t>
            </a:r>
          </a:p>
        </p:txBody>
      </p:sp>
      <p:pic>
        <p:nvPicPr>
          <p:cNvPr id="3" name="Picture 2" descr="Image result for contoh certificate iso 9001 SGS Indonesia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11559" y="1844820"/>
            <a:ext cx="2376260" cy="33592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8"/>
          <p:cNvSpPr txBox="1"/>
          <p:nvPr/>
        </p:nvSpPr>
        <p:spPr>
          <a:xfrm>
            <a:off x="899595" y="2379469"/>
            <a:ext cx="1345054" cy="276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d-ID" sz="600" b="1" i="0" u="none" strike="noStrike" kern="1200" cap="none" spc="0" baseline="0">
                <a:solidFill>
                  <a:srgbClr val="7F7F7F"/>
                </a:solidFill>
                <a:uFillTx/>
                <a:latin typeface="Calibri"/>
              </a:rPr>
              <a:t>PT Chitose Internasional Tbk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d-ID" sz="600" b="1" i="0" u="none" strike="noStrike" kern="1200" cap="none" spc="0" baseline="0">
                <a:solidFill>
                  <a:srgbClr val="7F7F7F"/>
                </a:solidFill>
                <a:uFillTx/>
                <a:latin typeface="Calibri"/>
              </a:rPr>
              <a:t>cimahi, Jawa Barat</a:t>
            </a:r>
          </a:p>
        </p:txBody>
      </p:sp>
      <p:sp>
        <p:nvSpPr>
          <p:cNvPr id="5" name="TextBox 9"/>
          <p:cNvSpPr txBox="1"/>
          <p:nvPr/>
        </p:nvSpPr>
        <p:spPr>
          <a:xfrm>
            <a:off x="1403649" y="2780928"/>
            <a:ext cx="820637" cy="1846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d-ID" sz="600" b="1" i="0" u="none" strike="noStrike" kern="1200" cap="none" spc="0" baseline="0">
                <a:solidFill>
                  <a:srgbClr val="7F7F7F"/>
                </a:solidFill>
                <a:uFillTx/>
                <a:latin typeface="Arial" pitchFamily="34"/>
                <a:cs typeface="Arial" pitchFamily="34"/>
              </a:rPr>
              <a:t>ISO 9001:2008</a:t>
            </a:r>
          </a:p>
        </p:txBody>
      </p:sp>
      <p:pic>
        <p:nvPicPr>
          <p:cNvPr id="6" name="Picture 2" descr="Image result for contoh certificate iso 9001 SGS Indonesia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12161" y="1916829"/>
            <a:ext cx="2304260" cy="314323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12"/>
          <p:cNvSpPr txBox="1"/>
          <p:nvPr/>
        </p:nvSpPr>
        <p:spPr>
          <a:xfrm>
            <a:off x="6804251" y="2780928"/>
            <a:ext cx="795765" cy="1846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d-ID" sz="600" b="1" i="0" u="none" strike="noStrike" kern="1200" cap="none" spc="0" baseline="0">
                <a:solidFill>
                  <a:srgbClr val="7F7F7F"/>
                </a:solidFill>
                <a:uFillTx/>
                <a:latin typeface="Arial" pitchFamily="34"/>
                <a:cs typeface="Arial" pitchFamily="34"/>
              </a:rPr>
              <a:t>ISO 9001:2015</a:t>
            </a:r>
          </a:p>
        </p:txBody>
      </p:sp>
      <p:sp>
        <p:nvSpPr>
          <p:cNvPr id="8" name="Right Arrow 16"/>
          <p:cNvSpPr/>
          <p:nvPr/>
        </p:nvSpPr>
        <p:spPr>
          <a:xfrm>
            <a:off x="3498704" y="3125199"/>
            <a:ext cx="2304260" cy="505141"/>
          </a:xfrm>
          <a:custGeom>
            <a:avLst>
              <a:gd name="f0" fmla="val 17607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FFC000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d-ID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grpSp>
        <p:nvGrpSpPr>
          <p:cNvPr id="9" name="Group 28"/>
          <p:cNvGrpSpPr/>
          <p:nvPr/>
        </p:nvGrpSpPr>
        <p:grpSpPr>
          <a:xfrm>
            <a:off x="3151854" y="1282665"/>
            <a:ext cx="792089" cy="307777"/>
            <a:chOff x="3151854" y="1282665"/>
            <a:chExt cx="792089" cy="307777"/>
          </a:xfrm>
        </p:grpSpPr>
        <p:sp>
          <p:nvSpPr>
            <p:cNvPr id="10" name="TextBox 17"/>
            <p:cNvSpPr txBox="1"/>
            <p:nvPr/>
          </p:nvSpPr>
          <p:spPr>
            <a:xfrm>
              <a:off x="3200518" y="1282665"/>
              <a:ext cx="69474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id-ID" sz="1400" b="1" i="0" u="none" strike="noStrike" kern="1200" cap="none" spc="0" baseline="0">
                  <a:solidFill>
                    <a:srgbClr val="FF0000"/>
                  </a:solidFill>
                  <a:uFillTx/>
                  <a:latin typeface="Calibri"/>
                </a:rPr>
                <a:t>People</a:t>
              </a:r>
            </a:p>
          </p:txBody>
        </p:sp>
        <p:sp>
          <p:nvSpPr>
            <p:cNvPr id="11" name="Oval 18"/>
            <p:cNvSpPr/>
            <p:nvPr/>
          </p:nvSpPr>
          <p:spPr>
            <a:xfrm>
              <a:off x="3151854" y="1286652"/>
              <a:ext cx="792089" cy="28803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noFill/>
            <a:ln w="9528">
              <a:solidFill>
                <a:srgbClr val="000000"/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d-ID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sp>
        <p:nvSpPr>
          <p:cNvPr id="12" name="TextBox 19"/>
          <p:cNvSpPr txBox="1"/>
          <p:nvPr/>
        </p:nvSpPr>
        <p:spPr>
          <a:xfrm>
            <a:off x="4917643" y="5133030"/>
            <a:ext cx="1030986" cy="307777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d-ID" sz="1400" b="1" i="0" u="none" strike="noStrike" kern="1200" cap="none" spc="0" baseline="0">
                <a:solidFill>
                  <a:srgbClr val="002060"/>
                </a:solidFill>
                <a:uFillTx/>
                <a:latin typeface="Calibri"/>
              </a:rPr>
              <a:t>Documents</a:t>
            </a:r>
          </a:p>
        </p:txBody>
      </p:sp>
      <p:sp>
        <p:nvSpPr>
          <p:cNvPr id="13" name="Oval 20"/>
          <p:cNvSpPr/>
          <p:nvPr/>
        </p:nvSpPr>
        <p:spPr>
          <a:xfrm>
            <a:off x="4901878" y="5121664"/>
            <a:ext cx="1030986" cy="32668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noFill/>
          <a:ln w="9528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d-ID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cxnSp>
        <p:nvCxnSpPr>
          <p:cNvPr id="14" name="Straight Arrow Connector 22"/>
          <p:cNvCxnSpPr/>
          <p:nvPr/>
        </p:nvCxnSpPr>
        <p:spPr>
          <a:xfrm>
            <a:off x="3515840" y="1702484"/>
            <a:ext cx="0" cy="1424398"/>
          </a:xfrm>
          <a:prstGeom prst="straightConnector1">
            <a:avLst/>
          </a:prstGeom>
          <a:noFill/>
          <a:ln w="28575">
            <a:solidFill>
              <a:srgbClr val="4A7EBB"/>
            </a:solidFill>
            <a:prstDash val="solid"/>
            <a:tailEnd type="arrow"/>
          </a:ln>
        </p:spPr>
      </p:cxnSp>
      <p:sp>
        <p:nvSpPr>
          <p:cNvPr id="15" name="TextBox 23"/>
          <p:cNvSpPr txBox="1"/>
          <p:nvPr/>
        </p:nvSpPr>
        <p:spPr>
          <a:xfrm>
            <a:off x="4099026" y="1733272"/>
            <a:ext cx="779379" cy="261609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d-ID" sz="1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Komitmen</a:t>
            </a:r>
          </a:p>
        </p:txBody>
      </p:sp>
      <p:sp>
        <p:nvSpPr>
          <p:cNvPr id="16" name="TextBox 24"/>
          <p:cNvSpPr txBox="1"/>
          <p:nvPr/>
        </p:nvSpPr>
        <p:spPr>
          <a:xfrm>
            <a:off x="4109533" y="1996034"/>
            <a:ext cx="1774841" cy="261609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d-ID" sz="1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Pengetahuan / Pemahaman</a:t>
            </a:r>
          </a:p>
        </p:txBody>
      </p:sp>
      <p:sp>
        <p:nvSpPr>
          <p:cNvPr id="17" name="TextBox 25"/>
          <p:cNvSpPr txBox="1"/>
          <p:nvPr/>
        </p:nvSpPr>
        <p:spPr>
          <a:xfrm>
            <a:off x="4104275" y="2258796"/>
            <a:ext cx="1648206" cy="261609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d-ID" sz="1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Kepedulian / Keterlibatan</a:t>
            </a:r>
          </a:p>
        </p:txBody>
      </p:sp>
      <p:sp>
        <p:nvSpPr>
          <p:cNvPr id="18" name="TextBox 26"/>
          <p:cNvSpPr txBox="1"/>
          <p:nvPr/>
        </p:nvSpPr>
        <p:spPr>
          <a:xfrm>
            <a:off x="4099017" y="2537331"/>
            <a:ext cx="1768431" cy="261609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d-ID" sz="1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Monitoring &amp; Improvement</a:t>
            </a:r>
          </a:p>
        </p:txBody>
      </p:sp>
      <p:cxnSp>
        <p:nvCxnSpPr>
          <p:cNvPr id="19" name="Straight Arrow Connector 29"/>
          <p:cNvCxnSpPr/>
          <p:nvPr/>
        </p:nvCxnSpPr>
        <p:spPr>
          <a:xfrm>
            <a:off x="5428015" y="3646105"/>
            <a:ext cx="0" cy="1424398"/>
          </a:xfrm>
          <a:prstGeom prst="straightConnector1">
            <a:avLst/>
          </a:prstGeom>
          <a:noFill/>
          <a:ln w="28575">
            <a:solidFill>
              <a:srgbClr val="4A7EBB"/>
            </a:solidFill>
            <a:prstDash val="solid"/>
            <a:headEnd type="arrow"/>
          </a:ln>
        </p:spPr>
      </p:cxnSp>
      <p:sp>
        <p:nvSpPr>
          <p:cNvPr id="20" name="TextBox 30"/>
          <p:cNvSpPr txBox="1"/>
          <p:nvPr/>
        </p:nvSpPr>
        <p:spPr>
          <a:xfrm>
            <a:off x="3419874" y="3746013"/>
            <a:ext cx="822658" cy="261609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d-ID" sz="1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Peninjauan</a:t>
            </a:r>
          </a:p>
        </p:txBody>
      </p:sp>
      <p:sp>
        <p:nvSpPr>
          <p:cNvPr id="21" name="TextBox 31"/>
          <p:cNvSpPr txBox="1"/>
          <p:nvPr/>
        </p:nvSpPr>
        <p:spPr>
          <a:xfrm>
            <a:off x="3430380" y="4008775"/>
            <a:ext cx="1677064" cy="261609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d-ID" sz="1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Perubahan / Penambahan</a:t>
            </a:r>
          </a:p>
        </p:txBody>
      </p:sp>
      <p:sp>
        <p:nvSpPr>
          <p:cNvPr id="22" name="TextBox 33"/>
          <p:cNvSpPr txBox="1"/>
          <p:nvPr/>
        </p:nvSpPr>
        <p:spPr>
          <a:xfrm>
            <a:off x="3419856" y="4266270"/>
            <a:ext cx="957312" cy="261609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d-ID" sz="1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Pengendalian</a:t>
            </a:r>
          </a:p>
        </p:txBody>
      </p:sp>
      <p:sp>
        <p:nvSpPr>
          <p:cNvPr id="23" name="TextBox 34"/>
          <p:cNvSpPr txBox="1"/>
          <p:nvPr/>
        </p:nvSpPr>
        <p:spPr>
          <a:xfrm>
            <a:off x="3414598" y="4529032"/>
            <a:ext cx="965332" cy="261609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d-ID" sz="1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Penyimpanan</a:t>
            </a:r>
          </a:p>
        </p:txBody>
      </p:sp>
      <p:sp>
        <p:nvSpPr>
          <p:cNvPr id="24" name="TextBox 36"/>
          <p:cNvSpPr txBox="1"/>
          <p:nvPr/>
        </p:nvSpPr>
        <p:spPr>
          <a:xfrm>
            <a:off x="3547890" y="3239271"/>
            <a:ext cx="2052160" cy="276999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d-ID" sz="12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PENERAPAN &amp; PENYESUAIAN</a:t>
            </a:r>
          </a:p>
        </p:txBody>
      </p:sp>
      <p:sp>
        <p:nvSpPr>
          <p:cNvPr id="25" name="TextBox 37"/>
          <p:cNvSpPr txBox="1"/>
          <p:nvPr/>
        </p:nvSpPr>
        <p:spPr>
          <a:xfrm>
            <a:off x="709537" y="1313425"/>
            <a:ext cx="992581" cy="36933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d-ID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SAAT INI</a:t>
            </a:r>
          </a:p>
        </p:txBody>
      </p:sp>
      <p:sp>
        <p:nvSpPr>
          <p:cNvPr id="26" name="TextBox 38"/>
          <p:cNvSpPr txBox="1"/>
          <p:nvPr/>
        </p:nvSpPr>
        <p:spPr>
          <a:xfrm>
            <a:off x="6813514" y="1254885"/>
            <a:ext cx="1529068" cy="36933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d-ID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SELANJUTNYA</a:t>
            </a:r>
          </a:p>
        </p:txBody>
      </p:sp>
      <p:sp>
        <p:nvSpPr>
          <p:cNvPr id="27" name="TextBox 8"/>
          <p:cNvSpPr txBox="1"/>
          <p:nvPr/>
        </p:nvSpPr>
        <p:spPr>
          <a:xfrm>
            <a:off x="6251286" y="2420892"/>
            <a:ext cx="1345054" cy="276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d-ID" sz="600" b="1" i="0" u="none" strike="noStrike" kern="1200" cap="none" spc="0" baseline="0">
                <a:solidFill>
                  <a:srgbClr val="7F7F7F"/>
                </a:solidFill>
                <a:uFillTx/>
                <a:latin typeface="Calibri"/>
              </a:rPr>
              <a:t>PT Chitose Internasional Tbk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d-ID" sz="600" b="1" i="0" u="none" strike="noStrike" kern="1200" cap="none" spc="0" baseline="0">
                <a:solidFill>
                  <a:srgbClr val="7F7F7F"/>
                </a:solidFill>
                <a:uFillTx/>
                <a:latin typeface="Calibri"/>
              </a:rPr>
              <a:t>cimahi, Jawa Barat</a:t>
            </a:r>
          </a:p>
        </p:txBody>
      </p:sp>
    </p:spTree>
    <p:extLst>
      <p:ext uri="{BB962C8B-B14F-4D97-AF65-F5344CB8AC3E}">
        <p14:creationId xmlns:p14="http://schemas.microsoft.com/office/powerpoint/2010/main" val="311342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67759" y="1284163"/>
            <a:ext cx="7504107" cy="4473758"/>
            <a:chOff x="0" y="1646903"/>
            <a:chExt cx="8849032" cy="5168617"/>
          </a:xfrm>
        </p:grpSpPr>
        <p:sp>
          <p:nvSpPr>
            <p:cNvPr id="4" name="Line 3"/>
            <p:cNvSpPr>
              <a:spLocks noChangeShapeType="1"/>
            </p:cNvSpPr>
            <p:nvPr/>
          </p:nvSpPr>
          <p:spPr bwMode="auto">
            <a:xfrm flipV="1">
              <a:off x="762000" y="2667000"/>
              <a:ext cx="6248400" cy="304800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ur-PK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685800" y="56388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ur-PK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2133600" y="48768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ur-PK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3924300" y="4057650"/>
              <a:ext cx="228600" cy="22860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ur-PK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3505200" y="3500437"/>
              <a:ext cx="1371600" cy="391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2000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0" y="5953124"/>
              <a:ext cx="1828800" cy="817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6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Publikasi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awal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  </a:t>
              </a:r>
            </a:p>
            <a:p>
              <a:pPr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ISO 9001:1987</a:t>
              </a: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2133600" y="5144294"/>
              <a:ext cx="2038350" cy="1671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6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Revisi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pertama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marL="174625" indent="-174625" eaLnBrk="0" fontAlgn="auto" hangingPunct="0">
                <a:spcBef>
                  <a:spcPct val="500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ISO 9001:1994; </a:t>
              </a:r>
            </a:p>
            <a:p>
              <a:pPr marL="174625" indent="-174625" eaLnBrk="0" fontAlgn="auto" hangingPunct="0">
                <a:spcBef>
                  <a:spcPct val="500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ISO 9002:1994; </a:t>
              </a:r>
            </a:p>
            <a:p>
              <a:pPr marL="174625" indent="-174625" eaLnBrk="0" fontAlgn="auto" hangingPunct="0">
                <a:spcBef>
                  <a:spcPct val="500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ISO 9003:1994</a:t>
              </a: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3832123" y="4426872"/>
              <a:ext cx="1676400" cy="817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6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Revisi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kedua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:</a:t>
              </a:r>
            </a:p>
            <a:p>
              <a:pPr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ISO 9001:2000</a:t>
              </a:r>
            </a:p>
          </p:txBody>
        </p:sp>
        <p:sp>
          <p:nvSpPr>
            <p:cNvPr id="13" name="Oval 4"/>
            <p:cNvSpPr>
              <a:spLocks noChangeArrowheads="1"/>
            </p:cNvSpPr>
            <p:nvPr/>
          </p:nvSpPr>
          <p:spPr bwMode="auto">
            <a:xfrm>
              <a:off x="5524500" y="32004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ur-PK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5420225" y="2603752"/>
              <a:ext cx="1371600" cy="391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2008</a:t>
              </a: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5420031" y="3544682"/>
              <a:ext cx="1752600" cy="817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6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Revisi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ketiga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:</a:t>
              </a:r>
            </a:p>
            <a:p>
              <a:pPr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ISO 9001:2008</a:t>
              </a:r>
            </a:p>
          </p:txBody>
        </p:sp>
        <p:sp>
          <p:nvSpPr>
            <p:cNvPr id="16" name="Text Box 9"/>
            <p:cNvSpPr txBox="1">
              <a:spLocks noChangeArrowheads="1"/>
            </p:cNvSpPr>
            <p:nvPr/>
          </p:nvSpPr>
          <p:spPr bwMode="auto">
            <a:xfrm>
              <a:off x="2133600" y="4171950"/>
              <a:ext cx="1371600" cy="391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1994</a:t>
              </a:r>
            </a:p>
          </p:txBody>
        </p:sp>
        <p:sp>
          <p:nvSpPr>
            <p:cNvPr id="17" name="Text Box 9"/>
            <p:cNvSpPr txBox="1">
              <a:spLocks noChangeArrowheads="1"/>
            </p:cNvSpPr>
            <p:nvPr/>
          </p:nvSpPr>
          <p:spPr bwMode="auto">
            <a:xfrm>
              <a:off x="114300" y="5219700"/>
              <a:ext cx="1371600" cy="391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1987</a:t>
              </a:r>
            </a:p>
          </p:txBody>
        </p:sp>
        <p:sp>
          <p:nvSpPr>
            <p:cNvPr id="18" name="Rectangular Callout 17"/>
            <p:cNvSpPr/>
            <p:nvPr/>
          </p:nvSpPr>
          <p:spPr>
            <a:xfrm>
              <a:off x="533400" y="3962400"/>
              <a:ext cx="1295400" cy="671513"/>
            </a:xfrm>
            <a:prstGeom prst="wedgeRectCallout">
              <a:avLst>
                <a:gd name="adj1" fmla="val 78502"/>
                <a:gd name="adj2" fmla="val 78054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Minor revision</a:t>
              </a:r>
            </a:p>
          </p:txBody>
        </p:sp>
        <p:sp>
          <p:nvSpPr>
            <p:cNvPr id="19" name="Rectangular Callout 18"/>
            <p:cNvSpPr/>
            <p:nvPr/>
          </p:nvSpPr>
          <p:spPr>
            <a:xfrm>
              <a:off x="1917290" y="3244644"/>
              <a:ext cx="1359310" cy="717755"/>
            </a:xfrm>
            <a:prstGeom prst="wedgeRectCallout">
              <a:avLst>
                <a:gd name="adj1" fmla="val 101272"/>
                <a:gd name="adj2" fmla="val 71500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Major revision</a:t>
              </a:r>
            </a:p>
          </p:txBody>
        </p:sp>
        <p:sp>
          <p:nvSpPr>
            <p:cNvPr id="20" name="Text Box 9"/>
            <p:cNvSpPr txBox="1">
              <a:spLocks noChangeArrowheads="1"/>
            </p:cNvSpPr>
            <p:nvPr/>
          </p:nvSpPr>
          <p:spPr bwMode="auto">
            <a:xfrm>
              <a:off x="7233169" y="1945577"/>
              <a:ext cx="1371600" cy="746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3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20</a:t>
              </a:r>
              <a:r>
                <a:rPr lang="id-ID" sz="3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15</a:t>
              </a:r>
              <a:endPara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Text Box 12"/>
            <p:cNvSpPr txBox="1">
              <a:spLocks noChangeArrowheads="1"/>
            </p:cNvSpPr>
            <p:nvPr/>
          </p:nvSpPr>
          <p:spPr bwMode="auto">
            <a:xfrm>
              <a:off x="6980903" y="2727466"/>
              <a:ext cx="1868129" cy="817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id-ID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Revisi keempat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ISO 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9001:20</a:t>
              </a:r>
              <a:r>
                <a:rPr lang="id-ID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15</a:t>
              </a:r>
              <a:endParaRPr lang="en-US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ular Callout 21"/>
            <p:cNvSpPr/>
            <p:nvPr/>
          </p:nvSpPr>
          <p:spPr>
            <a:xfrm>
              <a:off x="4911212" y="1646903"/>
              <a:ext cx="1297857" cy="762000"/>
            </a:xfrm>
            <a:prstGeom prst="wedgeRectCallout">
              <a:avLst>
                <a:gd name="adj1" fmla="val 117181"/>
                <a:gd name="adj2" fmla="val 67629"/>
              </a:avLst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1600" b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Major</a:t>
              </a:r>
              <a:r>
                <a:rPr lang="en-US" sz="1600" b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b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revision</a:t>
              </a:r>
            </a:p>
          </p:txBody>
        </p:sp>
        <p:sp>
          <p:nvSpPr>
            <p:cNvPr id="23" name="Rectangular Callout 22"/>
            <p:cNvSpPr/>
            <p:nvPr/>
          </p:nvSpPr>
          <p:spPr>
            <a:xfrm>
              <a:off x="3485535" y="2477729"/>
              <a:ext cx="1204452" cy="663677"/>
            </a:xfrm>
            <a:prstGeom prst="wedgeRectCallout">
              <a:avLst>
                <a:gd name="adj1" fmla="val 122088"/>
                <a:gd name="adj2" fmla="val 73722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M</a:t>
              </a:r>
              <a:r>
                <a:rPr lang="id-ID" sz="1600" b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inor</a:t>
              </a:r>
              <a:r>
                <a:rPr lang="en-US" sz="1600" b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b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revision</a:t>
              </a:r>
            </a:p>
          </p:txBody>
        </p:sp>
      </p:grpSp>
      <p:pic>
        <p:nvPicPr>
          <p:cNvPr id="24" name="Picture 4" descr="https://smkiplpse.files.wordpress.com/2012/07/at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963" y="4306553"/>
            <a:ext cx="2900361" cy="130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468980" y="339241"/>
            <a:ext cx="641868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d-ID" sz="2800" b="1" dirty="0" smtClean="0"/>
              <a:t>Riwayat ISO 9001</a:t>
            </a:r>
          </a:p>
        </p:txBody>
      </p:sp>
      <p:pic>
        <p:nvPicPr>
          <p:cNvPr id="26" name="Picture 6" descr="http://shiftindonesia.com/wp-content/uploads/2015/09/tips-bekerja-lebih-efisie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98" y="1117592"/>
            <a:ext cx="1754651" cy="165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468980" y="339241"/>
            <a:ext cx="641868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d-ID" sz="2800" b="1" dirty="0" smtClean="0"/>
              <a:t>Risk Based Thinking</a:t>
            </a:r>
          </a:p>
        </p:txBody>
      </p:sp>
      <p:pic>
        <p:nvPicPr>
          <p:cNvPr id="5" name="Picture 2" descr="http://www.textalibrarian.com/mobileref/wp-content/uploads/2013/04/Library-Customer-Service-Mosio-for-Libraries.jp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73" y="1285604"/>
            <a:ext cx="8497177" cy="531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ontent Placeholder 2"/>
          <p:cNvSpPr txBox="1">
            <a:spLocks/>
          </p:cNvSpPr>
          <p:nvPr/>
        </p:nvSpPr>
        <p:spPr>
          <a:xfrm>
            <a:off x="323850" y="1790201"/>
            <a:ext cx="8496300" cy="4231087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28600" indent="-228600" algn="just">
              <a:spcBef>
                <a:spcPts val="600"/>
              </a:spcBef>
              <a:spcAft>
                <a:spcPts val="1200"/>
              </a:spcAft>
            </a:pPr>
            <a:r>
              <a:rPr lang="id-ID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Pemikiran yang berdasar kepada resiko adalah sesuatu yang kita lakukan secara automatically dan sering tanpa menyadari. </a:t>
            </a:r>
            <a:endParaRPr lang="en-GB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 algn="just">
              <a:spcBef>
                <a:spcPts val="600"/>
              </a:spcBef>
              <a:spcAft>
                <a:spcPts val="1200"/>
              </a:spcAft>
            </a:pPr>
            <a:r>
              <a:rPr lang="id-ID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Konsep resiko selalu implisit didalam ISO 9001 – revisi akan membuat lebih explicit dan membangun.</a:t>
            </a:r>
            <a:endParaRPr lang="en-GB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 algn="just">
              <a:spcBef>
                <a:spcPts val="600"/>
              </a:spcBef>
              <a:spcAft>
                <a:spcPts val="1200"/>
              </a:spcAft>
            </a:pPr>
            <a:r>
              <a:rPr lang="id-ID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Pemikiran yang berdasar resiko sudah menjadi bagian pendekatan proses </a:t>
            </a:r>
          </a:p>
          <a:p>
            <a:pPr marL="228600" indent="-228600" algn="just">
              <a:spcBef>
                <a:spcPts val="600"/>
              </a:spcBef>
              <a:spcAft>
                <a:spcPts val="1200"/>
              </a:spcAft>
            </a:pPr>
            <a:r>
              <a:rPr lang="id-ID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Pemikiran yang berdasar resiko membuat tindakan pencegahan adalah bagian dari rutinitas. </a:t>
            </a:r>
            <a:endParaRPr lang="en-GB" sz="20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 algn="just">
              <a:spcBef>
                <a:spcPts val="600"/>
              </a:spcBef>
              <a:spcAft>
                <a:spcPts val="1200"/>
              </a:spcAft>
            </a:pPr>
            <a:r>
              <a:rPr lang="id-ID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Resiko seringkali diidentifikasi sebagai pandangan yang negatif namun pada dasar pemikiran dapat membantu mengidentifikasikan peluang. Hal ini dapat dijadikan sebagai peluang. </a:t>
            </a:r>
            <a:endParaRPr lang="en-GB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Subtitle 2"/>
          <p:cNvSpPr txBox="1">
            <a:spLocks/>
          </p:cNvSpPr>
          <p:nvPr/>
        </p:nvSpPr>
        <p:spPr>
          <a:xfrm>
            <a:off x="769676" y="1034463"/>
            <a:ext cx="7554935" cy="566107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itchFamily="2" charset="2"/>
              <a:buNone/>
              <a:defRPr sz="1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id-ID" sz="2000" b="1" dirty="0" smtClean="0"/>
              <a:t>Apa yang dimaksud dengan pemikiran berdasar kepada resiko ?</a:t>
            </a: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2758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interlectric.com/wp-content/uploads/2011/07/compatibilit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156179" y="116631"/>
            <a:ext cx="2843811" cy="20890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4"/>
          <p:cNvSpPr txBox="1"/>
          <p:nvPr/>
        </p:nvSpPr>
        <p:spPr>
          <a:xfrm>
            <a:off x="468977" y="339242"/>
            <a:ext cx="6418685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d-ID" sz="2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Risk Based Thinking</a:t>
            </a:r>
          </a:p>
        </p:txBody>
      </p:sp>
      <p:grpSp>
        <p:nvGrpSpPr>
          <p:cNvPr id="4" name="Content Placeholder 3"/>
          <p:cNvGrpSpPr/>
          <p:nvPr/>
        </p:nvGrpSpPr>
        <p:grpSpPr>
          <a:xfrm>
            <a:off x="755577" y="1964871"/>
            <a:ext cx="5616299" cy="4541029"/>
            <a:chOff x="755577" y="1964871"/>
            <a:chExt cx="5616299" cy="4541029"/>
          </a:xfrm>
        </p:grpSpPr>
        <p:sp>
          <p:nvSpPr>
            <p:cNvPr id="5" name="Freeform 4"/>
            <p:cNvSpPr/>
            <p:nvPr/>
          </p:nvSpPr>
          <p:spPr>
            <a:xfrm>
              <a:off x="755577" y="1964871"/>
              <a:ext cx="5616299" cy="3357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616302"/>
                <a:gd name="f7" fmla="val 335790"/>
                <a:gd name="f8" fmla="val 55966"/>
                <a:gd name="f9" fmla="val 25057"/>
                <a:gd name="f10" fmla="val 5560336"/>
                <a:gd name="f11" fmla="val 5591245"/>
                <a:gd name="f12" fmla="val 279824"/>
                <a:gd name="f13" fmla="val 310733"/>
                <a:gd name="f14" fmla="+- 0 0 -90"/>
                <a:gd name="f15" fmla="*/ f3 1 5616302"/>
                <a:gd name="f16" fmla="*/ f4 1 335790"/>
                <a:gd name="f17" fmla="+- f7 0 f5"/>
                <a:gd name="f18" fmla="+- f6 0 f5"/>
                <a:gd name="f19" fmla="*/ f14 f0 1"/>
                <a:gd name="f20" fmla="*/ f18 1 5616302"/>
                <a:gd name="f21" fmla="*/ f17 1 335790"/>
                <a:gd name="f22" fmla="*/ 0 f18 1"/>
                <a:gd name="f23" fmla="*/ 55966 f17 1"/>
                <a:gd name="f24" fmla="*/ 55966 f18 1"/>
                <a:gd name="f25" fmla="*/ 0 f17 1"/>
                <a:gd name="f26" fmla="*/ 5560336 f18 1"/>
                <a:gd name="f27" fmla="*/ 5616302 f18 1"/>
                <a:gd name="f28" fmla="*/ 279824 f17 1"/>
                <a:gd name="f29" fmla="*/ 335790 f17 1"/>
                <a:gd name="f30" fmla="*/ f19 1 f2"/>
                <a:gd name="f31" fmla="*/ f22 1 5616302"/>
                <a:gd name="f32" fmla="*/ f23 1 335790"/>
                <a:gd name="f33" fmla="*/ f24 1 5616302"/>
                <a:gd name="f34" fmla="*/ f25 1 335790"/>
                <a:gd name="f35" fmla="*/ f26 1 5616302"/>
                <a:gd name="f36" fmla="*/ f27 1 5616302"/>
                <a:gd name="f37" fmla="*/ f28 1 335790"/>
                <a:gd name="f38" fmla="*/ f29 1 335790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5616302" h="33579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4F81BD"/>
            </a:solidFill>
            <a:ln w="25402">
              <a:solidFill>
                <a:srgbClr val="FFFFFF"/>
              </a:solidFill>
              <a:prstDash val="solid"/>
            </a:ln>
          </p:spPr>
          <p:txBody>
            <a:bodyPr vert="horz" wrap="square" lIns="69732" tIns="69732" rIns="69732" bIns="69732" anchor="ctr" anchorCtr="0" compatLnSpc="1"/>
            <a:lstStyle/>
            <a:p>
              <a:pPr marL="0" marR="0" lvl="0" indent="0" algn="l" defTabSz="622304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4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1. MARKET RELEVANCE</a:t>
              </a:r>
              <a:r>
                <a:rPr lang="id-ID" sz="14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/hubungan market</a:t>
              </a:r>
              <a:endParaRPr lang="en-GB" sz="1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755577" y="2300657"/>
              <a:ext cx="5616299" cy="2318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616302"/>
                <a:gd name="f7" fmla="val 231840"/>
                <a:gd name="f8" fmla="+- 0 0 -90"/>
                <a:gd name="f9" fmla="*/ f3 1 5616302"/>
                <a:gd name="f10" fmla="*/ f4 1 231840"/>
                <a:gd name="f11" fmla="+- f7 0 f5"/>
                <a:gd name="f12" fmla="+- f6 0 f5"/>
                <a:gd name="f13" fmla="*/ f8 f0 1"/>
                <a:gd name="f14" fmla="*/ f12 1 5616302"/>
                <a:gd name="f15" fmla="*/ f11 1 231840"/>
                <a:gd name="f16" fmla="*/ 0 f12 1"/>
                <a:gd name="f17" fmla="*/ 0 f11 1"/>
                <a:gd name="f18" fmla="*/ 5616302 f12 1"/>
                <a:gd name="f19" fmla="*/ 231840 f11 1"/>
                <a:gd name="f20" fmla="*/ f13 1 f2"/>
                <a:gd name="f21" fmla="*/ f16 1 5616302"/>
                <a:gd name="f22" fmla="*/ f17 1 231840"/>
                <a:gd name="f23" fmla="*/ f18 1 5616302"/>
                <a:gd name="f24" fmla="*/ f19 1 231840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5616302" h="231840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178317" tIns="17775" rIns="99569" bIns="17775" anchor="t" anchorCtr="0" compatLnSpc="1"/>
            <a:lstStyle/>
            <a:p>
              <a:pPr marL="57150" marR="0" lvl="1" indent="-57150" algn="l" defTabSz="48894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1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 </a:t>
              </a:r>
              <a:r>
                <a:rPr lang="id-ID" sz="11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Memenuhi kebutuhan seluruh pengguna </a:t>
              </a:r>
              <a:endParaRPr lang="en-GB" sz="1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755577" y="2532494"/>
              <a:ext cx="5616299" cy="3357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616302"/>
                <a:gd name="f7" fmla="val 335790"/>
                <a:gd name="f8" fmla="val 55966"/>
                <a:gd name="f9" fmla="val 25057"/>
                <a:gd name="f10" fmla="val 5560336"/>
                <a:gd name="f11" fmla="val 5591245"/>
                <a:gd name="f12" fmla="val 279824"/>
                <a:gd name="f13" fmla="val 310733"/>
                <a:gd name="f14" fmla="+- 0 0 -90"/>
                <a:gd name="f15" fmla="*/ f3 1 5616302"/>
                <a:gd name="f16" fmla="*/ f4 1 335790"/>
                <a:gd name="f17" fmla="+- f7 0 f5"/>
                <a:gd name="f18" fmla="+- f6 0 f5"/>
                <a:gd name="f19" fmla="*/ f14 f0 1"/>
                <a:gd name="f20" fmla="*/ f18 1 5616302"/>
                <a:gd name="f21" fmla="*/ f17 1 335790"/>
                <a:gd name="f22" fmla="*/ 0 f18 1"/>
                <a:gd name="f23" fmla="*/ 55966 f17 1"/>
                <a:gd name="f24" fmla="*/ 55966 f18 1"/>
                <a:gd name="f25" fmla="*/ 0 f17 1"/>
                <a:gd name="f26" fmla="*/ 5560336 f18 1"/>
                <a:gd name="f27" fmla="*/ 5616302 f18 1"/>
                <a:gd name="f28" fmla="*/ 279824 f17 1"/>
                <a:gd name="f29" fmla="*/ 335790 f17 1"/>
                <a:gd name="f30" fmla="*/ f19 1 f2"/>
                <a:gd name="f31" fmla="*/ f22 1 5616302"/>
                <a:gd name="f32" fmla="*/ f23 1 335790"/>
                <a:gd name="f33" fmla="*/ f24 1 5616302"/>
                <a:gd name="f34" fmla="*/ f25 1 335790"/>
                <a:gd name="f35" fmla="*/ f26 1 5616302"/>
                <a:gd name="f36" fmla="*/ f27 1 5616302"/>
                <a:gd name="f37" fmla="*/ f28 1 335790"/>
                <a:gd name="f38" fmla="*/ f29 1 335790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5616302" h="33579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4F81BD"/>
            </a:solidFill>
            <a:ln w="25402">
              <a:solidFill>
                <a:srgbClr val="FFFFFF"/>
              </a:solidFill>
              <a:prstDash val="solid"/>
            </a:ln>
          </p:spPr>
          <p:txBody>
            <a:bodyPr vert="horz" wrap="square" lIns="69732" tIns="69732" rIns="69732" bIns="69732" anchor="ctr" anchorCtr="0" compatLnSpc="1"/>
            <a:lstStyle/>
            <a:p>
              <a:pPr marL="0" marR="0" lvl="0" indent="0" algn="l" defTabSz="622304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4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2. COMPATIBILITY</a:t>
              </a:r>
              <a:r>
                <a:rPr lang="id-ID" sz="14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 / Kecocokan</a:t>
              </a:r>
              <a:endParaRPr lang="en-GB" sz="1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755577" y="2868289"/>
              <a:ext cx="5616299" cy="2318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616302"/>
                <a:gd name="f7" fmla="val 231840"/>
                <a:gd name="f8" fmla="+- 0 0 -90"/>
                <a:gd name="f9" fmla="*/ f3 1 5616302"/>
                <a:gd name="f10" fmla="*/ f4 1 231840"/>
                <a:gd name="f11" fmla="+- f7 0 f5"/>
                <a:gd name="f12" fmla="+- f6 0 f5"/>
                <a:gd name="f13" fmla="*/ f8 f0 1"/>
                <a:gd name="f14" fmla="*/ f12 1 5616302"/>
                <a:gd name="f15" fmla="*/ f11 1 231840"/>
                <a:gd name="f16" fmla="*/ 0 f12 1"/>
                <a:gd name="f17" fmla="*/ 0 f11 1"/>
                <a:gd name="f18" fmla="*/ 5616302 f12 1"/>
                <a:gd name="f19" fmla="*/ 231840 f11 1"/>
                <a:gd name="f20" fmla="*/ f13 1 f2"/>
                <a:gd name="f21" fmla="*/ f16 1 5616302"/>
                <a:gd name="f22" fmla="*/ f17 1 231840"/>
                <a:gd name="f23" fmla="*/ f18 1 5616302"/>
                <a:gd name="f24" fmla="*/ f19 1 231840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5616302" h="231840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178317" tIns="17775" rIns="99569" bIns="17775" anchor="t" anchorCtr="0" compatLnSpc="1"/>
            <a:lstStyle/>
            <a:p>
              <a:pPr marL="57150" marR="0" lvl="1" indent="-57150" algn="l" defTabSz="48894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1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 </a:t>
              </a:r>
              <a:r>
                <a:rPr lang="id-ID" sz="11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Mempunyai kecocokan dengan standar lainnya</a:t>
              </a:r>
              <a:endParaRPr lang="en-GB" sz="1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755577" y="3100126"/>
              <a:ext cx="5616299" cy="3357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616302"/>
                <a:gd name="f7" fmla="val 335790"/>
                <a:gd name="f8" fmla="val 55966"/>
                <a:gd name="f9" fmla="val 25057"/>
                <a:gd name="f10" fmla="val 5560336"/>
                <a:gd name="f11" fmla="val 5591245"/>
                <a:gd name="f12" fmla="val 279824"/>
                <a:gd name="f13" fmla="val 310733"/>
                <a:gd name="f14" fmla="+- 0 0 -90"/>
                <a:gd name="f15" fmla="*/ f3 1 5616302"/>
                <a:gd name="f16" fmla="*/ f4 1 335790"/>
                <a:gd name="f17" fmla="+- f7 0 f5"/>
                <a:gd name="f18" fmla="+- f6 0 f5"/>
                <a:gd name="f19" fmla="*/ f14 f0 1"/>
                <a:gd name="f20" fmla="*/ f18 1 5616302"/>
                <a:gd name="f21" fmla="*/ f17 1 335790"/>
                <a:gd name="f22" fmla="*/ 0 f18 1"/>
                <a:gd name="f23" fmla="*/ 55966 f17 1"/>
                <a:gd name="f24" fmla="*/ 55966 f18 1"/>
                <a:gd name="f25" fmla="*/ 0 f17 1"/>
                <a:gd name="f26" fmla="*/ 5560336 f18 1"/>
                <a:gd name="f27" fmla="*/ 5616302 f18 1"/>
                <a:gd name="f28" fmla="*/ 279824 f17 1"/>
                <a:gd name="f29" fmla="*/ 335790 f17 1"/>
                <a:gd name="f30" fmla="*/ f19 1 f2"/>
                <a:gd name="f31" fmla="*/ f22 1 5616302"/>
                <a:gd name="f32" fmla="*/ f23 1 335790"/>
                <a:gd name="f33" fmla="*/ f24 1 5616302"/>
                <a:gd name="f34" fmla="*/ f25 1 335790"/>
                <a:gd name="f35" fmla="*/ f26 1 5616302"/>
                <a:gd name="f36" fmla="*/ f27 1 5616302"/>
                <a:gd name="f37" fmla="*/ f28 1 335790"/>
                <a:gd name="f38" fmla="*/ f29 1 335790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5616302" h="33579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4F81BD"/>
            </a:solidFill>
            <a:ln w="25402">
              <a:solidFill>
                <a:srgbClr val="FFFFFF"/>
              </a:solidFill>
              <a:prstDash val="solid"/>
            </a:ln>
          </p:spPr>
          <p:txBody>
            <a:bodyPr vert="horz" wrap="square" lIns="69732" tIns="69732" rIns="69732" bIns="69732" anchor="ctr" anchorCtr="0" compatLnSpc="1"/>
            <a:lstStyle/>
            <a:p>
              <a:pPr marL="0" marR="0" lvl="0" indent="0" algn="l" defTabSz="622304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4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3.  TOPIC COVERAGE</a:t>
              </a:r>
              <a:r>
                <a:rPr lang="id-ID" sz="14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/cakupan topik</a:t>
              </a:r>
              <a:endParaRPr lang="en-GB" sz="1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755577" y="3435922"/>
              <a:ext cx="5616299" cy="2318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616302"/>
                <a:gd name="f7" fmla="val 231840"/>
                <a:gd name="f8" fmla="+- 0 0 -90"/>
                <a:gd name="f9" fmla="*/ f3 1 5616302"/>
                <a:gd name="f10" fmla="*/ f4 1 231840"/>
                <a:gd name="f11" fmla="+- f7 0 f5"/>
                <a:gd name="f12" fmla="+- f6 0 f5"/>
                <a:gd name="f13" fmla="*/ f8 f0 1"/>
                <a:gd name="f14" fmla="*/ f12 1 5616302"/>
                <a:gd name="f15" fmla="*/ f11 1 231840"/>
                <a:gd name="f16" fmla="*/ 0 f12 1"/>
                <a:gd name="f17" fmla="*/ 0 f11 1"/>
                <a:gd name="f18" fmla="*/ 5616302 f12 1"/>
                <a:gd name="f19" fmla="*/ 231840 f11 1"/>
                <a:gd name="f20" fmla="*/ f13 1 f2"/>
                <a:gd name="f21" fmla="*/ f16 1 5616302"/>
                <a:gd name="f22" fmla="*/ f17 1 231840"/>
                <a:gd name="f23" fmla="*/ f18 1 5616302"/>
                <a:gd name="f24" fmla="*/ f19 1 231840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5616302" h="231840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178317" tIns="17775" rIns="99569" bIns="17775" anchor="t" anchorCtr="0" compatLnSpc="1"/>
            <a:lstStyle/>
            <a:p>
              <a:pPr marL="57150" marR="0" lvl="1" indent="-57150" algn="l" defTabSz="48894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1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 </a:t>
              </a:r>
              <a:r>
                <a:rPr lang="id-ID" sz="11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cakupan untuk seluruh perusahaan</a:t>
              </a:r>
              <a:endParaRPr lang="en-GB" sz="1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755577" y="3667758"/>
              <a:ext cx="5616299" cy="3357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616302"/>
                <a:gd name="f7" fmla="val 335790"/>
                <a:gd name="f8" fmla="val 55966"/>
                <a:gd name="f9" fmla="val 25057"/>
                <a:gd name="f10" fmla="val 5560336"/>
                <a:gd name="f11" fmla="val 5591245"/>
                <a:gd name="f12" fmla="val 279824"/>
                <a:gd name="f13" fmla="val 310733"/>
                <a:gd name="f14" fmla="+- 0 0 -90"/>
                <a:gd name="f15" fmla="*/ f3 1 5616302"/>
                <a:gd name="f16" fmla="*/ f4 1 335790"/>
                <a:gd name="f17" fmla="+- f7 0 f5"/>
                <a:gd name="f18" fmla="+- f6 0 f5"/>
                <a:gd name="f19" fmla="*/ f14 f0 1"/>
                <a:gd name="f20" fmla="*/ f18 1 5616302"/>
                <a:gd name="f21" fmla="*/ f17 1 335790"/>
                <a:gd name="f22" fmla="*/ 0 f18 1"/>
                <a:gd name="f23" fmla="*/ 55966 f17 1"/>
                <a:gd name="f24" fmla="*/ 55966 f18 1"/>
                <a:gd name="f25" fmla="*/ 0 f17 1"/>
                <a:gd name="f26" fmla="*/ 5560336 f18 1"/>
                <a:gd name="f27" fmla="*/ 5616302 f18 1"/>
                <a:gd name="f28" fmla="*/ 279824 f17 1"/>
                <a:gd name="f29" fmla="*/ 335790 f17 1"/>
                <a:gd name="f30" fmla="*/ f19 1 f2"/>
                <a:gd name="f31" fmla="*/ f22 1 5616302"/>
                <a:gd name="f32" fmla="*/ f23 1 335790"/>
                <a:gd name="f33" fmla="*/ f24 1 5616302"/>
                <a:gd name="f34" fmla="*/ f25 1 335790"/>
                <a:gd name="f35" fmla="*/ f26 1 5616302"/>
                <a:gd name="f36" fmla="*/ f27 1 5616302"/>
                <a:gd name="f37" fmla="*/ f28 1 335790"/>
                <a:gd name="f38" fmla="*/ f29 1 335790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5616302" h="33579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4F81BD"/>
            </a:solidFill>
            <a:ln w="25402">
              <a:solidFill>
                <a:srgbClr val="FFFFFF"/>
              </a:solidFill>
              <a:prstDash val="solid"/>
            </a:ln>
          </p:spPr>
          <p:txBody>
            <a:bodyPr vert="horz" wrap="square" lIns="69732" tIns="69732" rIns="69732" bIns="69732" anchor="ctr" anchorCtr="0" compatLnSpc="1"/>
            <a:lstStyle/>
            <a:p>
              <a:pPr marL="0" marR="0" lvl="0" indent="0" algn="l" defTabSz="622304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4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4. FLEXIBILITY</a:t>
              </a:r>
              <a:r>
                <a:rPr lang="id-ID" sz="14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/flesibilitas</a:t>
              </a:r>
              <a:endParaRPr lang="en-GB" sz="1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755577" y="4003544"/>
              <a:ext cx="5616299" cy="2318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616302"/>
                <a:gd name="f7" fmla="val 231840"/>
                <a:gd name="f8" fmla="+- 0 0 -90"/>
                <a:gd name="f9" fmla="*/ f3 1 5616302"/>
                <a:gd name="f10" fmla="*/ f4 1 231840"/>
                <a:gd name="f11" fmla="+- f7 0 f5"/>
                <a:gd name="f12" fmla="+- f6 0 f5"/>
                <a:gd name="f13" fmla="*/ f8 f0 1"/>
                <a:gd name="f14" fmla="*/ f12 1 5616302"/>
                <a:gd name="f15" fmla="*/ f11 1 231840"/>
                <a:gd name="f16" fmla="*/ 0 f12 1"/>
                <a:gd name="f17" fmla="*/ 0 f11 1"/>
                <a:gd name="f18" fmla="*/ 5616302 f12 1"/>
                <a:gd name="f19" fmla="*/ 231840 f11 1"/>
                <a:gd name="f20" fmla="*/ f13 1 f2"/>
                <a:gd name="f21" fmla="*/ f16 1 5616302"/>
                <a:gd name="f22" fmla="*/ f17 1 231840"/>
                <a:gd name="f23" fmla="*/ f18 1 5616302"/>
                <a:gd name="f24" fmla="*/ f19 1 231840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5616302" h="231840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178317" tIns="17775" rIns="99569" bIns="17775" anchor="t" anchorCtr="0" compatLnSpc="1"/>
            <a:lstStyle/>
            <a:p>
              <a:pPr marL="57150" marR="0" lvl="1" indent="-57150" algn="l" defTabSz="48894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id-ID" sz="11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Inovasi untuk menjadi kompetitif</a:t>
              </a:r>
              <a:endParaRPr lang="en-GB" sz="1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755577" y="4235391"/>
              <a:ext cx="5616299" cy="3357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616302"/>
                <a:gd name="f7" fmla="val 335790"/>
                <a:gd name="f8" fmla="val 55966"/>
                <a:gd name="f9" fmla="val 25057"/>
                <a:gd name="f10" fmla="val 5560336"/>
                <a:gd name="f11" fmla="val 5591245"/>
                <a:gd name="f12" fmla="val 279824"/>
                <a:gd name="f13" fmla="val 310733"/>
                <a:gd name="f14" fmla="+- 0 0 -90"/>
                <a:gd name="f15" fmla="*/ f3 1 5616302"/>
                <a:gd name="f16" fmla="*/ f4 1 335790"/>
                <a:gd name="f17" fmla="+- f7 0 f5"/>
                <a:gd name="f18" fmla="+- f6 0 f5"/>
                <a:gd name="f19" fmla="*/ f14 f0 1"/>
                <a:gd name="f20" fmla="*/ f18 1 5616302"/>
                <a:gd name="f21" fmla="*/ f17 1 335790"/>
                <a:gd name="f22" fmla="*/ 0 f18 1"/>
                <a:gd name="f23" fmla="*/ 55966 f17 1"/>
                <a:gd name="f24" fmla="*/ 55966 f18 1"/>
                <a:gd name="f25" fmla="*/ 0 f17 1"/>
                <a:gd name="f26" fmla="*/ 5560336 f18 1"/>
                <a:gd name="f27" fmla="*/ 5616302 f18 1"/>
                <a:gd name="f28" fmla="*/ 279824 f17 1"/>
                <a:gd name="f29" fmla="*/ 335790 f17 1"/>
                <a:gd name="f30" fmla="*/ f19 1 f2"/>
                <a:gd name="f31" fmla="*/ f22 1 5616302"/>
                <a:gd name="f32" fmla="*/ f23 1 335790"/>
                <a:gd name="f33" fmla="*/ f24 1 5616302"/>
                <a:gd name="f34" fmla="*/ f25 1 335790"/>
                <a:gd name="f35" fmla="*/ f26 1 5616302"/>
                <a:gd name="f36" fmla="*/ f27 1 5616302"/>
                <a:gd name="f37" fmla="*/ f28 1 335790"/>
                <a:gd name="f38" fmla="*/ f29 1 335790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5616302" h="33579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4F81BD"/>
            </a:solidFill>
            <a:ln w="25402">
              <a:solidFill>
                <a:srgbClr val="FFFFFF"/>
              </a:solidFill>
              <a:prstDash val="solid"/>
            </a:ln>
          </p:spPr>
          <p:txBody>
            <a:bodyPr vert="horz" wrap="square" lIns="69732" tIns="69732" rIns="69732" bIns="69732" anchor="ctr" anchorCtr="0" compatLnSpc="1"/>
            <a:lstStyle/>
            <a:p>
              <a:pPr marL="0" marR="0" lvl="0" indent="0" algn="l" defTabSz="622304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4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5. FREE TRADE</a:t>
              </a:r>
              <a:r>
                <a:rPr lang="id-ID" sz="14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/pasar bebas</a:t>
              </a:r>
              <a:endParaRPr lang="en-GB" sz="1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755577" y="4571177"/>
              <a:ext cx="5616299" cy="2318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616302"/>
                <a:gd name="f7" fmla="val 231840"/>
                <a:gd name="f8" fmla="+- 0 0 -90"/>
                <a:gd name="f9" fmla="*/ f3 1 5616302"/>
                <a:gd name="f10" fmla="*/ f4 1 231840"/>
                <a:gd name="f11" fmla="+- f7 0 f5"/>
                <a:gd name="f12" fmla="+- f6 0 f5"/>
                <a:gd name="f13" fmla="*/ f8 f0 1"/>
                <a:gd name="f14" fmla="*/ f12 1 5616302"/>
                <a:gd name="f15" fmla="*/ f11 1 231840"/>
                <a:gd name="f16" fmla="*/ 0 f12 1"/>
                <a:gd name="f17" fmla="*/ 0 f11 1"/>
                <a:gd name="f18" fmla="*/ 5616302 f12 1"/>
                <a:gd name="f19" fmla="*/ 231840 f11 1"/>
                <a:gd name="f20" fmla="*/ f13 1 f2"/>
                <a:gd name="f21" fmla="*/ f16 1 5616302"/>
                <a:gd name="f22" fmla="*/ f17 1 231840"/>
                <a:gd name="f23" fmla="*/ f18 1 5616302"/>
                <a:gd name="f24" fmla="*/ f19 1 231840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5616302" h="231840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178317" tIns="17775" rIns="99569" bIns="17775" anchor="t" anchorCtr="0" compatLnSpc="1"/>
            <a:lstStyle/>
            <a:p>
              <a:pPr marL="57150" marR="0" lvl="1" indent="-57150" algn="l" defTabSz="48894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1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 </a:t>
              </a:r>
              <a:r>
                <a:rPr lang="id-ID" sz="11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Siap menghadapi pasar bebas</a:t>
              </a:r>
              <a:endParaRPr lang="en-GB" sz="1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755577" y="4803014"/>
              <a:ext cx="5616299" cy="3357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616302"/>
                <a:gd name="f7" fmla="val 335790"/>
                <a:gd name="f8" fmla="val 55966"/>
                <a:gd name="f9" fmla="val 25057"/>
                <a:gd name="f10" fmla="val 5560336"/>
                <a:gd name="f11" fmla="val 5591245"/>
                <a:gd name="f12" fmla="val 279824"/>
                <a:gd name="f13" fmla="val 310733"/>
                <a:gd name="f14" fmla="+- 0 0 -90"/>
                <a:gd name="f15" fmla="*/ f3 1 5616302"/>
                <a:gd name="f16" fmla="*/ f4 1 335790"/>
                <a:gd name="f17" fmla="+- f7 0 f5"/>
                <a:gd name="f18" fmla="+- f6 0 f5"/>
                <a:gd name="f19" fmla="*/ f14 f0 1"/>
                <a:gd name="f20" fmla="*/ f18 1 5616302"/>
                <a:gd name="f21" fmla="*/ f17 1 335790"/>
                <a:gd name="f22" fmla="*/ 0 f18 1"/>
                <a:gd name="f23" fmla="*/ 55966 f17 1"/>
                <a:gd name="f24" fmla="*/ 55966 f18 1"/>
                <a:gd name="f25" fmla="*/ 0 f17 1"/>
                <a:gd name="f26" fmla="*/ 5560336 f18 1"/>
                <a:gd name="f27" fmla="*/ 5616302 f18 1"/>
                <a:gd name="f28" fmla="*/ 279824 f17 1"/>
                <a:gd name="f29" fmla="*/ 335790 f17 1"/>
                <a:gd name="f30" fmla="*/ f19 1 f2"/>
                <a:gd name="f31" fmla="*/ f22 1 5616302"/>
                <a:gd name="f32" fmla="*/ f23 1 335790"/>
                <a:gd name="f33" fmla="*/ f24 1 5616302"/>
                <a:gd name="f34" fmla="*/ f25 1 335790"/>
                <a:gd name="f35" fmla="*/ f26 1 5616302"/>
                <a:gd name="f36" fmla="*/ f27 1 5616302"/>
                <a:gd name="f37" fmla="*/ f28 1 335790"/>
                <a:gd name="f38" fmla="*/ f29 1 335790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5616302" h="33579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4F81BD"/>
            </a:solidFill>
            <a:ln w="25402">
              <a:solidFill>
                <a:srgbClr val="FFFFFF"/>
              </a:solidFill>
              <a:prstDash val="solid"/>
            </a:ln>
          </p:spPr>
          <p:txBody>
            <a:bodyPr vert="horz" wrap="square" lIns="69732" tIns="69732" rIns="69732" bIns="69732" anchor="ctr" anchorCtr="0" compatLnSpc="1"/>
            <a:lstStyle/>
            <a:p>
              <a:pPr marL="0" marR="0" lvl="0" indent="0" algn="l" defTabSz="622304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4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6. APPLICABILITY</a:t>
              </a:r>
              <a:r>
                <a:rPr lang="id-ID" sz="14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/dapat digunakan</a:t>
              </a:r>
              <a:endParaRPr lang="en-GB" sz="1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755577" y="5138809"/>
              <a:ext cx="5616299" cy="2318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616302"/>
                <a:gd name="f7" fmla="val 231840"/>
                <a:gd name="f8" fmla="+- 0 0 -90"/>
                <a:gd name="f9" fmla="*/ f3 1 5616302"/>
                <a:gd name="f10" fmla="*/ f4 1 231840"/>
                <a:gd name="f11" fmla="+- f7 0 f5"/>
                <a:gd name="f12" fmla="+- f6 0 f5"/>
                <a:gd name="f13" fmla="*/ f8 f0 1"/>
                <a:gd name="f14" fmla="*/ f12 1 5616302"/>
                <a:gd name="f15" fmla="*/ f11 1 231840"/>
                <a:gd name="f16" fmla="*/ 0 f12 1"/>
                <a:gd name="f17" fmla="*/ 0 f11 1"/>
                <a:gd name="f18" fmla="*/ 5616302 f12 1"/>
                <a:gd name="f19" fmla="*/ 231840 f11 1"/>
                <a:gd name="f20" fmla="*/ f13 1 f2"/>
                <a:gd name="f21" fmla="*/ f16 1 5616302"/>
                <a:gd name="f22" fmla="*/ f17 1 231840"/>
                <a:gd name="f23" fmla="*/ f18 1 5616302"/>
                <a:gd name="f24" fmla="*/ f19 1 231840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5616302" h="231840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178317" tIns="17775" rIns="99569" bIns="17775" anchor="t" anchorCtr="0" compatLnSpc="1"/>
            <a:lstStyle/>
            <a:p>
              <a:pPr marL="57150" marR="0" lvl="1" indent="-57150" algn="l" defTabSz="48894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1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 </a:t>
              </a:r>
              <a:r>
                <a:rPr lang="id-ID" sz="11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menjadikan perusahaan membuktikan kesesuaian</a:t>
              </a:r>
              <a:endParaRPr lang="en-GB" sz="1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755577" y="5370646"/>
              <a:ext cx="5616299" cy="3357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616302"/>
                <a:gd name="f7" fmla="val 335790"/>
                <a:gd name="f8" fmla="val 55966"/>
                <a:gd name="f9" fmla="val 25057"/>
                <a:gd name="f10" fmla="val 5560336"/>
                <a:gd name="f11" fmla="val 5591245"/>
                <a:gd name="f12" fmla="val 279824"/>
                <a:gd name="f13" fmla="val 310733"/>
                <a:gd name="f14" fmla="+- 0 0 -90"/>
                <a:gd name="f15" fmla="*/ f3 1 5616302"/>
                <a:gd name="f16" fmla="*/ f4 1 335790"/>
                <a:gd name="f17" fmla="+- f7 0 f5"/>
                <a:gd name="f18" fmla="+- f6 0 f5"/>
                <a:gd name="f19" fmla="*/ f14 f0 1"/>
                <a:gd name="f20" fmla="*/ f18 1 5616302"/>
                <a:gd name="f21" fmla="*/ f17 1 335790"/>
                <a:gd name="f22" fmla="*/ 0 f18 1"/>
                <a:gd name="f23" fmla="*/ 55966 f17 1"/>
                <a:gd name="f24" fmla="*/ 55966 f18 1"/>
                <a:gd name="f25" fmla="*/ 0 f17 1"/>
                <a:gd name="f26" fmla="*/ 5560336 f18 1"/>
                <a:gd name="f27" fmla="*/ 5616302 f18 1"/>
                <a:gd name="f28" fmla="*/ 279824 f17 1"/>
                <a:gd name="f29" fmla="*/ 335790 f17 1"/>
                <a:gd name="f30" fmla="*/ f19 1 f2"/>
                <a:gd name="f31" fmla="*/ f22 1 5616302"/>
                <a:gd name="f32" fmla="*/ f23 1 335790"/>
                <a:gd name="f33" fmla="*/ f24 1 5616302"/>
                <a:gd name="f34" fmla="*/ f25 1 335790"/>
                <a:gd name="f35" fmla="*/ f26 1 5616302"/>
                <a:gd name="f36" fmla="*/ f27 1 5616302"/>
                <a:gd name="f37" fmla="*/ f28 1 335790"/>
                <a:gd name="f38" fmla="*/ f29 1 335790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5616302" h="33579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4F81BD"/>
            </a:solidFill>
            <a:ln w="25402">
              <a:solidFill>
                <a:srgbClr val="FFFFFF"/>
              </a:solidFill>
              <a:prstDash val="solid"/>
            </a:ln>
          </p:spPr>
          <p:txBody>
            <a:bodyPr vert="horz" wrap="square" lIns="69732" tIns="69732" rIns="69732" bIns="69732" anchor="ctr" anchorCtr="0" compatLnSpc="1"/>
            <a:lstStyle/>
            <a:p>
              <a:pPr marL="0" marR="0" lvl="0" indent="0" algn="l" defTabSz="622304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4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7. EXCLUSIONS</a:t>
              </a:r>
              <a:r>
                <a:rPr lang="id-ID" sz="14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/pengecualian</a:t>
              </a:r>
              <a:endParaRPr lang="en-GB" sz="1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755577" y="5706441"/>
              <a:ext cx="5616299" cy="2318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616302"/>
                <a:gd name="f7" fmla="val 231840"/>
                <a:gd name="f8" fmla="+- 0 0 -90"/>
                <a:gd name="f9" fmla="*/ f3 1 5616302"/>
                <a:gd name="f10" fmla="*/ f4 1 231840"/>
                <a:gd name="f11" fmla="+- f7 0 f5"/>
                <a:gd name="f12" fmla="+- f6 0 f5"/>
                <a:gd name="f13" fmla="*/ f8 f0 1"/>
                <a:gd name="f14" fmla="*/ f12 1 5616302"/>
                <a:gd name="f15" fmla="*/ f11 1 231840"/>
                <a:gd name="f16" fmla="*/ 0 f12 1"/>
                <a:gd name="f17" fmla="*/ 0 f11 1"/>
                <a:gd name="f18" fmla="*/ 5616302 f12 1"/>
                <a:gd name="f19" fmla="*/ 231840 f11 1"/>
                <a:gd name="f20" fmla="*/ f13 1 f2"/>
                <a:gd name="f21" fmla="*/ f16 1 5616302"/>
                <a:gd name="f22" fmla="*/ f17 1 231840"/>
                <a:gd name="f23" fmla="*/ f18 1 5616302"/>
                <a:gd name="f24" fmla="*/ f19 1 231840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5616302" h="231840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178317" tIns="17775" rIns="99569" bIns="17775" anchor="t" anchorCtr="0" compatLnSpc="1"/>
            <a:lstStyle/>
            <a:p>
              <a:pPr marL="57150" marR="0" lvl="1" indent="-57150" algn="l" defTabSz="48894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1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 </a:t>
              </a:r>
              <a:r>
                <a:rPr lang="id-ID" sz="11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Apakah posisi kompetitor dapat dikecualikan?</a:t>
              </a:r>
              <a:endParaRPr lang="en-GB" sz="1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755577" y="5938278"/>
              <a:ext cx="5616299" cy="3357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616302"/>
                <a:gd name="f7" fmla="val 335790"/>
                <a:gd name="f8" fmla="val 55966"/>
                <a:gd name="f9" fmla="val 25057"/>
                <a:gd name="f10" fmla="val 5560336"/>
                <a:gd name="f11" fmla="val 5591245"/>
                <a:gd name="f12" fmla="val 279824"/>
                <a:gd name="f13" fmla="val 310733"/>
                <a:gd name="f14" fmla="+- 0 0 -90"/>
                <a:gd name="f15" fmla="*/ f3 1 5616302"/>
                <a:gd name="f16" fmla="*/ f4 1 335790"/>
                <a:gd name="f17" fmla="+- f7 0 f5"/>
                <a:gd name="f18" fmla="+- f6 0 f5"/>
                <a:gd name="f19" fmla="*/ f14 f0 1"/>
                <a:gd name="f20" fmla="*/ f18 1 5616302"/>
                <a:gd name="f21" fmla="*/ f17 1 335790"/>
                <a:gd name="f22" fmla="*/ 0 f18 1"/>
                <a:gd name="f23" fmla="*/ 55966 f17 1"/>
                <a:gd name="f24" fmla="*/ 55966 f18 1"/>
                <a:gd name="f25" fmla="*/ 0 f17 1"/>
                <a:gd name="f26" fmla="*/ 5560336 f18 1"/>
                <a:gd name="f27" fmla="*/ 5616302 f18 1"/>
                <a:gd name="f28" fmla="*/ 279824 f17 1"/>
                <a:gd name="f29" fmla="*/ 335790 f17 1"/>
                <a:gd name="f30" fmla="*/ f19 1 f2"/>
                <a:gd name="f31" fmla="*/ f22 1 5616302"/>
                <a:gd name="f32" fmla="*/ f23 1 335790"/>
                <a:gd name="f33" fmla="*/ f24 1 5616302"/>
                <a:gd name="f34" fmla="*/ f25 1 335790"/>
                <a:gd name="f35" fmla="*/ f26 1 5616302"/>
                <a:gd name="f36" fmla="*/ f27 1 5616302"/>
                <a:gd name="f37" fmla="*/ f28 1 335790"/>
                <a:gd name="f38" fmla="*/ f29 1 335790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5616302" h="33579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4F81BD"/>
            </a:solidFill>
            <a:ln w="25402">
              <a:solidFill>
                <a:srgbClr val="FFFFFF"/>
              </a:solidFill>
              <a:prstDash val="solid"/>
            </a:ln>
          </p:spPr>
          <p:txBody>
            <a:bodyPr vert="horz" wrap="square" lIns="69732" tIns="69732" rIns="69732" bIns="69732" anchor="ctr" anchorCtr="0" compatLnSpc="1"/>
            <a:lstStyle/>
            <a:p>
              <a:pPr marL="0" marR="0" lvl="0" indent="0" algn="l" defTabSz="622304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4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8. EASE OF USE</a:t>
              </a:r>
              <a:r>
                <a:rPr lang="id-ID" sz="14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/mudah digunakan</a:t>
              </a:r>
              <a:endParaRPr lang="en-GB" sz="1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755577" y="6274064"/>
              <a:ext cx="5616299" cy="2318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616302"/>
                <a:gd name="f7" fmla="val 231840"/>
                <a:gd name="f8" fmla="+- 0 0 -90"/>
                <a:gd name="f9" fmla="*/ f3 1 5616302"/>
                <a:gd name="f10" fmla="*/ f4 1 231840"/>
                <a:gd name="f11" fmla="+- f7 0 f5"/>
                <a:gd name="f12" fmla="+- f6 0 f5"/>
                <a:gd name="f13" fmla="*/ f8 f0 1"/>
                <a:gd name="f14" fmla="*/ f12 1 5616302"/>
                <a:gd name="f15" fmla="*/ f11 1 231840"/>
                <a:gd name="f16" fmla="*/ 0 f12 1"/>
                <a:gd name="f17" fmla="*/ 0 f11 1"/>
                <a:gd name="f18" fmla="*/ 5616302 f12 1"/>
                <a:gd name="f19" fmla="*/ 231840 f11 1"/>
                <a:gd name="f20" fmla="*/ f13 1 f2"/>
                <a:gd name="f21" fmla="*/ f16 1 5616302"/>
                <a:gd name="f22" fmla="*/ f17 1 231840"/>
                <a:gd name="f23" fmla="*/ f18 1 5616302"/>
                <a:gd name="f24" fmla="*/ f19 1 231840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5616302" h="231840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178317" tIns="17775" rIns="99569" bIns="17775" anchor="t" anchorCtr="0" compatLnSpc="1"/>
            <a:lstStyle/>
            <a:p>
              <a:pPr marL="57150" marR="0" lvl="1" indent="-57150" algn="l" defTabSz="48894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id-ID" sz="11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Mudah dalam menerapkan persyaratan standar</a:t>
              </a:r>
              <a:endParaRPr lang="en-GB" sz="1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21" name="Subtitle 2"/>
          <p:cNvSpPr txBox="1"/>
          <p:nvPr/>
        </p:nvSpPr>
        <p:spPr>
          <a:xfrm>
            <a:off x="611559" y="1029596"/>
            <a:ext cx="6048673" cy="56610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d-ID" sz="20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Annex SL – </a:t>
            </a:r>
            <a:r>
              <a: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Saat kini, setiap standard ISO harus dapat membuktikan....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0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414336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2098" y="396972"/>
            <a:ext cx="535307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id-ID" sz="2800" b="1" dirty="0" smtClean="0"/>
              <a:t>Poin Utama Perubahan</a:t>
            </a:r>
            <a:endParaRPr lang="id-ID" sz="2000" b="1" dirty="0"/>
          </a:p>
        </p:txBody>
      </p:sp>
      <p:sp>
        <p:nvSpPr>
          <p:cNvPr id="8" name="Text 54"/>
          <p:cNvSpPr txBox="1">
            <a:spLocks noChangeArrowheads="1"/>
          </p:cNvSpPr>
          <p:nvPr/>
        </p:nvSpPr>
        <p:spPr bwMode="auto">
          <a:xfrm>
            <a:off x="2516188" y="14789150"/>
            <a:ext cx="4305300" cy="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  <p:txBody>
          <a:bodyPr wrap="square" lIns="27432" tIns="18288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1000" b="0" i="0" strike="noStrike">
                <a:solidFill>
                  <a:srgbClr val="000000"/>
                </a:solidFill>
                <a:latin typeface="Arial"/>
                <a:cs typeface="Arial"/>
              </a:rPr>
              <a:t>Review with Client</a:t>
            </a:r>
          </a:p>
        </p:txBody>
      </p:sp>
      <p:sp>
        <p:nvSpPr>
          <p:cNvPr id="9" name="Text 56"/>
          <p:cNvSpPr txBox="1">
            <a:spLocks noChangeArrowheads="1"/>
          </p:cNvSpPr>
          <p:nvPr/>
        </p:nvSpPr>
        <p:spPr bwMode="auto">
          <a:xfrm>
            <a:off x="2259013" y="14789150"/>
            <a:ext cx="228600" cy="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  <p:txBody>
          <a:bodyPr wrap="square" lIns="27432" tIns="18288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1000" b="0" i="0" strike="noStrike">
                <a:solidFill>
                  <a:srgbClr val="000000"/>
                </a:solidFill>
                <a:latin typeface="Arial"/>
                <a:cs typeface="Arial"/>
              </a:rPr>
              <a:t>5.2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822098" y="4981542"/>
            <a:ext cx="7772400" cy="1466759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566928" indent="-457200" algn="just">
              <a:buClrTx/>
              <a:buSzPct val="75000"/>
              <a:buFont typeface="+mj-lt"/>
              <a:buAutoNum type="alphaLcParenR"/>
            </a:pPr>
            <a:r>
              <a:rPr lang="id-ID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Penekanan proses dengan penambahan Risiko dan Peluang</a:t>
            </a:r>
          </a:p>
          <a:p>
            <a:pPr marL="982663" indent="-255588" algn="just">
              <a:buClrTx/>
              <a:buSzPct val="75000"/>
              <a:buFont typeface="Wingdings" panose="05000000000000000000" pitchFamily="2" charset="2"/>
              <a:buChar char="Ø"/>
            </a:pPr>
            <a:r>
              <a:rPr lang="id-ID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Identifikasi Harapan Stakeholder</a:t>
            </a:r>
          </a:p>
          <a:p>
            <a:pPr marL="982663" indent="-255588" algn="just">
              <a:buClrTx/>
              <a:buSzPct val="75000"/>
              <a:buFont typeface="Wingdings" panose="05000000000000000000" pitchFamily="2" charset="2"/>
              <a:buChar char="Ø"/>
            </a:pPr>
            <a:r>
              <a:rPr lang="id-ID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Penetapan ISU Eksternal dan Internal</a:t>
            </a:r>
          </a:p>
          <a:p>
            <a:pPr marL="982663" indent="-255588" algn="just">
              <a:buClrTx/>
              <a:buSzPct val="75000"/>
              <a:buFont typeface="Wingdings" panose="05000000000000000000" pitchFamily="2" charset="2"/>
              <a:buChar char="Ø"/>
            </a:pPr>
            <a:r>
              <a:rPr lang="id-ID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Penetapan Risiko dan Peluang</a:t>
            </a:r>
            <a:endParaRPr 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43055" y="1742101"/>
            <a:ext cx="6058390" cy="2709153"/>
            <a:chOff x="876801" y="2458187"/>
            <a:chExt cx="6058390" cy="2709153"/>
          </a:xfrm>
        </p:grpSpPr>
        <p:sp>
          <p:nvSpPr>
            <p:cNvPr id="10" name="Oval 9"/>
            <p:cNvSpPr/>
            <p:nvPr/>
          </p:nvSpPr>
          <p:spPr>
            <a:xfrm>
              <a:off x="3029956" y="3190658"/>
              <a:ext cx="1437700" cy="1260595"/>
            </a:xfrm>
            <a:prstGeom prst="ellipse">
              <a:avLst/>
            </a:prstGeom>
            <a:solidFill>
              <a:srgbClr val="FF5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917787" y="2458187"/>
              <a:ext cx="1611038" cy="25650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92520" y="2470926"/>
              <a:ext cx="147848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900" b="1" dirty="0" smtClean="0"/>
                <a:t>Stakeholder Expectation</a:t>
              </a:r>
              <a:endParaRPr lang="id-ID" sz="900" b="1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76801" y="3683547"/>
              <a:ext cx="1611038" cy="25650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48174" y="3709626"/>
              <a:ext cx="147848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900" b="1" dirty="0" smtClean="0"/>
                <a:t>External &amp; Internal Issues</a:t>
              </a:r>
              <a:endParaRPr lang="id-ID" sz="900" b="1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955182" y="4908769"/>
              <a:ext cx="1611038" cy="25650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029956" y="4936508"/>
              <a:ext cx="147848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900" b="1" dirty="0" smtClean="0"/>
                <a:t>Proses - Proses</a:t>
              </a:r>
              <a:endParaRPr lang="id-ID" sz="900" b="1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324153" y="3692703"/>
              <a:ext cx="1611038" cy="25650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85330" y="3718782"/>
              <a:ext cx="147848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900" b="1" dirty="0" smtClean="0"/>
                <a:t>Intended Result</a:t>
              </a:r>
              <a:endParaRPr lang="id-ID" sz="9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89170" y="3580051"/>
              <a:ext cx="14784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400" b="1" dirty="0" smtClean="0"/>
                <a:t>RISK &amp; OPPORTUNITY</a:t>
              </a:r>
              <a:endParaRPr lang="id-ID" sz="1400" b="1" dirty="0"/>
            </a:p>
          </p:txBody>
        </p:sp>
        <p:sp>
          <p:nvSpPr>
            <p:cNvPr id="20" name="Down Arrow 19"/>
            <p:cNvSpPr/>
            <p:nvPr/>
          </p:nvSpPr>
          <p:spPr>
            <a:xfrm>
              <a:off x="3611147" y="2751183"/>
              <a:ext cx="310231" cy="412009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1" name="Down Arrow 20"/>
            <p:cNvSpPr/>
            <p:nvPr/>
          </p:nvSpPr>
          <p:spPr>
            <a:xfrm rot="10800000">
              <a:off x="3611147" y="4451254"/>
              <a:ext cx="310231" cy="412009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2" name="Down Arrow 21"/>
            <p:cNvSpPr/>
            <p:nvPr/>
          </p:nvSpPr>
          <p:spPr>
            <a:xfrm rot="16200000">
              <a:off x="2630663" y="3571345"/>
              <a:ext cx="278570" cy="458836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3" name="Down Arrow 22"/>
            <p:cNvSpPr/>
            <p:nvPr/>
          </p:nvSpPr>
          <p:spPr>
            <a:xfrm rot="16200000">
              <a:off x="4746423" y="3460404"/>
              <a:ext cx="278570" cy="754532"/>
            </a:xfrm>
            <a:prstGeom prst="downArrow">
              <a:avLst/>
            </a:prstGeom>
            <a:solidFill>
              <a:srgbClr val="F3830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241115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0848" y="254472"/>
            <a:ext cx="535307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id-ID" sz="2800" b="1" dirty="0" smtClean="0"/>
              <a:t>Poin Utama Perubahan</a:t>
            </a:r>
            <a:endParaRPr lang="id-ID" sz="2000" b="1" dirty="0"/>
          </a:p>
        </p:txBody>
      </p:sp>
      <p:sp>
        <p:nvSpPr>
          <p:cNvPr id="8" name="Text 54"/>
          <p:cNvSpPr txBox="1">
            <a:spLocks noChangeArrowheads="1"/>
          </p:cNvSpPr>
          <p:nvPr/>
        </p:nvSpPr>
        <p:spPr bwMode="auto">
          <a:xfrm>
            <a:off x="2516188" y="14789150"/>
            <a:ext cx="4305300" cy="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  <p:txBody>
          <a:bodyPr wrap="square" lIns="27432" tIns="18288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1000" b="0" i="0" strike="noStrike">
                <a:solidFill>
                  <a:srgbClr val="000000"/>
                </a:solidFill>
                <a:latin typeface="Arial"/>
                <a:cs typeface="Arial"/>
              </a:rPr>
              <a:t>Review with Client</a:t>
            </a:r>
          </a:p>
        </p:txBody>
      </p:sp>
      <p:sp>
        <p:nvSpPr>
          <p:cNvPr id="9" name="Text 56"/>
          <p:cNvSpPr txBox="1">
            <a:spLocks noChangeArrowheads="1"/>
          </p:cNvSpPr>
          <p:nvPr/>
        </p:nvSpPr>
        <p:spPr bwMode="auto">
          <a:xfrm>
            <a:off x="2259013" y="14789150"/>
            <a:ext cx="228600" cy="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  <p:txBody>
          <a:bodyPr wrap="square" lIns="27432" tIns="18288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1000" b="0" i="0" strike="noStrike">
                <a:solidFill>
                  <a:srgbClr val="000000"/>
                </a:solidFill>
                <a:latin typeface="Arial"/>
                <a:cs typeface="Arial"/>
              </a:rPr>
              <a:t>5.2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519097" y="777692"/>
            <a:ext cx="5299815" cy="537822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566928" indent="-457200" algn="just">
              <a:buClrTx/>
              <a:buSzPct val="75000"/>
              <a:buFont typeface="+mj-lt"/>
              <a:buAutoNum type="alphaLcParenR" startAt="2"/>
            </a:pPr>
            <a:r>
              <a:rPr lang="id-ID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Koordinasi Penerapan ISO 9001</a:t>
            </a:r>
          </a:p>
        </p:txBody>
      </p:sp>
      <p:pic>
        <p:nvPicPr>
          <p:cNvPr id="9222" name="Picture 6" descr="Related imag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11" y="4675154"/>
            <a:ext cx="1633889" cy="163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Image result for animated person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692" y="2117266"/>
            <a:ext cx="1694351" cy="135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Bent Arrow 30"/>
          <p:cNvSpPr/>
          <p:nvPr/>
        </p:nvSpPr>
        <p:spPr>
          <a:xfrm rot="16200000">
            <a:off x="2240503" y="3854071"/>
            <a:ext cx="1718954" cy="1640694"/>
          </a:xfrm>
          <a:prstGeom prst="bentArrow">
            <a:avLst>
              <a:gd name="adj1" fmla="val 19599"/>
              <a:gd name="adj2" fmla="val 12333"/>
              <a:gd name="adj3" fmla="val 26447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9216" name="Down Arrow 9215"/>
          <p:cNvSpPr/>
          <p:nvPr/>
        </p:nvSpPr>
        <p:spPr>
          <a:xfrm>
            <a:off x="4952957" y="4042801"/>
            <a:ext cx="368135" cy="5729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0" name="TextBox 39"/>
          <p:cNvSpPr txBox="1"/>
          <p:nvPr/>
        </p:nvSpPr>
        <p:spPr>
          <a:xfrm>
            <a:off x="1138650" y="1130848"/>
            <a:ext cx="2755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Versi: ISO 9001:2008</a:t>
            </a:r>
            <a:endParaRPr lang="id-ID" b="1" dirty="0"/>
          </a:p>
        </p:txBody>
      </p:sp>
      <p:sp>
        <p:nvSpPr>
          <p:cNvPr id="9219" name="Left Arrow 9218"/>
          <p:cNvSpPr/>
          <p:nvPr/>
        </p:nvSpPr>
        <p:spPr>
          <a:xfrm>
            <a:off x="3286030" y="2992596"/>
            <a:ext cx="634297" cy="32063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2" name="Left Arrow 41"/>
          <p:cNvSpPr/>
          <p:nvPr/>
        </p:nvSpPr>
        <p:spPr>
          <a:xfrm rot="10800000">
            <a:off x="3286030" y="2527479"/>
            <a:ext cx="634297" cy="32063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3" name="Down Arrow 42"/>
          <p:cNvSpPr/>
          <p:nvPr/>
        </p:nvSpPr>
        <p:spPr>
          <a:xfrm rot="10800000">
            <a:off x="4513569" y="4011856"/>
            <a:ext cx="368135" cy="5729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6" name="Picture 8" descr="Click to view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060" y="2135803"/>
            <a:ext cx="2476674" cy="185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Left Arrow 16"/>
          <p:cNvSpPr/>
          <p:nvPr/>
        </p:nvSpPr>
        <p:spPr>
          <a:xfrm>
            <a:off x="5784763" y="2934394"/>
            <a:ext cx="634297" cy="32063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Left Arrow 17"/>
          <p:cNvSpPr/>
          <p:nvPr/>
        </p:nvSpPr>
        <p:spPr>
          <a:xfrm rot="10800000">
            <a:off x="5784763" y="2487882"/>
            <a:ext cx="634297" cy="32063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8194" name="Picture 2" descr="Related imag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45" y="1907847"/>
            <a:ext cx="1301699" cy="216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78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6241</TotalTime>
  <Words>761</Words>
  <Application>Microsoft Office PowerPoint</Application>
  <PresentationFormat>On-screen Show (4:3)</PresentationFormat>
  <Paragraphs>211</Paragraphs>
  <Slides>21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 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KICK OFF MEETING PENERAPAN ISO 9001:2015   PT TIRTA VARIA INTI PRATAMA Tanggal: 5 April 2016</dc:title>
  <dc:creator>Hp</dc:creator>
  <cp:lastModifiedBy>Hp</cp:lastModifiedBy>
  <cp:revision>88</cp:revision>
  <dcterms:created xsi:type="dcterms:W3CDTF">2016-03-31T00:55:57Z</dcterms:created>
  <dcterms:modified xsi:type="dcterms:W3CDTF">2017-11-01T05:31:09Z</dcterms:modified>
</cp:coreProperties>
</file>