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323" r:id="rId4"/>
    <p:sldId id="324" r:id="rId5"/>
    <p:sldId id="325" r:id="rId6"/>
    <p:sldId id="303" r:id="rId7"/>
    <p:sldId id="306" r:id="rId8"/>
    <p:sldId id="268" r:id="rId9"/>
    <p:sldId id="269" r:id="rId10"/>
    <p:sldId id="270" r:id="rId11"/>
    <p:sldId id="320" r:id="rId12"/>
    <p:sldId id="305" r:id="rId13"/>
    <p:sldId id="271" r:id="rId14"/>
    <p:sldId id="272" r:id="rId15"/>
    <p:sldId id="273" r:id="rId16"/>
    <p:sldId id="274" r:id="rId17"/>
    <p:sldId id="315" r:id="rId18"/>
    <p:sldId id="307" r:id="rId19"/>
    <p:sldId id="275" r:id="rId20"/>
    <p:sldId id="276" r:id="rId21"/>
    <p:sldId id="277" r:id="rId22"/>
    <p:sldId id="278" r:id="rId23"/>
    <p:sldId id="279" r:id="rId24"/>
    <p:sldId id="308" r:id="rId25"/>
    <p:sldId id="309" r:id="rId26"/>
    <p:sldId id="280" r:id="rId27"/>
    <p:sldId id="281" r:id="rId28"/>
    <p:sldId id="282" r:id="rId29"/>
    <p:sldId id="284" r:id="rId30"/>
    <p:sldId id="285" r:id="rId31"/>
    <p:sldId id="286" r:id="rId32"/>
    <p:sldId id="289" r:id="rId33"/>
    <p:sldId id="288" r:id="rId34"/>
    <p:sldId id="312" r:id="rId35"/>
    <p:sldId id="311" r:id="rId36"/>
    <p:sldId id="290" r:id="rId37"/>
    <p:sldId id="291" r:id="rId38"/>
    <p:sldId id="292" r:id="rId39"/>
    <p:sldId id="313" r:id="rId40"/>
    <p:sldId id="287" r:id="rId41"/>
    <p:sldId id="293" r:id="rId42"/>
    <p:sldId id="294" r:id="rId43"/>
    <p:sldId id="295" r:id="rId44"/>
    <p:sldId id="314" r:id="rId45"/>
    <p:sldId id="322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16" r:id="rId54"/>
    <p:sldId id="317" r:id="rId55"/>
    <p:sldId id="258" r:id="rId56"/>
    <p:sldId id="259" r:id="rId57"/>
    <p:sldId id="260" r:id="rId58"/>
    <p:sldId id="261" r:id="rId59"/>
    <p:sldId id="262" r:id="rId60"/>
    <p:sldId id="318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7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9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2564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1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4175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56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91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6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9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0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3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4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7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4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1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47AFB15F-F4D4-323D-E2EC-7B6CCFA085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4614" r="1" b="1056"/>
          <a:stretch/>
        </p:blipFill>
        <p:spPr>
          <a:xfrm>
            <a:off x="8878" y="0"/>
            <a:ext cx="12183122" cy="68579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FF780B-041C-CF67-889F-CFC21D34B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872" y="2271449"/>
            <a:ext cx="7010992" cy="3670098"/>
          </a:xfrm>
        </p:spPr>
        <p:txBody>
          <a:bodyPr anchor="b">
            <a:no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SOSIALISASI SISTEM MANAJEMEN TERINTEGRASI ISO 9001, 14001 DAN 45001</a:t>
            </a:r>
            <a:endParaRPr lang="en-ID" sz="4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11F56B6F-DEAC-571F-4523-9D269E428C2C}"/>
              </a:ext>
            </a:extLst>
          </p:cNvPr>
          <p:cNvGrpSpPr>
            <a:grpSpLocks/>
          </p:cNvGrpSpPr>
          <p:nvPr/>
        </p:nvGrpSpPr>
        <p:grpSpPr bwMode="auto">
          <a:xfrm>
            <a:off x="1071247" y="863633"/>
            <a:ext cx="2704340" cy="1407793"/>
            <a:chOff x="2112" y="3188"/>
            <a:chExt cx="1632" cy="844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0B668953-BAAD-6E05-3011-876D584B5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3188"/>
              <a:ext cx="1632" cy="8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pic>
          <p:nvPicPr>
            <p:cNvPr id="1031" name="Picture 3" descr="Logo&#10;&#10;Description automatically generated">
              <a:extLst>
                <a:ext uri="{FF2B5EF4-FFF2-40B4-BE49-F238E27FC236}">
                  <a16:creationId xmlns:a16="http://schemas.microsoft.com/office/drawing/2014/main" id="{67E3C2C6-E422-0413-55D2-4B0AF038C8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" y="3188"/>
              <a:ext cx="1571" cy="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9945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541D-5C3B-BD39-8CC9-A347328F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8433"/>
          </a:xfrm>
        </p:spPr>
        <p:txBody>
          <a:bodyPr>
            <a:normAutofit/>
          </a:bodyPr>
          <a:lstStyle/>
          <a:p>
            <a:r>
              <a:rPr lang="en-US" dirty="0"/>
              <a:t>4. KONTEKS ORGANISASI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STRATEGI SWOT)</a:t>
            </a:r>
            <a:endParaRPr lang="en-ID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9A87F3E-8D57-2620-5A29-13FFCBF2A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190847"/>
            <a:ext cx="9899540" cy="526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0DE3-4F96-3134-3D11-82321C114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788" y="463685"/>
            <a:ext cx="9040599" cy="995464"/>
          </a:xfrm>
        </p:spPr>
        <p:txBody>
          <a:bodyPr/>
          <a:lstStyle/>
          <a:p>
            <a:pPr marL="534988" indent="-534988"/>
            <a:r>
              <a:rPr lang="en-US" dirty="0"/>
              <a:t>4. </a:t>
            </a:r>
            <a:r>
              <a:rPr lang="en-US" sz="3200" dirty="0"/>
              <a:t>KONTEKS ORGANISASI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BISNIS PROSES PT. CHITOSE INTERNASIONAL TBK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ABACFD-0924-E23C-3143-5455F53A3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51" t="4849" r="5478" b="6447"/>
          <a:stretch/>
        </p:blipFill>
        <p:spPr>
          <a:xfrm>
            <a:off x="1186774" y="1322963"/>
            <a:ext cx="9237996" cy="51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6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2316B-4920-E478-2D3E-CE23DD3B6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7287"/>
          </a:xfrm>
        </p:spPr>
        <p:txBody>
          <a:bodyPr>
            <a:normAutofit fontScale="90000"/>
          </a:bodyPr>
          <a:lstStyle/>
          <a:p>
            <a:r>
              <a:rPr lang="en-US" dirty="0"/>
              <a:t>5. KEPEMIMPINAN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KLAUSUL STANDAR ISO DAN PROSEDUR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189047-E6C8-A80A-673D-DB4D599CC5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869527"/>
              </p:ext>
            </p:extLst>
          </p:nvPr>
        </p:nvGraphicFramePr>
        <p:xfrm>
          <a:off x="1310325" y="1442558"/>
          <a:ext cx="9012025" cy="4765344"/>
        </p:xfrm>
        <a:graphic>
          <a:graphicData uri="http://schemas.openxmlformats.org/drawingml/2006/table">
            <a:tbl>
              <a:tblPr/>
              <a:tblGrid>
                <a:gridCol w="625479">
                  <a:extLst>
                    <a:ext uri="{9D8B030D-6E8A-4147-A177-3AD203B41FA5}">
                      <a16:colId xmlns:a16="http://schemas.microsoft.com/office/drawing/2014/main" val="2127534382"/>
                    </a:ext>
                  </a:extLst>
                </a:gridCol>
                <a:gridCol w="3560324">
                  <a:extLst>
                    <a:ext uri="{9D8B030D-6E8A-4147-A177-3AD203B41FA5}">
                      <a16:colId xmlns:a16="http://schemas.microsoft.com/office/drawing/2014/main" val="4071163039"/>
                    </a:ext>
                  </a:extLst>
                </a:gridCol>
                <a:gridCol w="3610164">
                  <a:extLst>
                    <a:ext uri="{9D8B030D-6E8A-4147-A177-3AD203B41FA5}">
                      <a16:colId xmlns:a16="http://schemas.microsoft.com/office/drawing/2014/main" val="408448266"/>
                    </a:ext>
                  </a:extLst>
                </a:gridCol>
                <a:gridCol w="1216058">
                  <a:extLst>
                    <a:ext uri="{9D8B030D-6E8A-4147-A177-3AD203B41FA5}">
                      <a16:colId xmlns:a16="http://schemas.microsoft.com/office/drawing/2014/main" val="1312847267"/>
                    </a:ext>
                  </a:extLst>
                </a:gridCol>
              </a:tblGrid>
              <a:tr h="320254">
                <a:tc gridSpan="4">
                  <a:txBody>
                    <a:bodyPr/>
                    <a:lstStyle/>
                    <a:p>
                      <a:pPr marL="84138" indent="0" algn="just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KEPEMIMPINAN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57150" algn="just"/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KEPEMIMPINAN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57150" algn="just"/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854014"/>
                  </a:ext>
                </a:extLst>
              </a:tr>
              <a:tr h="3645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5.1.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Kepemimpinan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komitmen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Struktur Organisasi dan Job Desc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MSM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505838"/>
                  </a:ext>
                </a:extLst>
              </a:tr>
              <a:tr h="521772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5.1.1.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Umum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Kebijakan Mutu, Lingkungan dan K3 PT.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Chitose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Internasional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Tbk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MSM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13198"/>
                  </a:ext>
                </a:extLst>
              </a:tr>
              <a:tr h="521772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Sasaran Mutu, Lingkungan dan K3 PT.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Chitose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Internasional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Tbk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MSM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279863"/>
                  </a:ext>
                </a:extLst>
              </a:tr>
              <a:tr h="39205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Tinjauan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Manajemen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MR.P.4.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934762"/>
                  </a:ext>
                </a:extLst>
              </a:tr>
              <a:tr h="21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5.1.2.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Fokus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pelanggan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Pelanggan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MKT.P.2.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648098"/>
                  </a:ext>
                </a:extLst>
              </a:tr>
              <a:tr h="5217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5.2.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Kebijakan Mutu, Lingkungan, K3 dan CPAKB 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Kebijakan Mutu, Lingkungan dan K3 PT.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Chitose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Internasional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Tbk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MSM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289382"/>
                  </a:ext>
                </a:extLst>
              </a:tr>
              <a:tr h="5217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5.2.1.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Menetapkan Kebijakan Mutu, lingkungan, K3 dan CPAKB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Kebijakan Mutu, Lingkungan dan K3 PT.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Chitose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Internasional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Tbk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MSM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82210"/>
                  </a:ext>
                </a:extLst>
              </a:tr>
              <a:tr h="5217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5.2.2.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Komunikasi kebijakan mutu, Lingkungan, K3 dan CPAKB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Kebijakan Mutu, Lingkungan dan K3  PT.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Chitose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Internasional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Tbk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MSM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627197"/>
                  </a:ext>
                </a:extLst>
              </a:tr>
              <a:tr h="3826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organisasi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tanggung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jawab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otoritas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Struktur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Organisasi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Uraian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Tugas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(Job Description) per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Departemen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/Bagian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HC&amp;GA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753646"/>
                  </a:ext>
                </a:extLst>
              </a:tr>
              <a:tr h="4348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5.4.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Konsultasi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Partisipasi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Pekerja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 Komunikasi, Partisipasi dan Konsultasi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P.HSE.22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885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351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06A09-9A18-42DF-374A-7A154C9D5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5726"/>
          </a:xfrm>
        </p:spPr>
        <p:txBody>
          <a:bodyPr>
            <a:normAutofit fontScale="90000"/>
          </a:bodyPr>
          <a:lstStyle/>
          <a:p>
            <a:r>
              <a:rPr lang="en-US" dirty="0"/>
              <a:t>5. KEPEMIMPINAN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VISI, MISI DAN VALUE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20A1BC-3B80-4705-97E5-8A0D66D38F05}"/>
              </a:ext>
            </a:extLst>
          </p:cNvPr>
          <p:cNvSpPr txBox="1">
            <a:spLocks/>
          </p:cNvSpPr>
          <p:nvPr/>
        </p:nvSpPr>
        <p:spPr>
          <a:xfrm>
            <a:off x="1161575" y="1245326"/>
            <a:ext cx="9645762" cy="5221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</a:t>
            </a:r>
            <a:endParaRPr kumimoji="0" lang="en-ID" sz="1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marR="0" lvl="1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Indonesia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penyedia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steel related furniture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inovatif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kompetitif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MISI</a:t>
            </a:r>
            <a:endParaRPr kumimoji="0" lang="en-ID" sz="1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marR="0" lvl="3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Meningkatkan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kepuasan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pelanggan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inovasi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bermutu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marR="0" lvl="3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terpercaya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penegakan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corporate governance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penerapan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terintegrasi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marR="0" lvl="3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pertumbuhan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keuntungan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shareholders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kontribusi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manfaat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seluruh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stakeholders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marR="0" lvl="3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Membangun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manusia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berkarakter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diandalkan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marR="0" lvl="3" indent="-2286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Membangun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pondasi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berkelanjutan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memperhatikan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aspek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penetapan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kebijakan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maupun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operasional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	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kumimoji="0" lang="en-ID" sz="19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622800" marR="0" lvl="1" indent="-230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Integrity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22800" marR="789305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Jujur dan konsisten atas ucapan dan tindakan serta mengutamakan kepentingan perusahaan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622800" marR="968375" lvl="1" indent="-2304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Professional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22800" marR="968375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Menguasai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pekerjaannya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moral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622800" marR="968375" lvl="1" indent="-2304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ID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22800" marR="789305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 terus menerus mengeluarkan ide dan gagasan serta mengimplementasikannya untuk menciptakan nilai tambah bagi perusahaan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22800" marR="968375" lvl="1" indent="-2304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Customer focus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622800" marR="879475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Menempatkan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pemenuhan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kebutuhannya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melampaui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harapannya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excedding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expectation)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622800" marR="968375" lvl="1" indent="-2304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Excellent</a:t>
            </a:r>
            <a:endParaRPr kumimoji="0" lang="en-ID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622800" marR="968375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Berkomitmen memberikan yang terbaik untuk menciptakan nilai tambah bagi stakeholders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892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B95C0-C78D-6AF2-59AA-402DFA149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7977"/>
          </a:xfrm>
        </p:spPr>
        <p:txBody>
          <a:bodyPr>
            <a:normAutofit/>
          </a:bodyPr>
          <a:lstStyle/>
          <a:p>
            <a:r>
              <a:rPr lang="en-US" dirty="0"/>
              <a:t>5. KEPEMIMPINAN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KEBIJAKAN MUTU, LINGKUNGAN dan K3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CE47FE-7C7A-B7A8-77EE-525D27E53D57}"/>
              </a:ext>
            </a:extLst>
          </p:cNvPr>
          <p:cNvGrpSpPr/>
          <p:nvPr/>
        </p:nvGrpSpPr>
        <p:grpSpPr>
          <a:xfrm>
            <a:off x="1082040" y="1445056"/>
            <a:ext cx="9622971" cy="5019261"/>
            <a:chOff x="1447800" y="1593101"/>
            <a:chExt cx="9622971" cy="50192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6EEEAF-7129-65B7-94FF-8EF771415628}"/>
                </a:ext>
              </a:extLst>
            </p:cNvPr>
            <p:cNvSpPr/>
            <p:nvPr/>
          </p:nvSpPr>
          <p:spPr>
            <a:xfrm>
              <a:off x="1709530" y="1593101"/>
              <a:ext cx="9134061" cy="5019261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076F7E-3A0D-4FC6-3E57-7F984ABC7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800" y="1690688"/>
              <a:ext cx="9622971" cy="4802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432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3EC18-9BAF-B147-2487-EBD48859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7508"/>
            <a:ext cx="8596668" cy="705394"/>
          </a:xfrm>
        </p:spPr>
        <p:txBody>
          <a:bodyPr>
            <a:normAutofit/>
          </a:bodyPr>
          <a:lstStyle/>
          <a:p>
            <a:r>
              <a:rPr lang="en-US" dirty="0"/>
              <a:t>5. KEPEMIMPINAN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STRUKTUR ORGANISASI PT. CHITOSE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7" name="Content Placeholder 6" descr="A picture containing text, diagram, screenshot, plan&#10;&#10;Description automatically generated">
            <a:extLst>
              <a:ext uri="{FF2B5EF4-FFF2-40B4-BE49-F238E27FC236}">
                <a16:creationId xmlns:a16="http://schemas.microsoft.com/office/drawing/2014/main" id="{7576787F-8928-93A5-6FE4-246E9E096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26" y="1237776"/>
            <a:ext cx="9332536" cy="5088483"/>
          </a:xfrm>
        </p:spPr>
      </p:pic>
    </p:spTree>
    <p:extLst>
      <p:ext uri="{BB962C8B-B14F-4D97-AF65-F5344CB8AC3E}">
        <p14:creationId xmlns:p14="http://schemas.microsoft.com/office/powerpoint/2010/main" val="2603883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8775-7E03-96B3-8925-BDBEF7DD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4766"/>
          </a:xfrm>
        </p:spPr>
        <p:txBody>
          <a:bodyPr>
            <a:normAutofit fontScale="90000"/>
          </a:bodyPr>
          <a:lstStyle/>
          <a:p>
            <a:r>
              <a:rPr lang="en-US" dirty="0"/>
              <a:t>5. KEPEMIMPINAN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STRUKTUR ORGANISASI P2K3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A65C92-1FE9-E083-F850-53E9A2DFB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57" y="1184366"/>
            <a:ext cx="8723683" cy="525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30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3B766-F4E5-E182-B28C-50498BC5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5498"/>
          </a:xfrm>
        </p:spPr>
        <p:txBody>
          <a:bodyPr/>
          <a:lstStyle/>
          <a:p>
            <a:r>
              <a:rPr lang="en-US" dirty="0"/>
              <a:t>5. KEPEMIMPINAN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KOMUNIKASI INTERNAL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r>
              <a:rPr lang="en-US" dirty="0"/>
              <a:t> 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E86F0B-61D5-C844-F015-FE6E656D4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341" y="1397573"/>
            <a:ext cx="8864049" cy="4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32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CA21-1DEC-1F01-AC9D-AFE8395F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5311"/>
          </a:xfrm>
        </p:spPr>
        <p:txBody>
          <a:bodyPr>
            <a:normAutofit fontScale="90000"/>
          </a:bodyPr>
          <a:lstStyle/>
          <a:p>
            <a:r>
              <a:rPr lang="en-US" dirty="0"/>
              <a:t>6. PERENCANAAN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KLAUSUL STANDAR ISO DAN PROSEDUR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r>
              <a:rPr lang="en-US" dirty="0"/>
              <a:t> 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00E4FC-1FF9-6FE4-D4DD-2D9D3910E9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853675"/>
              </p:ext>
            </p:extLst>
          </p:nvPr>
        </p:nvGraphicFramePr>
        <p:xfrm>
          <a:off x="1272618" y="1302748"/>
          <a:ext cx="9233253" cy="5404629"/>
        </p:xfrm>
        <a:graphic>
          <a:graphicData uri="http://schemas.openxmlformats.org/drawingml/2006/table">
            <a:tbl>
              <a:tblPr/>
              <a:tblGrid>
                <a:gridCol w="668385">
                  <a:extLst>
                    <a:ext uri="{9D8B030D-6E8A-4147-A177-3AD203B41FA5}">
                      <a16:colId xmlns:a16="http://schemas.microsoft.com/office/drawing/2014/main" val="2895695292"/>
                    </a:ext>
                  </a:extLst>
                </a:gridCol>
                <a:gridCol w="4378121">
                  <a:extLst>
                    <a:ext uri="{9D8B030D-6E8A-4147-A177-3AD203B41FA5}">
                      <a16:colId xmlns:a16="http://schemas.microsoft.com/office/drawing/2014/main" val="904772055"/>
                    </a:ext>
                  </a:extLst>
                </a:gridCol>
                <a:gridCol w="3164327">
                  <a:extLst>
                    <a:ext uri="{9D8B030D-6E8A-4147-A177-3AD203B41FA5}">
                      <a16:colId xmlns:a16="http://schemas.microsoft.com/office/drawing/2014/main" val="3041777001"/>
                    </a:ext>
                  </a:extLst>
                </a:gridCol>
                <a:gridCol w="1022420">
                  <a:extLst>
                    <a:ext uri="{9D8B030D-6E8A-4147-A177-3AD203B41FA5}">
                      <a16:colId xmlns:a16="http://schemas.microsoft.com/office/drawing/2014/main" val="953405714"/>
                    </a:ext>
                  </a:extLst>
                </a:gridCol>
              </a:tblGrid>
              <a:tr h="181277">
                <a:tc gridSpan="4">
                  <a:txBody>
                    <a:bodyPr/>
                    <a:lstStyle/>
                    <a:p>
                      <a:pPr marL="84138" indent="0" algn="l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PERENCANAAN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57150" algn="just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PERENCANAAN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57150" algn="just"/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576578"/>
                  </a:ext>
                </a:extLst>
              </a:tr>
              <a:tr h="2890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6.1.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Tindakan untuk menangani resiko dan peluang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Risiko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Peluang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MR.P.6.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219558"/>
                  </a:ext>
                </a:extLst>
              </a:tr>
              <a:tr h="5101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6.1.1.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Ketika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merencakan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manajemen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mempertimbangkan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isu-isu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4.1 &amp;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persyaratan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4.2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Pengetahuan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Organisasi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MR.P.5.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51549"/>
                  </a:ext>
                </a:extLst>
              </a:tr>
              <a:tr h="3312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6.1.2.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merencanakan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tindakan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menangani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resiko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peluang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Risiko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Peluang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MR.P.6.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678779"/>
                  </a:ext>
                </a:extLst>
              </a:tr>
              <a:tr h="320395">
                <a:tc rowSpan="5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6.1.2.1.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2000" marR="57150" algn="just"/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Identifikasi bahaya, penilaian risiko dan penetapan pengendalian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Tanggap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Darurat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P.HSE.20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120901"/>
                  </a:ext>
                </a:extLst>
              </a:tr>
              <a:tr h="32039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Penanganan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Keadaan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darurat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P.HSE.21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556363"/>
                  </a:ext>
                </a:extLst>
              </a:tr>
              <a:tr h="32039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Penanggulangan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Kebakaran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P.HSE.26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902889"/>
                  </a:ext>
                </a:extLst>
              </a:tr>
              <a:tr h="32039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Bahaya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Kimia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P.HSE.28.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893527"/>
                  </a:ext>
                </a:extLst>
              </a:tr>
              <a:tr h="32039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Instruksi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Kerja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Penanggulangan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Gempa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IK.HSE.52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53440"/>
                  </a:ext>
                </a:extLst>
              </a:tr>
              <a:tr h="3203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6.1.3.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Pemenuhan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Kewajiban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(ISO 14001 dan ISO 45001)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Manajemen Perubahan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P.HSE.30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89760"/>
                  </a:ext>
                </a:extLst>
              </a:tr>
              <a:tr h="3203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6.1.4.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Rencana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Tindak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Lanjut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Pemantauan dan Pengukuran Kinerja K3L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P.HSE.25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058278"/>
                  </a:ext>
                </a:extLst>
              </a:tr>
              <a:tr h="3203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6.2.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Sasaran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perencanaan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mencapainya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Sasaran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(BSC Corporate) PT. Chitose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Internasional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Tbk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MSM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617230"/>
                  </a:ext>
                </a:extLst>
              </a:tr>
              <a:tr h="4613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6.2.1.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menetapkan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sasaran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pada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fungsi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tingkat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proses-proses yang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dibutuhkan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manajemen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BSC per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Departemen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/Bagian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BSC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Departemen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840518"/>
                  </a:ext>
                </a:extLst>
              </a:tr>
              <a:tr h="2890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6.2.2.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Ketika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merencanakan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bagaimana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mencapai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sasaran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BSC per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Departemen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/Bagian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BSC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Departemen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887136"/>
                  </a:ext>
                </a:extLst>
              </a:tr>
              <a:tr h="3203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6.3</a:t>
                      </a:r>
                      <a:endParaRPr lang="en-ID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Perencanaan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perubahan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MR.P.1.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810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921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5B59-DB31-F34F-D14A-41F05B4C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1851"/>
          </a:xfrm>
        </p:spPr>
        <p:txBody>
          <a:bodyPr>
            <a:normAutofit/>
          </a:bodyPr>
          <a:lstStyle/>
          <a:p>
            <a:r>
              <a:rPr lang="en-US" dirty="0"/>
              <a:t>6. PERENCANAAN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SASARAN MUTU/ BSC CORPORATE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4" name="Content Placeholder 322">
            <a:extLst>
              <a:ext uri="{FF2B5EF4-FFF2-40B4-BE49-F238E27FC236}">
                <a16:creationId xmlns:a16="http://schemas.microsoft.com/office/drawing/2014/main" id="{7CC346BB-4F12-4114-5B87-09493831D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00" y="1334814"/>
            <a:ext cx="9404043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4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3F818-74E5-F68D-B48C-DCF2B9A2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942"/>
            <a:ext cx="10478477" cy="914400"/>
          </a:xfrm>
        </p:spPr>
        <p:txBody>
          <a:bodyPr>
            <a:normAutofit/>
          </a:bodyPr>
          <a:lstStyle/>
          <a:p>
            <a:r>
              <a:rPr lang="en-US" sz="3600" dirty="0"/>
              <a:t>SISTEM MANAJEMEN TERINTEGRASI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E100E-7406-5256-6640-37F103CB1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826"/>
            <a:ext cx="9212385" cy="4734232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merupakan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gabungan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dari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2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atau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lebih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standar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(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misal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iso 9001; iso 14001; iso 45001)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memenuhi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persyaratan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dasar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dari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terintegrasi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dapat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menerapkan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suatu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proses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secara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bersamaan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untuk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kepentingan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pemenuhan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standar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berbeda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oleh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pemilik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proses (dept/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bagian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melakukan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audit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secara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bersamaan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dua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atau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lebih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21851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63251-A161-355F-B943-422B301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1520"/>
          </a:xfrm>
        </p:spPr>
        <p:txBody>
          <a:bodyPr>
            <a:normAutofit/>
          </a:bodyPr>
          <a:lstStyle/>
          <a:p>
            <a:r>
              <a:rPr lang="en-US" dirty="0"/>
              <a:t>6. PERENCANAAN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SASARAN LINGKUNGAN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44CE31-86B5-1063-5BC2-FA2D37C66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87457"/>
              </p:ext>
            </p:extLst>
          </p:nvPr>
        </p:nvGraphicFramePr>
        <p:xfrm>
          <a:off x="1158241" y="1271451"/>
          <a:ext cx="8481870" cy="5272575"/>
        </p:xfrm>
        <a:graphic>
          <a:graphicData uri="http://schemas.openxmlformats.org/drawingml/2006/table">
            <a:tbl>
              <a:tblPr firstRow="1" firstCol="1" bandRow="1"/>
              <a:tblGrid>
                <a:gridCol w="266954">
                  <a:extLst>
                    <a:ext uri="{9D8B030D-6E8A-4147-A177-3AD203B41FA5}">
                      <a16:colId xmlns:a16="http://schemas.microsoft.com/office/drawing/2014/main" val="1384074537"/>
                    </a:ext>
                  </a:extLst>
                </a:gridCol>
                <a:gridCol w="391135">
                  <a:extLst>
                    <a:ext uri="{9D8B030D-6E8A-4147-A177-3AD203B41FA5}">
                      <a16:colId xmlns:a16="http://schemas.microsoft.com/office/drawing/2014/main" val="2329622322"/>
                    </a:ext>
                  </a:extLst>
                </a:gridCol>
                <a:gridCol w="1325519">
                  <a:extLst>
                    <a:ext uri="{9D8B030D-6E8A-4147-A177-3AD203B41FA5}">
                      <a16:colId xmlns:a16="http://schemas.microsoft.com/office/drawing/2014/main" val="2361756322"/>
                    </a:ext>
                  </a:extLst>
                </a:gridCol>
                <a:gridCol w="2996304">
                  <a:extLst>
                    <a:ext uri="{9D8B030D-6E8A-4147-A177-3AD203B41FA5}">
                      <a16:colId xmlns:a16="http://schemas.microsoft.com/office/drawing/2014/main" val="2589022093"/>
                    </a:ext>
                  </a:extLst>
                </a:gridCol>
                <a:gridCol w="1964987">
                  <a:extLst>
                    <a:ext uri="{9D8B030D-6E8A-4147-A177-3AD203B41FA5}">
                      <a16:colId xmlns:a16="http://schemas.microsoft.com/office/drawing/2014/main" val="1706328852"/>
                    </a:ext>
                  </a:extLst>
                </a:gridCol>
                <a:gridCol w="1536971">
                  <a:extLst>
                    <a:ext uri="{9D8B030D-6E8A-4147-A177-3AD203B41FA5}">
                      <a16:colId xmlns:a16="http://schemas.microsoft.com/office/drawing/2014/main" val="4260482871"/>
                    </a:ext>
                  </a:extLst>
                </a:gridCol>
              </a:tblGrid>
              <a:tr h="269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DEPARTEMEN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SASARAN LINGKUNGAN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KPI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919539"/>
                  </a:ext>
                </a:extLst>
              </a:tr>
              <a:tr h="547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Research and Development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efisiensi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pemakaian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material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tiap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ID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based on BSC; Learning &amp; Growth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5 produk per bulan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741399"/>
                  </a:ext>
                </a:extLst>
              </a:tr>
              <a:tr h="269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pengelolaan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lingkungan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5S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Patroli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lingkungan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5S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temuan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13347"/>
                  </a:ext>
                </a:extLst>
              </a:tr>
              <a:tr h="408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Human Research and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 pengelolaan lingkungan dan 5S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Melaksanakan patroli lingkungan  dan 5S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kali per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979160"/>
                  </a:ext>
                </a:extLst>
              </a:tr>
              <a:tr h="408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Affair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patroli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Lingkungan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5 S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944034"/>
                  </a:ext>
                </a:extLst>
              </a:tr>
              <a:tr h="408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Pengujian emisi, udara dan penerangan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Sesuai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jadwal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688963"/>
                  </a:ext>
                </a:extLst>
              </a:tr>
              <a:tr h="547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pengelolaan dan pemanfaatan limbah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program per semester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027094"/>
                  </a:ext>
                </a:extLst>
              </a:tr>
              <a:tr h="408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Corporate Management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 pengelolaan lingkungan dan 5S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Patroli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Lingkungan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5S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202940"/>
                  </a:ext>
                </a:extLst>
              </a:tr>
              <a:tr h="964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System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Pencapaian Target Intensitas Solid Waste (refer to BSC CMS)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Menggunakan dua muka kertas untuk print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secara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paperless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Efisiensi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5%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budget ATK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62992"/>
                  </a:ext>
                </a:extLst>
              </a:tr>
              <a:tr h="825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Intensitas penggunaan energi listrik turun (refer to BSC CMS)</a:t>
                      </a: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Efektivitas penggunaan listrik (komputer, lampu, dispenser, AC, dll)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Kontribusi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target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efisiensi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5%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budget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biaya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listrik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perusahaan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8" marR="34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649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460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3C521-224A-7FCB-C7FE-0F9AFE9B1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5726"/>
          </a:xfrm>
        </p:spPr>
        <p:txBody>
          <a:bodyPr>
            <a:normAutofit fontScale="90000"/>
          </a:bodyPr>
          <a:lstStyle/>
          <a:p>
            <a:r>
              <a:rPr lang="en-US" dirty="0"/>
              <a:t>6.PERENCANAAN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SASARAN K3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61C95A-56F0-5FAF-D1E1-8C2A72E7F6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581837"/>
              </p:ext>
            </p:extLst>
          </p:nvPr>
        </p:nvGraphicFramePr>
        <p:xfrm>
          <a:off x="1123405" y="1342196"/>
          <a:ext cx="9048205" cy="5260217"/>
        </p:xfrm>
        <a:graphic>
          <a:graphicData uri="http://schemas.openxmlformats.org/drawingml/2006/table">
            <a:tbl>
              <a:tblPr firstRow="1" firstCol="1" bandRow="1"/>
              <a:tblGrid>
                <a:gridCol w="375540">
                  <a:extLst>
                    <a:ext uri="{9D8B030D-6E8A-4147-A177-3AD203B41FA5}">
                      <a16:colId xmlns:a16="http://schemas.microsoft.com/office/drawing/2014/main" val="1321145148"/>
                    </a:ext>
                  </a:extLst>
                </a:gridCol>
                <a:gridCol w="1543155">
                  <a:extLst>
                    <a:ext uri="{9D8B030D-6E8A-4147-A177-3AD203B41FA5}">
                      <a16:colId xmlns:a16="http://schemas.microsoft.com/office/drawing/2014/main" val="1762071483"/>
                    </a:ext>
                  </a:extLst>
                </a:gridCol>
                <a:gridCol w="3247022">
                  <a:extLst>
                    <a:ext uri="{9D8B030D-6E8A-4147-A177-3AD203B41FA5}">
                      <a16:colId xmlns:a16="http://schemas.microsoft.com/office/drawing/2014/main" val="1926381431"/>
                    </a:ext>
                  </a:extLst>
                </a:gridCol>
                <a:gridCol w="2066287">
                  <a:extLst>
                    <a:ext uri="{9D8B030D-6E8A-4147-A177-3AD203B41FA5}">
                      <a16:colId xmlns:a16="http://schemas.microsoft.com/office/drawing/2014/main" val="2269361621"/>
                    </a:ext>
                  </a:extLst>
                </a:gridCol>
                <a:gridCol w="1816201">
                  <a:extLst>
                    <a:ext uri="{9D8B030D-6E8A-4147-A177-3AD203B41FA5}">
                      <a16:colId xmlns:a16="http://schemas.microsoft.com/office/drawing/2014/main" val="13835274"/>
                    </a:ext>
                  </a:extLst>
                </a:gridCol>
              </a:tblGrid>
              <a:tr h="308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DEPARTEMEN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SASARAN K3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KPI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247310"/>
                  </a:ext>
                </a:extLst>
              </a:tr>
              <a:tr h="465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Research and Development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Menurunkan Jumlah Kecelakaan kerja  (</a:t>
                      </a:r>
                      <a:r>
                        <a:rPr lang="en-ID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based on BSC; Learning &amp; Growth</a:t>
                      </a: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Kejadian per bulan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kecelakaan kerja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399308"/>
                  </a:ext>
                </a:extLst>
              </a:tr>
              <a:tr h="363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Human Research and General 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Meningkatkan pengelolaan K3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Jadwal dan Pelaksanaan patroli K3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kali per bulan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213419"/>
                  </a:ext>
                </a:extLst>
              </a:tr>
              <a:tr h="308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Affair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Ketaatan penggunaan APD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359409"/>
                  </a:ext>
                </a:extLst>
              </a:tr>
              <a:tr h="308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Jumlah kecelakaan kerja per bulan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kecelakaan kerja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749953"/>
                  </a:ext>
                </a:extLst>
              </a:tr>
              <a:tr h="289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Corporate 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Menurunkan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Jumlah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Kecelakaan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kerja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Kejadian per bulan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kecelakaan kerja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96995"/>
                  </a:ext>
                </a:extLst>
              </a:tr>
              <a:tr h="308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Management System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Menurunkan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jumlah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temuan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patroli</a:t>
                      </a:r>
                      <a:r>
                        <a:rPr lang="en-ID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K3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Temuan per bulan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temuan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084608"/>
                  </a:ext>
                </a:extLst>
              </a:tr>
              <a:tr h="626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Manufaktur System Development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Mendukung dan berperan aktif dalam menurunkan jumlah kecelakaan kerja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Mendukung tim HSE dalam pembuatan rambu-rambu K3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kecelakaan kerja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202274"/>
                  </a:ext>
                </a:extLst>
              </a:tr>
              <a:tr h="784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ID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Mendukung</a:t>
                      </a: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tim</a:t>
                      </a: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HSE </a:t>
                      </a:r>
                      <a:r>
                        <a:rPr lang="en-ID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dalam</a:t>
                      </a: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program-program </a:t>
                      </a:r>
                      <a:r>
                        <a:rPr lang="en-ID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pelaksanaan</a:t>
                      </a: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training K3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677665"/>
                  </a:ext>
                </a:extLst>
              </a:tr>
              <a:tr h="308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ID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Membuat</a:t>
                      </a: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route </a:t>
                      </a:r>
                      <a:r>
                        <a:rPr lang="en-ID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pejalan</a:t>
                      </a: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kaki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167016"/>
                  </a:ext>
                </a:extLst>
              </a:tr>
              <a:tr h="943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Mendukung dan bekerjasama dengan HSE dalam pembuatan SOP pejalan kaki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16" marR="43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151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441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0EBE4-D768-8817-6B47-A26623F8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766354"/>
          </a:xfrm>
        </p:spPr>
        <p:txBody>
          <a:bodyPr>
            <a:normAutofit/>
          </a:bodyPr>
          <a:lstStyle/>
          <a:p>
            <a:r>
              <a:rPr lang="en-US" dirty="0"/>
              <a:t>6. PERENCANAAN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IDENTIFIKASI RISIKO MUTU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DFC46C-1466-D1A4-B42E-AC3294808F21}"/>
              </a:ext>
            </a:extLst>
          </p:cNvPr>
          <p:cNvGrpSpPr/>
          <p:nvPr/>
        </p:nvGrpSpPr>
        <p:grpSpPr>
          <a:xfrm>
            <a:off x="-1" y="0"/>
            <a:ext cx="45719" cy="844"/>
            <a:chOff x="0" y="0"/>
            <a:chExt cx="1632" cy="8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F698CF-ECCA-248D-3B6C-D3048D263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32" cy="8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D"/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F3E72CFB-BB76-240A-B46E-B79C628F4D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" y="105"/>
              <a:ext cx="1571" cy="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0A30F7E-24DA-979D-4157-D78795EE6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089897"/>
              </p:ext>
            </p:extLst>
          </p:nvPr>
        </p:nvGraphicFramePr>
        <p:xfrm>
          <a:off x="809898" y="1243880"/>
          <a:ext cx="10345783" cy="5303021"/>
        </p:xfrm>
        <a:graphic>
          <a:graphicData uri="http://schemas.openxmlformats.org/drawingml/2006/table">
            <a:tbl>
              <a:tblPr/>
              <a:tblGrid>
                <a:gridCol w="1073454">
                  <a:extLst>
                    <a:ext uri="{9D8B030D-6E8A-4147-A177-3AD203B41FA5}">
                      <a16:colId xmlns:a16="http://schemas.microsoft.com/office/drawing/2014/main" val="424688346"/>
                    </a:ext>
                  </a:extLst>
                </a:gridCol>
                <a:gridCol w="602005">
                  <a:extLst>
                    <a:ext uri="{9D8B030D-6E8A-4147-A177-3AD203B41FA5}">
                      <a16:colId xmlns:a16="http://schemas.microsoft.com/office/drawing/2014/main" val="4019241048"/>
                    </a:ext>
                  </a:extLst>
                </a:gridCol>
                <a:gridCol w="1357069">
                  <a:extLst>
                    <a:ext uri="{9D8B030D-6E8A-4147-A177-3AD203B41FA5}">
                      <a16:colId xmlns:a16="http://schemas.microsoft.com/office/drawing/2014/main" val="4268191164"/>
                    </a:ext>
                  </a:extLst>
                </a:gridCol>
                <a:gridCol w="1290302">
                  <a:extLst>
                    <a:ext uri="{9D8B030D-6E8A-4147-A177-3AD203B41FA5}">
                      <a16:colId xmlns:a16="http://schemas.microsoft.com/office/drawing/2014/main" val="339974938"/>
                    </a:ext>
                  </a:extLst>
                </a:gridCol>
                <a:gridCol w="340895">
                  <a:extLst>
                    <a:ext uri="{9D8B030D-6E8A-4147-A177-3AD203B41FA5}">
                      <a16:colId xmlns:a16="http://schemas.microsoft.com/office/drawing/2014/main" val="3550398314"/>
                    </a:ext>
                  </a:extLst>
                </a:gridCol>
                <a:gridCol w="340895">
                  <a:extLst>
                    <a:ext uri="{9D8B030D-6E8A-4147-A177-3AD203B41FA5}">
                      <a16:colId xmlns:a16="http://schemas.microsoft.com/office/drawing/2014/main" val="932039266"/>
                    </a:ext>
                  </a:extLst>
                </a:gridCol>
                <a:gridCol w="340895">
                  <a:extLst>
                    <a:ext uri="{9D8B030D-6E8A-4147-A177-3AD203B41FA5}">
                      <a16:colId xmlns:a16="http://schemas.microsoft.com/office/drawing/2014/main" val="3593371822"/>
                    </a:ext>
                  </a:extLst>
                </a:gridCol>
                <a:gridCol w="116049">
                  <a:extLst>
                    <a:ext uri="{9D8B030D-6E8A-4147-A177-3AD203B41FA5}">
                      <a16:colId xmlns:a16="http://schemas.microsoft.com/office/drawing/2014/main" val="2229756560"/>
                    </a:ext>
                  </a:extLst>
                </a:gridCol>
                <a:gridCol w="1109720">
                  <a:extLst>
                    <a:ext uri="{9D8B030D-6E8A-4147-A177-3AD203B41FA5}">
                      <a16:colId xmlns:a16="http://schemas.microsoft.com/office/drawing/2014/main" val="1202499701"/>
                    </a:ext>
                  </a:extLst>
                </a:gridCol>
                <a:gridCol w="137808">
                  <a:extLst>
                    <a:ext uri="{9D8B030D-6E8A-4147-A177-3AD203B41FA5}">
                      <a16:colId xmlns:a16="http://schemas.microsoft.com/office/drawing/2014/main" val="1594472076"/>
                    </a:ext>
                  </a:extLst>
                </a:gridCol>
                <a:gridCol w="1240275">
                  <a:extLst>
                    <a:ext uri="{9D8B030D-6E8A-4147-A177-3AD203B41FA5}">
                      <a16:colId xmlns:a16="http://schemas.microsoft.com/office/drawing/2014/main" val="3709940794"/>
                    </a:ext>
                  </a:extLst>
                </a:gridCol>
                <a:gridCol w="931296">
                  <a:extLst>
                    <a:ext uri="{9D8B030D-6E8A-4147-A177-3AD203B41FA5}">
                      <a16:colId xmlns:a16="http://schemas.microsoft.com/office/drawing/2014/main" val="1101140324"/>
                    </a:ext>
                  </a:extLst>
                </a:gridCol>
                <a:gridCol w="1465120">
                  <a:extLst>
                    <a:ext uri="{9D8B030D-6E8A-4147-A177-3AD203B41FA5}">
                      <a16:colId xmlns:a16="http://schemas.microsoft.com/office/drawing/2014/main" val="158838844"/>
                    </a:ext>
                  </a:extLst>
                </a:gridCol>
              </a:tblGrid>
              <a:tr h="201537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ID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DETERMINATION &amp; PLANNING TO ACTION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 No: MR.P.6.QC.1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491209"/>
                  </a:ext>
                </a:extLst>
              </a:tr>
              <a:tr h="150093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Department Name: QC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(Process: QC)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Version/ Revision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Issue Date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168123"/>
                  </a:ext>
                </a:extLst>
              </a:tr>
              <a:tr h="174803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 3, 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276391"/>
                  </a:ext>
                </a:extLst>
              </a:tr>
              <a:tr h="231356"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Prepared by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QC </a:t>
                      </a:r>
                      <a:r>
                        <a:rPr lang="en-ID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Mgr</a:t>
                      </a:r>
                      <a:endParaRPr lang="en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 &amp; 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 by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 Director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 &amp; Date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553691"/>
                  </a:ext>
                </a:extLst>
              </a:tr>
              <a:tr h="93213">
                <a:tc>
                  <a:txBody>
                    <a:bodyPr/>
                    <a:lstStyle/>
                    <a:p>
                      <a:pPr algn="l" fontAlgn="b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471730"/>
                  </a:ext>
                </a:extLst>
              </a:tr>
              <a:tr h="1439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HASIL YANG DIHARAPKAN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RESIKO (Risk)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Dampak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 </a:t>
                      </a:r>
                      <a:r>
                        <a:rPr lang="en-ID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Resiko</a:t>
                      </a:r>
                      <a:endParaRPr lang="en-ID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ANALISIS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TINDAKAN PERBAIKAN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SASARAN MUTU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REALISASI SASARAN MUTU(JULI-DES 2022)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224220"/>
                  </a:ext>
                </a:extLst>
              </a:tr>
              <a:tr h="12007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OPPORTUNITY (Peluang)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07216"/>
                  </a:ext>
                </a:extLst>
              </a:tr>
              <a:tr h="98711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889650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Inspeksi</a:t>
                      </a:r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Barang</a:t>
                      </a:r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Datang</a:t>
                      </a:r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QC Receiving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Inspeksi dilakukan sesuai prosedur Inspeksi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Lolosnya barang 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Tidak dilakukan Inspeksi sesuai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Identifikasi barang telah diinspeksi dengan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Maximal barang yang lolos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404487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Penerimaan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Prosedur Inspeksi Penerimaan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Checksheet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dari Supplier/Subkon yaitu 0.4%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ID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Tercapai</a:t>
                      </a:r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151812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Kurangnya kompetensi personil QC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 QC Receiving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210566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a) Prosedur Inspeksi Penerimaan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866635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b) Training penggunaan Alat Ukur dan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45013"/>
                  </a:ext>
                </a:extLst>
              </a:tr>
              <a:tr h="120074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Mall Inspeksi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693027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Ketidaksesuaian Alat Ukur dan Mall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a) Kalibrasi Alat Ukur secara berkala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135267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Inspeksi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b) Verifikasi Mall Inspeksi secara berkala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703680"/>
                  </a:ext>
                </a:extLst>
              </a:tr>
              <a:tr h="120074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824540"/>
                  </a:ext>
                </a:extLst>
              </a:tr>
              <a:tr h="120074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128861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Inspeksi</a:t>
                      </a:r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Selama</a:t>
                      </a:r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QC Finishing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Inspeksi dilakukan sesuai prosedur Inspeksi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Lolosnya barang 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Tidak dilakukan Inspeksi sesuai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Identifikasi barang telah diinspeksi dengan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Maximal barang yang lolos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125963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Konstruksi</a:t>
                      </a:r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 Finishing)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Opr.PRD yang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Selama Proses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Prosedur Inspeksi Selama Proses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Checksheet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dari proses Konstruksi dan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ID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Tercapai</a:t>
                      </a:r>
                      <a:r>
                        <a:rPr lang="en-ID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92062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ditunjuk</a:t>
                      </a:r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sebagai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Kurangnya kompetensi personil QC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 QC Finishing &amp; Konstruksi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Finishing yaitu 0.4%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703274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QC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a) Prosedur Inspeksi Selama Proses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90146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b) Training penggunaan Alat Ukur dan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345432"/>
                  </a:ext>
                </a:extLst>
              </a:tr>
              <a:tr h="120074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Jig Inspeksi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912051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Ketidaksesuaian Alat Ukur dan Jig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a) Kalibrasi Alat Ukur secara berkala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537611"/>
                  </a:ext>
                </a:extLst>
              </a:tr>
              <a:tr h="240148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Inspeksi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b) Verifikasi Jig Inspeksi secara berkala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739757"/>
                  </a:ext>
                </a:extLst>
              </a:tr>
              <a:tr h="120074"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991652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75904233-0331-5516-CE90-770D8A21B926}"/>
              </a:ext>
            </a:extLst>
          </p:cNvPr>
          <p:cNvGrpSpPr/>
          <p:nvPr/>
        </p:nvGrpSpPr>
        <p:grpSpPr>
          <a:xfrm>
            <a:off x="-44087" y="-44875"/>
            <a:ext cx="50579" cy="45719"/>
            <a:chOff x="0" y="0"/>
            <a:chExt cx="1632" cy="84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F698CF-ECCA-248D-3B6C-D3048D263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32" cy="8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D"/>
            </a:p>
          </p:txBody>
        </p:sp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F3E72CFB-BB76-240A-B46E-B79C628F4D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" y="105"/>
              <a:ext cx="1571" cy="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8959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8A87D-0985-558E-D66D-F8CD3365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PERENCANAAN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IDENTIFIKASI RISIKO K3 DAN LINGKUNGAN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57D25E8-870E-07A5-4A41-FA842D59D6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769664"/>
              </p:ext>
            </p:extLst>
          </p:nvPr>
        </p:nvGraphicFramePr>
        <p:xfrm>
          <a:off x="1358900" y="1366838"/>
          <a:ext cx="8880475" cy="520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856779" imgH="11300565" progId="Excel.Sheet.12">
                  <p:embed/>
                </p:oleObj>
              </mc:Choice>
              <mc:Fallback>
                <p:oleObj name="Worksheet" r:id="rId2" imgW="11856779" imgH="11300565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F6652FE-920E-9C57-77D5-1E7F45DF5F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58900" y="1366838"/>
                        <a:ext cx="8880475" cy="5202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880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6DF37-1F1D-5ECA-29CF-22469B5F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2445"/>
          </a:xfrm>
        </p:spPr>
        <p:txBody>
          <a:bodyPr/>
          <a:lstStyle/>
          <a:p>
            <a:r>
              <a:rPr lang="en-US" dirty="0"/>
              <a:t>7. DUKUNGAN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KLAUSUL STANDAR ISO DAN PROSEDUR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9C7F1B4-3A76-5A9B-6FDE-ADD7A89F07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836865"/>
              </p:ext>
            </p:extLst>
          </p:nvPr>
        </p:nvGraphicFramePr>
        <p:xfrm>
          <a:off x="1299077" y="1282044"/>
          <a:ext cx="9126967" cy="5150310"/>
        </p:xfrm>
        <a:graphic>
          <a:graphicData uri="http://schemas.openxmlformats.org/drawingml/2006/table">
            <a:tbl>
              <a:tblPr/>
              <a:tblGrid>
                <a:gridCol w="689979">
                  <a:extLst>
                    <a:ext uri="{9D8B030D-6E8A-4147-A177-3AD203B41FA5}">
                      <a16:colId xmlns:a16="http://schemas.microsoft.com/office/drawing/2014/main" val="4292700048"/>
                    </a:ext>
                  </a:extLst>
                </a:gridCol>
                <a:gridCol w="3836709">
                  <a:extLst>
                    <a:ext uri="{9D8B030D-6E8A-4147-A177-3AD203B41FA5}">
                      <a16:colId xmlns:a16="http://schemas.microsoft.com/office/drawing/2014/main" val="971447369"/>
                    </a:ext>
                  </a:extLst>
                </a:gridCol>
                <a:gridCol w="3431357">
                  <a:extLst>
                    <a:ext uri="{9D8B030D-6E8A-4147-A177-3AD203B41FA5}">
                      <a16:colId xmlns:a16="http://schemas.microsoft.com/office/drawing/2014/main" val="2034567115"/>
                    </a:ext>
                  </a:extLst>
                </a:gridCol>
                <a:gridCol w="1168922">
                  <a:extLst>
                    <a:ext uri="{9D8B030D-6E8A-4147-A177-3AD203B41FA5}">
                      <a16:colId xmlns:a16="http://schemas.microsoft.com/office/drawing/2014/main" val="3844132986"/>
                    </a:ext>
                  </a:extLst>
                </a:gridCol>
              </a:tblGrid>
              <a:tr h="158104">
                <a:tc gridSpan="4">
                  <a:txBody>
                    <a:bodyPr/>
                    <a:lstStyle/>
                    <a:p>
                      <a:pPr marL="72000" algn="just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 DUKUNGAN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57150" algn="just"/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DUKUNGAN</a:t>
                      </a:r>
                      <a:endParaRPr lang="en-ID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57150" algn="just"/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734901"/>
                  </a:ext>
                </a:extLst>
              </a:tr>
              <a:tr h="312532">
                <a:tc rowSpan="3"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Sumber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Daya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Perencanaan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Tenaga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Kerja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Periodik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HR.P.1.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437638"/>
                  </a:ext>
                </a:extLst>
              </a:tr>
              <a:tr h="37818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Proses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Rekrutmen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Seleksi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Penempatan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Karyawan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HR.P.2.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623868"/>
                  </a:ext>
                </a:extLst>
              </a:tr>
              <a:tr h="37818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Penyusunan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Multi Product Process Chart 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Perhitungan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Mesin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R&amp;D.P.1/ R&amp;D.IK.1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493116"/>
                  </a:ext>
                </a:extLst>
              </a:tr>
              <a:tr h="279440">
                <a:tc rowSpan="3"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7.1.1.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Umum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Perencanaan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Tenaga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Kerja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Periodik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HR.P.1.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412288"/>
                  </a:ext>
                </a:extLst>
              </a:tr>
              <a:tr h="37818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Proses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Rekrutmen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Seleksi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Penempatan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Karyawan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HR.P.2.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715476"/>
                  </a:ext>
                </a:extLst>
              </a:tr>
              <a:tr h="28889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Identifikasi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Proses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Mesin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Mould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 Jig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R&amp;D.P.1/ R&amp;D.IK.1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713155"/>
                  </a:ext>
                </a:extLst>
              </a:tr>
              <a:tr h="300450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7.1.2.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Sumber Daya Manusia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Pelatihan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HR.P.3.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86365"/>
                  </a:ext>
                </a:extLst>
              </a:tr>
              <a:tr h="378189">
                <a:tc rowSpan="2"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7.1.3.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Infrastruktur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Penyusunan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Multi Product Process Chart  dan Operation Proses Chart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R&amp;D.P.1/ R&amp;D.IK.1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830988"/>
                  </a:ext>
                </a:extLst>
              </a:tr>
              <a:tr h="28416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Manufacturing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Development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MSD.P.1.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811113"/>
                  </a:ext>
                </a:extLst>
              </a:tr>
              <a:tr h="269985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7.1.4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Lingkungan untuk pengoperasian proses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Manual Mutu PT. Chitose Internasional Tbk.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MSM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053125"/>
                  </a:ext>
                </a:extLst>
              </a:tr>
              <a:tr h="165458">
                <a:tc rowSpan="2"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7.1.5.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Pemantauan dan pengukuran sumber daya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Pengaturan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Lay-Out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 Lay-Out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143418"/>
                  </a:ext>
                </a:extLst>
              </a:tr>
              <a:tr h="252126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Daftar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Inventaris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Mesin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Mould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Jig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 IMM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67520"/>
                  </a:ext>
                </a:extLst>
              </a:tr>
              <a:tr h="376088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7.1.5.1.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Umum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Alat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Inspeksi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Uji  (up date)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QA.P.7.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087414"/>
                  </a:ext>
                </a:extLst>
              </a:tr>
              <a:tr h="158104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7.1.5.1.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Ketelusuran pengukuran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 Status Inspeksi &amp; tes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QA.P.4.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236763"/>
                  </a:ext>
                </a:extLst>
              </a:tr>
              <a:tr h="252126">
                <a:tc rowSpan="2"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7.1.5.2.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Pengukuran yang mampu telusur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Inspeksi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Pengetesan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Penerimaan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QA.P.1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059894"/>
                  </a:ext>
                </a:extLst>
              </a:tr>
              <a:tr h="35612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Inspeksi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Pengetesan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Penerimaan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Selama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prose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QA.P.2.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661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229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C5296-E275-28DF-41F9-6A93CCA75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9579"/>
          </a:xfrm>
        </p:spPr>
        <p:txBody>
          <a:bodyPr/>
          <a:lstStyle/>
          <a:p>
            <a:r>
              <a:rPr lang="en-US" dirty="0"/>
              <a:t>7. DUKUNGAN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KLAUSUL STANDAR ISO DAN PROSEDUR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2D3EE3-2196-EA0F-4046-41A4D6EA4A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948072"/>
              </p:ext>
            </p:extLst>
          </p:nvPr>
        </p:nvGraphicFramePr>
        <p:xfrm>
          <a:off x="1376312" y="1329180"/>
          <a:ext cx="8729222" cy="5096633"/>
        </p:xfrm>
        <a:graphic>
          <a:graphicData uri="http://schemas.openxmlformats.org/drawingml/2006/table">
            <a:tbl>
              <a:tblPr/>
              <a:tblGrid>
                <a:gridCol w="612744">
                  <a:extLst>
                    <a:ext uri="{9D8B030D-6E8A-4147-A177-3AD203B41FA5}">
                      <a16:colId xmlns:a16="http://schemas.microsoft.com/office/drawing/2014/main" val="1799953625"/>
                    </a:ext>
                  </a:extLst>
                </a:gridCol>
                <a:gridCol w="4902929">
                  <a:extLst>
                    <a:ext uri="{9D8B030D-6E8A-4147-A177-3AD203B41FA5}">
                      <a16:colId xmlns:a16="http://schemas.microsoft.com/office/drawing/2014/main" val="2668242917"/>
                    </a:ext>
                  </a:extLst>
                </a:gridCol>
                <a:gridCol w="2246942">
                  <a:extLst>
                    <a:ext uri="{9D8B030D-6E8A-4147-A177-3AD203B41FA5}">
                      <a16:colId xmlns:a16="http://schemas.microsoft.com/office/drawing/2014/main" val="1492290232"/>
                    </a:ext>
                  </a:extLst>
                </a:gridCol>
                <a:gridCol w="966607">
                  <a:extLst>
                    <a:ext uri="{9D8B030D-6E8A-4147-A177-3AD203B41FA5}">
                      <a16:colId xmlns:a16="http://schemas.microsoft.com/office/drawing/2014/main" val="1695074131"/>
                    </a:ext>
                  </a:extLst>
                </a:gridCol>
              </a:tblGrid>
              <a:tr h="396687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7.1.5.2.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Pengukuran yang mampu telusur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Inspeksi Pengetesan Penerimaan Barang Jadi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QA.P.3.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22430"/>
                  </a:ext>
                </a:extLst>
              </a:tr>
              <a:tr h="349284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7.1.6.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Pengetahuan organisasi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Pengetahuan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Organisasi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MR.P.5..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692684"/>
                  </a:ext>
                </a:extLst>
              </a:tr>
              <a:tr h="343047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Kompetensi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Pelatihan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HR.P.3.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95239"/>
                  </a:ext>
                </a:extLst>
              </a:tr>
              <a:tr h="327454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Kepedulian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Pelatihan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HR.P.3.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57635"/>
                  </a:ext>
                </a:extLst>
              </a:tr>
              <a:tr h="187740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Komunikasi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Pelayanan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MKT.P.6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639335"/>
                  </a:ext>
                </a:extLst>
              </a:tr>
              <a:tr h="299387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7.4.1.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Komunikasi Internal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Komunikasi, Partsispasi dan Konsultasi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P.HSE.22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339915"/>
                  </a:ext>
                </a:extLst>
              </a:tr>
              <a:tr h="299387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7.4.2.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Komunikasi Eksternal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Komunikasi, Partsispasi dan Konsultasi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P.HSE.22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619308"/>
                  </a:ext>
                </a:extLst>
              </a:tr>
              <a:tr h="299387">
                <a:tc rowSpan="2"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Informasi Terdokumentasi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Pengendalian Dokumen 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MR.P.1.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769617"/>
                  </a:ext>
                </a:extLst>
              </a:tr>
              <a:tr h="331821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Pengendalian Rekaman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MR.P.2.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720730"/>
                  </a:ext>
                </a:extLst>
              </a:tr>
              <a:tr h="326207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7.5.1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Umum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Pengendalian Dokumen 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MR.P.1.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509326"/>
                  </a:ext>
                </a:extLst>
              </a:tr>
              <a:tr h="337434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7.5.2.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Membuat dan memperbaharui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Pengendalian Dokumen 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MR.P.1.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006087"/>
                  </a:ext>
                </a:extLst>
              </a:tr>
              <a:tr h="299387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7.5.3.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 informasi terdokumentasi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Pengendalian Dokumen 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MR.P.1.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963634"/>
                  </a:ext>
                </a:extLst>
              </a:tr>
              <a:tr h="466545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7.5.3.1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Informasi terdokumentasi diperlukan oleh sistem manajemen mutu dan standar internasional ini harus dikendalikan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Pengendalian Dokumen 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MR.P.1.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14915"/>
                  </a:ext>
                </a:extLst>
              </a:tr>
              <a:tr h="449080"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7.5.3.2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 mengendalikan informasi terdokumentasi, organisasi harus mengikuti kegiatan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MR.P.1.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323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914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7BFE4-19AD-DE87-4FC5-18EE624C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en-US" dirty="0"/>
              <a:t>7. DUKUNGAN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SUMBER DAYA MANUSIA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FE33F9-69F5-1BDD-D969-FC6121C46E34}"/>
              </a:ext>
            </a:extLst>
          </p:cNvPr>
          <p:cNvGrpSpPr/>
          <p:nvPr/>
        </p:nvGrpSpPr>
        <p:grpSpPr>
          <a:xfrm>
            <a:off x="1338600" y="1469390"/>
            <a:ext cx="6448548" cy="4656107"/>
            <a:chOff x="0" y="0"/>
            <a:chExt cx="3989070" cy="39197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FBFAD1-EB45-7F99-A220-AF51E2DBDE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3" t="20353" r="11754" b="60482"/>
            <a:stretch/>
          </p:blipFill>
          <p:spPr bwMode="auto">
            <a:xfrm>
              <a:off x="0" y="0"/>
              <a:ext cx="3989070" cy="6172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A screenshot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B0738BDE-B29F-9ECB-9F61-0977D098D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0" t="17757" r="11928" b="27557"/>
            <a:stretch/>
          </p:blipFill>
          <p:spPr bwMode="auto">
            <a:xfrm>
              <a:off x="0" y="598206"/>
              <a:ext cx="3988435" cy="17621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0DC37A82-DA15-E9A5-80BA-C03AD5CDA3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2" t="15156" r="12525" b="37194"/>
            <a:stretch/>
          </p:blipFill>
          <p:spPr bwMode="auto">
            <a:xfrm>
              <a:off x="0" y="2384277"/>
              <a:ext cx="3947160" cy="15354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2575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61D0-336E-48EF-E83F-F12A9838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DUKUNGAN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KOMPETENSI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26C352-93E8-B360-255C-97115C9B7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632178"/>
              </p:ext>
            </p:extLst>
          </p:nvPr>
        </p:nvGraphicFramePr>
        <p:xfrm>
          <a:off x="677851" y="1673157"/>
          <a:ext cx="9584827" cy="4250993"/>
        </p:xfrm>
        <a:graphic>
          <a:graphicData uri="http://schemas.openxmlformats.org/drawingml/2006/table">
            <a:tbl>
              <a:tblPr/>
              <a:tblGrid>
                <a:gridCol w="149356">
                  <a:extLst>
                    <a:ext uri="{9D8B030D-6E8A-4147-A177-3AD203B41FA5}">
                      <a16:colId xmlns:a16="http://schemas.microsoft.com/office/drawing/2014/main" val="462854980"/>
                    </a:ext>
                  </a:extLst>
                </a:gridCol>
                <a:gridCol w="361345">
                  <a:extLst>
                    <a:ext uri="{9D8B030D-6E8A-4147-A177-3AD203B41FA5}">
                      <a16:colId xmlns:a16="http://schemas.microsoft.com/office/drawing/2014/main" val="2546072163"/>
                    </a:ext>
                  </a:extLst>
                </a:gridCol>
                <a:gridCol w="703418">
                  <a:extLst>
                    <a:ext uri="{9D8B030D-6E8A-4147-A177-3AD203B41FA5}">
                      <a16:colId xmlns:a16="http://schemas.microsoft.com/office/drawing/2014/main" val="3518708313"/>
                    </a:ext>
                  </a:extLst>
                </a:gridCol>
                <a:gridCol w="611878">
                  <a:extLst>
                    <a:ext uri="{9D8B030D-6E8A-4147-A177-3AD203B41FA5}">
                      <a16:colId xmlns:a16="http://schemas.microsoft.com/office/drawing/2014/main" val="488581076"/>
                    </a:ext>
                  </a:extLst>
                </a:gridCol>
                <a:gridCol w="611878">
                  <a:extLst>
                    <a:ext uri="{9D8B030D-6E8A-4147-A177-3AD203B41FA5}">
                      <a16:colId xmlns:a16="http://schemas.microsoft.com/office/drawing/2014/main" val="3610866839"/>
                    </a:ext>
                  </a:extLst>
                </a:gridCol>
                <a:gridCol w="728471">
                  <a:extLst>
                    <a:ext uri="{9D8B030D-6E8A-4147-A177-3AD203B41FA5}">
                      <a16:colId xmlns:a16="http://schemas.microsoft.com/office/drawing/2014/main" val="2415036857"/>
                    </a:ext>
                  </a:extLst>
                </a:gridCol>
                <a:gridCol w="271732">
                  <a:extLst>
                    <a:ext uri="{9D8B030D-6E8A-4147-A177-3AD203B41FA5}">
                      <a16:colId xmlns:a16="http://schemas.microsoft.com/office/drawing/2014/main" val="3950067244"/>
                    </a:ext>
                  </a:extLst>
                </a:gridCol>
                <a:gridCol w="154174">
                  <a:extLst>
                    <a:ext uri="{9D8B030D-6E8A-4147-A177-3AD203B41FA5}">
                      <a16:colId xmlns:a16="http://schemas.microsoft.com/office/drawing/2014/main" val="1342730329"/>
                    </a:ext>
                  </a:extLst>
                </a:gridCol>
                <a:gridCol w="149356">
                  <a:extLst>
                    <a:ext uri="{9D8B030D-6E8A-4147-A177-3AD203B41FA5}">
                      <a16:colId xmlns:a16="http://schemas.microsoft.com/office/drawing/2014/main" val="1731756577"/>
                    </a:ext>
                  </a:extLst>
                </a:gridCol>
                <a:gridCol w="149356">
                  <a:extLst>
                    <a:ext uri="{9D8B030D-6E8A-4147-A177-3AD203B41FA5}">
                      <a16:colId xmlns:a16="http://schemas.microsoft.com/office/drawing/2014/main" val="212601156"/>
                    </a:ext>
                  </a:extLst>
                </a:gridCol>
                <a:gridCol w="149356">
                  <a:extLst>
                    <a:ext uri="{9D8B030D-6E8A-4147-A177-3AD203B41FA5}">
                      <a16:colId xmlns:a16="http://schemas.microsoft.com/office/drawing/2014/main" val="1921254103"/>
                    </a:ext>
                  </a:extLst>
                </a:gridCol>
                <a:gridCol w="149356">
                  <a:extLst>
                    <a:ext uri="{9D8B030D-6E8A-4147-A177-3AD203B41FA5}">
                      <a16:colId xmlns:a16="http://schemas.microsoft.com/office/drawing/2014/main" val="3451319702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847877274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4004371401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640956415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681639838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625019546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810864371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4136518337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170378807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44848763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822135541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743385119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038830140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298240631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192950410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853015889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749545943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957661957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713933914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4110329173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066779607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804704135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405612241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4056634954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635715468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394504128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704157673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755377446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659781845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625556927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035124754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43778956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584456454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198833276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364195443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4290484951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3113893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4148694843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955186335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025805838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3291635482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726196594"/>
                    </a:ext>
                  </a:extLst>
                </a:gridCol>
                <a:gridCol w="95395">
                  <a:extLst>
                    <a:ext uri="{9D8B030D-6E8A-4147-A177-3AD203B41FA5}">
                      <a16:colId xmlns:a16="http://schemas.microsoft.com/office/drawing/2014/main" val="850064516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1170120007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2560038213"/>
                    </a:ext>
                  </a:extLst>
                </a:gridCol>
                <a:gridCol w="120449">
                  <a:extLst>
                    <a:ext uri="{9D8B030D-6E8A-4147-A177-3AD203B41FA5}">
                      <a16:colId xmlns:a16="http://schemas.microsoft.com/office/drawing/2014/main" val="618515086"/>
                    </a:ext>
                  </a:extLst>
                </a:gridCol>
              </a:tblGrid>
              <a:tr h="3844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55">
                  <a:txBody>
                    <a:bodyPr/>
                    <a:lstStyle/>
                    <a:p>
                      <a:pPr algn="ctr" fontAlgn="ctr"/>
                      <a:r>
                        <a:rPr lang="en-ID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MATRIKS KOMPETENSI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903144"/>
                  </a:ext>
                </a:extLst>
              </a:tr>
              <a:tr h="97823">
                <a:tc gridSpan="57">
                  <a:txBody>
                    <a:bodyPr/>
                    <a:lstStyle/>
                    <a:p>
                      <a:pPr algn="l" fontAlgn="b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PT. CHITOSE INTERNASIONAL TBK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725207"/>
                  </a:ext>
                </a:extLst>
              </a:tr>
              <a:tr h="97823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746338"/>
                  </a:ext>
                </a:extLst>
              </a:tr>
              <a:tr h="1011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KOMPETENSI NON - TEKNIS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KOMPETENSI TEKNIS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199838"/>
                  </a:ext>
                </a:extLst>
              </a:tr>
              <a:tr h="278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JABATAN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GOLONGAN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BAGIAN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DEPARTEMEN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MASA KERJA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PENDIDIKAN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TAKING OWNERSHIP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 ORIENTATION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DEVELOPING TEAM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SERVICE ORIENTATION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THINKING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INTEGRITY &amp; TRUST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TARGET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K3 &amp; LH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KAIZEN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TARGET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752526"/>
                  </a:ext>
                </a:extLst>
              </a:tr>
              <a:tr h="333902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76611"/>
                  </a:ext>
                </a:extLst>
              </a:tr>
              <a:tr h="5869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19960313506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AGUNG TRI WAHYU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MANAGER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MANAGER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A.0.2. CORPORATE MANAGEMENT SYSTEM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A.0.2. CORPORATE MANAGEMENT SYSTEM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24012"/>
                  </a:ext>
                </a:extLst>
              </a:tr>
              <a:tr h="5869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20170801357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ANDREAS ASMARA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KEPALA BAGIAN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 SENIOR STAF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A.0.2. CORPORATE MANAGEMENT SYSTEM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A.0.2. CORPORATE MANAGEMENT SYSTEM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440802"/>
                  </a:ext>
                </a:extLst>
              </a:tr>
              <a:tr h="58693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20150803299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BERRY RACHMANTO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STAF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STAF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A.0.2. CORPORATE MANAGEMENT SYSTEM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A.0.2. CORPORATE MANAGEMENT SYSTEM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428513"/>
                  </a:ext>
                </a:extLst>
              </a:tr>
              <a:tr h="97823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004508"/>
                  </a:ext>
                </a:extLst>
              </a:tr>
              <a:tr h="97823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970813"/>
                  </a:ext>
                </a:extLst>
              </a:tr>
              <a:tr h="97823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619714"/>
                  </a:ext>
                </a:extLst>
              </a:tr>
              <a:tr h="97134">
                <a:tc gridSpan="57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STANDARD NILAI KOMPETENSI TEKNIS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299720"/>
                  </a:ext>
                </a:extLst>
              </a:tr>
              <a:tr h="101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6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 Aplicable/ Tidak Berhubungan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91427"/>
                  </a:ext>
                </a:extLst>
              </a:tr>
              <a:tr h="101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6">
                  <a:txBody>
                    <a:bodyPr/>
                    <a:lstStyle/>
                    <a:p>
                      <a:pPr algn="ctr" fontAlgn="ctr"/>
                      <a:r>
                        <a:rPr lang="sv-SE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Dapat mengerjakan tugasnya sehari-hari dengan pendampingan atasan / rekan kerja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870009"/>
                  </a:ext>
                </a:extLst>
              </a:tr>
              <a:tr h="101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6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Mampu mengerjakan tugas sehari-hari sesuai dengan prosedur kerja baku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027273"/>
                  </a:ext>
                </a:extLst>
              </a:tr>
              <a:tr h="101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6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Mampu mengerjakan dengan lancar dan tangkas tanpa melakukan kesalahan dalam praktik / prosedur kerja baku selama 6 bulan berturut-turut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63174"/>
                  </a:ext>
                </a:extLst>
              </a:tr>
              <a:tr h="101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6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Mampu memecahkan permasalahan teknis yang timbul dalam pekerjaan sehari-hari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840818"/>
                  </a:ext>
                </a:extLst>
              </a:tr>
              <a:tr h="101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6">
                  <a:txBody>
                    <a:bodyPr/>
                    <a:lstStyle/>
                    <a:p>
                      <a:pPr algn="ctr" fontAlgn="ctr"/>
                      <a:r>
                        <a:rPr lang="fr-FR" sz="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Mampu menciptakan / menghasilkan inovasi / continous improvement dalam pekerjaan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869596"/>
                  </a:ext>
                </a:extLst>
              </a:tr>
              <a:tr h="10118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6">
                  <a:txBody>
                    <a:bodyPr/>
                    <a:lstStyle/>
                    <a:p>
                      <a:pPr algn="ctr" fontAlgn="ctr"/>
                      <a:r>
                        <a:rPr lang="en-ID" sz="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Mampu melakukan mentoring pekerjaan kepada rekan kerja / subordinat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004602"/>
                  </a:ext>
                </a:extLst>
              </a:tr>
              <a:tr h="97823"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D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71704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85E20E9-2EFF-3FAB-2DAA-F9F7957A50E3}"/>
              </a:ext>
            </a:extLst>
          </p:cNvPr>
          <p:cNvGrpSpPr/>
          <p:nvPr/>
        </p:nvGrpSpPr>
        <p:grpSpPr>
          <a:xfrm>
            <a:off x="0" y="-44875"/>
            <a:ext cx="1632" cy="45719"/>
            <a:chOff x="0" y="0"/>
            <a:chExt cx="1632" cy="8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A4D4D8-D3E9-3468-9BFA-CBA7262DE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32" cy="8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D"/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B6AEDF74-99F1-3CA4-B37E-AB5260A82A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" y="76"/>
              <a:ext cx="1571" cy="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9505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74461-A1AB-B2E5-081A-A66348257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5540"/>
          </a:xfrm>
        </p:spPr>
        <p:txBody>
          <a:bodyPr>
            <a:normAutofit fontScale="90000"/>
          </a:bodyPr>
          <a:lstStyle/>
          <a:p>
            <a:r>
              <a:rPr lang="en-US" dirty="0"/>
              <a:t>7. DUKUNGAN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KOMUNIKASI EKSTERNAL DAN INTERNAL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F243905-85AA-23A6-2537-9EB7CEEDC3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009456"/>
              </p:ext>
            </p:extLst>
          </p:nvPr>
        </p:nvGraphicFramePr>
        <p:xfrm>
          <a:off x="852426" y="1800538"/>
          <a:ext cx="9546443" cy="44478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8685">
                  <a:extLst>
                    <a:ext uri="{9D8B030D-6E8A-4147-A177-3AD203B41FA5}">
                      <a16:colId xmlns:a16="http://schemas.microsoft.com/office/drawing/2014/main" val="2207089811"/>
                    </a:ext>
                  </a:extLst>
                </a:gridCol>
                <a:gridCol w="2396197">
                  <a:extLst>
                    <a:ext uri="{9D8B030D-6E8A-4147-A177-3AD203B41FA5}">
                      <a16:colId xmlns:a16="http://schemas.microsoft.com/office/drawing/2014/main" val="832932119"/>
                    </a:ext>
                  </a:extLst>
                </a:gridCol>
                <a:gridCol w="1381697">
                  <a:extLst>
                    <a:ext uri="{9D8B030D-6E8A-4147-A177-3AD203B41FA5}">
                      <a16:colId xmlns:a16="http://schemas.microsoft.com/office/drawing/2014/main" val="2473886979"/>
                    </a:ext>
                  </a:extLst>
                </a:gridCol>
                <a:gridCol w="1889921">
                  <a:extLst>
                    <a:ext uri="{9D8B030D-6E8A-4147-A177-3AD203B41FA5}">
                      <a16:colId xmlns:a16="http://schemas.microsoft.com/office/drawing/2014/main" val="9137330"/>
                    </a:ext>
                  </a:extLst>
                </a:gridCol>
                <a:gridCol w="1381697">
                  <a:extLst>
                    <a:ext uri="{9D8B030D-6E8A-4147-A177-3AD203B41FA5}">
                      <a16:colId xmlns:a16="http://schemas.microsoft.com/office/drawing/2014/main" val="3685933942"/>
                    </a:ext>
                  </a:extLst>
                </a:gridCol>
                <a:gridCol w="2058246">
                  <a:extLst>
                    <a:ext uri="{9D8B030D-6E8A-4147-A177-3AD203B41FA5}">
                      <a16:colId xmlns:a16="http://schemas.microsoft.com/office/drawing/2014/main" val="1060895516"/>
                    </a:ext>
                  </a:extLst>
                </a:gridCol>
              </a:tblGrid>
              <a:tr h="189073">
                <a:tc>
                  <a:txBody>
                    <a:bodyPr/>
                    <a:lstStyle/>
                    <a:p>
                      <a:pPr marL="65405" algn="ctr">
                        <a:spcBef>
                          <a:spcPts val="280"/>
                        </a:spcBef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spcBef>
                          <a:spcPts val="280"/>
                        </a:spcBef>
                      </a:pPr>
                      <a:r>
                        <a:rPr lang="id-ID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id-ID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 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id-ID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Informa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spcBef>
                          <a:spcPts val="280"/>
                        </a:spcBef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Frekwensi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spcBef>
                          <a:spcPts val="280"/>
                        </a:spcBef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PIC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id-ID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spcBef>
                          <a:spcPts val="280"/>
                        </a:spcBef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787026"/>
                  </a:ext>
                </a:extLst>
              </a:tr>
              <a:tr h="202976">
                <a:tc gridSpan="6">
                  <a:txBody>
                    <a:bodyPr/>
                    <a:lstStyle/>
                    <a:p>
                      <a:pPr marL="342900" lvl="0" indent="-342900">
                        <a:spcBef>
                          <a:spcPts val="33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INTERNAL COMMUNICATION</a:t>
                      </a:r>
                      <a:endParaRPr lang="en-ID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414150"/>
                  </a:ext>
                </a:extLst>
              </a:tr>
              <a:tr h="192317">
                <a:tc gridSpan="6">
                  <a:txBody>
                    <a:bodyPr/>
                    <a:lstStyle/>
                    <a:p>
                      <a:pPr marL="742950" marR="161925" lvl="1" indent="-2857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SzPts val="1000"/>
                        <a:buFont typeface="Tahoma" panose="020B0604030504040204" pitchFamily="34" charset="0"/>
                        <a:buAutoNum type="arabicPeriod"/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 MANAJEMEN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519911"/>
                  </a:ext>
                </a:extLst>
              </a:tr>
              <a:tr h="611709">
                <a:tc>
                  <a:txBody>
                    <a:bodyPr/>
                    <a:lstStyle/>
                    <a:p>
                      <a:pPr marL="65405" algn="ctr">
                        <a:spcBef>
                          <a:spcPts val="605"/>
                        </a:spcBef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ID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605"/>
                        </a:spcBef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Kebijakan Mutu, Lingkungan dan K3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605"/>
                        </a:spcBef>
                      </a:pPr>
                      <a:r>
                        <a:rPr lang="id-ID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Berkelanjutan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605"/>
                        </a:spcBef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Direksi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Seluruh Pegawai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161290">
                        <a:lnSpc>
                          <a:spcPct val="100000"/>
                        </a:lnSpc>
                      </a:pP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Baliho dan lembar kebijakan mutu </a:t>
                      </a:r>
                      <a:r>
                        <a:rPr lang="id-ID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(ditempatkan di area yang mudah diakses oleh pihak yang terkait)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572098"/>
                  </a:ext>
                </a:extLst>
              </a:tr>
              <a:tr h="611709">
                <a:tc>
                  <a:txBody>
                    <a:bodyPr/>
                    <a:lstStyle/>
                    <a:p>
                      <a:pPr marL="65405" algn="ctr">
                        <a:spcBef>
                          <a:spcPts val="330"/>
                        </a:spcBef>
                      </a:pPr>
                      <a:r>
                        <a:rPr lang="id-ID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ID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Sasaran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Mutu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KPI BSC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Coorporate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Satu Tahun sekali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id-ID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Direksi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Seluruh </a:t>
                      </a:r>
                      <a:r>
                        <a:rPr lang="id-ID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Manager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dan Staff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Baliho dan lembar kebijakan mutu </a:t>
                      </a:r>
                      <a:r>
                        <a:rPr lang="id-ID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(ditempatkan di area yang mudah diakses oleh pihak yang terkait)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548581"/>
                  </a:ext>
                </a:extLst>
              </a:tr>
              <a:tr h="367025">
                <a:tc>
                  <a:txBody>
                    <a:bodyPr/>
                    <a:lstStyle/>
                    <a:p>
                      <a:pPr marL="65405" algn="ctr">
                        <a:spcBef>
                          <a:spcPts val="330"/>
                        </a:spcBef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endParaRPr lang="en-ID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BOD </a:t>
                      </a:r>
                      <a:r>
                        <a:rPr lang="en-US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minggu satu kali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Direksi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Seluruh Manager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Keputusan Meeting dan Notulen </a:t>
                      </a: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677409"/>
                  </a:ext>
                </a:extLst>
              </a:tr>
              <a:tr h="310488">
                <a:tc>
                  <a:txBody>
                    <a:bodyPr/>
                    <a:lstStyle/>
                    <a:p>
                      <a:pPr marL="65405" algn="ctr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ID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Koordinasi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minggu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satu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kali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Direksi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Seluruh Manager dan staff terkait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Keputusan </a:t>
                      </a: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dan Notulen </a:t>
                      </a: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252076"/>
                  </a:ext>
                </a:extLst>
              </a:tr>
              <a:tr h="517172">
                <a:tc>
                  <a:txBody>
                    <a:bodyPr/>
                    <a:lstStyle/>
                    <a:p>
                      <a:pPr marL="65405" algn="ctr">
                        <a:spcBef>
                          <a:spcPts val="330"/>
                        </a:spcBef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ID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40"/>
                        </a:spcBef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Evaluasi Pencapaian Sasaran Mutu/ KPI BSC </a:t>
                      </a: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Corporate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Min. Satu tahun 2 kali atau sesuai kebutuhan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5405">
                        <a:spcBef>
                          <a:spcPts val="340"/>
                        </a:spcBef>
                      </a:pPr>
                      <a:r>
                        <a:rPr lang="de-DE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40"/>
                        </a:spcBef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Direksi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Seluruh </a:t>
                      </a:r>
                      <a:r>
                        <a:rPr lang="id-ID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Manager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dan Staff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25146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Rapat Tinjauan Manajemen </a:t>
                      </a:r>
                      <a:r>
                        <a:rPr lang="id-ID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(RTM)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&amp; Koordinasi </a:t>
                      </a: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5405" marR="25146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255566"/>
                  </a:ext>
                </a:extLst>
              </a:tr>
              <a:tr h="856392">
                <a:tc>
                  <a:txBody>
                    <a:bodyPr/>
                    <a:lstStyle/>
                    <a:p>
                      <a:pPr marL="65405" algn="ctr"/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ID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/>
                      <a:r>
                        <a:rPr lang="id-ID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Peratu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id-ID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 Perusahaan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Bila ada Perubahan</a:t>
                      </a:r>
                      <a:endParaRPr lang="en-ID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/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Direksi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/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Seluruh Pegawai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 marR="161290">
                        <a:lnSpc>
                          <a:spcPct val="100000"/>
                        </a:lnSpc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Internal </a:t>
                      </a:r>
                      <a:r>
                        <a:rPr lang="en-US" sz="1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</a:t>
                      </a:r>
                      <a:r>
                        <a:rPr lang="id-ID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Tinjauan Manajemen</a:t>
                      </a:r>
                      <a:r>
                        <a:rPr lang="id-ID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pemasangan di papan informasi,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CINT I</a:t>
                      </a:r>
                      <a:r>
                        <a:rPr lang="id-ID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ntranet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5405" marR="161290">
                        <a:lnSpc>
                          <a:spcPct val="100000"/>
                        </a:lnSpc>
                      </a:pPr>
                      <a:r>
                        <a:rPr lang="id-ID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5405" marR="161290">
                        <a:lnSpc>
                          <a:spcPct val="100000"/>
                        </a:lnSpc>
                      </a:pPr>
                      <a:r>
                        <a:rPr lang="id-ID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988095"/>
                  </a:ext>
                </a:extLst>
              </a:tr>
              <a:tr h="192317">
                <a:tc gridSpan="6">
                  <a:txBody>
                    <a:bodyPr/>
                    <a:lstStyle/>
                    <a:p>
                      <a:pPr marL="742950" marR="161925" lvl="1" indent="-2857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SzPts val="1000"/>
                        <a:buFont typeface="Tahoma" panose="020B0604030504040204" pitchFamily="34" charset="0"/>
                        <a:buAutoNum type="arabicPeriod"/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INTERNAL SUPPORTING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124268"/>
                  </a:ext>
                </a:extLst>
              </a:tr>
              <a:tr h="396684">
                <a:tc>
                  <a:txBody>
                    <a:bodyPr/>
                    <a:lstStyle/>
                    <a:p>
                      <a:pPr marL="65405" algn="ctr"/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ID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de-DE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Dokumen Manual Sistem Manajemen (MSM)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Bila ada Perubahan</a:t>
                      </a:r>
                      <a:endParaRPr lang="en-ID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CMS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Manager, Ass. Manager &amp; </a:t>
                      </a:r>
                      <a:r>
                        <a:rPr lang="en-US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Bagian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330"/>
                        </a:spcBef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Internal </a:t>
                      </a:r>
                      <a:r>
                        <a:rPr lang="en-US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CINT Intranet</a:t>
                      </a:r>
                      <a:endParaRPr lang="en-ID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25420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A88CD81-796E-EB4A-D4DB-BB051174E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26" y="1454410"/>
            <a:ext cx="7358510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92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EAB1-654E-4632-FA41-5290C176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6916"/>
          </a:xfrm>
        </p:spPr>
        <p:txBody>
          <a:bodyPr/>
          <a:lstStyle/>
          <a:p>
            <a:r>
              <a:rPr lang="en-US" dirty="0"/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KLAUSUL STANDAR ISO DAN PROSEDUR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83E52EF-241E-AA3E-B306-E43E2CE2E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391405"/>
              </p:ext>
            </p:extLst>
          </p:nvPr>
        </p:nvGraphicFramePr>
        <p:xfrm>
          <a:off x="1357856" y="1275662"/>
          <a:ext cx="9849836" cy="5097378"/>
        </p:xfrm>
        <a:graphic>
          <a:graphicData uri="http://schemas.openxmlformats.org/drawingml/2006/table">
            <a:tbl>
              <a:tblPr/>
              <a:tblGrid>
                <a:gridCol w="541360">
                  <a:extLst>
                    <a:ext uri="{9D8B030D-6E8A-4147-A177-3AD203B41FA5}">
                      <a16:colId xmlns:a16="http://schemas.microsoft.com/office/drawing/2014/main" val="465078141"/>
                    </a:ext>
                  </a:extLst>
                </a:gridCol>
                <a:gridCol w="3789789">
                  <a:extLst>
                    <a:ext uri="{9D8B030D-6E8A-4147-A177-3AD203B41FA5}">
                      <a16:colId xmlns:a16="http://schemas.microsoft.com/office/drawing/2014/main" val="236040600"/>
                    </a:ext>
                  </a:extLst>
                </a:gridCol>
                <a:gridCol w="4042224">
                  <a:extLst>
                    <a:ext uri="{9D8B030D-6E8A-4147-A177-3AD203B41FA5}">
                      <a16:colId xmlns:a16="http://schemas.microsoft.com/office/drawing/2014/main" val="1980929505"/>
                    </a:ext>
                  </a:extLst>
                </a:gridCol>
                <a:gridCol w="1476463">
                  <a:extLst>
                    <a:ext uri="{9D8B030D-6E8A-4147-A177-3AD203B41FA5}">
                      <a16:colId xmlns:a16="http://schemas.microsoft.com/office/drawing/2014/main" val="2523716757"/>
                    </a:ext>
                  </a:extLst>
                </a:gridCol>
              </a:tblGrid>
              <a:tr h="228941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Perencanaan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operasional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Perencanaan Material 1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PPIC.P.1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424972"/>
                  </a:ext>
                </a:extLst>
              </a:tr>
              <a:tr h="228941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Perencanaan Material 2 (Non RKB)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PPIC.P.2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19393"/>
                  </a:ext>
                </a:extLst>
              </a:tr>
              <a:tr h="170678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Realisasi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PRD.P.1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06703"/>
                  </a:ext>
                </a:extLst>
              </a:tr>
              <a:tr h="1706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Persyaratan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layanan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Realisasi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Order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MKT.P.3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491957"/>
                  </a:ext>
                </a:extLst>
              </a:tr>
              <a:tr h="228941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8.2.1.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Komunikasi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pelanggan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Penangganan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Pelanggan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MKT.P.2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388423"/>
                  </a:ext>
                </a:extLst>
              </a:tr>
              <a:tr h="170678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Pelayanan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MKT.P.6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4475"/>
                  </a:ext>
                </a:extLst>
              </a:tr>
              <a:tr h="28713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8.2.2.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Penetapan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persyaratan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layanan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Penangganan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Pelanggan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MKT.P.2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047279"/>
                  </a:ext>
                </a:extLst>
              </a:tr>
              <a:tr h="170678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Pelayanan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MKT.P.6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903424"/>
                  </a:ext>
                </a:extLst>
              </a:tr>
              <a:tr h="34135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8.2.3.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Tinjauan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persyaratan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berkaitan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layanan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 Order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pelanggan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PRD.P.1/ MKT.IK.3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092985"/>
                  </a:ext>
                </a:extLst>
              </a:tr>
              <a:tr h="11380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8.2.4.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Perubahan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persyaratan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layanan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 Order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pelanggan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PRD.P.1/ MKT.IK.3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34220"/>
                  </a:ext>
                </a:extLst>
              </a:tr>
              <a:tr h="28713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Desain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pengembangan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layanan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perancangan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pengembangan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R&amp;D.P.1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301494"/>
                  </a:ext>
                </a:extLst>
              </a:tr>
              <a:tr h="20309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perancangan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pengembangan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kursi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R&amp;D.P.2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949867"/>
                  </a:ext>
                </a:extLst>
              </a:tr>
              <a:tr h="17067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8.3.1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Umum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057388"/>
                  </a:ext>
                </a:extLst>
              </a:tr>
              <a:tr h="3413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8.3.2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Perencanaan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desain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pengembangan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Perencanaan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Perancangan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pengembangan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R&amp;D.P.1/ R&amp;D.IK.1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666360"/>
                  </a:ext>
                </a:extLst>
              </a:tr>
              <a:tr h="343412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IK. Perencanaan Perancangan dan pengembangan Produk kursi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R&amp;D.P.2/ R&amp;D.IK.1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083889"/>
                  </a:ext>
                </a:extLst>
              </a:tr>
              <a:tr h="34341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8.3.3.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Desain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pengembangan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input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Masukan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Perancangan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Pengembangan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Nursing Bed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R&amp;D.P.1/ R&amp;D.IK.2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381840"/>
                  </a:ext>
                </a:extLst>
              </a:tr>
              <a:tr h="341356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Masukan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Perancangan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Pengembangan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baru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R&amp;D.P.2/ R&amp;D.IK.2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016818"/>
                  </a:ext>
                </a:extLst>
              </a:tr>
              <a:tr h="3434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8.3.4.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desain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pengembangan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perubahan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perancangan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pengembangan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R&amp;D.P.1/ R&amp;D.IK.5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591444"/>
                  </a:ext>
                </a:extLst>
              </a:tr>
              <a:tr h="3434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IK. Pengendalian perubahan perancangan dan pengembangan produk kursi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R&amp;D.P.2/ R&amp;D.IK.5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45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17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A59B-7DA5-4FE9-F5BA-1507E5EDF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5268"/>
          </a:xfrm>
        </p:spPr>
        <p:txBody>
          <a:bodyPr/>
          <a:lstStyle/>
          <a:p>
            <a:r>
              <a:rPr lang="en-US" dirty="0"/>
              <a:t>ISO 9001, 14001 DAN 45001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F2467-0CF7-7B8E-2738-0B2BFE32B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4869"/>
            <a:ext cx="8596668" cy="4786494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sz="2800" dirty="0"/>
              <a:t>ISO 9001 :</a:t>
            </a:r>
          </a:p>
          <a:p>
            <a:pPr marL="360363" indent="0">
              <a:buNone/>
            </a:pP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memiliki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fokus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peningkatan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kepada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kepuasan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pelanggan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	dan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kesesuaian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produk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dan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jasa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dari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telah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direncanakan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. (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mutu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  <a:p>
            <a:pPr marL="360363" indent="-360363">
              <a:buFont typeface="+mj-lt"/>
              <a:buAutoNum type="arabicPeriod" startAt="2"/>
            </a:pPr>
            <a:r>
              <a:rPr lang="en-US" sz="2800" dirty="0"/>
              <a:t>ISO 14001 :</a:t>
            </a:r>
          </a:p>
          <a:p>
            <a:pPr marL="360363" indent="0">
              <a:buNone/>
            </a:pP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secara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sistematik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mengelola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risiko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lingkungan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,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sehingga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dapat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mengurangi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keluhan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masyarakat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dan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menjaga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keseimbangan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lingkungan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secara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komprehensif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(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Lingkungan</a:t>
            </a:r>
            <a:r>
              <a:rPr lang="en-ID" sz="20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  <a:p>
            <a:pPr marL="360363" indent="-360363">
              <a:buFont typeface="+mj-lt"/>
              <a:buAutoNum type="arabicPeriod" startAt="2"/>
            </a:pPr>
            <a:r>
              <a:rPr lang="en-US" sz="2800" dirty="0"/>
              <a:t>ISO 45001 :</a:t>
            </a:r>
          </a:p>
          <a:p>
            <a:pPr marL="360363" indent="0">
              <a:buNone/>
            </a:pP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Sistem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Manajemen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bertujuan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untuk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mengurangi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kecelakaan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kerja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cedera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, dan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gangguan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kesehatan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sambil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berfokus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pada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peningkatan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kesehatan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fisik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dan mental (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Sistem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Manajemen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Kesehatan &amp;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Keselamatan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D" sz="2000" b="0" i="0" dirty="0" err="1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Kerja</a:t>
            </a:r>
            <a:r>
              <a:rPr lang="en-ID" sz="2000" b="0" i="0" dirty="0">
                <a:solidFill>
                  <a:srgbClr val="22222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Font typeface="+mj-lt"/>
              <a:buAutoNum type="arabicPeriod" startAt="2"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817563" lvl="1" indent="-457200">
              <a:buFont typeface="+mj-lt"/>
              <a:buAutoNum type="arabicPeriod"/>
            </a:pPr>
            <a:endParaRPr lang="en-ID" sz="2000" dirty="0">
              <a:solidFill>
                <a:srgbClr val="66788A"/>
              </a:solidFill>
              <a:latin typeface="Poppins" panose="00000500000000000000" pitchFamily="2" charset="0"/>
            </a:endParaRPr>
          </a:p>
          <a:p>
            <a:pPr marL="817563" lvl="1" indent="-457200">
              <a:buFont typeface="+mj-lt"/>
              <a:buAutoNum type="arabicPeriod"/>
            </a:pPr>
            <a:endParaRPr lang="en-ID" sz="2000" dirty="0">
              <a:solidFill>
                <a:srgbClr val="66788A"/>
              </a:solidFill>
              <a:latin typeface="Poppins" panose="00000500000000000000" pitchFamily="2" charset="0"/>
            </a:endParaRPr>
          </a:p>
          <a:p>
            <a:pPr marL="360363" lvl="1" indent="0">
              <a:buNone/>
            </a:pPr>
            <a:endParaRPr lang="en-ID" sz="2000" b="0" i="0" dirty="0">
              <a:solidFill>
                <a:srgbClr val="66788A"/>
              </a:solidFill>
              <a:effectLst/>
              <a:latin typeface="Poppins" panose="00000500000000000000" pitchFamily="2" charset="0"/>
            </a:endParaRPr>
          </a:p>
          <a:p>
            <a:pPr lvl="1"/>
            <a:endParaRPr lang="en-ID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6349E8-265D-DF18-2F39-BDEA82F60600}"/>
              </a:ext>
            </a:extLst>
          </p:cNvPr>
          <p:cNvSpPr txBox="1">
            <a:spLocks/>
          </p:cNvSpPr>
          <p:nvPr/>
        </p:nvSpPr>
        <p:spPr>
          <a:xfrm>
            <a:off x="1046983" y="5980879"/>
            <a:ext cx="3075655" cy="2675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00" i="1" dirty="0" err="1"/>
              <a:t>Sumber</a:t>
            </a:r>
            <a:r>
              <a:rPr lang="en-US" sz="900" i="1" dirty="0"/>
              <a:t> : Mukhtar </a:t>
            </a:r>
            <a:r>
              <a:rPr lang="en-US" sz="900" i="1" dirty="0" err="1"/>
              <a:t>Syafii</a:t>
            </a:r>
            <a:r>
              <a:rPr lang="en-US" sz="900" i="1" dirty="0"/>
              <a:t>, ICICERT</a:t>
            </a:r>
            <a:endParaRPr lang="en-ID" sz="900" i="1" dirty="0"/>
          </a:p>
        </p:txBody>
      </p:sp>
    </p:spTree>
    <p:extLst>
      <p:ext uri="{BB962C8B-B14F-4D97-AF65-F5344CB8AC3E}">
        <p14:creationId xmlns:p14="http://schemas.microsoft.com/office/powerpoint/2010/main" val="2819625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5CE27-F28F-8B4C-EEC9-F12333A4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2817"/>
          </a:xfrm>
        </p:spPr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KLAUSUL STANDAR ISO DAN PROSEDUR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AE2B36-EAD2-7E15-EA0F-4413FF1041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106488"/>
              </p:ext>
            </p:extLst>
          </p:nvPr>
        </p:nvGraphicFramePr>
        <p:xfrm>
          <a:off x="836726" y="1267897"/>
          <a:ext cx="9842459" cy="4875218"/>
        </p:xfrm>
        <a:graphic>
          <a:graphicData uri="http://schemas.openxmlformats.org/drawingml/2006/table">
            <a:tbl>
              <a:tblPr/>
              <a:tblGrid>
                <a:gridCol w="513902">
                  <a:extLst>
                    <a:ext uri="{9D8B030D-6E8A-4147-A177-3AD203B41FA5}">
                      <a16:colId xmlns:a16="http://schemas.microsoft.com/office/drawing/2014/main" val="1446683340"/>
                    </a:ext>
                  </a:extLst>
                </a:gridCol>
                <a:gridCol w="3749879">
                  <a:extLst>
                    <a:ext uri="{9D8B030D-6E8A-4147-A177-3AD203B41FA5}">
                      <a16:colId xmlns:a16="http://schemas.microsoft.com/office/drawing/2014/main" val="905091539"/>
                    </a:ext>
                  </a:extLst>
                </a:gridCol>
                <a:gridCol w="4212612">
                  <a:extLst>
                    <a:ext uri="{9D8B030D-6E8A-4147-A177-3AD203B41FA5}">
                      <a16:colId xmlns:a16="http://schemas.microsoft.com/office/drawing/2014/main" val="2538897903"/>
                    </a:ext>
                  </a:extLst>
                </a:gridCol>
                <a:gridCol w="1366066">
                  <a:extLst>
                    <a:ext uri="{9D8B030D-6E8A-4147-A177-3AD203B41FA5}">
                      <a16:colId xmlns:a16="http://schemas.microsoft.com/office/drawing/2014/main" val="1252380562"/>
                    </a:ext>
                  </a:extLst>
                </a:gridCol>
              </a:tblGrid>
              <a:tr h="28008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8.3.5.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desain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pengembangan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IK. Keluaran Perancangan dan Pengembangan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R&amp;D.P.1/ R&amp;D.IK.4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307074"/>
                  </a:ext>
                </a:extLst>
              </a:tr>
              <a:tr h="30299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IK. Keluaran Perancangan dan Pengembangan Produk Kursi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R&amp;D.P.2/ R&amp;D.IK.4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179907"/>
                  </a:ext>
                </a:extLst>
              </a:tr>
              <a:tr h="366654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8.3.6.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Perubahan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desain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pengembangan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IK.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perubahan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perancangan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pengembangan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R&amp;D.P.1/ R&amp;D.IK.5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05284"/>
                  </a:ext>
                </a:extLst>
              </a:tr>
              <a:tr h="36665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IK. Pengendalian perubahan perancangan dan pengembangan produk kursi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R&amp;D.P.2/ R&amp;D.IK.5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812576"/>
                  </a:ext>
                </a:extLst>
              </a:tr>
              <a:tr h="30656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layanan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eksternal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disediakan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sesuai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QA.P.5.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255593"/>
                  </a:ext>
                </a:extLst>
              </a:tr>
              <a:tr h="153282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 Pelayanan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MKT.P.6.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649159"/>
                  </a:ext>
                </a:extLst>
              </a:tr>
              <a:tr h="1532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8.4.1.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Umum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912797"/>
                  </a:ext>
                </a:extLst>
              </a:tr>
              <a:tr h="2444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8.4.2.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Jenis dan jangkauan pengendalian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sesuai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QA.P.5.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02882"/>
                  </a:ext>
                </a:extLst>
              </a:tr>
              <a:tr h="2480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8.4.3.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Informasi untuk penyedia eksternal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Penilaian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Kinerja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Pemasok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PCH.P.2.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59471"/>
                  </a:ext>
                </a:extLst>
              </a:tr>
              <a:tr h="244436">
                <a:tc rowSpan="6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Produksi dan penyedia layanan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Raw Material IC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PPIC.P.3.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889994"/>
                  </a:ext>
                </a:extLst>
              </a:tr>
              <a:tr h="244436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Woodline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PPIC.P.10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565542"/>
                  </a:ext>
                </a:extLst>
              </a:tr>
              <a:tr h="244436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Material Gudang C-PRO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PPIC.P.9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484467"/>
                  </a:ext>
                </a:extLst>
              </a:tr>
              <a:tr h="36665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Penangganan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Penyimpanan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Pengiriman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Jadi.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MKT.P.5.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69218"/>
                  </a:ext>
                </a:extLst>
              </a:tr>
              <a:tr h="36665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Identifikasi, Penanganan dan Perlindungan Produk Jadi C-PRO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MKT.P.12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314049"/>
                  </a:ext>
                </a:extLst>
              </a:tr>
              <a:tr h="153282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Realisasi Produksi 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PRD.P.1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838321"/>
                  </a:ext>
                </a:extLst>
              </a:tr>
              <a:tr h="279064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8.5.1.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 Produksi dan penyediaan layanan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Pembuatan Rencana Kerja &amp; Laporan Hasil Produksi Harian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PRD.P.1./ IK.3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471551"/>
                  </a:ext>
                </a:extLst>
              </a:tr>
              <a:tr h="282628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P.1.IK.4. Intruksi kerja peta kontrol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PRD.P.1./ IK4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87104"/>
                  </a:ext>
                </a:extLst>
              </a:tr>
              <a:tr h="1532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8.5.2.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Identifikasi dan ketelusuran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 Status Inspeksi &amp; tes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QA.P.4.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28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004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A0457-F655-58AC-A4DA-3C7E1E7A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5813"/>
          </a:xfrm>
        </p:spPr>
        <p:txBody>
          <a:bodyPr>
            <a:normAutofit fontScale="90000"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KLAUSUL STANDAR ISO DAN PROSEDUR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409DE1D-97C6-3A5F-2CAB-B28C60AC06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946294"/>
              </p:ext>
            </p:extLst>
          </p:nvPr>
        </p:nvGraphicFramePr>
        <p:xfrm>
          <a:off x="943583" y="1342417"/>
          <a:ext cx="9328826" cy="4997507"/>
        </p:xfrm>
        <a:graphic>
          <a:graphicData uri="http://schemas.openxmlformats.org/drawingml/2006/table">
            <a:tbl>
              <a:tblPr/>
              <a:tblGrid>
                <a:gridCol w="507712">
                  <a:extLst>
                    <a:ext uri="{9D8B030D-6E8A-4147-A177-3AD203B41FA5}">
                      <a16:colId xmlns:a16="http://schemas.microsoft.com/office/drawing/2014/main" val="81251505"/>
                    </a:ext>
                  </a:extLst>
                </a:gridCol>
                <a:gridCol w="3909270">
                  <a:extLst>
                    <a:ext uri="{9D8B030D-6E8A-4147-A177-3AD203B41FA5}">
                      <a16:colId xmlns:a16="http://schemas.microsoft.com/office/drawing/2014/main" val="3345287695"/>
                    </a:ext>
                  </a:extLst>
                </a:gridCol>
                <a:gridCol w="3662579">
                  <a:extLst>
                    <a:ext uri="{9D8B030D-6E8A-4147-A177-3AD203B41FA5}">
                      <a16:colId xmlns:a16="http://schemas.microsoft.com/office/drawing/2014/main" val="2404774139"/>
                    </a:ext>
                  </a:extLst>
                </a:gridCol>
                <a:gridCol w="1249265">
                  <a:extLst>
                    <a:ext uri="{9D8B030D-6E8A-4147-A177-3AD203B41FA5}">
                      <a16:colId xmlns:a16="http://schemas.microsoft.com/office/drawing/2014/main" val="656424754"/>
                    </a:ext>
                  </a:extLst>
                </a:gridCol>
              </a:tblGrid>
              <a:tr h="263227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8.5.3.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Barang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milik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pelanggan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penyedia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eksternal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(Customer)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Pengendalian Raw Material IC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PPIC.P.3.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844412"/>
                  </a:ext>
                </a:extLst>
              </a:tr>
              <a:tr h="22806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Pengendalian bahan baku Woodline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PPIC.P.10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5611"/>
                  </a:ext>
                </a:extLst>
              </a:tr>
              <a:tr h="26132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Pengendalian Material Gudang C-PRO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PPIC.P.9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219269"/>
                  </a:ext>
                </a:extLst>
              </a:tr>
              <a:tr h="228067"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8.5.4.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Perlindungan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Raw Material IC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PPIC.P.3.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99251"/>
                  </a:ext>
                </a:extLst>
              </a:tr>
              <a:tr h="22806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Woodline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PPIC.P.10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397745"/>
                  </a:ext>
                </a:extLst>
              </a:tr>
              <a:tr h="231393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 Pengendalian Material Gudang C-PRO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PPIC.P.9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193907"/>
                  </a:ext>
                </a:extLst>
              </a:tr>
              <a:tr h="241371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Work In Process (WIP)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PPIC.P.4.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985798"/>
                  </a:ext>
                </a:extLst>
              </a:tr>
              <a:tr h="3421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Penangganan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Penyimpanan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Pengiriman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Jadi.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MKT.P.5.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157475"/>
                  </a:ext>
                </a:extLst>
              </a:tr>
              <a:tr h="1430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8.5.5.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Kegiatan pasca pengiriman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Pelayanan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MKT.P.6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024641"/>
                  </a:ext>
                </a:extLst>
              </a:tr>
              <a:tr h="2280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8.5.6.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Kendali atas perubahan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sesuai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QA.P.5.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288727"/>
                  </a:ext>
                </a:extLst>
              </a:tr>
              <a:tr h="14301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Pelepasan atas produk dan layanan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Realisasi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PRD.P.1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441871"/>
                  </a:ext>
                </a:extLst>
              </a:tr>
              <a:tr h="228067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8.7.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Kendali atas output yang tidak sesuai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sesuai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QA.P.5.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370740"/>
                  </a:ext>
                </a:extLst>
              </a:tr>
              <a:tr h="14301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Pelayanan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MKT.P.6.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100464"/>
                  </a:ext>
                </a:extLst>
              </a:tr>
              <a:tr h="445207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8.7.1.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Organisasi harus memastikan output yang sesuai dengan persyaratan diidentifikasi dan dikendalikan untuk mencegah penggunaan atau pengiriman yang tidak disengaja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sesuai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QA.P.5.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558612"/>
                  </a:ext>
                </a:extLst>
              </a:tr>
              <a:tr h="17152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Pelayanan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MKT.P.6.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087695"/>
                  </a:ext>
                </a:extLst>
              </a:tr>
              <a:tr h="228067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8.7.2.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marR="57150" algn="just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Organisasi harus menyimpan informasi terdokumentasi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Tidak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sesuai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QA.P.5.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607020"/>
                  </a:ext>
                </a:extLst>
              </a:tr>
              <a:tr h="14301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Pelayanan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MKT.P.6.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031115"/>
                  </a:ext>
                </a:extLst>
              </a:tr>
              <a:tr h="2660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8.8.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Manajemen Perubahan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Manajemen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Perubahan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P.HSE.30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890104"/>
                  </a:ext>
                </a:extLst>
              </a:tr>
              <a:tr h="269879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8.9.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Kesiapsiagaan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tanggap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Darurat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Tanggap Darurat</a:t>
                      </a:r>
                      <a:endParaRPr lang="en-ID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P.HSE.20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56159"/>
                  </a:ext>
                </a:extLst>
              </a:tr>
              <a:tr h="267029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Penanganan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Keadaan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Darurat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P.HSE.21</a:t>
                      </a:r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342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511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3DC9-5754-9F88-F276-6D9C7ECEA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9768"/>
          </a:xfrm>
        </p:spPr>
        <p:txBody>
          <a:bodyPr>
            <a:normAutofit fontScale="90000"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lang="en-US" sz="1800" i="1" dirty="0">
                <a:solidFill>
                  <a:srgbClr val="90C226"/>
                </a:solidFill>
                <a:latin typeface="Trebuchet MS" panose="020B0603020202020204"/>
              </a:rPr>
              <a:t>BISNIS PROSES MARKETING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86E3E7-95E3-D630-898D-CDD10E836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1209367"/>
            <a:ext cx="8957116" cy="5141557"/>
          </a:xfrm>
        </p:spPr>
      </p:pic>
    </p:spTree>
    <p:extLst>
      <p:ext uri="{BB962C8B-B14F-4D97-AF65-F5344CB8AC3E}">
        <p14:creationId xmlns:p14="http://schemas.microsoft.com/office/powerpoint/2010/main" val="3228150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38F9-DA7F-582A-03FA-E3C081BE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7975053" cy="698090"/>
          </a:xfrm>
        </p:spPr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BISNIS PROSES SUPPLY CHAIN MANAGEMENT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DB050F7E-2F69-82D8-4F16-79ADF68C9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1386538"/>
            <a:ext cx="7975053" cy="4792723"/>
          </a:xfrm>
        </p:spPr>
      </p:pic>
    </p:spTree>
    <p:extLst>
      <p:ext uri="{BB962C8B-B14F-4D97-AF65-F5344CB8AC3E}">
        <p14:creationId xmlns:p14="http://schemas.microsoft.com/office/powerpoint/2010/main" val="2329612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CF8C5-FB39-86EB-9537-3A7EEF194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5498"/>
          </a:xfrm>
        </p:spPr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BISNIS PROSES PURCHASING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3381858-F86A-5EA7-095C-01627A626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377" y="1305098"/>
            <a:ext cx="7939616" cy="4736928"/>
          </a:xfrm>
        </p:spPr>
      </p:pic>
    </p:spTree>
    <p:extLst>
      <p:ext uri="{BB962C8B-B14F-4D97-AF65-F5344CB8AC3E}">
        <p14:creationId xmlns:p14="http://schemas.microsoft.com/office/powerpoint/2010/main" val="1265896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1CA2-BC3E-5222-C2E9-D9EE93DD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72" y="592974"/>
            <a:ext cx="8596668" cy="612371"/>
          </a:xfrm>
        </p:spPr>
        <p:txBody>
          <a:bodyPr>
            <a:normAutofit fontScale="90000"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BISNIS PROSES PRODUKSI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4963CA-0F96-63A8-09BF-EC420C5C8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585" y="1251426"/>
            <a:ext cx="8520546" cy="4790600"/>
          </a:xfrm>
        </p:spPr>
      </p:pic>
    </p:spTree>
    <p:extLst>
      <p:ext uri="{BB962C8B-B14F-4D97-AF65-F5344CB8AC3E}">
        <p14:creationId xmlns:p14="http://schemas.microsoft.com/office/powerpoint/2010/main" val="148414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D4442-A9B6-99AF-38BD-AAD09A7A2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9768"/>
          </a:xfrm>
        </p:spPr>
        <p:txBody>
          <a:bodyPr>
            <a:normAutofit fontScale="90000"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BISNIS PROSES QC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DB3D70-2A27-42DF-D4C7-F6395FE56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076" y="1217326"/>
            <a:ext cx="8858865" cy="4971852"/>
          </a:xfrm>
        </p:spPr>
      </p:pic>
    </p:spTree>
    <p:extLst>
      <p:ext uri="{BB962C8B-B14F-4D97-AF65-F5344CB8AC3E}">
        <p14:creationId xmlns:p14="http://schemas.microsoft.com/office/powerpoint/2010/main" val="2167813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2EA14-581D-8A41-E72F-FBE31C10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070" y="609600"/>
            <a:ext cx="8398931" cy="609600"/>
          </a:xfrm>
        </p:spPr>
        <p:txBody>
          <a:bodyPr>
            <a:normAutofit fontScale="90000"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BISNIS PROSES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RnD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25C94D50-F83B-A656-1062-67852B4FF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245" y="1213592"/>
            <a:ext cx="9389807" cy="5034808"/>
          </a:xfrm>
        </p:spPr>
      </p:pic>
    </p:spTree>
    <p:extLst>
      <p:ext uri="{BB962C8B-B14F-4D97-AF65-F5344CB8AC3E}">
        <p14:creationId xmlns:p14="http://schemas.microsoft.com/office/powerpoint/2010/main" val="463019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8858F-C555-F3BD-A506-F9A8EF51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6077"/>
          </a:xfrm>
        </p:spPr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PROSEDUR TANGGAP DARURAT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D678F23-E1B4-23AA-0B86-1BCBE75B4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348" y="10520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81B5129-09EA-6B1B-6DBC-E2CD5624C4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000927"/>
              </p:ext>
            </p:extLst>
          </p:nvPr>
        </p:nvGraphicFramePr>
        <p:xfrm>
          <a:off x="1582993" y="1524000"/>
          <a:ext cx="5014451" cy="5004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510765" imgH="8094805" progId="Visio.Drawing.11">
                  <p:embed/>
                </p:oleObj>
              </mc:Choice>
              <mc:Fallback>
                <p:oleObj name="Visio" r:id="rId2" imgW="6510765" imgH="809480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993" y="1524000"/>
                        <a:ext cx="5014451" cy="50046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647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F1021-2769-0E11-8CB3-0E528677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0684"/>
          </a:xfrm>
        </p:spPr>
        <p:txBody>
          <a:bodyPr>
            <a:normAutofit fontScale="90000"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8. OPERASI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PROSEDUR MANAJEMEN PERUBAHAN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A9C2BD-8C17-ACDB-E3C6-C1DAF6FFC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509"/>
          <a:stretch/>
        </p:blipFill>
        <p:spPr>
          <a:xfrm>
            <a:off x="1504062" y="1230284"/>
            <a:ext cx="4173530" cy="445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1999-F3E2-2301-A518-0E444EE6F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4723"/>
          </a:xfrm>
        </p:spPr>
        <p:txBody>
          <a:bodyPr>
            <a:normAutofit/>
          </a:bodyPr>
          <a:lstStyle/>
          <a:p>
            <a:r>
              <a:rPr lang="en-US" sz="3200" dirty="0"/>
              <a:t>KENAPA SISTEM MANAJEMEN TERINTEGRASI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2CC3D-506E-7B3D-9A7D-63BDEDD58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9695"/>
            <a:ext cx="8596668" cy="4601668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Perusahaan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hanya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mempunyai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satu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merupakan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gabungan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dari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2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atau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lebih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standar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(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misal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ISO 9001; ISO 14001; OHSAS 18001:2007) dan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memenuhi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persyaratan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dasar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dari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Terintegrasi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Dimana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departemen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pemilik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proses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dapat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menerapkan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sistemnya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secara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bersamaan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untuk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kepentingan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pemenuhan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standar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berbeda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Dimana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perusahaan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mempunyai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dua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atau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lebih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sistem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diaudit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pada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waktu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sama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046361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2A4F-CE60-AB26-761E-3EC9B8AC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296225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9. EVALUASI KINERJA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KLAUSUL STANDAR ISO DAN PROSEDUR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r>
              <a:rPr lang="en-US" dirty="0"/>
              <a:t> </a:t>
            </a:r>
            <a:br>
              <a:rPr lang="en-US" dirty="0"/>
            </a:b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3C88BD-BF24-D634-A253-D5857DFFD0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186988"/>
              </p:ext>
            </p:extLst>
          </p:nvPr>
        </p:nvGraphicFramePr>
        <p:xfrm>
          <a:off x="1253266" y="1371600"/>
          <a:ext cx="8445211" cy="4600917"/>
        </p:xfrm>
        <a:graphic>
          <a:graphicData uri="http://schemas.openxmlformats.org/drawingml/2006/table">
            <a:tbl>
              <a:tblPr/>
              <a:tblGrid>
                <a:gridCol w="624877">
                  <a:extLst>
                    <a:ext uri="{9D8B030D-6E8A-4147-A177-3AD203B41FA5}">
                      <a16:colId xmlns:a16="http://schemas.microsoft.com/office/drawing/2014/main" val="1237050884"/>
                    </a:ext>
                  </a:extLst>
                </a:gridCol>
                <a:gridCol w="3550596">
                  <a:extLst>
                    <a:ext uri="{9D8B030D-6E8A-4147-A177-3AD203B41FA5}">
                      <a16:colId xmlns:a16="http://schemas.microsoft.com/office/drawing/2014/main" val="3891451647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3450170954"/>
                    </a:ext>
                  </a:extLst>
                </a:gridCol>
                <a:gridCol w="1117977">
                  <a:extLst>
                    <a:ext uri="{9D8B030D-6E8A-4147-A177-3AD203B41FA5}">
                      <a16:colId xmlns:a16="http://schemas.microsoft.com/office/drawing/2014/main" val="2743016969"/>
                    </a:ext>
                  </a:extLst>
                </a:gridCol>
              </a:tblGrid>
              <a:tr h="171854">
                <a:tc gridSpan="4">
                  <a:txBody>
                    <a:bodyPr/>
                    <a:lstStyle/>
                    <a:p>
                      <a:pPr marL="92075" indent="0" algn="just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 EVALUASI KERJA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57150" algn="ctr"/>
                      <a:endParaRPr lang="en-ID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57150" algn="just"/>
                      <a:endParaRPr lang="en-ID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ID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342140"/>
                  </a:ext>
                </a:extLst>
              </a:tr>
              <a:tr h="31173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9.1.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l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Pemantauan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pengukuran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evaluasi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Pengukur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Kepuasan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Pelanggan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MKT.P.4.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647693"/>
                  </a:ext>
                </a:extLst>
              </a:tr>
              <a:tr h="5814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9.1.1.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Umum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785" algn="just"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Pemantauan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Pengukuran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Kinerja K3L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72000" marR="57150" algn="just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P.HSE.25.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511523"/>
                  </a:ext>
                </a:extLst>
              </a:tr>
              <a:tr h="319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9.1.2.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Kepuasan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pelanggan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Pengukur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Kepuasan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Pelanggan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MKT.P.4.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845833"/>
                  </a:ext>
                </a:extLst>
              </a:tr>
              <a:tr h="2740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9.1.3.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Analisa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evaluasi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Pengukur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Kepuasan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Pelanggan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MKT.P.4.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213664"/>
                  </a:ext>
                </a:extLst>
              </a:tr>
              <a:tr h="3282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9.1.4.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Kepatuhan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Identifikasi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UU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Lain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P.HSE.18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97569"/>
                  </a:ext>
                </a:extLst>
              </a:tr>
              <a:tr h="3728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9.2.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Audit Internal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Audit Internal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Manajemen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MRP.P.3.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561144"/>
                  </a:ext>
                </a:extLst>
              </a:tr>
              <a:tr h="4784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9.2.1.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Organisasi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audit internal pada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selang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waktu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direncanakan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memberikan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informasi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Audit Internal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Manajemen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MRP.P.3.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068077"/>
                  </a:ext>
                </a:extLst>
              </a:tr>
              <a:tr h="3368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9.2.2.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Organisasi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: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Audit Internal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Manajemen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MRP.P.3.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111957"/>
                  </a:ext>
                </a:extLst>
              </a:tr>
              <a:tr h="3254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9.3.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Tinjauan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manajemen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Tinjauan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Manajemen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MRP.P.4.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096528"/>
                  </a:ext>
                </a:extLst>
              </a:tr>
              <a:tr h="1718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9.3.1.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Umum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751318"/>
                  </a:ext>
                </a:extLst>
              </a:tr>
              <a:tr h="3083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9.3.2.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Input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tinjauan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manajemen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Tinjauan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Manajemen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MRP.P.4.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14255"/>
                  </a:ext>
                </a:extLst>
              </a:tr>
              <a:tr h="4087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9.3.3.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Output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tinjauan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manajemen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Tinjauan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Manajemen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MRP.P.4.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394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7789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AA69F-28A0-4A93-8CFE-264FFFC08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291259" cy="563880"/>
          </a:xfrm>
        </p:spPr>
        <p:txBody>
          <a:bodyPr>
            <a:normAutofit fontScale="90000"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9. EVALUASI KINERJA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PROSEDUR AUDIT INTERNAL SISTEM MANAJEMEN)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877AFD-78D4-9939-649D-6CD1A392F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675" y="1261460"/>
            <a:ext cx="4510737" cy="5077074"/>
          </a:xfrm>
        </p:spPr>
      </p:pic>
    </p:spTree>
    <p:extLst>
      <p:ext uri="{BB962C8B-B14F-4D97-AF65-F5344CB8AC3E}">
        <p14:creationId xmlns:p14="http://schemas.microsoft.com/office/powerpoint/2010/main" val="21373441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D42E3-C07E-6943-6AC9-7A7F4497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1040"/>
          </a:xfrm>
        </p:spPr>
        <p:txBody>
          <a:bodyPr>
            <a:norm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9. EVALUASI KINERJA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PROSEDUR TINJAUAN MANAJEMEN)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365A8A-72F6-FE30-90A8-D91E1AA37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0" y="1383348"/>
            <a:ext cx="5889310" cy="4958458"/>
          </a:xfrm>
        </p:spPr>
      </p:pic>
    </p:spTree>
    <p:extLst>
      <p:ext uri="{BB962C8B-B14F-4D97-AF65-F5344CB8AC3E}">
        <p14:creationId xmlns:p14="http://schemas.microsoft.com/office/powerpoint/2010/main" val="38570464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AFDE7-A298-08C1-F364-035887A94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5340"/>
          </a:xfrm>
        </p:spPr>
        <p:txBody>
          <a:bodyPr>
            <a:normAutofit fontScale="90000"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9. EVALUASI KINERJA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PENGUKURAN KEPUASAN PELANGGAN LOKAL)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55902-9B12-026E-355B-B1B73BAF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9259146" cy="514078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4800" b="1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KUESIONET KEPUASAN PELANGGAN LOKAL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800" b="1" u="sng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Tujuan</a:t>
            </a:r>
            <a:r>
              <a:rPr lang="en-US" sz="4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: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menganalisis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keinginan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harapan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pelanggan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menganalisis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tingkat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kepuasan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pelanggan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baik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dari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sisi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produk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harga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promosi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maupun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pelayanan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diberikan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oleh PT Chitose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Internasional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Tbk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melakukan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perbaikan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di internal PT Chitose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Internasional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Tbk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secara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terus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menerus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berkesinambungan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Untuk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meningkatkan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kualitas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layanan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kualitas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produk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kualitas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distribusi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dari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PT Chitose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Internasional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Tbk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800" b="1" u="sng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Metode</a:t>
            </a:r>
            <a:r>
              <a:rPr lang="en-US" sz="4800" b="1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u="sng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Pengumpulan</a:t>
            </a:r>
            <a:r>
              <a:rPr lang="en-US" sz="4800" b="1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data</a:t>
            </a:r>
            <a:r>
              <a:rPr lang="en-US" sz="4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: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Kuesioner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: 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Century Gothic" panose="020B0502020202020204" pitchFamily="34" charset="0"/>
              <a:buChar char="-"/>
            </a:pP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Kuesioner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disebarkan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PT Chitose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Tbk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yang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distributor.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Century Gothic" panose="020B0502020202020204" pitchFamily="34" charset="0"/>
              <a:buChar char="-"/>
            </a:pP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responden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responden</a:t>
            </a:r>
            <a:r>
              <a:rPr lang="id-ID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800" b="1" u="sng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Metode</a:t>
            </a:r>
            <a:r>
              <a:rPr lang="en-US" sz="4800" b="1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u="sng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perhitungan</a:t>
            </a:r>
            <a:r>
              <a:rPr lang="en-US" sz="4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: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Analisa data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dilakukan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secara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kuantitatif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Bobot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nilai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masing-masing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penilaian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adalah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sebagai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berikut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: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Pasar </a:t>
            </a:r>
            <a:r>
              <a:rPr lang="en-US" sz="4800" b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Lokal</a:t>
            </a:r>
            <a:r>
              <a:rPr lang="en-US" sz="4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						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SS   	=  Sangat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setuju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Bobot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nilai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5)			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     	= 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Setuju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Bobot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nilai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4)				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R    	= 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Netral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Bobot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nilai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3)				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TS   	= 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Tidak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Setuju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Bobot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nilai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2)			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STS 	= Sangat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Tidak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Setuju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Bobot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nilai</a:t>
            </a:r>
            <a:r>
              <a:rPr lang="en-US" sz="4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1)</a:t>
            </a:r>
            <a:endParaRPr lang="en-ID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12934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EC723-3069-F342-D592-301B6E0D7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56591"/>
            <a:ext cx="8596668" cy="866691"/>
          </a:xfrm>
        </p:spPr>
        <p:txBody>
          <a:bodyPr>
            <a:normAutofit/>
          </a:bodyPr>
          <a:lstStyle/>
          <a:p>
            <a:pPr marL="444500" indent="-44450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9. EVALUASI KINERJA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DAFTAR PERATURAN PERUNDANGAN LINGKUNGAN, K3 DAN PERSYARATAN LAIN)</a:t>
            </a:r>
            <a:endParaRPr lang="en-ID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79D37186-08FC-B0AF-2D13-D2EF2D74F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003" y="1309798"/>
            <a:ext cx="8914576" cy="5091002"/>
          </a:xfrm>
        </p:spPr>
      </p:pic>
    </p:spTree>
    <p:extLst>
      <p:ext uri="{BB962C8B-B14F-4D97-AF65-F5344CB8AC3E}">
        <p14:creationId xmlns:p14="http://schemas.microsoft.com/office/powerpoint/2010/main" val="21872815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838200" y="1205446"/>
            <a:ext cx="10353472" cy="671209"/>
          </a:xfrm>
        </p:spPr>
        <p:txBody>
          <a:bodyPr>
            <a:normAutofit fontScale="90000"/>
          </a:bodyPr>
          <a:lstStyle/>
          <a:p>
            <a:pPr algn="ctr"/>
            <a:r>
              <a:rPr lang="id-ID" altLang="en-US" b="1" dirty="0">
                <a:latin typeface="Segoe UI" panose="020B0502040204020203" charset="0"/>
                <a:cs typeface="Segoe UI" panose="020B0502040204020203" charset="0"/>
                <a:sym typeface="+mn-ea"/>
              </a:rPr>
              <a:t>Daftar Peraturan Perundangan Lingkungan dan K3</a:t>
            </a:r>
            <a:br>
              <a:rPr lang="id-ID" altLang="en-US" b="1" dirty="0">
                <a:latin typeface="Segoe UI" panose="020B0502040204020203" charset="0"/>
                <a:cs typeface="Segoe UI" panose="020B0502040204020203" charset="0"/>
              </a:rPr>
            </a:br>
            <a:endParaRPr lang="id-ID" altLang="en-US" b="1" dirty="0">
              <a:latin typeface="Segoe UI" panose="020B0502040204020203" charset="0"/>
              <a:cs typeface="Segoe UI" panose="020B0502040204020203" charset="0"/>
            </a:endParaRPr>
          </a:p>
        </p:txBody>
      </p:sp>
      <p:graphicFrame>
        <p:nvGraphicFramePr>
          <p:cNvPr id="6" name="Placeholder Konten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855647"/>
              </p:ext>
            </p:extLst>
          </p:nvPr>
        </p:nvGraphicFramePr>
        <p:xfrm>
          <a:off x="838200" y="1876655"/>
          <a:ext cx="10515600" cy="4634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8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015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1. PERLINDUNGAN DAN PENGELOLAAN LINGKUNGAN HIDUP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Undang-undang No. 32 Tahun 2009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Perlindungan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 dan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Pengelolaan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Lingkungan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Hidup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Peraturan Menteri Lingkungan Hidup No. 3 Tahun 2012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 Keanekaragaman Hayati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Peraturan Pemerintah no 22 Tahun 2021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id-ID" alt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 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Penyelenggaraan Perlindungan dan Pengelolaan Lingkungan Hidup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15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2. PENGELOLAAN SAMPAH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Undang-undang No. 18 Tahun 2008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 Pengelolaan Sampah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Peraturan Pemerintah No. 81 Tahun 2012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 Pengelolaan Sampah Rumah Tangga dan Sampah Sejenis Sampah Rumah </a:t>
                      </a:r>
                      <a:r>
                        <a:rPr lang="id-ID" alt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  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Tangga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Peraturan Menteri Lingkungan No. 13 Tahun 2012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 Reduce, Reuse, and Recycle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015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3. LINGKUNGAN KERJA DAN ALAT KESELAMATAN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Peraturan Menteri Tenaga Kerja No. 13 Tahun 2011                         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Nilai Ambang Batas Faktor Fisika Dan Faktor Kimia Di Tempat Kerja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Peraturan Menteri Tenaga Kerja No. 04 Tahun 1980               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Syarat-syarat pemasangan &amp; pemeliharaan APAR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Peraturan Menteri Tenaga Kerja dan Transmigrasi No. 08 Tahun 2010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Alat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pelindung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Segoe UI" panose="020B0502040204020203" charset="-122"/>
                        </a:rPr>
                        <a:t>Diri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Segoe UI" panose="020B0502040204020203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9550703D-0A8C-805E-9070-84C4A42E3E30}"/>
              </a:ext>
            </a:extLst>
          </p:cNvPr>
          <p:cNvSpPr txBox="1">
            <a:spLocks/>
          </p:cNvSpPr>
          <p:nvPr/>
        </p:nvSpPr>
        <p:spPr>
          <a:xfrm>
            <a:off x="838200" y="436496"/>
            <a:ext cx="8596668" cy="8666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44500" indent="-444500"/>
            <a:r>
              <a:rPr lang="en-US" sz="2800" dirty="0">
                <a:solidFill>
                  <a:srgbClr val="90C226"/>
                </a:solidFill>
                <a:latin typeface="Trebuchet MS" panose="020B0603020202020204"/>
              </a:rPr>
              <a:t>9. EVALUASI KINERJA </a:t>
            </a:r>
            <a:r>
              <a:rPr lang="en-US" sz="1800" dirty="0">
                <a:solidFill>
                  <a:srgbClr val="90C226"/>
                </a:solidFill>
                <a:latin typeface="Trebuchet MS" panose="020B0603020202020204"/>
              </a:rPr>
              <a:t>(</a:t>
            </a:r>
            <a:r>
              <a:rPr lang="en-US" sz="1800" i="1" dirty="0">
                <a:solidFill>
                  <a:srgbClr val="90C226"/>
                </a:solidFill>
                <a:latin typeface="Trebuchet MS" panose="020B0603020202020204"/>
              </a:rPr>
              <a:t>DAFTAR PERATURAN PERUNDANGAN LINGKUNGAN, K3 DAN PERSYARATAN LAIN)</a:t>
            </a:r>
            <a:endParaRPr lang="en-ID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A4DD-8057-F817-6C79-351E2B0E2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5320"/>
          </a:xfrm>
        </p:spPr>
        <p:txBody>
          <a:bodyPr>
            <a:normAutofit fontScale="90000"/>
          </a:bodyPr>
          <a:lstStyle/>
          <a:p>
            <a:pPr marL="444500" indent="-444500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9. EVALUASI KINERJA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MONITORING PENCAPAIAN SASARAN MUTU LINGKUNGAN)</a:t>
            </a:r>
            <a:endParaRPr lang="en-ID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AA553A1-EBBE-BF41-D515-2475C742C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530108"/>
              </p:ext>
            </p:extLst>
          </p:nvPr>
        </p:nvGraphicFramePr>
        <p:xfrm>
          <a:off x="754381" y="1423283"/>
          <a:ext cx="9014458" cy="4579419"/>
        </p:xfrm>
        <a:graphic>
          <a:graphicData uri="http://schemas.openxmlformats.org/drawingml/2006/table">
            <a:tbl>
              <a:tblPr firstRow="1" firstCol="1" bandRow="1"/>
              <a:tblGrid>
                <a:gridCol w="217367">
                  <a:extLst>
                    <a:ext uri="{9D8B030D-6E8A-4147-A177-3AD203B41FA5}">
                      <a16:colId xmlns:a16="http://schemas.microsoft.com/office/drawing/2014/main" val="2020680049"/>
                    </a:ext>
                  </a:extLst>
                </a:gridCol>
                <a:gridCol w="316126">
                  <a:extLst>
                    <a:ext uri="{9D8B030D-6E8A-4147-A177-3AD203B41FA5}">
                      <a16:colId xmlns:a16="http://schemas.microsoft.com/office/drawing/2014/main" val="248976096"/>
                    </a:ext>
                  </a:extLst>
                </a:gridCol>
                <a:gridCol w="1071318">
                  <a:extLst>
                    <a:ext uri="{9D8B030D-6E8A-4147-A177-3AD203B41FA5}">
                      <a16:colId xmlns:a16="http://schemas.microsoft.com/office/drawing/2014/main" val="2242610596"/>
                    </a:ext>
                  </a:extLst>
                </a:gridCol>
                <a:gridCol w="2181273">
                  <a:extLst>
                    <a:ext uri="{9D8B030D-6E8A-4147-A177-3AD203B41FA5}">
                      <a16:colId xmlns:a16="http://schemas.microsoft.com/office/drawing/2014/main" val="3199907316"/>
                    </a:ext>
                  </a:extLst>
                </a:gridCol>
                <a:gridCol w="1475257">
                  <a:extLst>
                    <a:ext uri="{9D8B030D-6E8A-4147-A177-3AD203B41FA5}">
                      <a16:colId xmlns:a16="http://schemas.microsoft.com/office/drawing/2014/main" val="2968301748"/>
                    </a:ext>
                  </a:extLst>
                </a:gridCol>
                <a:gridCol w="1299632">
                  <a:extLst>
                    <a:ext uri="{9D8B030D-6E8A-4147-A177-3AD203B41FA5}">
                      <a16:colId xmlns:a16="http://schemas.microsoft.com/office/drawing/2014/main" val="3762133436"/>
                    </a:ext>
                  </a:extLst>
                </a:gridCol>
                <a:gridCol w="378180">
                  <a:extLst>
                    <a:ext uri="{9D8B030D-6E8A-4147-A177-3AD203B41FA5}">
                      <a16:colId xmlns:a16="http://schemas.microsoft.com/office/drawing/2014/main" val="2959334895"/>
                    </a:ext>
                  </a:extLst>
                </a:gridCol>
                <a:gridCol w="415061">
                  <a:extLst>
                    <a:ext uri="{9D8B030D-6E8A-4147-A177-3AD203B41FA5}">
                      <a16:colId xmlns:a16="http://schemas.microsoft.com/office/drawing/2014/main" val="916673101"/>
                    </a:ext>
                  </a:extLst>
                </a:gridCol>
                <a:gridCol w="415061">
                  <a:extLst>
                    <a:ext uri="{9D8B030D-6E8A-4147-A177-3AD203B41FA5}">
                      <a16:colId xmlns:a16="http://schemas.microsoft.com/office/drawing/2014/main" val="2749162655"/>
                    </a:ext>
                  </a:extLst>
                </a:gridCol>
                <a:gridCol w="415061">
                  <a:extLst>
                    <a:ext uri="{9D8B030D-6E8A-4147-A177-3AD203B41FA5}">
                      <a16:colId xmlns:a16="http://schemas.microsoft.com/office/drawing/2014/main" val="2921537189"/>
                    </a:ext>
                  </a:extLst>
                </a:gridCol>
                <a:gridCol w="415061">
                  <a:extLst>
                    <a:ext uri="{9D8B030D-6E8A-4147-A177-3AD203B41FA5}">
                      <a16:colId xmlns:a16="http://schemas.microsoft.com/office/drawing/2014/main" val="1780241906"/>
                    </a:ext>
                  </a:extLst>
                </a:gridCol>
                <a:gridCol w="415061">
                  <a:extLst>
                    <a:ext uri="{9D8B030D-6E8A-4147-A177-3AD203B41FA5}">
                      <a16:colId xmlns:a16="http://schemas.microsoft.com/office/drawing/2014/main" val="1335664159"/>
                    </a:ext>
                  </a:extLst>
                </a:gridCol>
              </a:tblGrid>
              <a:tr h="175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DEPARTEMEN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SASARAN LINGKUNGAN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KPI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PROGRESS</a:t>
                      </a:r>
                      <a:endParaRPr lang="en-ID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199696"/>
                  </a:ext>
                </a:extLst>
              </a:tr>
              <a:tr h="215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JAN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FEB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MEI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JUN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274460"/>
                  </a:ext>
                </a:extLst>
              </a:tr>
              <a:tr h="497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Research and Development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efisiensi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pemakaian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material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dalam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tiap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ID" sz="10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based on BSC; Learning &amp; Growth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5 produk per bulan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119423"/>
                  </a:ext>
                </a:extLst>
              </a:tr>
              <a:tr h="328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 pengelolaan lingkungan dan 5S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 Patroli lingkungan dan 5S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872283"/>
                  </a:ext>
                </a:extLst>
              </a:tr>
              <a:tr h="328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Human Research and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 pengelolaan lingkungan dan 5S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Melaksanakan patroli lingkungan  dan 5S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kali per bulan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433268"/>
                  </a:ext>
                </a:extLst>
              </a:tr>
              <a:tr h="328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General Affair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 patroli Lingkungan dan 5 S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temuan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987861"/>
                  </a:ext>
                </a:extLst>
              </a:tr>
              <a:tr h="328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i-FI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Pengujian emisi, udara dan penerangan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Sesuai jadwal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661710"/>
                  </a:ext>
                </a:extLst>
              </a:tr>
              <a:tr h="438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pengelolaan dan pemanfaatan limbah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program per semester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377180"/>
                  </a:ext>
                </a:extLst>
              </a:tr>
              <a:tr h="328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Corporate Management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pengelolaan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lingkungan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5S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 Patroli Lingkungan dan 5S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temuan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07830"/>
                  </a:ext>
                </a:extLst>
              </a:tr>
              <a:tr h="836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System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Pencapaian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Target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Intensitas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Solid Waste (refer to BSC CMS)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e-DE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Menggunakan dua muka kertas untuk print</a:t>
                      </a:r>
                      <a:endParaRPr lang="en-ID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secara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paperless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Efisiensi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5% </a:t>
                      </a:r>
                      <a:r>
                        <a:rPr lang="en-ID" sz="10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budget ATK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030184"/>
                  </a:ext>
                </a:extLst>
              </a:tr>
              <a:tr h="660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Intensitas penggunaan energi listrik turun (refer to BSC CMS)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de-DE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Efektivitas penggunaan listrik (komputer, lampu, dispenser, AC, dll)</a:t>
                      </a:r>
                      <a:endParaRPr lang="en-ID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Kontribusi dalam target efisiensi 5% dari budget biaya listrik perusahaan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ID" sz="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73" marR="338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360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8342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7AA89-6027-FC88-FE19-0234B93B3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039160" cy="601980"/>
          </a:xfrm>
        </p:spPr>
        <p:txBody>
          <a:bodyPr>
            <a:normAutofit fontScale="90000"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9. EVALUASI KINERJA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MONITORING PENCAPAIAN SASARAN MUTU K3)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0B863A-2302-F975-ABE9-C601014943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353112"/>
              </p:ext>
            </p:extLst>
          </p:nvPr>
        </p:nvGraphicFramePr>
        <p:xfrm>
          <a:off x="677335" y="1211580"/>
          <a:ext cx="9335347" cy="4436962"/>
        </p:xfrm>
        <a:graphic>
          <a:graphicData uri="http://schemas.openxmlformats.org/drawingml/2006/table">
            <a:tbl>
              <a:tblPr firstRow="1" firstCol="1" bandRow="1"/>
              <a:tblGrid>
                <a:gridCol w="336846">
                  <a:extLst>
                    <a:ext uri="{9D8B030D-6E8A-4147-A177-3AD203B41FA5}">
                      <a16:colId xmlns:a16="http://schemas.microsoft.com/office/drawing/2014/main" val="2302187107"/>
                    </a:ext>
                  </a:extLst>
                </a:gridCol>
                <a:gridCol w="1168291">
                  <a:extLst>
                    <a:ext uri="{9D8B030D-6E8A-4147-A177-3AD203B41FA5}">
                      <a16:colId xmlns:a16="http://schemas.microsoft.com/office/drawing/2014/main" val="3399147808"/>
                    </a:ext>
                  </a:extLst>
                </a:gridCol>
                <a:gridCol w="2254475">
                  <a:extLst>
                    <a:ext uri="{9D8B030D-6E8A-4147-A177-3AD203B41FA5}">
                      <a16:colId xmlns:a16="http://schemas.microsoft.com/office/drawing/2014/main" val="10154626"/>
                    </a:ext>
                  </a:extLst>
                </a:gridCol>
                <a:gridCol w="1574316">
                  <a:extLst>
                    <a:ext uri="{9D8B030D-6E8A-4147-A177-3AD203B41FA5}">
                      <a16:colId xmlns:a16="http://schemas.microsoft.com/office/drawing/2014/main" val="1720014263"/>
                    </a:ext>
                  </a:extLst>
                </a:gridCol>
                <a:gridCol w="1306651">
                  <a:extLst>
                    <a:ext uri="{9D8B030D-6E8A-4147-A177-3AD203B41FA5}">
                      <a16:colId xmlns:a16="http://schemas.microsoft.com/office/drawing/2014/main" val="1132800109"/>
                    </a:ext>
                  </a:extLst>
                </a:gridCol>
                <a:gridCol w="336846">
                  <a:extLst>
                    <a:ext uri="{9D8B030D-6E8A-4147-A177-3AD203B41FA5}">
                      <a16:colId xmlns:a16="http://schemas.microsoft.com/office/drawing/2014/main" val="1829290859"/>
                    </a:ext>
                  </a:extLst>
                </a:gridCol>
                <a:gridCol w="336846">
                  <a:extLst>
                    <a:ext uri="{9D8B030D-6E8A-4147-A177-3AD203B41FA5}">
                      <a16:colId xmlns:a16="http://schemas.microsoft.com/office/drawing/2014/main" val="3587445262"/>
                    </a:ext>
                  </a:extLst>
                </a:gridCol>
                <a:gridCol w="336846">
                  <a:extLst>
                    <a:ext uri="{9D8B030D-6E8A-4147-A177-3AD203B41FA5}">
                      <a16:colId xmlns:a16="http://schemas.microsoft.com/office/drawing/2014/main" val="723877287"/>
                    </a:ext>
                  </a:extLst>
                </a:gridCol>
                <a:gridCol w="336846">
                  <a:extLst>
                    <a:ext uri="{9D8B030D-6E8A-4147-A177-3AD203B41FA5}">
                      <a16:colId xmlns:a16="http://schemas.microsoft.com/office/drawing/2014/main" val="1183793005"/>
                    </a:ext>
                  </a:extLst>
                </a:gridCol>
                <a:gridCol w="336846">
                  <a:extLst>
                    <a:ext uri="{9D8B030D-6E8A-4147-A177-3AD203B41FA5}">
                      <a16:colId xmlns:a16="http://schemas.microsoft.com/office/drawing/2014/main" val="1703383894"/>
                    </a:ext>
                  </a:extLst>
                </a:gridCol>
                <a:gridCol w="336846">
                  <a:extLst>
                    <a:ext uri="{9D8B030D-6E8A-4147-A177-3AD203B41FA5}">
                      <a16:colId xmlns:a16="http://schemas.microsoft.com/office/drawing/2014/main" val="3195850125"/>
                    </a:ext>
                  </a:extLst>
                </a:gridCol>
                <a:gridCol w="336846">
                  <a:extLst>
                    <a:ext uri="{9D8B030D-6E8A-4147-A177-3AD203B41FA5}">
                      <a16:colId xmlns:a16="http://schemas.microsoft.com/office/drawing/2014/main" val="2452507155"/>
                    </a:ext>
                  </a:extLst>
                </a:gridCol>
                <a:gridCol w="336846">
                  <a:extLst>
                    <a:ext uri="{9D8B030D-6E8A-4147-A177-3AD203B41FA5}">
                      <a16:colId xmlns:a16="http://schemas.microsoft.com/office/drawing/2014/main" val="1874862112"/>
                    </a:ext>
                  </a:extLst>
                </a:gridCol>
              </a:tblGrid>
              <a:tr h="1364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DEPARTEMEN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SASARAN K3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ID" sz="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KPI</a:t>
                      </a:r>
                      <a:endParaRPr lang="en-ID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235691"/>
                  </a:ext>
                </a:extLst>
              </a:tr>
              <a:tr h="279086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MEI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1586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and Development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Menurunkan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Kecelakaan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kerja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(</a:t>
                      </a:r>
                      <a:r>
                        <a:rPr lang="en-ID" sz="8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based on BSC; Learning &amp; Growth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Kejadian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 </a:t>
                      </a: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bulan</a:t>
                      </a:r>
                      <a:endParaRPr lang="en-ID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kecelakaan kerja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514982"/>
                  </a:ext>
                </a:extLst>
              </a:tr>
              <a:tr h="279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Research and General 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Meningkatkan pengelolaan K3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Jadwal dan Pelaksanaan patroli K3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kali per bulan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62393"/>
                  </a:ext>
                </a:extLst>
              </a:tr>
              <a:tr h="263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Affair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Ketaatan penggunaan APD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128687"/>
                  </a:ext>
                </a:extLst>
              </a:tr>
              <a:tr h="279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kecelakaan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kerja</a:t>
                      </a:r>
                      <a:r>
                        <a:rPr lang="en-ID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 </a:t>
                      </a:r>
                      <a:r>
                        <a:rPr lang="en-ID" sz="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bulan</a:t>
                      </a:r>
                      <a:endParaRPr lang="en-ID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kecelakaan kerja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278745"/>
                  </a:ext>
                </a:extLst>
              </a:tr>
              <a:tr h="263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Corporate 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Menurunkan Jumlah Kecelakaan kerja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Kejadian per bulan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kecelakaan kerja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562929"/>
                  </a:ext>
                </a:extLst>
              </a:tr>
              <a:tr h="279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System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Menurunkan jumlah temuan patroli K3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Temuan per bulan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temuan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801186"/>
                  </a:ext>
                </a:extLst>
              </a:tr>
              <a:tr h="564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Manufaktur System Development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Mendukung dan berperan aktif dalam menurunkan jumlah kecelakaan kerja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Mendukung tim HSE dalam pembuatan rambu-rambu K3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kecelakaan kerja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144477"/>
                  </a:ext>
                </a:extLst>
              </a:tr>
              <a:tr h="707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D" sz="8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Mendukung tim HSE dalam program-program pelaksanaan training K3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241860"/>
                  </a:ext>
                </a:extLst>
              </a:tr>
              <a:tr h="279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Membuat route pejalan kaki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436974"/>
                  </a:ext>
                </a:extLst>
              </a:tr>
              <a:tr h="707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Mendukung dan bekerjasama dengan HSE dalam pembuatan SOP pejalan kaki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54" marR="4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768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510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A921-CA9C-7D64-C812-F11B1175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4840"/>
          </a:xfrm>
        </p:spPr>
        <p:txBody>
          <a:bodyPr>
            <a:normAutofit fontScale="90000"/>
          </a:bodyPr>
          <a:lstStyle/>
          <a:p>
            <a:r>
              <a:rPr lang="en-US" dirty="0"/>
              <a:t>10. PENINGKATAN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KLAUSUL STANDAR ISO DAN PROSEDUR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FFFC5AE-226D-2AC7-B248-4AB01DE1B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802977"/>
              </p:ext>
            </p:extLst>
          </p:nvPr>
        </p:nvGraphicFramePr>
        <p:xfrm>
          <a:off x="884043" y="1420823"/>
          <a:ext cx="9509917" cy="3894931"/>
        </p:xfrm>
        <a:graphic>
          <a:graphicData uri="http://schemas.openxmlformats.org/drawingml/2006/table">
            <a:tbl>
              <a:tblPr/>
              <a:tblGrid>
                <a:gridCol w="575641">
                  <a:extLst>
                    <a:ext uri="{9D8B030D-6E8A-4147-A177-3AD203B41FA5}">
                      <a16:colId xmlns:a16="http://schemas.microsoft.com/office/drawing/2014/main" val="1679389068"/>
                    </a:ext>
                  </a:extLst>
                </a:gridCol>
                <a:gridCol w="3473043">
                  <a:extLst>
                    <a:ext uri="{9D8B030D-6E8A-4147-A177-3AD203B41FA5}">
                      <a16:colId xmlns:a16="http://schemas.microsoft.com/office/drawing/2014/main" val="1878344398"/>
                    </a:ext>
                  </a:extLst>
                </a:gridCol>
                <a:gridCol w="4194445">
                  <a:extLst>
                    <a:ext uri="{9D8B030D-6E8A-4147-A177-3AD203B41FA5}">
                      <a16:colId xmlns:a16="http://schemas.microsoft.com/office/drawing/2014/main" val="4110702991"/>
                    </a:ext>
                  </a:extLst>
                </a:gridCol>
                <a:gridCol w="1266788">
                  <a:extLst>
                    <a:ext uri="{9D8B030D-6E8A-4147-A177-3AD203B41FA5}">
                      <a16:colId xmlns:a16="http://schemas.microsoft.com/office/drawing/2014/main" val="3143188924"/>
                    </a:ext>
                  </a:extLst>
                </a:gridCol>
              </a:tblGrid>
              <a:tr h="286714">
                <a:tc gridSpan="4">
                  <a:txBody>
                    <a:bodyPr/>
                    <a:lstStyle/>
                    <a:p>
                      <a:pPr algn="just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 PENINGKATAN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57150" algn="just"/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PENINGKATAN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57150" algn="just"/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871200"/>
                  </a:ext>
                </a:extLst>
              </a:tr>
              <a:tr h="457219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10.1..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Umum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Penangganan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Pelanggan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MKT.P.2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89792"/>
                  </a:ext>
                </a:extLst>
              </a:tr>
              <a:tr h="28671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Realisasi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Produksi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PRD.P.1.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889172"/>
                  </a:ext>
                </a:extLst>
              </a:tr>
              <a:tr h="286714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10.2.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Ketidaksesuaian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indakan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perbaikan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Tindakan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Koreksi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QA.P.8.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816580"/>
                  </a:ext>
                </a:extLst>
              </a:tr>
              <a:tr h="28671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Tindakan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Pencegahan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QA.P.9.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048856"/>
                  </a:ext>
                </a:extLst>
              </a:tr>
              <a:tr h="4572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10.2.1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Ketidak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sesuaian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terjadi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Pengendalian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sesuai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QA.P.5.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079694"/>
                  </a:ext>
                </a:extLst>
              </a:tr>
              <a:tr h="2867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Proses Tindakan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Koreksi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QA.P.8.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266107"/>
                  </a:ext>
                </a:extLst>
              </a:tr>
              <a:tr h="65248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10.2.2.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Organisasi harus menyimpan informasi terdokumentasi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IK. Pembuatan Laporan Kegagalan Produksi Bulanan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QA.P.5./QA.IK.1.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526929"/>
                  </a:ext>
                </a:extLst>
              </a:tr>
              <a:tr h="2867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10.3.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Peningkatan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menerus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Intruksi kerja peta kontrol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PRD.I </a:t>
                      </a: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P.1.IK.4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688254"/>
                  </a:ext>
                </a:extLst>
              </a:tr>
              <a:tr h="6077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10.4.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Penyelidikan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Insiden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Prosedur investigasi dan kecelakaan kerja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P.HSE.19</a:t>
                      </a:r>
                      <a:endParaRPr lang="en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174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8917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9CB26-C856-6AA9-ED03-1DD38A99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2940"/>
          </a:xfrm>
        </p:spPr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10. PENINGKATAN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FLOW PROSES PENANGANAN PELANGGAN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112133-203D-A5B6-26F8-2E5A44125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100" y="1345248"/>
            <a:ext cx="4305300" cy="4293552"/>
          </a:xfrm>
        </p:spPr>
      </p:pic>
    </p:spTree>
    <p:extLst>
      <p:ext uri="{BB962C8B-B14F-4D97-AF65-F5344CB8AC3E}">
        <p14:creationId xmlns:p14="http://schemas.microsoft.com/office/powerpoint/2010/main" val="2909987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2A0EE-5B2A-F107-D1EA-9520ECD93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02468"/>
          </a:xfrm>
        </p:spPr>
        <p:txBody>
          <a:bodyPr>
            <a:normAutofit/>
          </a:bodyPr>
          <a:lstStyle/>
          <a:p>
            <a:r>
              <a:rPr lang="en-US" sz="3200" dirty="0"/>
              <a:t>MANFAAT MANAJEMEN TERINTEGRASI BUAT PERUSAHAAN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E2EDA-5A86-9502-C2F8-ED09F51BD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89889"/>
            <a:ext cx="8768223" cy="4059678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Meningkatkan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fokus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bisnis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Mengelola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Risiko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Usaha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Mengurangi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konflik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antara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system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manajemen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individu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Mengurangi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Duplikasi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dan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birokrasi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Audit Internal dan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Eksternal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efektif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&amp;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Efisien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Menyederhanakan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Proses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sertifikasi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Hemat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S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umber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Daya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Manusia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Menurunkan</a:t>
            </a:r>
            <a:r>
              <a:rPr lang="en-ID" sz="2400" dirty="0">
                <a:solidFill>
                  <a:schemeClr val="tx1"/>
                </a:solidFill>
                <a:latin typeface="Poppins" panose="000005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Biaya</a:t>
            </a:r>
            <a:r>
              <a:rPr lang="en-ID" sz="2400" dirty="0">
                <a:solidFill>
                  <a:schemeClr val="tx1"/>
                </a:solidFill>
                <a:latin typeface="Poppins" panose="000005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Manajemen</a:t>
            </a:r>
            <a:endParaRPr lang="en-ID" sz="2400" dirty="0">
              <a:solidFill>
                <a:schemeClr val="tx1"/>
              </a:solidFill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Memfasilitasi</a:t>
            </a:r>
            <a:r>
              <a:rPr lang="en-ID" sz="2400" dirty="0">
                <a:solidFill>
                  <a:schemeClr val="tx1"/>
                </a:solidFill>
                <a:latin typeface="Poppins" panose="000005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Perbaikan</a:t>
            </a:r>
            <a:r>
              <a:rPr lang="en-ID" sz="2400" dirty="0">
                <a:solidFill>
                  <a:schemeClr val="tx1"/>
                </a:solidFill>
                <a:latin typeface="Poppins" panose="000005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Berkelanjutan</a:t>
            </a:r>
            <a:endParaRPr lang="en-ID" sz="2400" dirty="0">
              <a:solidFill>
                <a:schemeClr val="tx1"/>
              </a:solidFill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Penghematan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Waktu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Gambaran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Eksternal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Lebih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Baik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Meningkatkan</a:t>
            </a:r>
            <a:r>
              <a:rPr lang="en-ID" sz="2400" dirty="0">
                <a:solidFill>
                  <a:schemeClr val="tx1"/>
                </a:solidFill>
                <a:latin typeface="Poppins" panose="000005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Kepuasan</a:t>
            </a:r>
            <a:r>
              <a:rPr lang="en-ID" sz="2400" dirty="0">
                <a:solidFill>
                  <a:schemeClr val="tx1"/>
                </a:solidFill>
                <a:latin typeface="Poppins" panose="00000500000000000000" pitchFamily="2" charset="0"/>
              </a:rPr>
              <a:t> </a:t>
            </a:r>
            <a:r>
              <a:rPr lang="en-ID" sz="2400" dirty="0" err="1">
                <a:solidFill>
                  <a:schemeClr val="tx1"/>
                </a:solidFill>
                <a:latin typeface="Poppins" panose="00000500000000000000" pitchFamily="2" charset="0"/>
              </a:rPr>
              <a:t>Pelanggan</a:t>
            </a:r>
            <a:endParaRPr lang="en-ID" sz="2400" b="0" i="0" dirty="0">
              <a:solidFill>
                <a:schemeClr val="tx1"/>
              </a:solidFill>
              <a:effectLst/>
              <a:latin typeface="Poppins" panose="00000500000000000000" pitchFamily="2" charset="0"/>
            </a:endParaRPr>
          </a:p>
          <a:p>
            <a:endParaRPr lang="en-ID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939A7B-01C1-D8FF-9DFF-DE4E3D117E76}"/>
              </a:ext>
            </a:extLst>
          </p:cNvPr>
          <p:cNvSpPr txBox="1">
            <a:spLocks/>
          </p:cNvSpPr>
          <p:nvPr/>
        </p:nvSpPr>
        <p:spPr>
          <a:xfrm>
            <a:off x="677332" y="5793627"/>
            <a:ext cx="7388765" cy="2675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i="1" dirty="0" err="1"/>
              <a:t>Sumber</a:t>
            </a:r>
            <a:r>
              <a:rPr lang="en-US" sz="3200" i="1" dirty="0"/>
              <a:t> : Evodia Global </a:t>
            </a:r>
            <a:r>
              <a:rPr lang="en-US" sz="3200" i="1" dirty="0" err="1"/>
              <a:t>Sertifikasi</a:t>
            </a:r>
            <a:r>
              <a:rPr lang="en-US" sz="3200" i="1" dirty="0"/>
              <a:t>, </a:t>
            </a:r>
            <a:r>
              <a:rPr lang="en-US" sz="3200" i="1" dirty="0" err="1"/>
              <a:t>referensi</a:t>
            </a:r>
            <a:r>
              <a:rPr lang="en-US" sz="3200" i="1" dirty="0"/>
              <a:t> : </a:t>
            </a:r>
            <a:r>
              <a:rPr lang="en-US" sz="3200" i="1" dirty="0" err="1"/>
              <a:t>Muzaimi</a:t>
            </a:r>
            <a:r>
              <a:rPr lang="en-US" sz="3200" i="1" dirty="0"/>
              <a:t>, H., Chew, B. C, Hamid, Hamid, S.R. (2016). Integrated  Management System : The Integration of ISO 9001, ISO 14001 OHSAS 18001 and ISO 31000 </a:t>
            </a:r>
            <a:endParaRPr lang="en-ID" sz="3200" i="1" dirty="0"/>
          </a:p>
        </p:txBody>
      </p:sp>
    </p:spTree>
    <p:extLst>
      <p:ext uri="{BB962C8B-B14F-4D97-AF65-F5344CB8AC3E}">
        <p14:creationId xmlns:p14="http://schemas.microsoft.com/office/powerpoint/2010/main" val="15170220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AEF9-9E37-EABD-30EE-EAC01EC9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83501" cy="632460"/>
          </a:xfrm>
        </p:spPr>
        <p:txBody>
          <a:bodyPr>
            <a:normAutofit fontScale="90000"/>
          </a:bodyPr>
          <a:lstStyle/>
          <a:p>
            <a:pPr marL="715963" indent="-715963"/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10. PENINGKATAN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lang="en-US" sz="2000" i="1" dirty="0">
                <a:solidFill>
                  <a:srgbClr val="90C226"/>
                </a:solidFill>
                <a:latin typeface="Trebuchet MS" panose="020B0603020202020204"/>
              </a:rPr>
              <a:t>FLOW PROSES PENGENDALIAN PRODUK TIDAK SESUAI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F490CC-D90A-34C9-63B8-AF48D0F42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5477" y="1242060"/>
            <a:ext cx="3577623" cy="4612961"/>
          </a:xfrm>
        </p:spPr>
      </p:pic>
    </p:spTree>
    <p:extLst>
      <p:ext uri="{BB962C8B-B14F-4D97-AF65-F5344CB8AC3E}">
        <p14:creationId xmlns:p14="http://schemas.microsoft.com/office/powerpoint/2010/main" val="40717045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BF312-A102-AC36-630F-A7A0FEAB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6280"/>
          </a:xfrm>
        </p:spPr>
        <p:txBody>
          <a:bodyPr>
            <a:norm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10. PENINGKATAN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FLOW PROSES PETA KONTROL HARIAN PRODUKSI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71A493-1C07-BF01-CDE7-0143D014A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0840" y="1346274"/>
            <a:ext cx="4114800" cy="4978173"/>
          </a:xfrm>
        </p:spPr>
      </p:pic>
    </p:spTree>
    <p:extLst>
      <p:ext uri="{BB962C8B-B14F-4D97-AF65-F5344CB8AC3E}">
        <p14:creationId xmlns:p14="http://schemas.microsoft.com/office/powerpoint/2010/main" val="8252440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F8677-C71E-059F-712A-8C9EE39A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602" y="490274"/>
            <a:ext cx="8596668" cy="672444"/>
          </a:xfrm>
        </p:spPr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10. PENINGKATAN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FLOW PROSES PENYELIDIKAN INSIDEN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AF6B07D-5B8E-C1D9-7255-68FB542D7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5080" y="11658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239C8AD-7E5D-7962-7094-0C9D4E9D3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671130"/>
              </p:ext>
            </p:extLst>
          </p:nvPr>
        </p:nvGraphicFramePr>
        <p:xfrm>
          <a:off x="2355564" y="1282044"/>
          <a:ext cx="5138745" cy="4966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510765" imgH="8094805" progId="Visio.Drawing.11">
                  <p:embed/>
                </p:oleObj>
              </mc:Choice>
              <mc:Fallback>
                <p:oleObj name="Visio" r:id="rId2" imgW="6510765" imgH="8094805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564" y="1282044"/>
                        <a:ext cx="5138745" cy="49663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07387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5FC6-C137-464D-ADA3-324CF5896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091" y="522136"/>
            <a:ext cx="8596668" cy="765976"/>
          </a:xfrm>
        </p:spPr>
        <p:txBody>
          <a:bodyPr>
            <a:normAutofit fontScale="90000"/>
          </a:bodyPr>
          <a:lstStyle/>
          <a:p>
            <a:pPr marL="541338" indent="-541338"/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10. PENINGKATAN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FORMULIR TEMUAN KETIDAKSESUAIAN &amp; TINDAKAN PERBAIKAN / F.TKTP – AUDIT INTERNAL SISTEM MANAJEMEN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CDA2AA-588D-C347-94F9-CCDFD6CF1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15" t="13933" r="13031" b="7657"/>
          <a:stretch/>
        </p:blipFill>
        <p:spPr bwMode="auto">
          <a:xfrm>
            <a:off x="957152" y="1288112"/>
            <a:ext cx="9111944" cy="4960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22079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BA16-2D85-54EC-D1CB-4B4ABAF9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5498"/>
          </a:xfrm>
        </p:spPr>
        <p:txBody>
          <a:bodyPr>
            <a:normAutofit fontScale="90000"/>
          </a:bodyPr>
          <a:lstStyle/>
          <a:p>
            <a:pPr marL="444500" indent="-44450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10. PENINGKATAN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FORMULIR TEMUAN KETIDAKSESUAIAN &amp; TINDAKAN PERBAIKAN / F.TKTP – AUDIT KELENGKAPAN SARANA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2543516D-C695-A473-4B5D-D8FF852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54" t="16557" r="15689" b="7129"/>
          <a:stretch/>
        </p:blipFill>
        <p:spPr bwMode="auto">
          <a:xfrm>
            <a:off x="1029378" y="1370879"/>
            <a:ext cx="8394540" cy="49345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91110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11EDB-3036-DD28-4F94-4D32A97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SKEMA AUDIT YANG AKAN DILAKUKAN OLEH LEMBAGA SERTIFIKASI</a:t>
            </a:r>
            <a:endParaRPr lang="en-ID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A8FF3-36F7-124A-5A4D-944AB2618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D" sz="2400" dirty="0"/>
              <a:t>INITIAL CERTIFICATION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STAGE-1 : PRELIMINARY AUDIT/ DOCUMEN REVIEW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STAGE-2 : MAIN AUDIT (SERTIFIKASI/ ASSESMENT)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/>
              <a:t>SURVEILLANCE (ANNUALLY)-1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/>
              <a:t>SURVEILLANCE (ANNUALLY)-1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01370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8C205-E251-5753-881F-03359B2A2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426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PRELIMINARY AUDIT</a:t>
            </a:r>
            <a:endParaRPr lang="en-ID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2F897-0404-2941-EBAB-16763C3E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5342"/>
            <a:ext cx="9617040" cy="46211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D" sz="2400" dirty="0"/>
              <a:t>AUDIT YANG DILAKUKAN UNTUK MELIHAT KESIAPAN SEBELUM PELAKSANAAN MAIN AUDIT (ASSESMENT) DENGAN MEREVIEW KECUKUPAN DOKUMENTASI SISTEM STANDAR ISO 9001, 14001 DAN 45001.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REVIEW TERHADAP DOKUMEN ISO DIANTARANYA 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QUALITY MANUAL (</a:t>
            </a:r>
            <a:r>
              <a:rPr lang="en-US" sz="1800" i="1" dirty="0">
                <a:solidFill>
                  <a:srgbClr val="0000FF"/>
                </a:solidFill>
              </a:rPr>
              <a:t>CINT-INTRANET/ISO/SISTEM MANAJEMEN/MANUAL SISTEM MANAJEMEN PT.CINT</a:t>
            </a:r>
            <a:r>
              <a:rPr lang="en-US" sz="18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PROSEDUR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PROSEDUR MANAJEMEN MUTU (</a:t>
            </a:r>
            <a:r>
              <a:rPr lang="en-US" sz="1600" i="1" dirty="0">
                <a:solidFill>
                  <a:srgbClr val="0000FF"/>
                </a:solidFill>
              </a:rPr>
              <a:t>CINT-INTRANET/ISO/SISTEM MANAJEMEN/ SISDUR MANAJEMEN MUTU (ISO 9001</a:t>
            </a:r>
            <a:r>
              <a:rPr lang="en-US" sz="1600" dirty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PROSEDUR MANAJEMEN HSE (K3L) (</a:t>
            </a:r>
            <a:r>
              <a:rPr lang="en-US" sz="1600" i="1" dirty="0">
                <a:solidFill>
                  <a:srgbClr val="0000FF"/>
                </a:solidFill>
              </a:rPr>
              <a:t>CINT-INTRANET/ISO/SISTEM MANAJEMEN/ SISDUR MANAJEMEN HSE (K3L) (ISO 14001 DAN 45001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76090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8AD2C-127F-51E2-F5EF-3B02E09CE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02658"/>
            <a:ext cx="9528551" cy="4178709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PETA BISNIS PROSES (</a:t>
            </a:r>
            <a:r>
              <a:rPr lang="en-US" sz="1800" i="1" dirty="0">
                <a:solidFill>
                  <a:srgbClr val="0000FF"/>
                </a:solidFill>
              </a:rPr>
              <a:t>CINT-INTRANET/ISO/SISTEM MANAJEMEN/LAMPIRAN MANUAL SISTEM MANAJEMEN PT.CINT &amp; CINT-INTRANET/ISO/SISTEM MANAJEMEN/ SISTEM PROSEDUR MANAJEMEN MUTU (ISO 9001)/ DEPARTEMEN/ POINT 1 )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STRUKTUR ORGANISASI(</a:t>
            </a:r>
            <a:r>
              <a:rPr lang="en-US" sz="1800" i="1" dirty="0">
                <a:solidFill>
                  <a:srgbClr val="0000FF"/>
                </a:solidFill>
              </a:rPr>
              <a:t>CINT-INTRANET/ISO/SISTEM MANAJEMEN/LAMPIRAN MANUAL SISTEM MANAJEMEN PT.CINT)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DOKUMEN PENILAIAN RISIKO  (</a:t>
            </a:r>
            <a:r>
              <a:rPr lang="en-US" sz="1800" i="1" dirty="0">
                <a:solidFill>
                  <a:srgbClr val="0000FF"/>
                </a:solidFill>
              </a:rPr>
              <a:t>CINT-INTRANET/ISO/SISTEM MANAJEMEN/AUDIT MUTU INTERNAL ISO/2023/ SEMESTER-KUARTAL/ ANALISA RISIKO &amp; CINT-INTRANET/ISO/SISTEM MANAJEMEN/ SISDUR MANAJEMEN HSE (K3L) (ISO 14001 &amp; 45001)/HIRADC &amp; SARMUT ) 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LAPORAN AUDIT MUTU INTERNAL(</a:t>
            </a:r>
            <a:r>
              <a:rPr lang="en-US" sz="1800" i="1" dirty="0">
                <a:solidFill>
                  <a:srgbClr val="0000FF"/>
                </a:solidFill>
              </a:rPr>
              <a:t>CINT-INTRANET/ISO/SISTEM MANAJEMEN/AUDIT MUTU INTERNAL ISO/2023/ SEMESTER-KUARTAL/ REPORTING)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RINGKASAN TINJAUAN MANAJEMEN (</a:t>
            </a:r>
            <a:r>
              <a:rPr lang="en-US" sz="1800" i="1" dirty="0">
                <a:solidFill>
                  <a:srgbClr val="0000FF"/>
                </a:solidFill>
              </a:rPr>
              <a:t>CINT-INTRANET/ISO/SISTEM MANAJEMEN/AUDIT MUTU INTERNAL ISO/2023/ SEMESTER-KUARTAL/ REPORTING)</a:t>
            </a:r>
            <a:endParaRPr lang="en-US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AF77F0-F9C9-492A-4920-8AB4FE4B9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71775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PRELIMINARY AUDIT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978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F42BD-FEF6-0672-A6C3-0AD5A494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6413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MAIN AUDIT/ ASSESMENT AUDIT</a:t>
            </a:r>
            <a:endParaRPr lang="en-ID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4269B-336F-ABC1-53C9-2B8540A7B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1653"/>
            <a:ext cx="8596668" cy="437971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D" dirty="0"/>
              <a:t>AUDIT TERHADAP SEMUA PROSES YANG ADA DALAM RUANG LINGKUP SERTIFIKASI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D" dirty="0"/>
              <a:t>RUANG LINGKUP SERTIFIKASI : </a:t>
            </a:r>
            <a:r>
              <a:rPr lang="en-ID" b="1" dirty="0"/>
              <a:t>“</a:t>
            </a:r>
            <a:r>
              <a:rPr lang="en-ID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MANUFACTURE OF METAL CHAIR, WOOD FURNITURE, HEALTHY MATTRESS C-PRO &amp; HOSPITAL BED INCLUDING RELATED ACCESSORIES”</a:t>
            </a:r>
            <a:endParaRPr lang="en-ID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ID" dirty="0"/>
              <a:t>PENGAMBILAN SAMPEL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dirty="0"/>
              <a:t>AUDIT AKAN DILAKUKAN BERDASAR PADA PROSES (PROSES BISNIS/ PROSES KERJA)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dirty="0"/>
              <a:t>AUDIT TERHADAP SEMUA KLAUSUL DALAM STANDAR SISTEM MANAJEMEN TERINTEGRASI ISO 9001, 14001 DAN 45001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dirty="0"/>
              <a:t>AUDIT TERHADAP SEMUA PERSYARATAN YANG DITETAPKAN DALAM STANDAR SISTEM MANAJEMEN TERINTEGRASI ISO 9001, 14001 DAN 45001 </a:t>
            </a:r>
          </a:p>
        </p:txBody>
      </p:sp>
    </p:spTree>
    <p:extLst>
      <p:ext uri="{BB962C8B-B14F-4D97-AF65-F5344CB8AC3E}">
        <p14:creationId xmlns:p14="http://schemas.microsoft.com/office/powerpoint/2010/main" val="39869658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73CB7-142B-E98F-B70A-DC57246A5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8258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JADWAL EKSTERNAL AUDIT</a:t>
            </a:r>
            <a:endParaRPr lang="en-ID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B36C6-4792-0145-71B4-C58CD763D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12491"/>
            <a:ext cx="9430227" cy="442887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D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PRE-AUDIT: 26 JUNI 2023 (SECARA ONLINE)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D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MAIN AUDIT: 25-27 JULI 2023 (SECARA ONSITE)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ID" dirty="0"/>
              <a:t>CATATAN : SEMUA DOKUMEN YANG DIPERLUKAN UNTUK PRE-AUDIT SUDAH HARUS DIKIRIM (SOFT COPY) MAKSIMAL 14 HARI SEBELUM JADWAL </a:t>
            </a:r>
          </a:p>
        </p:txBody>
      </p:sp>
    </p:spTree>
    <p:extLst>
      <p:ext uri="{BB962C8B-B14F-4D97-AF65-F5344CB8AC3E}">
        <p14:creationId xmlns:p14="http://schemas.microsoft.com/office/powerpoint/2010/main" val="2672252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245D-0124-D416-CECC-94B636C97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599"/>
            <a:ext cx="9352787" cy="1112197"/>
          </a:xfrm>
        </p:spPr>
        <p:txBody>
          <a:bodyPr>
            <a:noAutofit/>
          </a:bodyPr>
          <a:lstStyle/>
          <a:p>
            <a:r>
              <a:rPr lang="en-US" dirty="0"/>
              <a:t>KLAUSUL SISTEM MANAJEMEN TERINTEGRASI ISO</a:t>
            </a:r>
            <a:endParaRPr lang="en-ID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F600AB-B220-CA73-3714-03C2B4636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890" y="1858296"/>
            <a:ext cx="9047695" cy="446876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Ruang </a:t>
            </a:r>
            <a:r>
              <a:rPr lang="en-US" sz="2400" dirty="0" err="1"/>
              <a:t>Lingkup</a:t>
            </a:r>
            <a:endParaRPr lang="en-US" sz="2400" dirty="0"/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/>
              <a:t>Acuan</a:t>
            </a:r>
            <a:r>
              <a:rPr lang="en-US" sz="2400" dirty="0"/>
              <a:t> </a:t>
            </a:r>
            <a:r>
              <a:rPr lang="en-US" sz="2400" dirty="0" err="1"/>
              <a:t>Normatif</a:t>
            </a:r>
            <a:endParaRPr lang="en-US" sz="2400" dirty="0"/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/>
              <a:t>Istilah</a:t>
            </a:r>
            <a:r>
              <a:rPr lang="en-US" sz="2400" dirty="0"/>
              <a:t> dan </a:t>
            </a:r>
            <a:r>
              <a:rPr lang="en-US" sz="2400" dirty="0" err="1"/>
              <a:t>Definisi</a:t>
            </a:r>
            <a:endParaRPr lang="en-US" sz="2400" dirty="0"/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/>
              <a:t>Konteks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endParaRPr lang="en-US" sz="2400" dirty="0"/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/>
              <a:t>Kepemimpinan</a:t>
            </a:r>
            <a:r>
              <a:rPr lang="en-US" sz="2400" dirty="0"/>
              <a:t> 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/>
              <a:t>Perencanaan</a:t>
            </a:r>
            <a:endParaRPr lang="en-US" sz="2400" dirty="0"/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/>
              <a:t>Dukungan</a:t>
            </a:r>
            <a:endParaRPr lang="en-US" sz="2400" dirty="0"/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/>
              <a:t>Operasional</a:t>
            </a:r>
            <a:endParaRPr lang="en-US" sz="2400" dirty="0"/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/>
              <a:t>Evaluasi</a:t>
            </a:r>
            <a:r>
              <a:rPr lang="en-US" sz="2400" dirty="0"/>
              <a:t> Kinerja</a:t>
            </a:r>
          </a:p>
          <a:p>
            <a:pPr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err="1"/>
              <a:t>Peningkatan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8182969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3B903-856C-E2EF-7A8A-F4B3763B4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60320"/>
            <a:ext cx="8596668" cy="3481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TERIMAKASIH</a:t>
            </a:r>
            <a:endParaRPr lang="en-ID" sz="9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6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B4EF8-969C-DD4C-ABD6-E6A3E114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3847"/>
          </a:xfrm>
        </p:spPr>
        <p:txBody>
          <a:bodyPr>
            <a:normAutofit fontScale="90000"/>
          </a:bodyPr>
          <a:lstStyle/>
          <a:p>
            <a:pPr marL="442913" indent="-442913"/>
            <a:r>
              <a:rPr lang="en-US" dirty="0"/>
              <a:t>4. KONTEKS ORGANISASI </a:t>
            </a:r>
            <a:r>
              <a:rPr lang="en-US" sz="2000" dirty="0"/>
              <a:t>(</a:t>
            </a:r>
            <a:r>
              <a:rPr lang="en-US" sz="2000" i="1" dirty="0"/>
              <a:t>MATRIK KLAUSUL STANDAR ISO DAN PROSEDUR</a:t>
            </a:r>
            <a:r>
              <a:rPr lang="en-US" sz="2000" dirty="0"/>
              <a:t>)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7A5432-965D-4FA2-B653-C328C37F41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439651"/>
              </p:ext>
            </p:extLst>
          </p:nvPr>
        </p:nvGraphicFramePr>
        <p:xfrm>
          <a:off x="677333" y="1828800"/>
          <a:ext cx="9531896" cy="4001905"/>
        </p:xfrm>
        <a:graphic>
          <a:graphicData uri="http://schemas.openxmlformats.org/drawingml/2006/table">
            <a:tbl>
              <a:tblPr/>
              <a:tblGrid>
                <a:gridCol w="614135">
                  <a:extLst>
                    <a:ext uri="{9D8B030D-6E8A-4147-A177-3AD203B41FA5}">
                      <a16:colId xmlns:a16="http://schemas.microsoft.com/office/drawing/2014/main" val="3625725760"/>
                    </a:ext>
                  </a:extLst>
                </a:gridCol>
                <a:gridCol w="4194932">
                  <a:extLst>
                    <a:ext uri="{9D8B030D-6E8A-4147-A177-3AD203B41FA5}">
                      <a16:colId xmlns:a16="http://schemas.microsoft.com/office/drawing/2014/main" val="80470631"/>
                    </a:ext>
                  </a:extLst>
                </a:gridCol>
                <a:gridCol w="3393054">
                  <a:extLst>
                    <a:ext uri="{9D8B030D-6E8A-4147-A177-3AD203B41FA5}">
                      <a16:colId xmlns:a16="http://schemas.microsoft.com/office/drawing/2014/main" val="2672020950"/>
                    </a:ext>
                  </a:extLst>
                </a:gridCol>
                <a:gridCol w="1329775">
                  <a:extLst>
                    <a:ext uri="{9D8B030D-6E8A-4147-A177-3AD203B41FA5}">
                      <a16:colId xmlns:a16="http://schemas.microsoft.com/office/drawing/2014/main" val="3200545621"/>
                    </a:ext>
                  </a:extLst>
                </a:gridCol>
              </a:tblGrid>
              <a:tr h="555222">
                <a:tc gridSpan="4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4.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KONTEKS ORGANISASI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57150" algn="just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KONTEKS ORGANISASI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57150" algn="just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806902"/>
                  </a:ext>
                </a:extLst>
              </a:tr>
              <a:tr h="5215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4.1.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Memahami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organisasi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konteksnya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Bisnis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Proses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identifikasi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Konteks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Organisasi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MSM/ CMS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293201"/>
                  </a:ext>
                </a:extLst>
              </a:tr>
              <a:tr h="6351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4.2.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Memahami kebutuhan dan harapan dari pihak-pihak 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2000" marR="5715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yang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berkepentingan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Bisnis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Proses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Identifikasi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Konteks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Organisasi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MSM/ CMS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829760"/>
                  </a:ext>
                </a:extLst>
              </a:tr>
              <a:tr h="5121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4.3.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Menentukan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ruang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lingkup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manajemen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Tinjauan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Manajemen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MR.P.4.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521824"/>
                  </a:ext>
                </a:extLst>
              </a:tr>
              <a:tr h="4742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4.4.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manajemen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Terintegrasi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dan proses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Tinjauan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Manajemen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MR.P.4.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10090"/>
                  </a:ext>
                </a:extLst>
              </a:tr>
              <a:tr h="7771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4.4.1.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Organisasi harus menetapkan, menerapkan, memelihara dan terus menerus meningkatkan sistem manajemen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Bisnis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Proses PT. Chitose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Internasional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Tbk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MSM.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69966"/>
                  </a:ext>
                </a:extLst>
              </a:tr>
              <a:tr h="5215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4.4.2.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Menjaga dan Menyimpan Informsi terdokumentasi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57150" algn="just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Prosedur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Pengendalian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MR.P.1.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583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91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C56FE-89E5-7963-2D91-2B2EB223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419977" cy="695569"/>
          </a:xfrm>
        </p:spPr>
        <p:txBody>
          <a:bodyPr>
            <a:normAutofit fontScale="90000"/>
          </a:bodyPr>
          <a:lstStyle/>
          <a:p>
            <a:r>
              <a:rPr lang="en-US" dirty="0"/>
              <a:t>4. KONTEKS ORGANISASI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BISNIS PROSES IDENTIFIKASI KONTEKS ORGANISASI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)</a:t>
            </a:r>
            <a:endParaRPr lang="en-ID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AC3FA7-482E-FE31-A451-E4C497D07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159" y="1305169"/>
            <a:ext cx="8596667" cy="4966140"/>
          </a:xfrm>
        </p:spPr>
      </p:pic>
    </p:spTree>
    <p:extLst>
      <p:ext uri="{BB962C8B-B14F-4D97-AF65-F5344CB8AC3E}">
        <p14:creationId xmlns:p14="http://schemas.microsoft.com/office/powerpoint/2010/main" val="1791318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8E1F1-C7B7-65B8-F203-0039E1FF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56182"/>
            <a:ext cx="8596668" cy="772434"/>
          </a:xfrm>
        </p:spPr>
        <p:txBody>
          <a:bodyPr>
            <a:normAutofit fontScale="90000"/>
          </a:bodyPr>
          <a:lstStyle/>
          <a:p>
            <a:pPr marL="442913" indent="-442913"/>
            <a:r>
              <a:rPr lang="en-US" dirty="0"/>
              <a:t>4. KONTEKS ORGANISASI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MATRIK IDENTIFIKASI KEBUTUHAN DAN HARAPAN PIHAK BERKEPENTINGAN)</a:t>
            </a:r>
            <a:endParaRPr lang="en-ID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FE43442-4A68-E881-44CD-6B0DE34F24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736207"/>
              </p:ext>
            </p:extLst>
          </p:nvPr>
        </p:nvGraphicFramePr>
        <p:xfrm>
          <a:off x="1381205" y="1328615"/>
          <a:ext cx="9067964" cy="531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807499" imgH="7155022" progId="Excel.Sheet.12">
                  <p:embed/>
                </p:oleObj>
              </mc:Choice>
              <mc:Fallback>
                <p:oleObj name="Worksheet" r:id="rId2" imgW="13807499" imgH="7155022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C7C1AA7-6790-0A77-F16A-B25D987046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81205" y="1328615"/>
                        <a:ext cx="9067964" cy="531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12847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1158</TotalTime>
  <Words>5980</Words>
  <Application>Microsoft Office PowerPoint</Application>
  <PresentationFormat>Widescreen</PresentationFormat>
  <Paragraphs>1676</Paragraphs>
  <Slides>60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75" baseType="lpstr">
      <vt:lpstr>Arial</vt:lpstr>
      <vt:lpstr>Calibri</vt:lpstr>
      <vt:lpstr>Century Gothic</vt:lpstr>
      <vt:lpstr>Poppins</vt:lpstr>
      <vt:lpstr>Segoe UI</vt:lpstr>
      <vt:lpstr>Symbol</vt:lpstr>
      <vt:lpstr>Tahoma</vt:lpstr>
      <vt:lpstr>Times New Roman</vt:lpstr>
      <vt:lpstr>Trebuchet MS</vt:lpstr>
      <vt:lpstr>Wingdings</vt:lpstr>
      <vt:lpstr>Wingdings 3</vt:lpstr>
      <vt:lpstr>Facet</vt:lpstr>
      <vt:lpstr>Worksheet</vt:lpstr>
      <vt:lpstr>Microsoft Excel Worksheet</vt:lpstr>
      <vt:lpstr>Visio</vt:lpstr>
      <vt:lpstr>SOSIALISASI SISTEM MANAJEMEN TERINTEGRASI ISO 9001, 14001 DAN 45001</vt:lpstr>
      <vt:lpstr>SISTEM MANAJEMEN TERINTEGRASI</vt:lpstr>
      <vt:lpstr>ISO 9001, 14001 DAN 45001</vt:lpstr>
      <vt:lpstr>KENAPA SISTEM MANAJEMEN TERINTEGRASI</vt:lpstr>
      <vt:lpstr>MANFAAT MANAJEMEN TERINTEGRASI BUAT PERUSAHAAN</vt:lpstr>
      <vt:lpstr>KLAUSUL SISTEM MANAJEMEN TERINTEGRASI ISO</vt:lpstr>
      <vt:lpstr>4. KONTEKS ORGANISASI (MATRIK KLAUSUL STANDAR ISO DAN PROSEDUR)</vt:lpstr>
      <vt:lpstr>4. KONTEKS ORGANISASI (BISNIS PROSES IDENTIFIKASI KONTEKS ORGANISASI)</vt:lpstr>
      <vt:lpstr>4. KONTEKS ORGANISASI (MATRIK IDENTIFIKASI KEBUTUHAN DAN HARAPAN PIHAK BERKEPENTINGAN)</vt:lpstr>
      <vt:lpstr>4. KONTEKS ORGANISASI (MATRIK STRATEGI SWOT)</vt:lpstr>
      <vt:lpstr>4. KONTEKS ORGANISASI (BISNIS PROSES PT. CHITOSE INTERNASIONAL TBK)</vt:lpstr>
      <vt:lpstr>5. KEPEMIMPINAN (MATRIK KLAUSUL STANDAR ISO DAN PROSEDUR)</vt:lpstr>
      <vt:lpstr>5. KEPEMIMPINAN (VISI, MISI DAN VALUE)</vt:lpstr>
      <vt:lpstr>5. KEPEMIMPINAN (KEBIJAKAN MUTU, LINGKUNGAN dan K3)</vt:lpstr>
      <vt:lpstr>5. KEPEMIMPINAN (STRUKTUR ORGANISASI PT. CHITOSE)</vt:lpstr>
      <vt:lpstr>5. KEPEMIMPINAN (STRUKTUR ORGANISASI P2K3)</vt:lpstr>
      <vt:lpstr>5. KEPEMIMPINAN (KOMUNIKASI INTERNAL) </vt:lpstr>
      <vt:lpstr>6. PERENCANAAN (MATRIK KLAUSUL STANDAR ISO DAN PROSEDUR) </vt:lpstr>
      <vt:lpstr>6. PERENCANAAN (SASARAN MUTU/ BSC CORPORATE)</vt:lpstr>
      <vt:lpstr>6. PERENCANAAN (SASARAN LINGKUNGAN)</vt:lpstr>
      <vt:lpstr>6.PERENCANAAN (SASARAN K3)</vt:lpstr>
      <vt:lpstr>6. PERENCANAAN (IDENTIFIKASI RISIKO MUTU)</vt:lpstr>
      <vt:lpstr>6. PERENCANAAN (IDENTIFIKASI RISIKO K3 DAN LINGKUNGAN)</vt:lpstr>
      <vt:lpstr>7. DUKUNGAN (MATRIK KLAUSUL STANDAR ISO DAN PROSEDUR)</vt:lpstr>
      <vt:lpstr>7. DUKUNGAN (MATRIK KLAUSUL STANDAR ISO DAN PROSEDUR)</vt:lpstr>
      <vt:lpstr>7. DUKUNGAN (SUMBER DAYA MANUSIA)</vt:lpstr>
      <vt:lpstr>7. DUKUNGAN (MATRIK KOMPETENSI)</vt:lpstr>
      <vt:lpstr>7. DUKUNGAN (MATRIK KOMUNIKASI EKSTERNAL DAN INTERNAL)</vt:lpstr>
      <vt:lpstr>8. OPERASI (MATRIK KLAUSUL STANDAR ISO DAN PROSEDUR)</vt:lpstr>
      <vt:lpstr>8. OPERASI (MATRIK KLAUSUL STANDAR ISO DAN PROSEDUR)</vt:lpstr>
      <vt:lpstr>8. OPERASI (MATRIK KLAUSUL STANDAR ISO DAN PROSEDUR)</vt:lpstr>
      <vt:lpstr>8. OPERASI (BISNIS PROSES MARKETING)</vt:lpstr>
      <vt:lpstr>8. OPERASI (BISNIS PROSES SUPPLY CHAIN MANAGEMENT)</vt:lpstr>
      <vt:lpstr>8. OPERASI (BISNIS PROSES PURCHASING)</vt:lpstr>
      <vt:lpstr>8. OPERASI (BISNIS PROSES PRODUKSI)</vt:lpstr>
      <vt:lpstr>8. OPERASI (BISNIS PROSES QC)</vt:lpstr>
      <vt:lpstr>8. OPERASI (BISNIS PROSES RnD)</vt:lpstr>
      <vt:lpstr>8. OPERASI (PROSEDUR TANGGAP DARURAT)</vt:lpstr>
      <vt:lpstr>8. OPERASI (PROSEDUR MANAJEMEN PERUBAHAN)</vt:lpstr>
      <vt:lpstr>9. EVALUASI KINERJA (MATRIK KLAUSUL STANDAR ISO DAN PROSEDUR)  </vt:lpstr>
      <vt:lpstr>9. EVALUASI KINERJA (PROSEDUR AUDIT INTERNAL SISTEM MANAJEMEN)</vt:lpstr>
      <vt:lpstr>9. EVALUASI KINERJA (PROSEDUR TINJAUAN MANAJEMEN)</vt:lpstr>
      <vt:lpstr>9. EVALUASI KINERJA (PENGUKURAN KEPUASAN PELANGGAN LOKAL)</vt:lpstr>
      <vt:lpstr>9. EVALUASI KINERJA (DAFTAR PERATURAN PERUNDANGAN LINGKUNGAN, K3 DAN PERSYARATAN LAIN)</vt:lpstr>
      <vt:lpstr>Daftar Peraturan Perundangan Lingkungan dan K3 </vt:lpstr>
      <vt:lpstr>9. EVALUASI KINERJA (MATRIK MONITORING PENCAPAIAN SASARAN MUTU LINGKUNGAN)</vt:lpstr>
      <vt:lpstr>9. EVALUASI KINERJA (MATRIK MONITORING PENCAPAIAN SASARAN MUTU K3)</vt:lpstr>
      <vt:lpstr>10. PENINGKATAN (MATRIK KLAUSUL STANDAR ISO DAN PROSEDUR)</vt:lpstr>
      <vt:lpstr>10. PENINGKATAN (FLOW PROSES PENANGANAN PELANGGAN)</vt:lpstr>
      <vt:lpstr>10. PENINGKATAN (FLOW PROSES PENGENDALIAN PRODUK TIDAK SESUAI)</vt:lpstr>
      <vt:lpstr>10. PENINGKATAN (FLOW PROSES PETA KONTROL HARIAN PRODUKSI)</vt:lpstr>
      <vt:lpstr>10. PENINGKATAN (FLOW PROSES PENYELIDIKAN INSIDEN)</vt:lpstr>
      <vt:lpstr>10. PENINGKATAN (FORMULIR TEMUAN KETIDAKSESUAIAN &amp; TINDAKAN PERBAIKAN / F.TKTP – AUDIT INTERNAL SISTEM MANAJEMEN)</vt:lpstr>
      <vt:lpstr>10. PENINGKATAN (FORMULIR TEMUAN KETIDAKSESUAIAN &amp; TINDAKAN PERBAIKAN / F.TKTP – AUDIT KELENGKAPAN SARANA)</vt:lpstr>
      <vt:lpstr>SKEMA AUDIT YANG AKAN DILAKUKAN OLEH LEMBAGA SERTIFIKASI</vt:lpstr>
      <vt:lpstr>PRELIMINARY AUDIT</vt:lpstr>
      <vt:lpstr>PRELIMINARY AUDIT</vt:lpstr>
      <vt:lpstr>MAIN AUDIT/ ASSESMENT AUDIT</vt:lpstr>
      <vt:lpstr>JADWAL EKSTERNAL AUDIT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SOSIALISASI INTEGRASI SISTEM MANAJEMEN ISO 9001, 14001 DAN 45001</dc:title>
  <dc:creator>Agung  TW</dc:creator>
  <cp:lastModifiedBy>Agung  TW</cp:lastModifiedBy>
  <cp:revision>96</cp:revision>
  <dcterms:created xsi:type="dcterms:W3CDTF">2023-05-24T06:06:35Z</dcterms:created>
  <dcterms:modified xsi:type="dcterms:W3CDTF">2023-06-07T03:41:56Z</dcterms:modified>
</cp:coreProperties>
</file>