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303" r:id="rId2"/>
    <p:sldId id="283" r:id="rId3"/>
    <p:sldId id="306" r:id="rId4"/>
    <p:sldId id="304" r:id="rId5"/>
    <p:sldId id="305" r:id="rId6"/>
    <p:sldId id="288" r:id="rId7"/>
    <p:sldId id="279" r:id="rId8"/>
    <p:sldId id="294" r:id="rId9"/>
    <p:sldId id="295" r:id="rId10"/>
    <p:sldId id="299" r:id="rId11"/>
    <p:sldId id="300" r:id="rId12"/>
    <p:sldId id="301" r:id="rId13"/>
    <p:sldId id="296" r:id="rId14"/>
    <p:sldId id="307" r:id="rId15"/>
    <p:sldId id="308" r:id="rId16"/>
    <p:sldId id="309" r:id="rId17"/>
    <p:sldId id="310" r:id="rId18"/>
    <p:sldId id="280" r:id="rId19"/>
    <p:sldId id="29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33" autoAdjust="0"/>
  </p:normalViewPr>
  <p:slideViewPr>
    <p:cSldViewPr>
      <p:cViewPr varScale="1">
        <p:scale>
          <a:sx n="65" d="100"/>
          <a:sy n="65" d="100"/>
        </p:scale>
        <p:origin x="1330" y="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9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9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67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920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03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4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04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354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2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0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7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8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2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0449C-C874-489A-9259-9A8CB51D004D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FC6C-73C8-4EE1-9075-C91D3279D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8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  <p:sldLayoutId id="2147483822" r:id="rId15"/>
    <p:sldLayoutId id="2147483823" r:id="rId16"/>
    <p:sldLayoutId id="214748382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528" y="1196752"/>
            <a:ext cx="8610600" cy="16196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 err="1"/>
              <a:t>S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tRATEGIC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PLANNING DEPLOYMENT THROUGH DESIGNING KPI BSC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3632" y="3212977"/>
            <a:ext cx="6912768" cy="2304256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>
                <a:latin typeface="Monotype Corsiva" panose="03010101010201010101" pitchFamily="66" charset="0"/>
              </a:rPr>
              <a:t>Rise Up Together, We Are One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PT Chitose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Tbk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27, 28 </a:t>
            </a:r>
            <a:r>
              <a:rPr lang="en-US" dirty="0" err="1"/>
              <a:t>Desember</a:t>
            </a:r>
            <a:r>
              <a:rPr lang="en-US" dirty="0"/>
              <a:t> 2022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18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6E40AB-C4FF-47EC-B283-DBC49738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30105"/>
            <a:ext cx="3394720" cy="504056"/>
          </a:xfrm>
          <a:noFill/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+mn-lt"/>
              </a:rPr>
              <a:t>SWOT Analysis: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BD959D-9368-26CF-3C32-F200B9259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972155"/>
            <a:ext cx="11953328" cy="5855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290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6E40AB-C4FF-47EC-B283-DBC49738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504" y="7440"/>
            <a:ext cx="3394720" cy="504056"/>
          </a:xfrm>
          <a:noFill/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+mn-lt"/>
              </a:rPr>
              <a:t>SWOT Analysis: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6B473F-FDBB-818E-A349-821553116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668020"/>
            <a:ext cx="11953328" cy="61825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020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6E40AB-C4FF-47EC-B283-DBC49738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835" y="0"/>
            <a:ext cx="3394720" cy="504056"/>
          </a:xfrm>
          <a:noFill/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+mn-lt"/>
              </a:rPr>
              <a:t>SWOT Analysis: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93263D-0649-10D2-7308-3B52F8314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1124744"/>
            <a:ext cx="11953328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210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7D00-222B-4AE7-AAA4-AEB8FC40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68" y="258384"/>
            <a:ext cx="2554272" cy="434312"/>
          </a:xfrm>
        </p:spPr>
        <p:txBody>
          <a:bodyPr>
            <a:normAutofit/>
          </a:bodyPr>
          <a:lstStyle/>
          <a:p>
            <a:r>
              <a:rPr lang="en-US" sz="2400" dirty="0"/>
              <a:t>POSITIONING</a:t>
            </a:r>
            <a:endParaRPr lang="en-ID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026035-3F91-99A9-277B-8477ADD9B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903604"/>
            <a:ext cx="11953328" cy="58377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866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632176"/>
              </p:ext>
            </p:extLst>
          </p:nvPr>
        </p:nvGraphicFramePr>
        <p:xfrm>
          <a:off x="623392" y="1268760"/>
          <a:ext cx="11377261" cy="5508400"/>
        </p:xfrm>
        <a:graphic>
          <a:graphicData uri="http://schemas.openxmlformats.org/drawingml/2006/table">
            <a:tbl>
              <a:tblPr/>
              <a:tblGrid>
                <a:gridCol w="170801">
                  <a:extLst>
                    <a:ext uri="{9D8B030D-6E8A-4147-A177-3AD203B41FA5}">
                      <a16:colId xmlns:a16="http://schemas.microsoft.com/office/drawing/2014/main" val="1364652462"/>
                    </a:ext>
                  </a:extLst>
                </a:gridCol>
                <a:gridCol w="1489767">
                  <a:extLst>
                    <a:ext uri="{9D8B030D-6E8A-4147-A177-3AD203B41FA5}">
                      <a16:colId xmlns:a16="http://schemas.microsoft.com/office/drawing/2014/main" val="1950927278"/>
                    </a:ext>
                  </a:extLst>
                </a:gridCol>
                <a:gridCol w="408025">
                  <a:extLst>
                    <a:ext uri="{9D8B030D-6E8A-4147-A177-3AD203B41FA5}">
                      <a16:colId xmlns:a16="http://schemas.microsoft.com/office/drawing/2014/main" val="4113338589"/>
                    </a:ext>
                  </a:extLst>
                </a:gridCol>
                <a:gridCol w="389047">
                  <a:extLst>
                    <a:ext uri="{9D8B030D-6E8A-4147-A177-3AD203B41FA5}">
                      <a16:colId xmlns:a16="http://schemas.microsoft.com/office/drawing/2014/main" val="1785055253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144585554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1959957562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165394103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996604675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141589235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065242259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1514429134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123554538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1374709014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3259458152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4016254769"/>
                    </a:ext>
                  </a:extLst>
                </a:gridCol>
                <a:gridCol w="680042">
                  <a:extLst>
                    <a:ext uri="{9D8B030D-6E8A-4147-A177-3AD203B41FA5}">
                      <a16:colId xmlns:a16="http://schemas.microsoft.com/office/drawing/2014/main" val="793106405"/>
                    </a:ext>
                  </a:extLst>
                </a:gridCol>
                <a:gridCol w="759117">
                  <a:extLst>
                    <a:ext uri="{9D8B030D-6E8A-4147-A177-3AD203B41FA5}">
                      <a16:colId xmlns:a16="http://schemas.microsoft.com/office/drawing/2014/main" val="1850599176"/>
                    </a:ext>
                  </a:extLst>
                </a:gridCol>
              </a:tblGrid>
              <a:tr h="22385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 Chitose Internasional Tbk (single)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695339"/>
                  </a:ext>
                </a:extLst>
              </a:tr>
              <a:tr h="12210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Profit &amp; Loss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814474"/>
                  </a:ext>
                </a:extLst>
              </a:tr>
              <a:tr h="1271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972995"/>
                  </a:ext>
                </a:extLst>
              </a:tr>
              <a:tr h="11192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284017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ke DH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19.342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18.504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18.442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13.023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20.578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24.344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24.142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25.532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26.201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27.579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27.078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25.587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270.352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837454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ke CCI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269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388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667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409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667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440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722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239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6.003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519783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NSB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184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237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817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871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727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249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263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955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663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655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6.042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06265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Export,Project etc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1.959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4.375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4.839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7.951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4.833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2.459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10.342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5.355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5.358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10.858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5.356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4.853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68.537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90348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bersih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21.753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23.852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23.763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22.391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26.670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28.196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35.141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31.817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32.954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39.823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33.328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31.246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350.933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934761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807953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Pokok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18.617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20.564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20.786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19.900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22.733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22.920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29.283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26.330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26.270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31.326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26.559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25.136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290.423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75394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LABA KOTOR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3.136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3.289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2.977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2.491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3.937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5.277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5.858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5.487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6.683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8.497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6.768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6.111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60.510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801199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97604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1.715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1.672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1.774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1.464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1.801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1.978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2.079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2.196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2.443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1.956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23.285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665597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Umum dan Administrasi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1.911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1.675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1.658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1.575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1.628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1.534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1.598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1.925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1.623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1.553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20.220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86335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Beban Usaha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3.497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3.583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3.449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3.121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3.561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3.552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3.706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3.641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3.795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4.368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3.724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3.508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43.505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3209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LABA USAHA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(361)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(295)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(472)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(631)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376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1.724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2.152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1.846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2.889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4.130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3.044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2.602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17.005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23547"/>
                  </a:ext>
                </a:extLst>
              </a:tr>
              <a:tr h="122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695419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&amp; Pendapatan lainnya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2.938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453079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Bunga Pinjaman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(511)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(461)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(506)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(487)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(501)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(482)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(427)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(424)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(421)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(421)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(5.456)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225835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&amp; Pendapatan Selisih Kurs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058075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97034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PENDAPATAN (BEBAN) LAINNYA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(411)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(361)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(406)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(387)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1.337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(382)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(327)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(324)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(321)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(321)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(2.518)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921421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589224"/>
                  </a:ext>
                </a:extLst>
              </a:tr>
              <a:tr h="22385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LABA (RUGI) SEBELUM PAJAK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(771)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(655)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(878)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(1.018)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1.713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1.342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1.825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1.522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2.581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3.808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2.736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2.281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14.487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95000"/>
                  </a:ext>
                </a:extLst>
              </a:tr>
              <a:tr h="1271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53482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71864" y="692696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LAPORAN RUGI LABA</a:t>
            </a:r>
          </a:p>
        </p:txBody>
      </p:sp>
    </p:spTree>
    <p:extLst>
      <p:ext uri="{BB962C8B-B14F-4D97-AF65-F5344CB8AC3E}">
        <p14:creationId xmlns:p14="http://schemas.microsoft.com/office/powerpoint/2010/main" val="2282597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002065"/>
              </p:ext>
            </p:extLst>
          </p:nvPr>
        </p:nvGraphicFramePr>
        <p:xfrm>
          <a:off x="119339" y="1412776"/>
          <a:ext cx="11953331" cy="5256580"/>
        </p:xfrm>
        <a:graphic>
          <a:graphicData uri="http://schemas.openxmlformats.org/drawingml/2006/table">
            <a:tbl>
              <a:tblPr/>
              <a:tblGrid>
                <a:gridCol w="165466">
                  <a:extLst>
                    <a:ext uri="{9D8B030D-6E8A-4147-A177-3AD203B41FA5}">
                      <a16:colId xmlns:a16="http://schemas.microsoft.com/office/drawing/2014/main" val="3299738538"/>
                    </a:ext>
                  </a:extLst>
                </a:gridCol>
                <a:gridCol w="1443225">
                  <a:extLst>
                    <a:ext uri="{9D8B030D-6E8A-4147-A177-3AD203B41FA5}">
                      <a16:colId xmlns:a16="http://schemas.microsoft.com/office/drawing/2014/main" val="2005777213"/>
                    </a:ext>
                  </a:extLst>
                </a:gridCol>
                <a:gridCol w="395277">
                  <a:extLst>
                    <a:ext uri="{9D8B030D-6E8A-4147-A177-3AD203B41FA5}">
                      <a16:colId xmlns:a16="http://schemas.microsoft.com/office/drawing/2014/main" val="4057068639"/>
                    </a:ext>
                  </a:extLst>
                </a:gridCol>
                <a:gridCol w="413663">
                  <a:extLst>
                    <a:ext uri="{9D8B030D-6E8A-4147-A177-3AD203B41FA5}">
                      <a16:colId xmlns:a16="http://schemas.microsoft.com/office/drawing/2014/main" val="2156965327"/>
                    </a:ext>
                  </a:extLst>
                </a:gridCol>
                <a:gridCol w="588321">
                  <a:extLst>
                    <a:ext uri="{9D8B030D-6E8A-4147-A177-3AD203B41FA5}">
                      <a16:colId xmlns:a16="http://schemas.microsoft.com/office/drawing/2014/main" val="2586714062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1168388680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878120300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97141564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2674214749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2279173102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2640934623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913432621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490802913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2469789010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4139788132"/>
                    </a:ext>
                  </a:extLst>
                </a:gridCol>
                <a:gridCol w="735401">
                  <a:extLst>
                    <a:ext uri="{9D8B030D-6E8A-4147-A177-3AD203B41FA5}">
                      <a16:colId xmlns:a16="http://schemas.microsoft.com/office/drawing/2014/main" val="1223774148"/>
                    </a:ext>
                  </a:extLst>
                </a:gridCol>
                <a:gridCol w="857968">
                  <a:extLst>
                    <a:ext uri="{9D8B030D-6E8A-4147-A177-3AD203B41FA5}">
                      <a16:colId xmlns:a16="http://schemas.microsoft.com/office/drawing/2014/main" val="1182505253"/>
                    </a:ext>
                  </a:extLst>
                </a:gridCol>
              </a:tblGrid>
              <a:tr h="181602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 Chitose Internasional Tbk (Consolidated)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963474"/>
                  </a:ext>
                </a:extLst>
              </a:tr>
              <a:tr h="1816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Profit &amp; Loss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892904"/>
                  </a:ext>
                </a:extLst>
              </a:tr>
              <a:tr h="1816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2023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418522"/>
                  </a:ext>
                </a:extLst>
              </a:tr>
              <a:tr h="18160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543740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320520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Penjualan bersih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23.867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26.135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26.965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25.833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30.676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32.191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45.632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41.931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43.001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48.581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43.202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42.646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430.660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754307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Pokok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16.066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18.201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19.272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19.700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21.390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20.461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32.077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28.409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28.303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31.961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28.271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28.250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292.361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15581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395173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LABA KOTOR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7.800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7.934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7.693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6.133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9.286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11.730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13.555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13.522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14.698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16.620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14.931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14.396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138.299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276401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920378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Penjualan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3.314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3.247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3.441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2.802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3.641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3.998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5.262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5.523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5.916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6.344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6.179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5.944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55.611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685987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Umum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Administrasi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3.948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4.051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3.866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3.824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4.032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3.934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4.117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4.023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4.059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4.351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4.127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4.325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48.656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321169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7.261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7.298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7.308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6.626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7.673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7.932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9.380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9.546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9.975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10.694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10.305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10.269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104.267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63864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LABA USAHA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539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385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(493)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1.613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3.797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4.175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3.976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4.723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5.926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4.626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4.127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34.032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33769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234992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&amp; Pendapatan lainnya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1.264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76853"/>
                  </a:ext>
                </a:extLst>
              </a:tr>
              <a:tr h="363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Bunga Pinjaman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(563)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(513)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(558)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(543)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(553)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(541)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(498)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(504)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(507)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(502)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(488)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(502)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(6.272)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24975"/>
                  </a:ext>
                </a:extLst>
              </a:tr>
              <a:tr h="363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Beban &amp; Pendapatan Selisih Kurs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-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403291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559355"/>
                  </a:ext>
                </a:extLst>
              </a:tr>
              <a:tr h="363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PENDAPATAN (BEBAN) LAINNYA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(458)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(453)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(437)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(448)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(435)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(393)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(399)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(402)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(396)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(383)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(396)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(5.008)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401852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891992"/>
                  </a:ext>
                </a:extLst>
              </a:tr>
              <a:tr h="248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LABA (RUGI) SEBELUM PAJAK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228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(67)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(930)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1.165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3.362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3.782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3.577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4.321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5.530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4.243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3.731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29.023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016692"/>
                  </a:ext>
                </a:extLst>
              </a:tr>
              <a:tr h="18160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61641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71864" y="692696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LAPORAN RUGI LABA</a:t>
            </a:r>
          </a:p>
        </p:txBody>
      </p:sp>
    </p:spTree>
    <p:extLst>
      <p:ext uri="{BB962C8B-B14F-4D97-AF65-F5344CB8AC3E}">
        <p14:creationId xmlns:p14="http://schemas.microsoft.com/office/powerpoint/2010/main" val="1388338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01941"/>
              </p:ext>
            </p:extLst>
          </p:nvPr>
        </p:nvGraphicFramePr>
        <p:xfrm>
          <a:off x="335360" y="1484784"/>
          <a:ext cx="6048670" cy="2194560"/>
        </p:xfrm>
        <a:graphic>
          <a:graphicData uri="http://schemas.openxmlformats.org/drawingml/2006/table">
            <a:tbl>
              <a:tblPr/>
              <a:tblGrid>
                <a:gridCol w="1165744">
                  <a:extLst>
                    <a:ext uri="{9D8B030D-6E8A-4147-A177-3AD203B41FA5}">
                      <a16:colId xmlns:a16="http://schemas.microsoft.com/office/drawing/2014/main" val="3530760695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1025638990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383120852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1884946487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81175004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3210151301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4636438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2663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2021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2022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2023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8753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1781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1764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2462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Inventory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118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73356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Loan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6709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Capex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01501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815820"/>
              </p:ext>
            </p:extLst>
          </p:nvPr>
        </p:nvGraphicFramePr>
        <p:xfrm>
          <a:off x="5231904" y="3933056"/>
          <a:ext cx="6048670" cy="2194560"/>
        </p:xfrm>
        <a:graphic>
          <a:graphicData uri="http://schemas.openxmlformats.org/drawingml/2006/table">
            <a:tbl>
              <a:tblPr/>
              <a:tblGrid>
                <a:gridCol w="1165744">
                  <a:extLst>
                    <a:ext uri="{9D8B030D-6E8A-4147-A177-3AD203B41FA5}">
                      <a16:colId xmlns:a16="http://schemas.microsoft.com/office/drawing/2014/main" val="1659901743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734445079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2908472599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2863302746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4246645526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1775230902"/>
                    </a:ext>
                  </a:extLst>
                </a:gridCol>
                <a:gridCol w="813821">
                  <a:extLst>
                    <a:ext uri="{9D8B030D-6E8A-4147-A177-3AD203B41FA5}">
                      <a16:colId xmlns:a16="http://schemas.microsoft.com/office/drawing/2014/main" val="2671905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Konsol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4933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2021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2022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2023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91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9135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7485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407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Inventory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119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122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123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190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Loan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1625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Capex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8,6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1,7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13178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7752184" y="2159145"/>
            <a:ext cx="3528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POIN NERACA</a:t>
            </a:r>
          </a:p>
        </p:txBody>
      </p:sp>
    </p:spTree>
    <p:extLst>
      <p:ext uri="{BB962C8B-B14F-4D97-AF65-F5344CB8AC3E}">
        <p14:creationId xmlns:p14="http://schemas.microsoft.com/office/powerpoint/2010/main" val="3261685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327811"/>
              </p:ext>
            </p:extLst>
          </p:nvPr>
        </p:nvGraphicFramePr>
        <p:xfrm>
          <a:off x="263352" y="1340767"/>
          <a:ext cx="5688635" cy="5181600"/>
        </p:xfrm>
        <a:graphic>
          <a:graphicData uri="http://schemas.openxmlformats.org/drawingml/2006/table">
            <a:tbl>
              <a:tblPr/>
              <a:tblGrid>
                <a:gridCol w="609034">
                  <a:extLst>
                    <a:ext uri="{9D8B030D-6E8A-4147-A177-3AD203B41FA5}">
                      <a16:colId xmlns:a16="http://schemas.microsoft.com/office/drawing/2014/main" val="3124636500"/>
                    </a:ext>
                  </a:extLst>
                </a:gridCol>
                <a:gridCol w="609034">
                  <a:extLst>
                    <a:ext uri="{9D8B030D-6E8A-4147-A177-3AD203B41FA5}">
                      <a16:colId xmlns:a16="http://schemas.microsoft.com/office/drawing/2014/main" val="2427629906"/>
                    </a:ext>
                  </a:extLst>
                </a:gridCol>
                <a:gridCol w="609034">
                  <a:extLst>
                    <a:ext uri="{9D8B030D-6E8A-4147-A177-3AD203B41FA5}">
                      <a16:colId xmlns:a16="http://schemas.microsoft.com/office/drawing/2014/main" val="888980292"/>
                    </a:ext>
                  </a:extLst>
                </a:gridCol>
                <a:gridCol w="609034">
                  <a:extLst>
                    <a:ext uri="{9D8B030D-6E8A-4147-A177-3AD203B41FA5}">
                      <a16:colId xmlns:a16="http://schemas.microsoft.com/office/drawing/2014/main" val="1210283315"/>
                    </a:ext>
                  </a:extLst>
                </a:gridCol>
                <a:gridCol w="609034">
                  <a:extLst>
                    <a:ext uri="{9D8B030D-6E8A-4147-A177-3AD203B41FA5}">
                      <a16:colId xmlns:a16="http://schemas.microsoft.com/office/drawing/2014/main" val="3198379343"/>
                    </a:ext>
                  </a:extLst>
                </a:gridCol>
                <a:gridCol w="881155">
                  <a:extLst>
                    <a:ext uri="{9D8B030D-6E8A-4147-A177-3AD203B41FA5}">
                      <a16:colId xmlns:a16="http://schemas.microsoft.com/office/drawing/2014/main" val="780325824"/>
                    </a:ext>
                  </a:extLst>
                </a:gridCol>
                <a:gridCol w="881155">
                  <a:extLst>
                    <a:ext uri="{9D8B030D-6E8A-4147-A177-3AD203B41FA5}">
                      <a16:colId xmlns:a16="http://schemas.microsoft.com/office/drawing/2014/main" val="2862069741"/>
                    </a:ext>
                  </a:extLst>
                </a:gridCol>
                <a:gridCol w="881155">
                  <a:extLst>
                    <a:ext uri="{9D8B030D-6E8A-4147-A177-3AD203B41FA5}">
                      <a16:colId xmlns:a16="http://schemas.microsoft.com/office/drawing/2014/main" val="268734809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62640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43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571159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Operasi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0,86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(49,27)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36,23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665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operational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5406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053586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Investasi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(5,00)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(2,37)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(2,55)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2229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investment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119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307332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Pendanaan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(2,96)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36,14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(20,75)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0728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financing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9481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170453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KENAIKAN BERSIH KAS DAN SETARA KAS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(7,10)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(15,50)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12,93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1256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increase/decrease)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3102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6842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DAN SETARA KAS AWAL PERIODE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25,77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18,67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3,17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3655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(Beginning cash position)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812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163163"/>
                  </a:ext>
                </a:extLst>
              </a:tr>
              <a:tr h="18288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DAN SETARA KAS AKHIR PERIODE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18,67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3,17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16,10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6569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(Ending cash position)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7091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77695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573939"/>
              </p:ext>
            </p:extLst>
          </p:nvPr>
        </p:nvGraphicFramePr>
        <p:xfrm>
          <a:off x="6168008" y="1340767"/>
          <a:ext cx="5832646" cy="5193996"/>
        </p:xfrm>
        <a:graphic>
          <a:graphicData uri="http://schemas.openxmlformats.org/drawingml/2006/table">
            <a:tbl>
              <a:tblPr/>
              <a:tblGrid>
                <a:gridCol w="624452">
                  <a:extLst>
                    <a:ext uri="{9D8B030D-6E8A-4147-A177-3AD203B41FA5}">
                      <a16:colId xmlns:a16="http://schemas.microsoft.com/office/drawing/2014/main" val="376365726"/>
                    </a:ext>
                  </a:extLst>
                </a:gridCol>
                <a:gridCol w="624452">
                  <a:extLst>
                    <a:ext uri="{9D8B030D-6E8A-4147-A177-3AD203B41FA5}">
                      <a16:colId xmlns:a16="http://schemas.microsoft.com/office/drawing/2014/main" val="769192470"/>
                    </a:ext>
                  </a:extLst>
                </a:gridCol>
                <a:gridCol w="624452">
                  <a:extLst>
                    <a:ext uri="{9D8B030D-6E8A-4147-A177-3AD203B41FA5}">
                      <a16:colId xmlns:a16="http://schemas.microsoft.com/office/drawing/2014/main" val="3534666072"/>
                    </a:ext>
                  </a:extLst>
                </a:gridCol>
                <a:gridCol w="624452">
                  <a:extLst>
                    <a:ext uri="{9D8B030D-6E8A-4147-A177-3AD203B41FA5}">
                      <a16:colId xmlns:a16="http://schemas.microsoft.com/office/drawing/2014/main" val="2877853346"/>
                    </a:ext>
                  </a:extLst>
                </a:gridCol>
                <a:gridCol w="624452">
                  <a:extLst>
                    <a:ext uri="{9D8B030D-6E8A-4147-A177-3AD203B41FA5}">
                      <a16:colId xmlns:a16="http://schemas.microsoft.com/office/drawing/2014/main" val="889341455"/>
                    </a:ext>
                  </a:extLst>
                </a:gridCol>
                <a:gridCol w="903462">
                  <a:extLst>
                    <a:ext uri="{9D8B030D-6E8A-4147-A177-3AD203B41FA5}">
                      <a16:colId xmlns:a16="http://schemas.microsoft.com/office/drawing/2014/main" val="752698124"/>
                    </a:ext>
                  </a:extLst>
                </a:gridCol>
                <a:gridCol w="903462">
                  <a:extLst>
                    <a:ext uri="{9D8B030D-6E8A-4147-A177-3AD203B41FA5}">
                      <a16:colId xmlns:a16="http://schemas.microsoft.com/office/drawing/2014/main" val="2614648469"/>
                    </a:ext>
                  </a:extLst>
                </a:gridCol>
                <a:gridCol w="903462">
                  <a:extLst>
                    <a:ext uri="{9D8B030D-6E8A-4147-A177-3AD203B41FA5}">
                      <a16:colId xmlns:a16="http://schemas.microsoft.com/office/drawing/2014/main" val="248178668"/>
                    </a:ext>
                  </a:extLst>
                </a:gridCol>
              </a:tblGrid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Konsol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852386"/>
                  </a:ext>
                </a:extLst>
              </a:tr>
              <a:tr h="18232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85164"/>
                  </a:ext>
                </a:extLst>
              </a:tr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648864"/>
                  </a:ext>
                </a:extLst>
              </a:tr>
              <a:tr h="36465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Operasi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6,58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(65,52)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47,09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22820"/>
                  </a:ext>
                </a:extLst>
              </a:tr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operational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283134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023354"/>
                  </a:ext>
                </a:extLst>
              </a:tr>
              <a:tr h="36465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Investasi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(5,00)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(2,83)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(2,55)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388978"/>
                  </a:ext>
                </a:extLst>
              </a:tr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investment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092527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130274"/>
                  </a:ext>
                </a:extLst>
              </a:tr>
              <a:tr h="36465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Bersih Diperoleh dari Aktivitas Pendanaan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(7,12)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41,79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(17,19)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119885"/>
                  </a:ext>
                </a:extLst>
              </a:tr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form financing activities)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081310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44140"/>
                  </a:ext>
                </a:extLst>
              </a:tr>
              <a:tr h="364650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KENAIKAN BERSIH KAS DAN SETARA KAS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6,58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(26,56)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27,35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776736"/>
                  </a:ext>
                </a:extLst>
              </a:tr>
              <a:tr h="1849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(Net cash increase/decrease)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594834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527068"/>
                  </a:ext>
                </a:extLst>
              </a:tr>
              <a:tr h="184946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DAN SETARA KAS AWAL PERIODE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40,19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34,66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8,10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547399"/>
                  </a:ext>
                </a:extLst>
              </a:tr>
              <a:tr h="3012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(Beginning cash position)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429855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89458"/>
                  </a:ext>
                </a:extLst>
              </a:tr>
              <a:tr h="184946">
                <a:tc gridSpan="5"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KAS DAN SETARA KAS AKHIR PERIODE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34,66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8,10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35,45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650218"/>
                  </a:ext>
                </a:extLst>
              </a:tr>
              <a:tr h="3012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(Ending cash position)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563135"/>
                  </a:ext>
                </a:extLst>
              </a:tr>
              <a:tr h="243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62556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99856" y="646977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LAPORAN ARUS KAS</a:t>
            </a:r>
          </a:p>
        </p:txBody>
      </p:sp>
    </p:spTree>
    <p:extLst>
      <p:ext uri="{BB962C8B-B14F-4D97-AF65-F5344CB8AC3E}">
        <p14:creationId xmlns:p14="http://schemas.microsoft.com/office/powerpoint/2010/main" val="4180429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72185AA-7DC9-1F2F-C015-FD8B2B266A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8650"/>
              </p:ext>
            </p:extLst>
          </p:nvPr>
        </p:nvGraphicFramePr>
        <p:xfrm>
          <a:off x="785410" y="369256"/>
          <a:ext cx="10621180" cy="611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430178" imgH="13906605" progId="Excel.Sheet.12">
                  <p:embed/>
                </p:oleObj>
              </mc:Choice>
              <mc:Fallback>
                <p:oleObj name="Worksheet" r:id="rId2" imgW="11430178" imgH="139066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5410" y="369256"/>
                        <a:ext cx="10621180" cy="611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8052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08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7408" y="1124744"/>
            <a:ext cx="10801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</a:rPr>
              <a:t>TRISULA VISION</a:t>
            </a:r>
          </a:p>
          <a:p>
            <a:pPr algn="ctr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To be a very competitive company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>
                <a:solidFill>
                  <a:srgbClr val="0070C0"/>
                </a:solidFill>
              </a:rPr>
              <a:t>CHITOSE VISION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penyedia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steel related furniture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inovatif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To be the number one company in Indonesia as a provider of innovative and competitive steel related furniture.</a:t>
            </a:r>
          </a:p>
          <a:p>
            <a:pPr algn="ctr"/>
            <a:endParaRPr 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93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7728" y="1412776"/>
            <a:ext cx="5184576" cy="86442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TRISULA MISSION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2521059"/>
            <a:ext cx="75124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Profitable growth through customer satisfaction and strong leadership</a:t>
            </a:r>
          </a:p>
        </p:txBody>
      </p:sp>
    </p:spTree>
    <p:extLst>
      <p:ext uri="{BB962C8B-B14F-4D97-AF65-F5344CB8AC3E}">
        <p14:creationId xmlns:p14="http://schemas.microsoft.com/office/powerpoint/2010/main" val="3938228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flipH="1">
            <a:off x="335359" y="1384642"/>
            <a:ext cx="5760640" cy="47262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3740" y="820238"/>
            <a:ext cx="4752528" cy="86442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CHITOSE MISSION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360" y="1412776"/>
            <a:ext cx="5760640" cy="482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bermutu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kepemimpinan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terpercaya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good corporate governance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shareholders 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stakeholders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berkarakter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diandalkan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mempunyai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etos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pondasi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penetapan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penanggung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Ivo)</a:t>
            </a:r>
          </a:p>
        </p:txBody>
      </p:sp>
      <p:sp>
        <p:nvSpPr>
          <p:cNvPr id="7" name="Rectangle 6"/>
          <p:cNvSpPr/>
          <p:nvPr/>
        </p:nvSpPr>
        <p:spPr>
          <a:xfrm flipH="1">
            <a:off x="6204010" y="1371307"/>
            <a:ext cx="5760640" cy="47262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customer satisfaction with product innovation and high quality services through strong leadership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a trustworthy management by enforcement good corporate governance and implement an integrated system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profitable growth for shareholders and benefit contributions for all stakeholders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human resources with character and reliability and have a high work ethic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 sustainable corporate foundation by consider to ESG aspects in determining company policies and operations</a:t>
            </a:r>
          </a:p>
        </p:txBody>
      </p:sp>
    </p:spTree>
    <p:extLst>
      <p:ext uri="{BB962C8B-B14F-4D97-AF65-F5344CB8AC3E}">
        <p14:creationId xmlns:p14="http://schemas.microsoft.com/office/powerpoint/2010/main" val="2734990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484784"/>
            <a:ext cx="4608512" cy="4733901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accent6"/>
                </a:solidFill>
              </a:rPr>
              <a:t>SPIRIT TRISULA </a:t>
            </a:r>
          </a:p>
          <a:p>
            <a:pPr marL="0" indent="0">
              <a:buNone/>
            </a:pPr>
            <a:r>
              <a:rPr lang="en-US" i="1" dirty="0"/>
              <a:t>QUALITY</a:t>
            </a:r>
          </a:p>
          <a:p>
            <a:pPr marL="0" indent="0">
              <a:buNone/>
            </a:pPr>
            <a:r>
              <a:rPr lang="en-US" i="1" dirty="0"/>
              <a:t>CARE</a:t>
            </a:r>
          </a:p>
          <a:p>
            <a:pPr marL="0" indent="0">
              <a:buNone/>
            </a:pPr>
            <a:r>
              <a:rPr lang="en-US" i="1" dirty="0"/>
              <a:t>COMMITMENT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PHILOSOPHY</a:t>
            </a:r>
          </a:p>
          <a:p>
            <a:pPr marL="0" indent="0">
              <a:buNone/>
            </a:pPr>
            <a:r>
              <a:rPr lang="en-US" i="1" dirty="0"/>
              <a:t>CREATE A BETTER LIFE FOR ALL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TAG LINE</a:t>
            </a:r>
          </a:p>
          <a:p>
            <a:pPr marL="0" indent="0">
              <a:buNone/>
            </a:pPr>
            <a:r>
              <a:rPr lang="en-US" i="1" dirty="0"/>
              <a:t>KEEP THE PROMISE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59896" y="548680"/>
            <a:ext cx="6768752" cy="61206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chemeClr val="accent6"/>
                </a:solidFill>
              </a:rPr>
              <a:t>CHITOSE VALUE</a:t>
            </a:r>
          </a:p>
          <a:p>
            <a:pPr lvl="0"/>
            <a:r>
              <a:rPr lang="en-US" sz="2600" dirty="0">
                <a:solidFill>
                  <a:schemeClr val="accent6"/>
                </a:solidFill>
              </a:rPr>
              <a:t>Integrity</a:t>
            </a:r>
            <a:r>
              <a:rPr lang="en-US" sz="2600" dirty="0"/>
              <a:t>	 </a:t>
            </a:r>
          </a:p>
          <a:p>
            <a:pPr marL="0" lvl="0" indent="0">
              <a:buNone/>
            </a:pP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pPr lvl="0"/>
            <a:r>
              <a:rPr lang="en-US" sz="2600" dirty="0">
                <a:solidFill>
                  <a:schemeClr val="accent6"/>
                </a:solidFill>
              </a:rPr>
              <a:t>Professional	</a:t>
            </a:r>
          </a:p>
          <a:p>
            <a:pPr marL="0" indent="0">
              <a:buNone/>
            </a:pP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moral yang </a:t>
            </a:r>
            <a:r>
              <a:rPr lang="en-US" dirty="0" err="1"/>
              <a:t>tinggi</a:t>
            </a:r>
            <a:endParaRPr lang="en-US" dirty="0"/>
          </a:p>
          <a:p>
            <a:pPr lvl="0"/>
            <a:r>
              <a:rPr lang="en-US" sz="2600" dirty="0">
                <a:solidFill>
                  <a:schemeClr val="accent6"/>
                </a:solidFill>
              </a:rPr>
              <a:t>Innovation	</a:t>
            </a:r>
          </a:p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ide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mengimplementasikannya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tambah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pPr lvl="0"/>
            <a:r>
              <a:rPr lang="en-US" sz="2600" dirty="0">
                <a:solidFill>
                  <a:schemeClr val="accent6"/>
                </a:solidFill>
              </a:rPr>
              <a:t>Customer focus</a:t>
            </a:r>
          </a:p>
          <a:p>
            <a:pPr marL="0" indent="0">
              <a:buNone/>
            </a:pP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kebutuhannya</a:t>
            </a:r>
            <a:r>
              <a:rPr lang="en-US" dirty="0"/>
              <a:t> </a:t>
            </a:r>
            <a:r>
              <a:rPr lang="en-US" dirty="0" err="1"/>
              <a:t>melampaui</a:t>
            </a:r>
            <a:r>
              <a:rPr lang="en-US" dirty="0"/>
              <a:t> </a:t>
            </a:r>
            <a:r>
              <a:rPr lang="en-US" dirty="0" err="1"/>
              <a:t>harapannya</a:t>
            </a:r>
            <a:r>
              <a:rPr lang="en-US" dirty="0"/>
              <a:t> (</a:t>
            </a:r>
            <a:r>
              <a:rPr lang="en-US" dirty="0" err="1"/>
              <a:t>excedding</a:t>
            </a:r>
            <a:r>
              <a:rPr lang="en-US" dirty="0"/>
              <a:t> expectation)</a:t>
            </a:r>
          </a:p>
          <a:p>
            <a:pPr lvl="0"/>
            <a:r>
              <a:rPr lang="en-US" sz="2600" dirty="0">
                <a:solidFill>
                  <a:schemeClr val="accent6"/>
                </a:solidFill>
              </a:rPr>
              <a:t>Excellent</a:t>
            </a:r>
          </a:p>
          <a:p>
            <a:pPr marL="0" indent="0">
              <a:buNone/>
            </a:pPr>
            <a:r>
              <a:rPr lang="en-US" dirty="0" err="1"/>
              <a:t>Berkomitmen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tambah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stakeholders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240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7768" y="620688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Tema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VISI dan MISI </a:t>
            </a:r>
            <a:r>
              <a:rPr lang="en-US" sz="2000" dirty="0" err="1"/>
              <a:t>perusahaan</a:t>
            </a:r>
            <a:r>
              <a:rPr lang="en-US" sz="2000" dirty="0"/>
              <a:t> yang </a:t>
            </a:r>
            <a:r>
              <a:rPr lang="en-US" sz="2000" dirty="0" err="1"/>
              <a:t>diselaraskan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4 perspective BSC</a:t>
            </a:r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082187"/>
              </p:ext>
            </p:extLst>
          </p:nvPr>
        </p:nvGraphicFramePr>
        <p:xfrm>
          <a:off x="767408" y="1484784"/>
          <a:ext cx="10801200" cy="4630867"/>
        </p:xfrm>
        <a:graphic>
          <a:graphicData uri="http://schemas.openxmlformats.org/drawingml/2006/table">
            <a:tbl>
              <a:tblPr firstRow="1" firstCol="1" bandRow="1"/>
              <a:tblGrid>
                <a:gridCol w="2385861">
                  <a:extLst>
                    <a:ext uri="{9D8B030D-6E8A-4147-A177-3AD203B41FA5}">
                      <a16:colId xmlns:a16="http://schemas.microsoft.com/office/drawing/2014/main" val="1028123318"/>
                    </a:ext>
                  </a:extLst>
                </a:gridCol>
                <a:gridCol w="4564519">
                  <a:extLst>
                    <a:ext uri="{9D8B030D-6E8A-4147-A177-3AD203B41FA5}">
                      <a16:colId xmlns:a16="http://schemas.microsoft.com/office/drawing/2014/main" val="849317051"/>
                    </a:ext>
                  </a:extLst>
                </a:gridCol>
                <a:gridCol w="3850820">
                  <a:extLst>
                    <a:ext uri="{9D8B030D-6E8A-4147-A177-3AD203B41FA5}">
                      <a16:colId xmlns:a16="http://schemas.microsoft.com/office/drawing/2014/main" val="37940509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Perspektif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Tema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Strategi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Sasaran Strategi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721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-Number One Company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-Trustworthy Management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Sales Growth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Profitable Growth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 effectiveness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242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-provider of innovative and competitive steel related furniture</a:t>
                      </a: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 satisfaction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 loyalty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Innovative Product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732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Internal Process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-Best Quality product &amp; Service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-Contribution to all stakeholders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Production quality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Productivity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Responsible Production Process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Inventory Management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007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&amp; Growth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-Strong Leadership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-Enforcement Good Corporate Governance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-Human Capital development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-Integrated system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-Sustainability (ESG)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Organization Capital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Capital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Digitalization System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02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4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5425926" y="289636"/>
            <a:ext cx="3863417" cy="5078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 Map 2022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Chitose </a:t>
            </a:r>
            <a:r>
              <a:rPr lang="en-US" altLang="en-US" sz="1800" b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altLang="en-US" sz="18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endParaRPr lang="en-US" altLang="en-US" sz="18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436541" y="5611148"/>
            <a:ext cx="7475884" cy="86118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84433" tIns="42217" rIns="84433" bIns="42217"/>
          <a:lstStyle/>
          <a:p>
            <a:pPr defTabSz="842963"/>
            <a:endParaRPr lang="en-US" sz="1600">
              <a:latin typeface="Garamond" pitchFamily="18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1887787" y="1230714"/>
            <a:ext cx="331787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900">
                <a:ea typeface="ヒラギノ角ゴ Pro W3"/>
              </a:rPr>
              <a:t>F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1887787" y="2694388"/>
            <a:ext cx="33178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900">
                <a:ea typeface="ヒラギノ角ゴ Pro W3"/>
              </a:rPr>
              <a:t>C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835364" y="4005238"/>
            <a:ext cx="79851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955" dirty="0">
                <a:latin typeface="Arial" panose="020B0604020202020204" pitchFamily="34" charset="0"/>
                <a:cs typeface="Arial" panose="020B0604020202020204" pitchFamily="34" charset="0"/>
              </a:rPr>
              <a:t>I/P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1873825" y="5470520"/>
            <a:ext cx="548754" cy="10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ヒラギノ角ゴ Pro W3"/>
                <a:cs typeface="ヒラギノ角ゴ Pro W3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2955" dirty="0">
                <a:latin typeface="Arial" panose="020B0604020202020204" pitchFamily="34" charset="0"/>
                <a:cs typeface="Arial" panose="020B0604020202020204" pitchFamily="34" charset="0"/>
              </a:rPr>
              <a:t>L/G</a:t>
            </a: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>
            <a:off x="1887787" y="5218513"/>
            <a:ext cx="8442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1854449" y="3624663"/>
            <a:ext cx="844391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1887787" y="2348880"/>
            <a:ext cx="844232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>
            <a:off x="1887787" y="896689"/>
            <a:ext cx="844391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626200" y="1298999"/>
            <a:ext cx="1425353" cy="6332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Cost Effectiveness</a:t>
            </a:r>
          </a:p>
          <a:p>
            <a:pPr algn="ctr" eaLnBrk="1" hangingPunct="1">
              <a:defRPr/>
            </a:pP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31704" y="2529508"/>
            <a:ext cx="1305472" cy="8112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Customer Satisfaction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31704" y="4020391"/>
            <a:ext cx="1305472" cy="680162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Inventory Management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92937" y="5734715"/>
            <a:ext cx="1430855" cy="63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Digitalization system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55225" y="5734715"/>
            <a:ext cx="1305472" cy="63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</a:t>
            </a: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Capital</a:t>
            </a:r>
          </a:p>
        </p:txBody>
      </p:sp>
      <p:sp>
        <p:nvSpPr>
          <p:cNvPr id="55" name="Up Arrow 54"/>
          <p:cNvSpPr/>
          <p:nvPr/>
        </p:nvSpPr>
        <p:spPr bwMode="auto">
          <a:xfrm>
            <a:off x="3027726" y="5094208"/>
            <a:ext cx="315913" cy="484187"/>
          </a:xfrm>
          <a:prstGeom prst="up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84433" tIns="42217" rIns="84433" bIns="42217"/>
          <a:lstStyle/>
          <a:p>
            <a:pPr defTabSz="842963"/>
            <a:endParaRPr lang="en-US" sz="1600">
              <a:latin typeface="Garamond" pitchFamily="18" charset="0"/>
            </a:endParaRPr>
          </a:p>
        </p:txBody>
      </p:sp>
      <p:sp>
        <p:nvSpPr>
          <p:cNvPr id="56" name="Up Arrow 55"/>
          <p:cNvSpPr/>
          <p:nvPr/>
        </p:nvSpPr>
        <p:spPr bwMode="auto">
          <a:xfrm>
            <a:off x="4899934" y="5094208"/>
            <a:ext cx="315913" cy="485775"/>
          </a:xfrm>
          <a:prstGeom prst="up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84433" tIns="42217" rIns="84433" bIns="42217"/>
          <a:lstStyle/>
          <a:p>
            <a:pPr defTabSz="842963"/>
            <a:endParaRPr lang="en-US" sz="1600">
              <a:latin typeface="Garamond" pitchFamily="18" charset="0"/>
            </a:endParaRPr>
          </a:p>
        </p:txBody>
      </p:sp>
      <p:sp>
        <p:nvSpPr>
          <p:cNvPr id="57" name="Up Arrow 56"/>
          <p:cNvSpPr/>
          <p:nvPr/>
        </p:nvSpPr>
        <p:spPr bwMode="auto">
          <a:xfrm>
            <a:off x="6988165" y="5094208"/>
            <a:ext cx="315912" cy="484187"/>
          </a:xfrm>
          <a:prstGeom prst="up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84433" tIns="42217" rIns="84433" bIns="42217"/>
          <a:lstStyle/>
          <a:p>
            <a:pPr defTabSz="842963"/>
            <a:endParaRPr lang="en-US" sz="1600">
              <a:latin typeface="Garamond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010670" y="5725116"/>
            <a:ext cx="1305472" cy="63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Organization Capital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59053" y="2529508"/>
            <a:ext cx="1305472" cy="8112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Innovative Product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18720" y="4005845"/>
            <a:ext cx="1305472" cy="717139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Production Quality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015880" y="4024793"/>
            <a:ext cx="1263314" cy="697134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Productivity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 flipV="1">
            <a:off x="4049021" y="1979816"/>
            <a:ext cx="2230173" cy="5335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2" idx="0"/>
          </p:cNvCxnSpPr>
          <p:nvPr/>
        </p:nvCxnSpPr>
        <p:spPr>
          <a:xfrm>
            <a:off x="8421130" y="1023055"/>
            <a:ext cx="9267" cy="2689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61" idx="0"/>
          </p:cNvCxnSpPr>
          <p:nvPr/>
        </p:nvCxnSpPr>
        <p:spPr>
          <a:xfrm flipH="1" flipV="1">
            <a:off x="6483495" y="1975153"/>
            <a:ext cx="2228294" cy="5543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cxnSpLocks/>
            <a:stCxn id="48" idx="0"/>
          </p:cNvCxnSpPr>
          <p:nvPr/>
        </p:nvCxnSpPr>
        <p:spPr>
          <a:xfrm flipH="1" flipV="1">
            <a:off x="4006913" y="3368015"/>
            <a:ext cx="1640624" cy="6567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cxnSpLocks/>
            <a:endCxn id="48" idx="1"/>
          </p:cNvCxnSpPr>
          <p:nvPr/>
        </p:nvCxnSpPr>
        <p:spPr>
          <a:xfrm>
            <a:off x="4737176" y="4373360"/>
            <a:ext cx="27870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cxnSpLocks/>
          </p:cNvCxnSpPr>
          <p:nvPr/>
        </p:nvCxnSpPr>
        <p:spPr>
          <a:xfrm flipV="1">
            <a:off x="3143672" y="1616319"/>
            <a:ext cx="9328" cy="33338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cxnSpLocks/>
            <a:stCxn id="61" idx="1"/>
            <a:endCxn id="46" idx="3"/>
          </p:cNvCxnSpPr>
          <p:nvPr/>
        </p:nvCxnSpPr>
        <p:spPr>
          <a:xfrm flipH="1" flipV="1">
            <a:off x="7034080" y="2930013"/>
            <a:ext cx="1024973" cy="51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cxnSpLocks/>
          </p:cNvCxnSpPr>
          <p:nvPr/>
        </p:nvCxnSpPr>
        <p:spPr>
          <a:xfrm flipH="1" flipV="1">
            <a:off x="4699290" y="3368822"/>
            <a:ext cx="2528151" cy="6356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cxnSpLocks/>
            <a:stCxn id="62" idx="1"/>
            <a:endCxn id="48" idx="3"/>
          </p:cNvCxnSpPr>
          <p:nvPr/>
        </p:nvCxnSpPr>
        <p:spPr>
          <a:xfrm flipH="1">
            <a:off x="6279194" y="4364415"/>
            <a:ext cx="239526" cy="89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12575" y="1292032"/>
            <a:ext cx="1435643" cy="6332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Profitable Growth</a:t>
            </a:r>
          </a:p>
        </p:txBody>
      </p:sp>
      <p:cxnSp>
        <p:nvCxnSpPr>
          <p:cNvPr id="122" name="Straight Arrow Connector 121"/>
          <p:cNvCxnSpPr>
            <a:endCxn id="38" idx="1"/>
          </p:cNvCxnSpPr>
          <p:nvPr/>
        </p:nvCxnSpPr>
        <p:spPr>
          <a:xfrm flipV="1">
            <a:off x="3150140" y="1615624"/>
            <a:ext cx="476060" cy="32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cxnSpLocks/>
          </p:cNvCxnSpPr>
          <p:nvPr/>
        </p:nvCxnSpPr>
        <p:spPr>
          <a:xfrm flipH="1">
            <a:off x="3159182" y="4410867"/>
            <a:ext cx="27252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7189768" y="4745130"/>
            <a:ext cx="0" cy="1960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cxnSpLocks/>
          </p:cNvCxnSpPr>
          <p:nvPr/>
        </p:nvCxnSpPr>
        <p:spPr>
          <a:xfrm flipV="1">
            <a:off x="5591944" y="4729622"/>
            <a:ext cx="0" cy="2115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CDD902-46F9-4F9C-B7D5-9B1B5848BF4A}"/>
              </a:ext>
            </a:extLst>
          </p:cNvPr>
          <p:cNvSpPr txBox="1"/>
          <p:nvPr/>
        </p:nvSpPr>
        <p:spPr>
          <a:xfrm>
            <a:off x="8051611" y="4007581"/>
            <a:ext cx="1305472" cy="717139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Responsible Production Process</a:t>
            </a:r>
          </a:p>
        </p:txBody>
      </p:sp>
      <p:sp>
        <p:nvSpPr>
          <p:cNvPr id="53" name="Up Arrow 56">
            <a:extLst>
              <a:ext uri="{FF2B5EF4-FFF2-40B4-BE49-F238E27FC236}">
                <a16:creationId xmlns:a16="http://schemas.microsoft.com/office/drawing/2014/main" id="{6196F296-5BFB-4F7B-800E-B7CC79FE2E95}"/>
              </a:ext>
            </a:extLst>
          </p:cNvPr>
          <p:cNvSpPr/>
          <p:nvPr/>
        </p:nvSpPr>
        <p:spPr bwMode="auto">
          <a:xfrm>
            <a:off x="8588400" y="5105054"/>
            <a:ext cx="315912" cy="484187"/>
          </a:xfrm>
          <a:prstGeom prst="up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84433" tIns="42217" rIns="84433" bIns="42217"/>
          <a:lstStyle/>
          <a:p>
            <a:pPr defTabSz="842963"/>
            <a:endParaRPr lang="en-US" sz="1600">
              <a:latin typeface="Garamond" pitchFamily="18" charset="0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D430D5B-ACC4-4004-A8B2-C4B45D7EC804}"/>
              </a:ext>
            </a:extLst>
          </p:cNvPr>
          <p:cNvCxnSpPr>
            <a:cxnSpLocks/>
          </p:cNvCxnSpPr>
          <p:nvPr/>
        </p:nvCxnSpPr>
        <p:spPr>
          <a:xfrm flipH="1">
            <a:off x="7800690" y="4357110"/>
            <a:ext cx="239526" cy="799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559E9BA-5D31-4586-AB16-AC277726F678}"/>
              </a:ext>
            </a:extLst>
          </p:cNvPr>
          <p:cNvCxnSpPr>
            <a:cxnSpLocks/>
            <a:stCxn id="43" idx="0"/>
            <a:endCxn id="61" idx="2"/>
          </p:cNvCxnSpPr>
          <p:nvPr/>
        </p:nvCxnSpPr>
        <p:spPr>
          <a:xfrm flipV="1">
            <a:off x="8704347" y="3340776"/>
            <a:ext cx="7442" cy="66680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2F41188-E24E-48D3-BEE7-45D9C54AD437}"/>
              </a:ext>
            </a:extLst>
          </p:cNvPr>
          <p:cNvCxnSpPr>
            <a:cxnSpLocks/>
          </p:cNvCxnSpPr>
          <p:nvPr/>
        </p:nvCxnSpPr>
        <p:spPr>
          <a:xfrm>
            <a:off x="8760296" y="4725144"/>
            <a:ext cx="0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868E935-7AFA-47B1-9054-069E9790F763}"/>
              </a:ext>
            </a:extLst>
          </p:cNvPr>
          <p:cNvCxnSpPr>
            <a:cxnSpLocks/>
          </p:cNvCxnSpPr>
          <p:nvPr/>
        </p:nvCxnSpPr>
        <p:spPr>
          <a:xfrm flipH="1">
            <a:off x="3143674" y="4929496"/>
            <a:ext cx="5616622" cy="206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728608" y="2524379"/>
            <a:ext cx="1305472" cy="8112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Customer Loyalty</a:t>
            </a:r>
          </a:p>
        </p:txBody>
      </p:sp>
      <p:cxnSp>
        <p:nvCxnSpPr>
          <p:cNvPr id="47" name="Straight Arrow Connector 46"/>
          <p:cNvCxnSpPr>
            <a:cxnSpLocks/>
            <a:stCxn id="40" idx="3"/>
            <a:endCxn id="46" idx="1"/>
          </p:cNvCxnSpPr>
          <p:nvPr/>
        </p:nvCxnSpPr>
        <p:spPr>
          <a:xfrm flipV="1">
            <a:off x="4737176" y="2930013"/>
            <a:ext cx="991432" cy="51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668667" y="1292926"/>
            <a:ext cx="1425353" cy="6332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Sales Growth</a:t>
            </a:r>
          </a:p>
        </p:txBody>
      </p:sp>
      <p:cxnSp>
        <p:nvCxnSpPr>
          <p:cNvPr id="54" name="Straight Arrow Connector 53"/>
          <p:cNvCxnSpPr>
            <a:stCxn id="46" idx="0"/>
            <a:endCxn id="50" idx="2"/>
          </p:cNvCxnSpPr>
          <p:nvPr/>
        </p:nvCxnSpPr>
        <p:spPr>
          <a:xfrm flipV="1">
            <a:off x="6381344" y="1926175"/>
            <a:ext cx="0" cy="5982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cxnSpLocks/>
            <a:stCxn id="50" idx="3"/>
          </p:cNvCxnSpPr>
          <p:nvPr/>
        </p:nvCxnSpPr>
        <p:spPr>
          <a:xfrm>
            <a:off x="7094020" y="1609551"/>
            <a:ext cx="610777" cy="41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cxnSpLocks/>
          </p:cNvCxnSpPr>
          <p:nvPr/>
        </p:nvCxnSpPr>
        <p:spPr>
          <a:xfrm>
            <a:off x="4320266" y="1023709"/>
            <a:ext cx="4110130" cy="121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cxnSpLocks/>
            <a:stCxn id="38" idx="0"/>
          </p:cNvCxnSpPr>
          <p:nvPr/>
        </p:nvCxnSpPr>
        <p:spPr>
          <a:xfrm flipV="1">
            <a:off x="4338877" y="1019560"/>
            <a:ext cx="2680" cy="2794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cxnSpLocks/>
            <a:endCxn id="50" idx="1"/>
          </p:cNvCxnSpPr>
          <p:nvPr/>
        </p:nvCxnSpPr>
        <p:spPr>
          <a:xfrm>
            <a:off x="5057890" y="1590518"/>
            <a:ext cx="610777" cy="190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527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C685CA-A1D4-4F84-AC92-DADA21D5260D}"/>
              </a:ext>
            </a:extLst>
          </p:cNvPr>
          <p:cNvSpPr txBox="1">
            <a:spLocks/>
          </p:cNvSpPr>
          <p:nvPr/>
        </p:nvSpPr>
        <p:spPr>
          <a:xfrm>
            <a:off x="1991544" y="2348880"/>
            <a:ext cx="8424936" cy="1368152"/>
          </a:xfrm>
          <a:prstGeom prst="rect">
            <a:avLst/>
          </a:prstGeom>
        </p:spPr>
        <p:txBody>
          <a:bodyPr vert="horz" lIns="0" rIns="0" bIns="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5000"/>
              </a:lnSpc>
              <a:spcBef>
                <a:spcPts val="3000"/>
              </a:spcBef>
              <a:spcAft>
                <a:spcPts val="3000"/>
              </a:spcAft>
            </a:pPr>
            <a:r>
              <a:rPr lang="en-US" dirty="0"/>
              <a:t>STRATEGIC PLANNING</a:t>
            </a:r>
          </a:p>
        </p:txBody>
      </p:sp>
    </p:spTree>
    <p:extLst>
      <p:ext uri="{BB962C8B-B14F-4D97-AF65-F5344CB8AC3E}">
        <p14:creationId xmlns:p14="http://schemas.microsoft.com/office/powerpoint/2010/main" val="315678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6E40AB-C4FF-47EC-B283-DBC49738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116632"/>
            <a:ext cx="3240360" cy="315416"/>
          </a:xfrm>
          <a:noFill/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rgbClr val="0000FF"/>
                </a:solidFill>
                <a:latin typeface="+mn-lt"/>
              </a:rPr>
              <a:t>SWOT Analysis: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C394FD-DBFA-8FD4-A000-1F5B02E6E9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764704"/>
            <a:ext cx="11953328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238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6433</TotalTime>
  <Words>2353</Words>
  <Application>Microsoft Office PowerPoint</Application>
  <PresentationFormat>Widescreen</PresentationFormat>
  <Paragraphs>1077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Garamond</vt:lpstr>
      <vt:lpstr>Monotype Corsiva</vt:lpstr>
      <vt:lpstr>Vapor Trail</vt:lpstr>
      <vt:lpstr>Worksheet</vt:lpstr>
      <vt:lpstr>2023 StRATEGIC PLANNING DEPLOYMENT THROUGH DESIGNING KPI BSC</vt:lpstr>
      <vt:lpstr>PowerPoint Presentation</vt:lpstr>
      <vt:lpstr>TRISULA MISSION </vt:lpstr>
      <vt:lpstr>CHITOSE MISSION </vt:lpstr>
      <vt:lpstr>PowerPoint Presentation</vt:lpstr>
      <vt:lpstr>PowerPoint Presentation</vt:lpstr>
      <vt:lpstr>PowerPoint Presentation</vt:lpstr>
      <vt:lpstr>PowerPoint Presentation</vt:lpstr>
      <vt:lpstr>SWOT Analysis:</vt:lpstr>
      <vt:lpstr>SWOT Analysis:</vt:lpstr>
      <vt:lpstr>SWOT Analysis:</vt:lpstr>
      <vt:lpstr>SWOT Analysis:</vt:lpstr>
      <vt:lpstr>POSITIONING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PALNNING TTI</dc:title>
  <dc:creator>S.Ruslim</dc:creator>
  <cp:lastModifiedBy>Agung  TW</cp:lastModifiedBy>
  <cp:revision>164</cp:revision>
  <dcterms:created xsi:type="dcterms:W3CDTF">2014-11-22T11:15:35Z</dcterms:created>
  <dcterms:modified xsi:type="dcterms:W3CDTF">2022-12-27T02:25:02Z</dcterms:modified>
</cp:coreProperties>
</file>