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1" r:id="rId6"/>
    <p:sldId id="257" r:id="rId7"/>
    <p:sldId id="262" r:id="rId8"/>
    <p:sldId id="264" r:id="rId9"/>
    <p:sldId id="259" r:id="rId10"/>
    <p:sldId id="260" r:id="rId11"/>
    <p:sldId id="263" r:id="rId12"/>
    <p:sldId id="276" r:id="rId13"/>
    <p:sldId id="277" r:id="rId14"/>
    <p:sldId id="278" r:id="rId15"/>
    <p:sldId id="279" r:id="rId16"/>
    <p:sldId id="280" r:id="rId17"/>
    <p:sldId id="275" r:id="rId18"/>
    <p:sldId id="265" r:id="rId19"/>
    <p:sldId id="266" r:id="rId20"/>
    <p:sldId id="267" r:id="rId21"/>
    <p:sldId id="268" r:id="rId22"/>
    <p:sldId id="273" r:id="rId23"/>
    <p:sldId id="269" r:id="rId24"/>
    <p:sldId id="270" r:id="rId25"/>
    <p:sldId id="271" r:id="rId26"/>
    <p:sldId id="272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12" d="100"/>
          <a:sy n="112" d="100"/>
        </p:scale>
        <p:origin x="-108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A6115-B766-E7E6-D31D-C987C9F62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ACB84-8905-18BE-179E-D538DDA3C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7D5B3-9915-A832-7275-3EC58455F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126B-41FA-4510-8965-88E0764A1F48}" type="datetimeFigureOut">
              <a:rPr lang="en-ID" smtClean="0"/>
              <a:t>21/06/2023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A89BE-8CB2-32E7-42D8-BDCB3999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7B77F-6F0C-CBBF-3445-07FF5391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300F-0282-488B-9941-D5049C772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6330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2C8B0-FE2F-BA99-E60D-B55BDA53D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5CC12-8009-2D26-8876-2FA267CBF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3BEA5-4E20-B056-F5B3-B7F6B6761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126B-41FA-4510-8965-88E0764A1F48}" type="datetimeFigureOut">
              <a:rPr lang="en-ID" smtClean="0"/>
              <a:t>21/06/2023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5A1A1-5CCB-CC6F-1BAC-48610BDFA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60E2F-1FD3-AE5D-7B77-9F034CD3D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300F-0282-488B-9941-D5049C772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06340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319615-ABBF-D6E0-C888-6DC8E01113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8E07DF-790C-4D6B-EFEE-8D7006D91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AFB8D-6D13-457D-7F05-55D65726B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126B-41FA-4510-8965-88E0764A1F48}" type="datetimeFigureOut">
              <a:rPr lang="en-ID" smtClean="0"/>
              <a:t>21/06/2023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DD6DF-27C2-641F-C237-7B9E93FB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D7A72-E6A7-C3B7-CA76-4623372BB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300F-0282-488B-9941-D5049C772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0400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31B1-9E18-D133-EC2E-94D9B7E00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77D5A-6898-8400-508C-B2F2C7A02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36DC1-9C41-9BF3-FC36-87D3FA4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126B-41FA-4510-8965-88E0764A1F48}" type="datetimeFigureOut">
              <a:rPr lang="en-ID" smtClean="0"/>
              <a:t>21/06/2023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32EEE-B7E9-FCFD-09B2-292A6A4F6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16180-2C9D-B1DA-C7FB-8D5FE4075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300F-0282-488B-9941-D5049C772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8885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3CF2-467C-4384-AB60-15A5DFA76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DCD0B-670C-1424-899B-CC7B1E59C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92ABD-A70E-3B22-FE64-63003ACB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126B-41FA-4510-8965-88E0764A1F48}" type="datetimeFigureOut">
              <a:rPr lang="en-ID" smtClean="0"/>
              <a:t>21/06/2023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24843-F9E7-52FB-7015-AFA237652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424D2-FFA6-FE6D-F346-435D4BA0E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300F-0282-488B-9941-D5049C772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0234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551F-5C19-7177-1801-E2D4809C8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ECB4F-B3FC-531B-BEF6-FCAE35562D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BD90FD-C162-0B21-E480-076ADF85A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46FDE-924D-D3AE-CB0E-9D20E2D4A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126B-41FA-4510-8965-88E0764A1F48}" type="datetimeFigureOut">
              <a:rPr lang="en-ID" smtClean="0"/>
              <a:t>21/06/2023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253FB-CCBA-3A0F-4740-40B86D819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AB90E-CB39-38C8-F56B-30CFEFBCE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300F-0282-488B-9941-D5049C772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7976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DB6E7-422A-6432-CF97-127882C3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A0F4B-5FD2-F076-BF2E-1141C6A7A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62877-F48F-3317-5C87-B86B12762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F984C-C69B-60BF-37F5-4E090CA571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06365-8E0F-87F1-AA6D-C7560CFCB5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DAFE38-18F2-6468-0AD6-4B700895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126B-41FA-4510-8965-88E0764A1F48}" type="datetimeFigureOut">
              <a:rPr lang="en-ID" smtClean="0"/>
              <a:t>21/06/2023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CD4091-7415-C002-1B8B-A55CF59D0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939D98-0E14-FCB9-1D4F-2920377C9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300F-0282-488B-9941-D5049C772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4460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DFCFC-2452-FD14-C7E2-7A27E8BA9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6ABA6B-B336-7263-2583-DF30E95A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126B-41FA-4510-8965-88E0764A1F48}" type="datetimeFigureOut">
              <a:rPr lang="en-ID" smtClean="0"/>
              <a:t>21/06/2023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6CE9E-33F7-A12B-446F-395EA4D0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9E650-F427-C93D-B416-66499165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300F-0282-488B-9941-D5049C772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52645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660C0-098D-9590-46DD-E7C715468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126B-41FA-4510-8965-88E0764A1F48}" type="datetimeFigureOut">
              <a:rPr lang="en-ID" smtClean="0"/>
              <a:t>21/06/2023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A05BAD-2801-ED43-E35A-27FD80CCA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04473-4EE1-407C-0BA8-B3DF5DBFD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300F-0282-488B-9941-D5049C772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89919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BE916-BCF3-6B91-2E4E-6BB3705E2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EAB8E-1934-301D-A632-B9F946AEB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00EEC-8F53-F598-CFDF-BA7F0510E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0A711-72A0-EA6A-2BA2-DF2B7D071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126B-41FA-4510-8965-88E0764A1F48}" type="datetimeFigureOut">
              <a:rPr lang="en-ID" smtClean="0"/>
              <a:t>21/06/2023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5ECDCF-61A1-1D5E-0C3B-B636D929F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C9F73-7D3A-6A23-5C27-D71D74852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300F-0282-488B-9941-D5049C772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1956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D8D20-7FA4-ED7D-4FBB-083781FED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F74AA0-8BC1-F63B-CD94-9824203A29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822ED-88AA-2D4F-4C2D-63E7A263D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C85FA-6540-5310-6C84-F3A80E5B1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126B-41FA-4510-8965-88E0764A1F48}" type="datetimeFigureOut">
              <a:rPr lang="en-ID" smtClean="0"/>
              <a:t>21/06/2023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E2F0B-F5ED-DFC1-F111-7D5085A6A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262A6-9116-53EA-85C2-308FBF35F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300F-0282-488B-9941-D5049C772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2496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0C69E-0484-A3E2-78C3-9ADF0F7DE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73D32-282F-E14D-4ED9-BA3139F5C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423C-2CFA-334E-5D96-99407D1A1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3126B-41FA-4510-8965-88E0764A1F48}" type="datetimeFigureOut">
              <a:rPr lang="en-ID" smtClean="0"/>
              <a:t>21/06/2023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5AD7-C372-6AB9-CDE8-07D05BDA4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D2C4D-6FE2-83FB-F591-BDA62F141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5300F-0282-488B-9941-D5049C7720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4323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file:///D:\Data%20D\2.%20SNI%2014001,%2045001%20dan%2019011\5%20SOP%20UP%20DATE\CMS\17.%20HC.P.8.%20Prosedur%20Identifikasi%20UU%20dan%20Peraturan%20Lain.doc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2.1.%20Prosesur%20(SOP)/31.%20P.HSE.31%20SOP%20Manajemen%20Perubahan.docx" TargetMode="External"/><Relationship Id="rId13" Type="http://schemas.openxmlformats.org/officeDocument/2006/relationships/hyperlink" Target="2.1.%20Prosesur%20(SOP)/26.%20P.HSE.26%20SOP%20Pemantauan%20&amp;%20Pengukuran%20Kinerja%20K3L.docx" TargetMode="External"/><Relationship Id="rId3" Type="http://schemas.openxmlformats.org/officeDocument/2006/relationships/image" Target="../media/image1.png"/><Relationship Id="rId7" Type="http://schemas.openxmlformats.org/officeDocument/2006/relationships/hyperlink" Target="2.1.%20Prosesur%20(SOP)/21.%20P.HSE.21%20SOP%20Penanganan%20Keadaan%20Darurat.docx" TargetMode="External"/><Relationship Id="rId12" Type="http://schemas.openxmlformats.org/officeDocument/2006/relationships/hyperlink" Target="2.1.%20Prosesur%20(SOP)/27.%20P.HSE.27%20%20SOP%20Penanggulangan%20Kebakaran.docx" TargetMode="External"/><Relationship Id="rId17" Type="http://schemas.openxmlformats.org/officeDocument/2006/relationships/hyperlink" Target="2.1.%20Prosesur%20(SOP)/22.%20P.HSE.22%20SOP%20Komunikasi,%20Partsispasi%20dan%20Konsultasi.docx" TargetMode="External"/><Relationship Id="rId2" Type="http://schemas.openxmlformats.org/officeDocument/2006/relationships/hyperlink" Target="2.1.%20Prosesur%20(SOP)/18.%20P.HSE.18%20SOP%20Identifikasi%20UU%20dan%20Peraturan%20Lain.docx" TargetMode="External"/><Relationship Id="rId16" Type="http://schemas.openxmlformats.org/officeDocument/2006/relationships/hyperlink" Target="2.1.%20Prosesur%20(SOP)/23.%20P.HSE.23%20SOP%20Medical%20Check%20Up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2.1.%20Prosesur%20(SOP)/20.%20P.HSE.20%20SOP%20Tanggap%20Darurat.docx" TargetMode="External"/><Relationship Id="rId11" Type="http://schemas.openxmlformats.org/officeDocument/2006/relationships/hyperlink" Target="2.1.%20Prosesur%20(SOP)/28.%20P.HSE.28%20%20SOP%20Pengelolaan%20Limbah%20B3%20Update,.docx" TargetMode="External"/><Relationship Id="rId5" Type="http://schemas.openxmlformats.org/officeDocument/2006/relationships/hyperlink" Target="2.1.%20Prosesur%20(SOP)/19.P.HSE.19%20SOP%20Investigasi%20dan%20Kecelakaan%20Kerja.docx" TargetMode="External"/><Relationship Id="rId15" Type="http://schemas.openxmlformats.org/officeDocument/2006/relationships/hyperlink" Target="2.1.%20Prosesur%20(SOP)/24.%20HC.P.4.IK.6.%20Keselamatan%20dan%20Kesehatan%20Kerja%20(K3)%20Update-1.docx" TargetMode="External"/><Relationship Id="rId10" Type="http://schemas.openxmlformats.org/officeDocument/2006/relationships/hyperlink" Target="2.1.%20Prosesur%20(SOP)/29.%20P.HSE.29%20%20SOP%20PENGENDALIAN%20BAHAN%20KIMIA.docx" TargetMode="External"/><Relationship Id="rId4" Type="http://schemas.openxmlformats.org/officeDocument/2006/relationships/image" Target="../media/image2.svg"/><Relationship Id="rId9" Type="http://schemas.openxmlformats.org/officeDocument/2006/relationships/hyperlink" Target="2.1.%20Prosesur%20(SOP)/30.%20P.HSE.30%20%20SOP%20Izin%20Bekerja.docx" TargetMode="External"/><Relationship Id="rId14" Type="http://schemas.openxmlformats.org/officeDocument/2006/relationships/hyperlink" Target="2.1.%20Prosesur%20(SOP)/25.%20P.HSE.25%20SOP%20APD.docx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hyperlink" Target="2.1.%20Prosesur%20(SOP)/32.%20P.HSE.32%20SOP%20PEMBATASAN%20AREA%20BERBAHAYA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8.xml"/><Relationship Id="rId3" Type="http://schemas.openxmlformats.org/officeDocument/2006/relationships/image" Target="../media/image1.png"/><Relationship Id="rId7" Type="http://schemas.openxmlformats.org/officeDocument/2006/relationships/slide" Target="slide7.xml"/><Relationship Id="rId12" Type="http://schemas.openxmlformats.org/officeDocument/2006/relationships/slide" Target="slide17.xml"/><Relationship Id="rId17" Type="http://schemas.openxmlformats.org/officeDocument/2006/relationships/hyperlink" Target="2.4.%20HIRADC%20&amp;%20SARMUT/HIRAC%20All%20Dept.%20CINT%20Rev22Feb23.xlsx" TargetMode="External"/><Relationship Id="rId2" Type="http://schemas.openxmlformats.org/officeDocument/2006/relationships/slide" Target="slide3.xml"/><Relationship Id="rId16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6.xml"/><Relationship Id="rId5" Type="http://schemas.openxmlformats.org/officeDocument/2006/relationships/slide" Target="slide4.xml"/><Relationship Id="rId15" Type="http://schemas.openxmlformats.org/officeDocument/2006/relationships/slide" Target="slide20.xml"/><Relationship Id="rId10" Type="http://schemas.openxmlformats.org/officeDocument/2006/relationships/slide" Target="slide15.xml"/><Relationship Id="rId4" Type="http://schemas.openxmlformats.org/officeDocument/2006/relationships/image" Target="../media/image2.svg"/><Relationship Id="rId9" Type="http://schemas.openxmlformats.org/officeDocument/2006/relationships/slide" Target="slide14.xml"/><Relationship Id="rId14" Type="http://schemas.openxmlformats.org/officeDocument/2006/relationships/hyperlink" Target="3.2.%20%20Manual%20Sistem%20Manajemen%20integrasi%20des%202022.docx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2.2.%20Instruksi%20Kerja%20(IK)%20-%20CINT-Intranet/37.%20IK.HSE.37.%20Forklift%20Warehouse.docx" TargetMode="External"/><Relationship Id="rId13" Type="http://schemas.openxmlformats.org/officeDocument/2006/relationships/hyperlink" Target="2.2.%20Instruksi%20Kerja%20(IK)%20-%20CINT-Intranet/42.%20IK.HSE.42.%20Penggunaan%20Tangga.docx" TargetMode="External"/><Relationship Id="rId3" Type="http://schemas.openxmlformats.org/officeDocument/2006/relationships/image" Target="../media/image1.png"/><Relationship Id="rId7" Type="http://schemas.openxmlformats.org/officeDocument/2006/relationships/hyperlink" Target="2.2.%20Instruksi%20Kerja%20(IK)%20-%20CINT-Intranet/36.%20IK.HSE.36.%20PENGELASAN%20&amp;%20PEMOTONGAN.docx" TargetMode="External"/><Relationship Id="rId12" Type="http://schemas.openxmlformats.org/officeDocument/2006/relationships/hyperlink" Target="2.2.%20Instruksi%20Kerja%20(IK)%20-%20CINT-Intranet/41.%20IK.HSE.41.%20Scaffolding.docx" TargetMode="External"/><Relationship Id="rId2" Type="http://schemas.openxmlformats.org/officeDocument/2006/relationships/hyperlink" Target="2.2.%20Instruksi%20Kerja%20(IK)%20-%20CINT-Intranet/33.%20IK.HSE.33%20Keselamatan%20Kerja%20Listrik.doc" TargetMode="External"/><Relationship Id="rId16" Type="http://schemas.openxmlformats.org/officeDocument/2006/relationships/hyperlink" Target="2.2.%20Instruksi%20Kerja%20(IK)%20-%20CINT-Intranet/45.%20IK.HSE.45.%20Pemeriksaan%20Perawatan%20APAR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2.2.%20Instruksi%20Kerja%20(IK)%20-%20CINT-Intranet/35.%20%20IK.HSE.35.%20PENGANGKATAN%20MANUAL.docx" TargetMode="External"/><Relationship Id="rId11" Type="http://schemas.openxmlformats.org/officeDocument/2006/relationships/hyperlink" Target="2.2.%20Instruksi%20Kerja%20(IK)%20-%20CINT-Intranet/40.%20IK.HSE.40.%20Pertolongan%20Pertama%20Pada%20Kecelakaan.docx" TargetMode="External"/><Relationship Id="rId5" Type="http://schemas.openxmlformats.org/officeDocument/2006/relationships/hyperlink" Target="2.2.%20Instruksi%20Kerja%20(IK)%20-%20CINT-Intranet/34.%20IK.HSE.34.%20(HC.P.4.IK.6.)%20Keselamatan%20dan%20Kesehatan%20Kerja%20(K3).docx" TargetMode="External"/><Relationship Id="rId15" Type="http://schemas.openxmlformats.org/officeDocument/2006/relationships/hyperlink" Target="2.2.%20Instruksi%20Kerja%20(IK)%20-%20CINT-Intranet/44.%20IK.HSE.44.%20Pemeriksaan%20Perawatan%20Hidrant.docx" TargetMode="External"/><Relationship Id="rId10" Type="http://schemas.openxmlformats.org/officeDocument/2006/relationships/hyperlink" Target="2.2.%20Instruksi%20Kerja%20(IK)%20-%20CINT-Intranet/39.%20IK.HSE.39%20Bekerja%20di%20Ketinggian.docx" TargetMode="External"/><Relationship Id="rId4" Type="http://schemas.openxmlformats.org/officeDocument/2006/relationships/image" Target="../media/image2.svg"/><Relationship Id="rId9" Type="http://schemas.openxmlformats.org/officeDocument/2006/relationships/hyperlink" Target="2.2.%20Instruksi%20Kerja%20(IK)%20-%20CINT-Intranet/38.%20IK.HSE.38%20Bekerja%20di%20Ruang%20Terbatas.docx" TargetMode="External"/><Relationship Id="rId14" Type="http://schemas.openxmlformats.org/officeDocument/2006/relationships/hyperlink" Target="2.2.%20Instruksi%20Kerja%20(IK)%20-%20CINT-Intranet/43.%20IK.HSE.43.%20Pengecatan.docx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2.2.%20Instruksi%20Kerja%20(IK)%20-%20CINT-Intranet/49.%20IK.HSE.49.%20PENGENDALIAN%20KEBISINGAN.docx" TargetMode="External"/><Relationship Id="rId13" Type="http://schemas.openxmlformats.org/officeDocument/2006/relationships/hyperlink" Target="2.2.%20Instruksi%20Kerja%20(IK)%20-%20CINT-Intranet/53.%20IK.HSE.53%20Penanganan%20Keadaan%20Darurat.docx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2.svg"/><Relationship Id="rId12" Type="http://schemas.openxmlformats.org/officeDocument/2006/relationships/hyperlink" Target="2.2.%20Instruksi%20Kerja%20(IK)%20-%20CINT-Intranet/54.%20IK.HSE.54.%20Pengendalian%20Alat%20Inspeksi,%20Ukur%20dan%20Uji.docx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hyperlink" Target="2.2.%20Instruksi%20Kerja%20(IK)%20-%20CINT-Intranet/52.%20IK.HSE.52.%20Penanggulangan%20Gempa.docx" TargetMode="External"/><Relationship Id="rId5" Type="http://schemas.openxmlformats.org/officeDocument/2006/relationships/hyperlink" Target="2.2.%20Instruksi%20Kerja%20(IK)%20-%20CINT-Intranet/47-48.%20IK.HSE.47-48.%20(HC.P.5.)%20%20Prosedur%20Pengelolaan%20Limbah%20B3.docx" TargetMode="External"/><Relationship Id="rId10" Type="http://schemas.openxmlformats.org/officeDocument/2006/relationships/hyperlink" Target="2.2.%20Instruksi%20Kerja%20(IK)%20-%20CINT-Intranet/51.%20IK.HSE.51.%20Keselamatan%20Berkendara.docx" TargetMode="External"/><Relationship Id="rId4" Type="http://schemas.openxmlformats.org/officeDocument/2006/relationships/image" Target="../media/image4.svg"/><Relationship Id="rId9" Type="http://schemas.openxmlformats.org/officeDocument/2006/relationships/hyperlink" Target="2.2.%20Instruksi%20Kerja%20(IK)%20-%20CINT-Intranet/50.%20IK.HSE.50.%20Ergonomi%20Penggunaan%20Komputer.docx" TargetMode="External"/><Relationship Id="rId14" Type="http://schemas.openxmlformats.org/officeDocument/2006/relationships/hyperlink" Target="2.2.%20Instruksi%20Kerja%20(IK)%20-%20CINT-Intranet/46.%20IK.HSE.46.%20Gas%20Mudah%20Terbakar.docx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2.3.%20Formulir/5.%20F.HSE.59.%20Form%20Hasil%20Pelatihan%20Komite%20Tanggap%20Darurat.xlsx" TargetMode="External"/><Relationship Id="rId13" Type="http://schemas.openxmlformats.org/officeDocument/2006/relationships/hyperlink" Target="2.3.%20Formulir/10.%20F.HSE.64.%20Form%20Pengecekan%20APAR.xlsx" TargetMode="External"/><Relationship Id="rId3" Type="http://schemas.openxmlformats.org/officeDocument/2006/relationships/image" Target="../media/image1.png"/><Relationship Id="rId7" Type="http://schemas.openxmlformats.org/officeDocument/2006/relationships/hyperlink" Target="2.3.%20Formulir/4.%20F.HSE.58.%20Form%20Jadwal%20Pelatihan%20Komite%20Tanggap%20Darurat.xlsx" TargetMode="External"/><Relationship Id="rId12" Type="http://schemas.openxmlformats.org/officeDocument/2006/relationships/hyperlink" Target="2.3.%20Formulir/9.%20F.HSE.63.%20Form%20Berita%20Acara%20Kondisi%20Darurat.xlsx" TargetMode="External"/><Relationship Id="rId2" Type="http://schemas.openxmlformats.org/officeDocument/2006/relationships/hyperlink" Target="2.3.%20Formulir/1.%20F.HSE.55.%20Form%20Rangkuman%20Pemenuhan%20Peraturan%20Perundangan%20K3%20dan%20Lingkungan.xlsx" TargetMode="External"/><Relationship Id="rId16" Type="http://schemas.openxmlformats.org/officeDocument/2006/relationships/hyperlink" Target="2.3.%20Formulir/13.%20F.HSE.67.%20Form%20Rekap%20APD%20Departemen.xls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2.3.%20Formulir/3.%20F.HSE.57.%20Formulir%20Nomor%20Telepon%20Keadaan%20Darurat.xlsx" TargetMode="External"/><Relationship Id="rId11" Type="http://schemas.openxmlformats.org/officeDocument/2006/relationships/hyperlink" Target="2.3.%20Formulir/8.%20F.HSE.62.%20Form%20Laporan%20Simulasi%20Tanggap%20Darurat.xlsx" TargetMode="External"/><Relationship Id="rId5" Type="http://schemas.openxmlformats.org/officeDocument/2006/relationships/hyperlink" Target="2.3.%20Formulir/2.%20F.HSE.56.%20Form%20Kecelakaan,%20Investigasi%20dan%20penyelesaian.xls" TargetMode="External"/><Relationship Id="rId15" Type="http://schemas.openxmlformats.org/officeDocument/2006/relationships/hyperlink" Target="2.3.%20Formulir/12.%20F.HSE.66.%20Formulir%20Pemeriksaan%20APD.xls" TargetMode="External"/><Relationship Id="rId10" Type="http://schemas.openxmlformats.org/officeDocument/2006/relationships/hyperlink" Target="2.3.%20Formulir/7.%20F.HSE.61.%20Form%20Skenario%20Kondisi%20Darurat.xlsx" TargetMode="External"/><Relationship Id="rId4" Type="http://schemas.openxmlformats.org/officeDocument/2006/relationships/image" Target="../media/image2.svg"/><Relationship Id="rId9" Type="http://schemas.openxmlformats.org/officeDocument/2006/relationships/hyperlink" Target="2.3.%20Formulir/6.%20F.HSE.60.%20Form%20Persiapan%20Simulasi%20Kondisi%20Darurat.xlsx" TargetMode="External"/><Relationship Id="rId14" Type="http://schemas.openxmlformats.org/officeDocument/2006/relationships/hyperlink" Target="2.3.%20Formulir/11.%20F.HSE.65.%20Form%20Pengecekan%20Hidran.xlsx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2.3.%20Formulir/14.%20F.HSE.68.%20Form%20Induksi%20Pekerja.xlsx" TargetMode="External"/><Relationship Id="rId13" Type="http://schemas.openxmlformats.org/officeDocument/2006/relationships/hyperlink" Target="2.3.%20Formulir/20.%20F.HSE.74.%20Form%20Daftar%20Bahan%20Kimia%20Berbahaya.doc" TargetMode="External"/><Relationship Id="rId18" Type="http://schemas.openxmlformats.org/officeDocument/2006/relationships/hyperlink" Target="2.3.%20Formulir/25.%20F.HSE.79.%20Form%20Data%20Akses%20Terbatas.docx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2.svg"/><Relationship Id="rId12" Type="http://schemas.openxmlformats.org/officeDocument/2006/relationships/hyperlink" Target="2.3.%20Formulir/19.%20F.HSE.73.%20Form%20Daftar%20Bahan%20Mudah%20Terbakar.doc" TargetMode="External"/><Relationship Id="rId17" Type="http://schemas.openxmlformats.org/officeDocument/2006/relationships/hyperlink" Target="2.3.%20Formulir/24.%20F.HSE.78.%20Form%20Kontrol%20Perubahan.xlsx" TargetMode="External"/><Relationship Id="rId2" Type="http://schemas.openxmlformats.org/officeDocument/2006/relationships/slide" Target="slide2.xml"/><Relationship Id="rId16" Type="http://schemas.openxmlformats.org/officeDocument/2006/relationships/hyperlink" Target="2.3.%20Formulir/23.%20F.HSE.77.%20Form%20Pemeriksaan%20Kotak%20P3K.x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hyperlink" Target="2.3.%20Formulir/18.%20F.HSE.72.%20Form%20Surat%20Pernyataan%20K3L.doc" TargetMode="External"/><Relationship Id="rId5" Type="http://schemas.openxmlformats.org/officeDocument/2006/relationships/hyperlink" Target="2.3.%20Formulir/15.%20F.HSE.69.%20Form%20Daftar%20Safety%20Induction%20Visitor.xlsx" TargetMode="External"/><Relationship Id="rId15" Type="http://schemas.openxmlformats.org/officeDocument/2006/relationships/hyperlink" Target="2.3.%20Formulir/22.%20F.HSE.76.%20Form%20Teguran%20Pelanggaran.xlsx" TargetMode="External"/><Relationship Id="rId10" Type="http://schemas.openxmlformats.org/officeDocument/2006/relationships/hyperlink" Target="2.3.%20Formulir/17.%20F.HSE.71.%20Form%20Safety%20Patrol.xls" TargetMode="External"/><Relationship Id="rId19" Type="http://schemas.openxmlformats.org/officeDocument/2006/relationships/hyperlink" Target="2.3.%20Formulir/25.%20F.QC.056.%20Form%20Jadwal%20Kalibrasi.xls" TargetMode="External"/><Relationship Id="rId4" Type="http://schemas.openxmlformats.org/officeDocument/2006/relationships/image" Target="../media/image4.svg"/><Relationship Id="rId9" Type="http://schemas.openxmlformats.org/officeDocument/2006/relationships/hyperlink" Target="2.3.%20Formulir/16.%20F.HSE.70.%20Form%20Safety%20Induction%20Visitor.xlsx" TargetMode="External"/><Relationship Id="rId14" Type="http://schemas.openxmlformats.org/officeDocument/2006/relationships/hyperlink" Target="2.3.%20Formulir/21.%20F.HSE.75.%20Form%20Surat%20Izin%20Kerja.xls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E76D4-4908-E235-F3B1-E7E1F17FB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7625" y="1004047"/>
            <a:ext cx="10058400" cy="887507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IDENTIFIKASI PENGEMBANGAN SISTEM MANAJEMEN</a:t>
            </a:r>
            <a:b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LINGKUNGAN ISO 14001 DAN K3 ISO 45001</a:t>
            </a:r>
            <a:endParaRPr lang="en-ID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1095BA-C16E-262C-ABEF-A27B6A619EE6}"/>
              </a:ext>
            </a:extLst>
          </p:cNvPr>
          <p:cNvGrpSpPr/>
          <p:nvPr/>
        </p:nvGrpSpPr>
        <p:grpSpPr>
          <a:xfrm>
            <a:off x="1479176" y="2474259"/>
            <a:ext cx="6347012" cy="2232212"/>
            <a:chOff x="1479176" y="2474259"/>
            <a:chExt cx="6347012" cy="22322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895319C-3E69-E447-EFB3-8B699EEA2BE7}"/>
                </a:ext>
              </a:extLst>
            </p:cNvPr>
            <p:cNvSpPr/>
            <p:nvPr/>
          </p:nvSpPr>
          <p:spPr>
            <a:xfrm>
              <a:off x="1479176" y="2474259"/>
              <a:ext cx="6347012" cy="223221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73A601-8BBC-E192-1604-EB20344C4A4B}"/>
                </a:ext>
              </a:extLst>
            </p:cNvPr>
            <p:cNvSpPr txBox="1"/>
            <p:nvPr/>
          </p:nvSpPr>
          <p:spPr>
            <a:xfrm>
              <a:off x="1694330" y="2560332"/>
              <a:ext cx="2010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KETERANGAN ICON</a:t>
              </a:r>
              <a:endParaRPr lang="en-ID" dirty="0"/>
            </a:p>
          </p:txBody>
        </p:sp>
        <p:pic>
          <p:nvPicPr>
            <p:cNvPr id="8" name="Graphic 7" descr="Double Tap Gesture outline">
              <a:hlinkClick r:id="rId2" action="ppaction://hlinkfile"/>
              <a:extLst>
                <a:ext uri="{FF2B5EF4-FFF2-40B4-BE49-F238E27FC236}">
                  <a16:creationId xmlns:a16="http://schemas.microsoft.com/office/drawing/2014/main" id="{E9E85C4A-E61F-FBA1-A0E2-35EF87B7C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90164" y="3082970"/>
              <a:ext cx="762000" cy="762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18CB6E-54AD-B631-3A6B-F0690FE3C0B9}"/>
                </a:ext>
              </a:extLst>
            </p:cNvPr>
            <p:cNvSpPr txBox="1"/>
            <p:nvPr/>
          </p:nvSpPr>
          <p:spPr>
            <a:xfrm>
              <a:off x="1694330" y="3962434"/>
              <a:ext cx="1730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Klik</a:t>
              </a:r>
              <a:r>
                <a:rPr lang="en-US" sz="1200" dirty="0"/>
                <a:t> Tanda </a:t>
              </a:r>
              <a:r>
                <a:rPr lang="en-US" sz="1200" dirty="0" err="1"/>
                <a:t>Tersebut</a:t>
              </a:r>
              <a:endParaRPr lang="en-US" sz="1200" dirty="0"/>
            </a:p>
            <a:p>
              <a:r>
                <a:rPr lang="en-US" sz="1200" dirty="0" err="1"/>
                <a:t>Untuk</a:t>
              </a:r>
              <a:r>
                <a:rPr lang="en-US" sz="1200" dirty="0"/>
                <a:t> </a:t>
              </a:r>
              <a:r>
                <a:rPr lang="en-US" sz="1200" dirty="0" err="1"/>
                <a:t>menuju</a:t>
              </a:r>
              <a:r>
                <a:rPr lang="en-US" sz="1200" dirty="0"/>
                <a:t> </a:t>
              </a:r>
              <a:r>
                <a:rPr lang="en-US" sz="1200" dirty="0" err="1"/>
                <a:t>halaman</a:t>
              </a:r>
              <a:r>
                <a:rPr lang="en-US" sz="1200" dirty="0"/>
                <a:t> </a:t>
              </a:r>
            </a:p>
            <a:p>
              <a:r>
                <a:rPr lang="en-US" sz="1200" dirty="0"/>
                <a:t>Yang </a:t>
              </a:r>
              <a:r>
                <a:rPr lang="en-US" sz="1200" dirty="0" err="1"/>
                <a:t>dimaksud</a:t>
              </a:r>
              <a:endParaRPr lang="en-US" sz="1200" dirty="0"/>
            </a:p>
          </p:txBody>
        </p:sp>
        <p:pic>
          <p:nvPicPr>
            <p:cNvPr id="13" name="Graphic 12" descr="Asian Temple with solid fill">
              <a:extLst>
                <a:ext uri="{FF2B5EF4-FFF2-40B4-BE49-F238E27FC236}">
                  <a16:creationId xmlns:a16="http://schemas.microsoft.com/office/drawing/2014/main" id="{85EA02B5-A062-AB9D-16B1-29BDD7016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46176" y="3077599"/>
              <a:ext cx="762000" cy="762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60412E-5D70-4846-7D04-D37CB1C43FE6}"/>
                </a:ext>
              </a:extLst>
            </p:cNvPr>
            <p:cNvSpPr txBox="1"/>
            <p:nvPr/>
          </p:nvSpPr>
          <p:spPr>
            <a:xfrm>
              <a:off x="3895164" y="3928337"/>
              <a:ext cx="1730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Klik</a:t>
              </a:r>
              <a:r>
                <a:rPr lang="en-US" sz="1200" dirty="0"/>
                <a:t> Tanda </a:t>
              </a:r>
              <a:r>
                <a:rPr lang="en-US" sz="1200" dirty="0" err="1"/>
                <a:t>Tersebut</a:t>
              </a:r>
              <a:endParaRPr lang="en-US" sz="1200" dirty="0"/>
            </a:p>
            <a:p>
              <a:r>
                <a:rPr lang="en-US" sz="1200" dirty="0" err="1"/>
                <a:t>Untuk</a:t>
              </a:r>
              <a:r>
                <a:rPr lang="en-US" sz="1200" dirty="0"/>
                <a:t> Kembali </a:t>
              </a:r>
              <a:r>
                <a:rPr lang="en-US" sz="1200" dirty="0" err="1"/>
                <a:t>ke</a:t>
              </a:r>
              <a:r>
                <a:rPr lang="en-US" sz="1200" dirty="0"/>
                <a:t> </a:t>
              </a:r>
              <a:r>
                <a:rPr lang="en-US" sz="1200" dirty="0" err="1"/>
                <a:t>halaman</a:t>
              </a:r>
              <a:r>
                <a:rPr lang="en-US" sz="1200" dirty="0"/>
                <a:t> </a:t>
              </a:r>
              <a:r>
                <a:rPr lang="en-US" sz="1200" dirty="0" err="1"/>
                <a:t>uatama</a:t>
              </a:r>
              <a:endParaRPr lang="en-US" sz="1200" dirty="0"/>
            </a:p>
          </p:txBody>
        </p:sp>
        <p:pic>
          <p:nvPicPr>
            <p:cNvPr id="17" name="Graphic 16" descr="Key outline">
              <a:extLst>
                <a:ext uri="{FF2B5EF4-FFF2-40B4-BE49-F238E27FC236}">
                  <a16:creationId xmlns:a16="http://schemas.microsoft.com/office/drawing/2014/main" id="{B4864173-5478-33DF-5463-8756F5444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02188" y="2971800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E1C285-5AF5-6464-2C7A-9C5D81D9C92D}"/>
                </a:ext>
              </a:extLst>
            </p:cNvPr>
            <p:cNvSpPr txBox="1"/>
            <p:nvPr/>
          </p:nvSpPr>
          <p:spPr>
            <a:xfrm>
              <a:off x="6046692" y="3928337"/>
              <a:ext cx="1730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Dokumen</a:t>
              </a:r>
              <a:r>
                <a:rPr lang="en-US" sz="1200" dirty="0"/>
                <a:t> </a:t>
              </a:r>
              <a:r>
                <a:rPr lang="en-US" sz="1200" dirty="0" err="1"/>
                <a:t>atau</a:t>
              </a:r>
              <a:r>
                <a:rPr lang="en-US" sz="1200" dirty="0"/>
                <a:t> </a:t>
              </a:r>
              <a:r>
                <a:rPr lang="en-US" sz="1200" dirty="0" err="1"/>
                <a:t>rekaman</a:t>
              </a:r>
              <a:r>
                <a:rPr lang="en-US" sz="1200" dirty="0"/>
                <a:t> </a:t>
              </a:r>
              <a:r>
                <a:rPr lang="en-US" sz="1200" dirty="0" err="1"/>
                <a:t>ada</a:t>
              </a:r>
              <a:r>
                <a:rPr lang="en-US" sz="1200" dirty="0"/>
                <a:t> di file </a:t>
              </a:r>
              <a:r>
                <a:rPr lang="en-US" sz="1200" dirty="0" err="1"/>
                <a:t>tersendiri</a:t>
              </a:r>
              <a:r>
                <a:rPr lang="en-US" sz="1200" dirty="0"/>
                <a:t> (</a:t>
              </a:r>
              <a:r>
                <a:rPr lang="en-US" sz="1200" dirty="0" err="1"/>
                <a:t>tidak</a:t>
              </a:r>
              <a:r>
                <a:rPr lang="en-US" sz="1200" dirty="0"/>
                <a:t> </a:t>
              </a:r>
              <a:r>
                <a:rPr lang="en-US" sz="1200" dirty="0" err="1"/>
                <a:t>bisa</a:t>
              </a:r>
              <a:r>
                <a:rPr lang="en-US" sz="1200" dirty="0"/>
                <a:t> di </a:t>
              </a:r>
              <a:r>
                <a:rPr lang="en-US" sz="1200" dirty="0" err="1"/>
                <a:t>akses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6841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03524CC-FD74-4D1A-A905-CB1D33074C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149394"/>
              </p:ext>
            </p:extLst>
          </p:nvPr>
        </p:nvGraphicFramePr>
        <p:xfrm>
          <a:off x="1363531" y="1101228"/>
          <a:ext cx="9464938" cy="36466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6033">
                  <a:extLst>
                    <a:ext uri="{9D8B030D-6E8A-4147-A177-3AD203B41FA5}">
                      <a16:colId xmlns:a16="http://schemas.microsoft.com/office/drawing/2014/main" val="1549521809"/>
                    </a:ext>
                  </a:extLst>
                </a:gridCol>
                <a:gridCol w="1520335">
                  <a:extLst>
                    <a:ext uri="{9D8B030D-6E8A-4147-A177-3AD203B41FA5}">
                      <a16:colId xmlns:a16="http://schemas.microsoft.com/office/drawing/2014/main" val="2374545872"/>
                    </a:ext>
                  </a:extLst>
                </a:gridCol>
                <a:gridCol w="3385831">
                  <a:extLst>
                    <a:ext uri="{9D8B030D-6E8A-4147-A177-3AD203B41FA5}">
                      <a16:colId xmlns:a16="http://schemas.microsoft.com/office/drawing/2014/main" val="1719359428"/>
                    </a:ext>
                  </a:extLst>
                </a:gridCol>
                <a:gridCol w="2671371">
                  <a:extLst>
                    <a:ext uri="{9D8B030D-6E8A-4147-A177-3AD203B41FA5}">
                      <a16:colId xmlns:a16="http://schemas.microsoft.com/office/drawing/2014/main" val="566343181"/>
                    </a:ext>
                  </a:extLst>
                </a:gridCol>
                <a:gridCol w="1381368">
                  <a:extLst>
                    <a:ext uri="{9D8B030D-6E8A-4147-A177-3AD203B41FA5}">
                      <a16:colId xmlns:a16="http://schemas.microsoft.com/office/drawing/2014/main" val="926161281"/>
                    </a:ext>
                  </a:extLst>
                </a:gridCol>
              </a:tblGrid>
              <a:tr h="3418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DEPARTEMEN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SASARAN LINGKUNGAN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KPI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extLst>
                  <a:ext uri="{0D108BD9-81ED-4DB2-BD59-A6C34878D82A}">
                    <a16:rowId xmlns:a16="http://schemas.microsoft.com/office/drawing/2014/main" val="554390644"/>
                  </a:ext>
                </a:extLst>
              </a:tr>
              <a:tr h="365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 paperless system jika dibutuhkan oleh semua bagian (refer to BSC IT)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extLst>
                  <a:ext uri="{0D108BD9-81ED-4DB2-BD59-A6C34878D82A}">
                    <a16:rowId xmlns:a16="http://schemas.microsoft.com/office/drawing/2014/main" val="2492790191"/>
                  </a:ext>
                </a:extLst>
              </a:tr>
              <a:tr h="36532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0449" marR="6044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Supply Chain Manufactory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Mengurangi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kegagalan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disebabkan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oleh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subkon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Peresentase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kegagalan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oleh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subkon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0,4%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extLst>
                  <a:ext uri="{0D108BD9-81ED-4DB2-BD59-A6C34878D82A}">
                    <a16:rowId xmlns:a16="http://schemas.microsoft.com/office/drawing/2014/main" val="2986897675"/>
                  </a:ext>
                </a:extLst>
              </a:tr>
              <a:tr h="23332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Jadwal pembuangan limbah packing ke TPS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minggu 2 kali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Sesuai jadwal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extLst>
                  <a:ext uri="{0D108BD9-81ED-4DB2-BD59-A6C34878D82A}">
                    <a16:rowId xmlns:a16="http://schemas.microsoft.com/office/drawing/2014/main" val="855188138"/>
                  </a:ext>
                </a:extLst>
              </a:tr>
              <a:tr h="251927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pengelolaan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lingkungan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5S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 Patroli lingkungan dan 5S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temuan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extLst>
                  <a:ext uri="{0D108BD9-81ED-4DB2-BD59-A6C34878D82A}">
                    <a16:rowId xmlns:a16="http://schemas.microsoft.com/office/drawing/2014/main" val="2094085709"/>
                  </a:ext>
                </a:extLst>
              </a:tr>
              <a:tr h="2425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Marketing and Sales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 pengelolaan lingkungan dan 5S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 Patroli lingkungan dan 5S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temuan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extLst>
                  <a:ext uri="{0D108BD9-81ED-4DB2-BD59-A6C34878D82A}">
                    <a16:rowId xmlns:a16="http://schemas.microsoft.com/office/drawing/2014/main" val="720046316"/>
                  </a:ext>
                </a:extLst>
              </a:tr>
              <a:tr h="359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Finance and Accounting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pengelolaan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lingkungan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5S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 Patroli lingkungan dan 5S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extLst>
                  <a:ext uri="{0D108BD9-81ED-4DB2-BD59-A6C34878D82A}">
                    <a16:rowId xmlns:a16="http://schemas.microsoft.com/office/drawing/2014/main" val="3790147535"/>
                  </a:ext>
                </a:extLst>
              </a:tr>
              <a:tr h="48362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0449" marR="6044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Purchasing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pihak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tiga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subkon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supplier)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terhadap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pengendalian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lingkungan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kendaraan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operasional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lolos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uji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emisi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extLst>
                  <a:ext uri="{0D108BD9-81ED-4DB2-BD59-A6C34878D82A}">
                    <a16:rowId xmlns:a16="http://schemas.microsoft.com/office/drawing/2014/main" val="3909136263"/>
                  </a:ext>
                </a:extLst>
              </a:tr>
              <a:tr h="46653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Pengurangan Penggunaan Kemasan sekali pakai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Penggunaan kemasan yang bisa dipakai ulang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extLst>
                  <a:ext uri="{0D108BD9-81ED-4DB2-BD59-A6C34878D82A}">
                    <a16:rowId xmlns:a16="http://schemas.microsoft.com/office/drawing/2014/main" val="3903261649"/>
                  </a:ext>
                </a:extLst>
              </a:tr>
              <a:tr h="279917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 pengelolaan lingkungan dan 5S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 Patroli lingkungan dan 5S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449" marR="60449" marT="0" marB="0"/>
                </a:tc>
                <a:extLst>
                  <a:ext uri="{0D108BD9-81ED-4DB2-BD59-A6C34878D82A}">
                    <a16:rowId xmlns:a16="http://schemas.microsoft.com/office/drawing/2014/main" val="4154704833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81B2A399-3A14-D9F5-160C-3221510FA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634" y="365125"/>
            <a:ext cx="9014604" cy="60103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SASARAN LINGKUNGAN</a:t>
            </a:r>
            <a:endParaRPr lang="en-ID" dirty="0"/>
          </a:p>
        </p:txBody>
      </p:sp>
      <p:pic>
        <p:nvPicPr>
          <p:cNvPr id="6" name="Content Placeholder 3" descr="Asian Templ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16097ADC-C12F-AA3B-6734-C25223982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3242" y="3984828"/>
            <a:ext cx="624494" cy="62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63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D1D3A5-5C8D-78D0-D464-6AE116AD29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5186181"/>
              </p:ext>
            </p:extLst>
          </p:nvPr>
        </p:nvGraphicFramePr>
        <p:xfrm>
          <a:off x="1511559" y="1259633"/>
          <a:ext cx="9246637" cy="48799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354">
                  <a:extLst>
                    <a:ext uri="{9D8B030D-6E8A-4147-A177-3AD203B41FA5}">
                      <a16:colId xmlns:a16="http://schemas.microsoft.com/office/drawing/2014/main" val="19171210"/>
                    </a:ext>
                  </a:extLst>
                </a:gridCol>
                <a:gridCol w="1554719">
                  <a:extLst>
                    <a:ext uri="{9D8B030D-6E8A-4147-A177-3AD203B41FA5}">
                      <a16:colId xmlns:a16="http://schemas.microsoft.com/office/drawing/2014/main" val="3245302362"/>
                    </a:ext>
                  </a:extLst>
                </a:gridCol>
                <a:gridCol w="2778886">
                  <a:extLst>
                    <a:ext uri="{9D8B030D-6E8A-4147-A177-3AD203B41FA5}">
                      <a16:colId xmlns:a16="http://schemas.microsoft.com/office/drawing/2014/main" val="3854515007"/>
                    </a:ext>
                  </a:extLst>
                </a:gridCol>
                <a:gridCol w="2883160">
                  <a:extLst>
                    <a:ext uri="{9D8B030D-6E8A-4147-A177-3AD203B41FA5}">
                      <a16:colId xmlns:a16="http://schemas.microsoft.com/office/drawing/2014/main" val="1479852913"/>
                    </a:ext>
                  </a:extLst>
                </a:gridCol>
                <a:gridCol w="1651518">
                  <a:extLst>
                    <a:ext uri="{9D8B030D-6E8A-4147-A177-3AD203B41FA5}">
                      <a16:colId xmlns:a16="http://schemas.microsoft.com/office/drawing/2014/main" val="2701390239"/>
                    </a:ext>
                  </a:extLst>
                </a:gridCol>
              </a:tblGrid>
              <a:tr h="2151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DEPARTEMEN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SASARAN K3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KPI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extLst>
                  <a:ext uri="{0D108BD9-81ED-4DB2-BD59-A6C34878D82A}">
                    <a16:rowId xmlns:a16="http://schemas.microsoft.com/office/drawing/2014/main" val="3620318013"/>
                  </a:ext>
                </a:extLst>
              </a:tr>
              <a:tr h="4027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and Development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Menurunkan Jumlah Kecelakaan kerja  (based on BSC; Learning &amp; Growth)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Kejadian per bulan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kecelakaan kerja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extLst>
                  <a:ext uri="{0D108BD9-81ED-4DB2-BD59-A6C34878D82A}">
                    <a16:rowId xmlns:a16="http://schemas.microsoft.com/office/drawing/2014/main" val="2720812628"/>
                  </a:ext>
                </a:extLst>
              </a:tr>
              <a:tr h="40275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Research and General Affair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 pengelolaan K3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i-FI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Jadwal dan Pelaksanaan patroli K3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kali per bulan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extLst>
                  <a:ext uri="{0D108BD9-81ED-4DB2-BD59-A6C34878D82A}">
                    <a16:rowId xmlns:a16="http://schemas.microsoft.com/office/drawing/2014/main" val="3335361866"/>
                  </a:ext>
                </a:extLst>
              </a:tr>
              <a:tr h="215146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Affair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Ketaatan penggunaan APD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extLst>
                  <a:ext uri="{0D108BD9-81ED-4DB2-BD59-A6C34878D82A}">
                    <a16:rowId xmlns:a16="http://schemas.microsoft.com/office/drawing/2014/main" val="3155773606"/>
                  </a:ext>
                </a:extLst>
              </a:tr>
              <a:tr h="215146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Jumlah kecelakaan kerja per bulan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kecelakaan kerja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extLst>
                  <a:ext uri="{0D108BD9-81ED-4DB2-BD59-A6C34878D82A}">
                    <a16:rowId xmlns:a16="http://schemas.microsoft.com/office/drawing/2014/main" val="1896624315"/>
                  </a:ext>
                </a:extLst>
              </a:tr>
              <a:tr h="19245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Corporate Management System</a:t>
                      </a: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Menurunkan Jumlah Kecelakaan kerja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Kejadian per bulan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kecelakaan kerja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extLst>
                  <a:ext uri="{0D108BD9-81ED-4DB2-BD59-A6C34878D82A}">
                    <a16:rowId xmlns:a16="http://schemas.microsoft.com/office/drawing/2014/main" val="4242189869"/>
                  </a:ext>
                </a:extLst>
              </a:tr>
              <a:tr h="215146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 System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Menurunkan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jumlah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patroli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K3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 per bulan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temuan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extLst>
                  <a:ext uri="{0D108BD9-81ED-4DB2-BD59-A6C34878D82A}">
                    <a16:rowId xmlns:a16="http://schemas.microsoft.com/office/drawing/2014/main" val="3835067760"/>
                  </a:ext>
                </a:extLst>
              </a:tr>
              <a:tr h="436783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Manufaktur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System Development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Mendukung dan berperan aktif dalam menurunkan jumlah kecelakaan kerja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Mendukung tim HSE dalam pembuatan rambu-rambu K3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kecelakaan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extLst>
                  <a:ext uri="{0D108BD9-81ED-4DB2-BD59-A6C34878D82A}">
                    <a16:rowId xmlns:a16="http://schemas.microsoft.com/office/drawing/2014/main" val="1351440202"/>
                  </a:ext>
                </a:extLst>
              </a:tr>
              <a:tr h="613058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Mendukung tim HSE dalam program-program pelaksanaan training K3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extLst>
                  <a:ext uri="{0D108BD9-81ED-4DB2-BD59-A6C34878D82A}">
                    <a16:rowId xmlns:a16="http://schemas.microsoft.com/office/drawing/2014/main" val="1594995480"/>
                  </a:ext>
                </a:extLst>
              </a:tr>
              <a:tr h="215146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Membuat route pejalan kaki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extLst>
                  <a:ext uri="{0D108BD9-81ED-4DB2-BD59-A6C34878D82A}">
                    <a16:rowId xmlns:a16="http://schemas.microsoft.com/office/drawing/2014/main" val="2886465350"/>
                  </a:ext>
                </a:extLst>
              </a:tr>
              <a:tr h="65841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Mendukung dan bekerjasama dengan HSE dalam pembuatan SOP pejalan kaki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extLst>
                  <a:ext uri="{0D108BD9-81ED-4DB2-BD59-A6C34878D82A}">
                    <a16:rowId xmlns:a16="http://schemas.microsoft.com/office/drawing/2014/main" val="2991780369"/>
                  </a:ext>
                </a:extLst>
              </a:tr>
              <a:tr h="1097945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Mendukung dan berperan aktif dalam menurunkan jumlah temuan patroli K3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Membuat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merealisasikan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Demarkasi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pabrik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sesuai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aturan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yang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sudah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ditentukan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standarnya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oleh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HSE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extLst>
                  <a:ext uri="{0D108BD9-81ED-4DB2-BD59-A6C34878D82A}">
                    <a16:rowId xmlns:a16="http://schemas.microsoft.com/office/drawing/2014/main" val="1731380699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1FE0458C-E2EA-D66B-C5EC-81A2922E1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335" y="505084"/>
            <a:ext cx="5728996" cy="5865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SASARAN K3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18486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E0458C-E2EA-D66B-C5EC-81A2922E1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477092"/>
            <a:ext cx="5728996" cy="39065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SASARAN K3</a:t>
            </a:r>
            <a:endParaRPr lang="en-ID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18BDAAB-124E-EC0F-2F61-0F944D2A23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3671206"/>
              </p:ext>
            </p:extLst>
          </p:nvPr>
        </p:nvGraphicFramePr>
        <p:xfrm>
          <a:off x="1001486" y="1063689"/>
          <a:ext cx="10189027" cy="54121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499">
                  <a:extLst>
                    <a:ext uri="{9D8B030D-6E8A-4147-A177-3AD203B41FA5}">
                      <a16:colId xmlns:a16="http://schemas.microsoft.com/office/drawing/2014/main" val="2559943870"/>
                    </a:ext>
                  </a:extLst>
                </a:gridCol>
                <a:gridCol w="1584082">
                  <a:extLst>
                    <a:ext uri="{9D8B030D-6E8A-4147-A177-3AD203B41FA5}">
                      <a16:colId xmlns:a16="http://schemas.microsoft.com/office/drawing/2014/main" val="1992169539"/>
                    </a:ext>
                  </a:extLst>
                </a:gridCol>
                <a:gridCol w="2993786">
                  <a:extLst>
                    <a:ext uri="{9D8B030D-6E8A-4147-A177-3AD203B41FA5}">
                      <a16:colId xmlns:a16="http://schemas.microsoft.com/office/drawing/2014/main" val="3101363564"/>
                    </a:ext>
                  </a:extLst>
                </a:gridCol>
                <a:gridCol w="3359538">
                  <a:extLst>
                    <a:ext uri="{9D8B030D-6E8A-4147-A177-3AD203B41FA5}">
                      <a16:colId xmlns:a16="http://schemas.microsoft.com/office/drawing/2014/main" val="1562851351"/>
                    </a:ext>
                  </a:extLst>
                </a:gridCol>
                <a:gridCol w="1866122">
                  <a:extLst>
                    <a:ext uri="{9D8B030D-6E8A-4147-A177-3AD203B41FA5}">
                      <a16:colId xmlns:a16="http://schemas.microsoft.com/office/drawing/2014/main" val="422839972"/>
                    </a:ext>
                  </a:extLst>
                </a:gridCol>
              </a:tblGrid>
              <a:tr h="215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DEPARTEMEN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SASARAN K3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KPI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extLst>
                  <a:ext uri="{0D108BD9-81ED-4DB2-BD59-A6C34878D82A}">
                    <a16:rowId xmlns:a16="http://schemas.microsoft.com/office/drawing/2014/main" val="3024539946"/>
                  </a:ext>
                </a:extLst>
              </a:tr>
              <a:tr h="215540"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1771" marR="31771" marT="0" marB="0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1771" marR="31771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 marL="177800" lvl="0" indent="-1778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Membuat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layout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pabrik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Mendukung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lingkungan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K3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extLst>
                  <a:ext uri="{0D108BD9-81ED-4DB2-BD59-A6C34878D82A}">
                    <a16:rowId xmlns:a16="http://schemas.microsoft.com/office/drawing/2014/main" val="1603874832"/>
                  </a:ext>
                </a:extLst>
              </a:tr>
              <a:tr h="236494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 marL="177800" lvl="0" indent="-1778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Menempatkan B3 sesuai dengan standar ISO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extLst>
                  <a:ext uri="{0D108BD9-81ED-4DB2-BD59-A6C34878D82A}">
                    <a16:rowId xmlns:a16="http://schemas.microsoft.com/office/drawing/2014/main" val="2927675778"/>
                  </a:ext>
                </a:extLst>
              </a:tr>
              <a:tr h="22982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 marL="177800" lvl="0" indent="-1778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Melakukan patroli rutin mengenai K3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extLst>
                  <a:ext uri="{0D108BD9-81ED-4DB2-BD59-A6C34878D82A}">
                    <a16:rowId xmlns:a16="http://schemas.microsoft.com/office/drawing/2014/main" val="3607107069"/>
                  </a:ext>
                </a:extLst>
              </a:tr>
              <a:tr h="481442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Mendukung dan berperan aktif dalam ISO yang berhubungan dengan K3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 marL="177800" lvl="0" indent="-1778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Memperbaiki Prosedur berkaitan K3, yang ditugaskan ke MSD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prosedur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update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extLst>
                  <a:ext uri="{0D108BD9-81ED-4DB2-BD59-A6C34878D82A}">
                    <a16:rowId xmlns:a16="http://schemas.microsoft.com/office/drawing/2014/main" val="4128030855"/>
                  </a:ext>
                </a:extLst>
              </a:tr>
              <a:tr h="404967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 marL="177800" lvl="0" indent="-1778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Membuat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Prosedur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berkaitan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K3, yang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ditugaskan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MSD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extLst>
                  <a:ext uri="{0D108BD9-81ED-4DB2-BD59-A6C34878D82A}">
                    <a16:rowId xmlns:a16="http://schemas.microsoft.com/office/drawing/2014/main" val="569419243"/>
                  </a:ext>
                </a:extLst>
              </a:tr>
              <a:tr h="436246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 marL="177800" lvl="0" indent="-1778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Memperbaiki Instruksi kerja  berkaitan K3, yang ditugaskan ke MSD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extLst>
                  <a:ext uri="{0D108BD9-81ED-4DB2-BD59-A6C34878D82A}">
                    <a16:rowId xmlns:a16="http://schemas.microsoft.com/office/drawing/2014/main" val="1155141637"/>
                  </a:ext>
                </a:extLst>
              </a:tr>
              <a:tr h="9172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31771" marR="31771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Control</a:t>
                      </a: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Menurunkan Jumlah Kecelakaan kerja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Kejadian per bulan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kecelakaan kerja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extLst>
                  <a:ext uri="{0D108BD9-81ED-4DB2-BD59-A6C34878D82A}">
                    <a16:rowId xmlns:a16="http://schemas.microsoft.com/office/drawing/2014/main" val="10939875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Menurunkan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jumlah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patroli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K3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extLst>
                  <a:ext uri="{0D108BD9-81ED-4DB2-BD59-A6C34878D82A}">
                    <a16:rowId xmlns:a16="http://schemas.microsoft.com/office/drawing/2014/main" val="925368468"/>
                  </a:ext>
                </a:extLst>
              </a:tr>
              <a:tr h="38401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1771" marR="31771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Production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 pengelolaan K3 (Pengembangan sistem informasi berbasis digitalisasi)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pengembangan sistem alarm mesin mencegahan kecelakaan kerja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Desember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extLst>
                  <a:ext uri="{0D108BD9-81ED-4DB2-BD59-A6C34878D82A}">
                    <a16:rowId xmlns:a16="http://schemas.microsoft.com/office/drawing/2014/main" val="3783881964"/>
                  </a:ext>
                </a:extLst>
              </a:tr>
              <a:tr h="286583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Mendukung Implementasi ISO 14001 dan 45001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Realisasi Program Pengembangan System Management QHSE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Mei 2023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extLst>
                  <a:ext uri="{0D108BD9-81ED-4DB2-BD59-A6C34878D82A}">
                    <a16:rowId xmlns:a16="http://schemas.microsoft.com/office/drawing/2014/main" val="3466765368"/>
                  </a:ext>
                </a:extLst>
              </a:tr>
              <a:tr h="189153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 efektivitas program ESG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Jumlah kecelakaan kerja tiap bulan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Kecelakaan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extLst>
                  <a:ext uri="{0D108BD9-81ED-4DB2-BD59-A6C34878D82A}">
                    <a16:rowId xmlns:a16="http://schemas.microsoft.com/office/drawing/2014/main" val="2032829551"/>
                  </a:ext>
                </a:extLst>
              </a:tr>
              <a:tr h="18915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1771" marR="31771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 sistem keamanan pada mesin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Penggunaan pengaman pada setiap mesin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extLst>
                  <a:ext uri="{0D108BD9-81ED-4DB2-BD59-A6C34878D82A}">
                    <a16:rowId xmlns:a16="http://schemas.microsoft.com/office/drawing/2014/main" val="1784563372"/>
                  </a:ext>
                </a:extLst>
              </a:tr>
              <a:tr h="91723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Menurunkan Jumlah Kecelakaan kerja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Kejadian per bulan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kecelakaan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extLst>
                  <a:ext uri="{0D108BD9-81ED-4DB2-BD59-A6C34878D82A}">
                    <a16:rowId xmlns:a16="http://schemas.microsoft.com/office/drawing/2014/main" val="3973869497"/>
                  </a:ext>
                </a:extLst>
              </a:tr>
              <a:tr h="189153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Menurunkan jumlah temuan patroli K3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 per bulan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extLst>
                  <a:ext uri="{0D108BD9-81ED-4DB2-BD59-A6C34878D82A}">
                    <a16:rowId xmlns:a16="http://schemas.microsoft.com/office/drawing/2014/main" val="2509679375"/>
                  </a:ext>
                </a:extLst>
              </a:tr>
              <a:tr h="189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 Technology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Menurunkan jumlah kecelakaan kerja (refer to BSC IT)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Kejadian per bulan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kecelakaan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extLst>
                  <a:ext uri="{0D108BD9-81ED-4DB2-BD59-A6C34878D82A}">
                    <a16:rowId xmlns:a16="http://schemas.microsoft.com/office/drawing/2014/main" val="2289662450"/>
                  </a:ext>
                </a:extLst>
              </a:tr>
              <a:tr h="102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Supply Chain 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Menurunkan Jumlah Kecelakaan kerja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Kejadian per bulan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kecelakaan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771" marR="31771" marT="0" marB="0"/>
                </a:tc>
                <a:extLst>
                  <a:ext uri="{0D108BD9-81ED-4DB2-BD59-A6C34878D82A}">
                    <a16:rowId xmlns:a16="http://schemas.microsoft.com/office/drawing/2014/main" val="1515120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244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E0458C-E2EA-D66B-C5EC-81A2922E1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335" y="505084"/>
            <a:ext cx="5728996" cy="5865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SASARAN K3</a:t>
            </a:r>
            <a:endParaRPr lang="en-ID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C85C556-F58C-5AAD-7D4C-49AE4AA280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352168"/>
              </p:ext>
            </p:extLst>
          </p:nvPr>
        </p:nvGraphicFramePr>
        <p:xfrm>
          <a:off x="1006480" y="1293931"/>
          <a:ext cx="9728718" cy="16770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783">
                  <a:extLst>
                    <a:ext uri="{9D8B030D-6E8A-4147-A177-3AD203B41FA5}">
                      <a16:colId xmlns:a16="http://schemas.microsoft.com/office/drawing/2014/main" val="3310015899"/>
                    </a:ext>
                  </a:extLst>
                </a:gridCol>
                <a:gridCol w="1659216">
                  <a:extLst>
                    <a:ext uri="{9D8B030D-6E8A-4147-A177-3AD203B41FA5}">
                      <a16:colId xmlns:a16="http://schemas.microsoft.com/office/drawing/2014/main" val="981339502"/>
                    </a:ext>
                  </a:extLst>
                </a:gridCol>
                <a:gridCol w="3491231">
                  <a:extLst>
                    <a:ext uri="{9D8B030D-6E8A-4147-A177-3AD203B41FA5}">
                      <a16:colId xmlns:a16="http://schemas.microsoft.com/office/drawing/2014/main" val="1338941068"/>
                    </a:ext>
                  </a:extLst>
                </a:gridCol>
                <a:gridCol w="2345688">
                  <a:extLst>
                    <a:ext uri="{9D8B030D-6E8A-4147-A177-3AD203B41FA5}">
                      <a16:colId xmlns:a16="http://schemas.microsoft.com/office/drawing/2014/main" val="374092971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481711522"/>
                    </a:ext>
                  </a:extLst>
                </a:gridCol>
              </a:tblGrid>
              <a:tr h="962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DEPARTEMEN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SASARAN K3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KPI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38" marR="36138" marT="0" marB="0"/>
                </a:tc>
                <a:extLst>
                  <a:ext uri="{0D108BD9-81ED-4DB2-BD59-A6C34878D82A}">
                    <a16:rowId xmlns:a16="http://schemas.microsoft.com/office/drawing/2014/main" val="2278441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Manufactory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Menurunkan jumlah temuan patroli K3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 per bulan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7721216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Marketing and Sales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Menurunkan Jumlah Kecelakaan kerja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Kejadian per bulan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kecelakaan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889967"/>
                  </a:ext>
                </a:extLst>
              </a:tr>
              <a:tr h="106637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Sales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Menurunkan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jumlah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patroli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K3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 per bulan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0979612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11 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Finance and Accounting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Menurunkan Jumlah Kecelakaan kerja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Kejadian per bulan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kecelakaan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783853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Accounting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Menurunkan jumlah temuan patroli K3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 per bulan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2962129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Purchasing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Menurunkan Jumlah Kecelakaan kerja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Kejadian per bulan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kecelakaan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1218496"/>
                  </a:ext>
                </a:extLst>
              </a:tr>
              <a:tr h="121351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Menurunkan jumlah temuan patroli K3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 per bulan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4565813"/>
                  </a:ext>
                </a:extLst>
              </a:tr>
            </a:tbl>
          </a:graphicData>
        </a:graphic>
      </p:graphicFrame>
      <p:pic>
        <p:nvPicPr>
          <p:cNvPr id="7" name="Content Placeholder 3" descr="Asian Templ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6034FFD6-2918-B546-6592-1965A75411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3273" y="2346475"/>
            <a:ext cx="624494" cy="62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96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1C4EA8-6B83-4338-913D-D75D3C4F3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5A081-5E98-BD32-03CD-322CFA7A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/>
              <a:t>SK DIREKSI PENETAPAN SUSUNAN PANITIA PEMBINA K3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50C732-1177-B7AB-066D-6F0B5144E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081" y="1044450"/>
            <a:ext cx="3383280" cy="4903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8B5636-4C23-05F9-8BA5-D80DE46B2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57" y="1044450"/>
            <a:ext cx="3383280" cy="4903304"/>
          </a:xfrm>
          <a:prstGeom prst="rect">
            <a:avLst/>
          </a:prstGeom>
        </p:spPr>
      </p:pic>
      <p:pic>
        <p:nvPicPr>
          <p:cNvPr id="3" name="Graphic 2" descr="Asian Templ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F62FA344-B1D9-6998-817E-1C74AAB83E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95637" y="5470311"/>
            <a:ext cx="518474" cy="5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66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02058-BF73-8CAB-6B1F-C799249F7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STRUKTUR ORGANISASI KOMITE P2K3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4206B2-6451-FF46-5DA5-90EDAAEEC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534" y="858525"/>
            <a:ext cx="7213711" cy="521190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Asian Templ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180D1BC3-22A1-1A64-5950-E0051DB2D1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01739" y="5640281"/>
            <a:ext cx="518474" cy="5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27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21C4EA8-6B83-4338-913D-D75D3C4F3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AD912-AE14-8D1E-B360-EAF4C4D29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/>
              <a:t>JOB DESK KOMITE P2K3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31FF36B5-31FF-8927-3979-89FD3A4E0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81" y="1079474"/>
            <a:ext cx="3383280" cy="4833257"/>
          </a:xfrm>
          <a:prstGeom prst="rect">
            <a:avLst/>
          </a:prstGeom>
        </p:spPr>
      </p:pic>
      <p:pic>
        <p:nvPicPr>
          <p:cNvPr id="7" name="Content Placeholder 6" descr="Text, letter&#10;&#10;Description automatically generated">
            <a:extLst>
              <a:ext uri="{FF2B5EF4-FFF2-40B4-BE49-F238E27FC236}">
                <a16:creationId xmlns:a16="http://schemas.microsoft.com/office/drawing/2014/main" id="{811CC1F6-E9DB-2FF7-2079-85027CCCA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57" y="1079474"/>
            <a:ext cx="3383280" cy="4833257"/>
          </a:xfrm>
          <a:prstGeom prst="rect">
            <a:avLst/>
          </a:prstGeom>
        </p:spPr>
      </p:pic>
      <p:pic>
        <p:nvPicPr>
          <p:cNvPr id="4" name="Graphic 3" descr="Asian Templ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E92B6104-96EE-A101-0604-6B5D537EF9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49697" y="5437595"/>
            <a:ext cx="518474" cy="5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12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96EFC-C00F-62DF-71E9-6F14C2CE8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</a:rPr>
              <a:t>PENGESAHAN KOMITE P2K3</a:t>
            </a:r>
          </a:p>
        </p:txBody>
      </p:sp>
      <p:pic>
        <p:nvPicPr>
          <p:cNvPr id="7" name="Picture 6" descr="A page of a book&#10;&#10;Description automatically generated with low confidence">
            <a:extLst>
              <a:ext uri="{FF2B5EF4-FFF2-40B4-BE49-F238E27FC236}">
                <a16:creationId xmlns:a16="http://schemas.microsoft.com/office/drawing/2014/main" id="{AEFF4825-7ADB-7D0B-C0B8-5C61FCD11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57" y="307731"/>
            <a:ext cx="2748375" cy="3997637"/>
          </a:xfrm>
          <a:prstGeom prst="rect">
            <a:avLst/>
          </a:prstGeom>
        </p:spPr>
      </p:pic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A3AD5804-E42B-06B4-AFDE-212548FD8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325" y="307731"/>
            <a:ext cx="3158132" cy="399763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18C2777A-4296-6CBA-CBC0-07C015F9E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469" y="330045"/>
            <a:ext cx="2658428" cy="399763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Asian Temple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2CBF7EFD-114A-638C-A21E-82DB5D4600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74106" y="4046131"/>
            <a:ext cx="518474" cy="5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95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A304F-04A9-BBA8-0266-DE33C8BD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420350" cy="832078"/>
          </a:xfrm>
        </p:spPr>
        <p:txBody>
          <a:bodyPr/>
          <a:lstStyle/>
          <a:p>
            <a:pPr algn="ctr"/>
            <a:r>
              <a:rPr lang="en-US" dirty="0"/>
              <a:t>DAFTAR PROSEDUR (SOP) K3L</a:t>
            </a:r>
            <a:endParaRPr lang="en-ID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90BE9B6-85AF-1512-3B9B-354C6B9DEB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9870778"/>
              </p:ext>
            </p:extLst>
          </p:nvPr>
        </p:nvGraphicFramePr>
        <p:xfrm>
          <a:off x="1067967" y="1197204"/>
          <a:ext cx="10190583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261">
                  <a:extLst>
                    <a:ext uri="{9D8B030D-6E8A-4147-A177-3AD203B41FA5}">
                      <a16:colId xmlns:a16="http://schemas.microsoft.com/office/drawing/2014/main" val="3917096565"/>
                    </a:ext>
                  </a:extLst>
                </a:gridCol>
                <a:gridCol w="5667763">
                  <a:extLst>
                    <a:ext uri="{9D8B030D-6E8A-4147-A177-3AD203B41FA5}">
                      <a16:colId xmlns:a16="http://schemas.microsoft.com/office/drawing/2014/main" val="1459698602"/>
                    </a:ext>
                  </a:extLst>
                </a:gridCol>
                <a:gridCol w="2651081">
                  <a:extLst>
                    <a:ext uri="{9D8B030D-6E8A-4147-A177-3AD203B41FA5}">
                      <a16:colId xmlns:a16="http://schemas.microsoft.com/office/drawing/2014/main" val="2092452553"/>
                    </a:ext>
                  </a:extLst>
                </a:gridCol>
                <a:gridCol w="1146478">
                  <a:extLst>
                    <a:ext uri="{9D8B030D-6E8A-4147-A177-3AD203B41FA5}">
                      <a16:colId xmlns:a16="http://schemas.microsoft.com/office/drawing/2014/main" val="127247328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NAMA DOKUMEN 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NO. DOKUMEN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LINK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1902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SOP IDENTIFIKASI UU DAN PERATURAN LAIN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P.HSE.18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6649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SOP INVESTIGASI DAN KECELAKAAN KERJA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P.HSE.19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776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 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SOP TANGGAP DARURAT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P.HSE.20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3953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SOP PENANGANAN KEADAAN DARURAT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P.HSE.21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54383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SOP KOMUNIKASI, PARTISIPASI &amp; KONSULTASI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P.HSE.22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5922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SOP MEDICAL CHECK UP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P.HSE.23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73988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SOP KESEHATAN &amp;KESELAMATAN KERJA (K3)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P.HSE.24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5875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SOP ALAT PELINDUNG DIRI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P.HSE.25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23003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SOP PEMANTAUAN &amp; PENGUKURAN KINERJA K3L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P.HSE.26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81783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SOP PENANGGULANGAN KEBAKARAN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P.HSE.27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69459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SOP PENGELOLAAN LIMBAH B3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P.HSE.28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78884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SOP PENGENDALIAN BAHAN KIMIA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P.HSE.29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2581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 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SOP IJIN BEKERJA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P.HSE.30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59419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SOP MANAJEMEN PERUBAHAN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P.HSE.31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322225"/>
                  </a:ext>
                </a:extLst>
              </a:tr>
            </a:tbl>
          </a:graphicData>
        </a:graphic>
      </p:graphicFrame>
      <p:pic>
        <p:nvPicPr>
          <p:cNvPr id="9" name="Graphic 8" descr="Double Tap Gesture outline">
            <a:hlinkClick r:id="rId2" action="ppaction://hlinkfile"/>
            <a:extLst>
              <a:ext uri="{FF2B5EF4-FFF2-40B4-BE49-F238E27FC236}">
                <a16:creationId xmlns:a16="http://schemas.microsoft.com/office/drawing/2014/main" id="{C7357567-69B4-A699-5029-8AC3428DF8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4185" y="1616456"/>
            <a:ext cx="281214" cy="281214"/>
          </a:xfrm>
          <a:prstGeom prst="rect">
            <a:avLst/>
          </a:prstGeom>
        </p:spPr>
      </p:pic>
      <p:pic>
        <p:nvPicPr>
          <p:cNvPr id="10" name="Graphic 9" descr="Double Tap Gesture outline">
            <a:hlinkClick r:id="rId5" action="ppaction://hlinkfile"/>
            <a:extLst>
              <a:ext uri="{FF2B5EF4-FFF2-40B4-BE49-F238E27FC236}">
                <a16:creationId xmlns:a16="http://schemas.microsoft.com/office/drawing/2014/main" id="{B81A5C2C-D07A-26CE-3AFD-BBB38ABE92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4185" y="1977226"/>
            <a:ext cx="281214" cy="281214"/>
          </a:xfrm>
          <a:prstGeom prst="rect">
            <a:avLst/>
          </a:prstGeom>
        </p:spPr>
      </p:pic>
      <p:pic>
        <p:nvPicPr>
          <p:cNvPr id="11" name="Graphic 10" descr="Double Tap Gesture outline">
            <a:hlinkClick r:id="rId6" action="ppaction://hlinkfile"/>
            <a:extLst>
              <a:ext uri="{FF2B5EF4-FFF2-40B4-BE49-F238E27FC236}">
                <a16:creationId xmlns:a16="http://schemas.microsoft.com/office/drawing/2014/main" id="{F0355FBA-490B-0B33-E716-7055EC4C7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4185" y="2337996"/>
            <a:ext cx="281214" cy="281214"/>
          </a:xfrm>
          <a:prstGeom prst="rect">
            <a:avLst/>
          </a:prstGeom>
        </p:spPr>
      </p:pic>
      <p:pic>
        <p:nvPicPr>
          <p:cNvPr id="12" name="Graphic 11" descr="Double Tap Gesture outline">
            <a:hlinkClick r:id="rId7" action="ppaction://hlinkfile"/>
            <a:extLst>
              <a:ext uri="{FF2B5EF4-FFF2-40B4-BE49-F238E27FC236}">
                <a16:creationId xmlns:a16="http://schemas.microsoft.com/office/drawing/2014/main" id="{9E5722C4-942E-B1E2-ADB8-CA4AF4E55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4185" y="2698766"/>
            <a:ext cx="281214" cy="281214"/>
          </a:xfrm>
          <a:prstGeom prst="rect">
            <a:avLst/>
          </a:prstGeom>
        </p:spPr>
      </p:pic>
      <p:pic>
        <p:nvPicPr>
          <p:cNvPr id="13" name="Graphic 12" descr="Double Tap Gesture outline">
            <a:hlinkClick r:id="rId8" action="ppaction://hlinkfile"/>
            <a:extLst>
              <a:ext uri="{FF2B5EF4-FFF2-40B4-BE49-F238E27FC236}">
                <a16:creationId xmlns:a16="http://schemas.microsoft.com/office/drawing/2014/main" id="{0FBF4078-FEAA-2160-A88A-B40A31AE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6485" y="6359846"/>
            <a:ext cx="281214" cy="281214"/>
          </a:xfrm>
          <a:prstGeom prst="rect">
            <a:avLst/>
          </a:prstGeom>
        </p:spPr>
      </p:pic>
      <p:pic>
        <p:nvPicPr>
          <p:cNvPr id="14" name="Graphic 13" descr="Double Tap Gesture outline">
            <a:hlinkClick r:id="rId9" action="ppaction://hlinkfile"/>
            <a:extLst>
              <a:ext uri="{FF2B5EF4-FFF2-40B4-BE49-F238E27FC236}">
                <a16:creationId xmlns:a16="http://schemas.microsoft.com/office/drawing/2014/main" id="{E925E76E-98B0-4A8A-3A4C-AAC0276B2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9340" y="5987034"/>
            <a:ext cx="281214" cy="281214"/>
          </a:xfrm>
          <a:prstGeom prst="rect">
            <a:avLst/>
          </a:prstGeom>
        </p:spPr>
      </p:pic>
      <p:pic>
        <p:nvPicPr>
          <p:cNvPr id="15" name="Graphic 14" descr="Double Tap Gesture outline">
            <a:hlinkClick r:id="rId10" action="ppaction://hlinkfile"/>
            <a:extLst>
              <a:ext uri="{FF2B5EF4-FFF2-40B4-BE49-F238E27FC236}">
                <a16:creationId xmlns:a16="http://schemas.microsoft.com/office/drawing/2014/main" id="{5B9E37E1-DDFF-1D70-95EE-9C39C3CBCE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9340" y="5646890"/>
            <a:ext cx="281214" cy="281214"/>
          </a:xfrm>
          <a:prstGeom prst="rect">
            <a:avLst/>
          </a:prstGeom>
        </p:spPr>
      </p:pic>
      <p:pic>
        <p:nvPicPr>
          <p:cNvPr id="16" name="Graphic 15" descr="Double Tap Gesture outline">
            <a:hlinkClick r:id="rId11" action="ppaction://hlinkfile"/>
            <a:extLst>
              <a:ext uri="{FF2B5EF4-FFF2-40B4-BE49-F238E27FC236}">
                <a16:creationId xmlns:a16="http://schemas.microsoft.com/office/drawing/2014/main" id="{142EA63B-F411-6918-A87B-25F43B189D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6485" y="5298610"/>
            <a:ext cx="281214" cy="281214"/>
          </a:xfrm>
          <a:prstGeom prst="rect">
            <a:avLst/>
          </a:prstGeom>
        </p:spPr>
      </p:pic>
      <p:pic>
        <p:nvPicPr>
          <p:cNvPr id="17" name="Graphic 16" descr="Double Tap Gesture outline">
            <a:hlinkClick r:id="rId12" action="ppaction://hlinkfile"/>
            <a:extLst>
              <a:ext uri="{FF2B5EF4-FFF2-40B4-BE49-F238E27FC236}">
                <a16:creationId xmlns:a16="http://schemas.microsoft.com/office/drawing/2014/main" id="{B208DF4E-2ACD-79E7-CA39-1EFE5754F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9340" y="4873742"/>
            <a:ext cx="281214" cy="281214"/>
          </a:xfrm>
          <a:prstGeom prst="rect">
            <a:avLst/>
          </a:prstGeom>
        </p:spPr>
      </p:pic>
      <p:pic>
        <p:nvPicPr>
          <p:cNvPr id="18" name="Graphic 17" descr="Double Tap Gesture outline">
            <a:hlinkClick r:id="rId13" action="ppaction://hlinkfile"/>
            <a:extLst>
              <a:ext uri="{FF2B5EF4-FFF2-40B4-BE49-F238E27FC236}">
                <a16:creationId xmlns:a16="http://schemas.microsoft.com/office/drawing/2014/main" id="{882E9AC6-EA2A-ACB7-85A4-8A93BC1AC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6485" y="4518140"/>
            <a:ext cx="281214" cy="281214"/>
          </a:xfrm>
          <a:prstGeom prst="rect">
            <a:avLst/>
          </a:prstGeom>
        </p:spPr>
      </p:pic>
      <p:pic>
        <p:nvPicPr>
          <p:cNvPr id="19" name="Graphic 18" descr="Double Tap Gesture outline">
            <a:hlinkClick r:id="rId14" action="ppaction://hlinkfile"/>
            <a:extLst>
              <a:ext uri="{FF2B5EF4-FFF2-40B4-BE49-F238E27FC236}">
                <a16:creationId xmlns:a16="http://schemas.microsoft.com/office/drawing/2014/main" id="{A3FE2E50-CC94-F5F8-0148-B333C665C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1772" y="4125418"/>
            <a:ext cx="281214" cy="281214"/>
          </a:xfrm>
          <a:prstGeom prst="rect">
            <a:avLst/>
          </a:prstGeom>
        </p:spPr>
      </p:pic>
      <p:pic>
        <p:nvPicPr>
          <p:cNvPr id="20" name="Graphic 19" descr="Double Tap Gesture outline">
            <a:hlinkClick r:id="rId15" action="ppaction://hlinkfile"/>
            <a:extLst>
              <a:ext uri="{FF2B5EF4-FFF2-40B4-BE49-F238E27FC236}">
                <a16:creationId xmlns:a16="http://schemas.microsoft.com/office/drawing/2014/main" id="{CEA0D34F-ED68-34FA-26F5-40723DE0C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9340" y="3812058"/>
            <a:ext cx="281214" cy="281214"/>
          </a:xfrm>
          <a:prstGeom prst="rect">
            <a:avLst/>
          </a:prstGeom>
        </p:spPr>
      </p:pic>
      <p:pic>
        <p:nvPicPr>
          <p:cNvPr id="21" name="Graphic 20" descr="Double Tap Gesture outline">
            <a:hlinkClick r:id="rId16" action="ppaction://hlinkfile"/>
            <a:extLst>
              <a:ext uri="{FF2B5EF4-FFF2-40B4-BE49-F238E27FC236}">
                <a16:creationId xmlns:a16="http://schemas.microsoft.com/office/drawing/2014/main" id="{F7FB3620-FC5E-EC5A-69E2-B0D54483C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2548" y="3431209"/>
            <a:ext cx="281214" cy="281214"/>
          </a:xfrm>
          <a:prstGeom prst="rect">
            <a:avLst/>
          </a:prstGeom>
        </p:spPr>
      </p:pic>
      <p:pic>
        <p:nvPicPr>
          <p:cNvPr id="22" name="Graphic 21" descr="Double Tap Gesture outline">
            <a:hlinkClick r:id="rId17" action="ppaction://hlinkfile"/>
            <a:extLst>
              <a:ext uri="{FF2B5EF4-FFF2-40B4-BE49-F238E27FC236}">
                <a16:creationId xmlns:a16="http://schemas.microsoft.com/office/drawing/2014/main" id="{02F2E63F-DADB-660A-308B-C47AA669D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4185" y="3116870"/>
            <a:ext cx="281214" cy="28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0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40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DAFTAR PROSEDUR (SOP) K3L</a:t>
            </a:r>
          </a:p>
        </p:txBody>
      </p:sp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06E950CC-95CE-CC1F-EF0E-9C4E3C9696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047709"/>
              </p:ext>
            </p:extLst>
          </p:nvPr>
        </p:nvGraphicFramePr>
        <p:xfrm>
          <a:off x="753817" y="1166402"/>
          <a:ext cx="10298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035">
                  <a:extLst>
                    <a:ext uri="{9D8B030D-6E8A-4147-A177-3AD203B41FA5}">
                      <a16:colId xmlns:a16="http://schemas.microsoft.com/office/drawing/2014/main" val="2987000788"/>
                    </a:ext>
                  </a:extLst>
                </a:gridCol>
                <a:gridCol w="4977353">
                  <a:extLst>
                    <a:ext uri="{9D8B030D-6E8A-4147-A177-3AD203B41FA5}">
                      <a16:colId xmlns:a16="http://schemas.microsoft.com/office/drawing/2014/main" val="660800151"/>
                    </a:ext>
                  </a:extLst>
                </a:gridCol>
                <a:gridCol w="2799761">
                  <a:extLst>
                    <a:ext uri="{9D8B030D-6E8A-4147-A177-3AD203B41FA5}">
                      <a16:colId xmlns:a16="http://schemas.microsoft.com/office/drawing/2014/main" val="688431369"/>
                    </a:ext>
                  </a:extLst>
                </a:gridCol>
                <a:gridCol w="1945851">
                  <a:extLst>
                    <a:ext uri="{9D8B030D-6E8A-4147-A177-3AD203B41FA5}">
                      <a16:colId xmlns:a16="http://schemas.microsoft.com/office/drawing/2014/main" val="379268671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NAMA DOKUMEN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NO. DOKUMEN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7335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SOP PEMBATASAN AREA BERBAHAYA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P.HSE.32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81366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159666"/>
                  </a:ext>
                </a:extLst>
              </a:tr>
            </a:tbl>
          </a:graphicData>
        </a:graphic>
      </p:graphicFrame>
      <p:pic>
        <p:nvPicPr>
          <p:cNvPr id="5" name="Graphic 12" descr="Double Tap Gesture outline">
            <a:hlinkClick r:id="rId2" action="ppaction://hlinkfile"/>
            <a:extLst>
              <a:ext uri="{FF2B5EF4-FFF2-40B4-BE49-F238E27FC236}">
                <a16:creationId xmlns:a16="http://schemas.microsoft.com/office/drawing/2014/main" id="{0FBF4078-FEAA-2160-A88A-B40A31AE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34057" y="1581785"/>
            <a:ext cx="281214" cy="281214"/>
          </a:xfrm>
          <a:prstGeom prst="rect">
            <a:avLst/>
          </a:prstGeom>
        </p:spPr>
      </p:pic>
      <p:pic>
        <p:nvPicPr>
          <p:cNvPr id="3" name="Graphic 2" descr="Asian Temple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84FFE55F-2726-1586-09AA-0BA51B7C9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94563" y="1745208"/>
            <a:ext cx="518474" cy="5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98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5EE03-691B-38EF-1D9C-C8FE551F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438" y="371582"/>
            <a:ext cx="6681122" cy="6284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DAFTAR ISI SMK3L</a:t>
            </a:r>
            <a:endParaRPr lang="en-ID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96CAF86-3894-2CE6-7E3B-93DE07CB75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7233937"/>
              </p:ext>
            </p:extLst>
          </p:nvPr>
        </p:nvGraphicFramePr>
        <p:xfrm>
          <a:off x="2334130" y="1012209"/>
          <a:ext cx="7523739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045">
                  <a:extLst>
                    <a:ext uri="{9D8B030D-6E8A-4147-A177-3AD203B41FA5}">
                      <a16:colId xmlns:a16="http://schemas.microsoft.com/office/drawing/2014/main" val="2007473775"/>
                    </a:ext>
                  </a:extLst>
                </a:gridCol>
                <a:gridCol w="5497440">
                  <a:extLst>
                    <a:ext uri="{9D8B030D-6E8A-4147-A177-3AD203B41FA5}">
                      <a16:colId xmlns:a16="http://schemas.microsoft.com/office/drawing/2014/main" val="2404505125"/>
                    </a:ext>
                  </a:extLst>
                </a:gridCol>
                <a:gridCol w="1418254">
                  <a:extLst>
                    <a:ext uri="{9D8B030D-6E8A-4147-A177-3AD203B41FA5}">
                      <a16:colId xmlns:a16="http://schemas.microsoft.com/office/drawing/2014/main" val="1187108462"/>
                    </a:ext>
                  </a:extLst>
                </a:gridCol>
              </a:tblGrid>
              <a:tr h="3648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NAMA DOKUMEN 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CHART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16719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Bisnis</a:t>
                      </a:r>
                      <a:r>
                        <a:rPr lang="en-US" sz="1600" dirty="0"/>
                        <a:t> Proses </a:t>
                      </a:r>
                      <a:r>
                        <a:rPr lang="en-US" sz="1600" dirty="0" err="1"/>
                        <a:t>Pengembangan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Sistem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manajemen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835232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BSC Corporate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12504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Kebijakan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Mutu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Lingkungan</a:t>
                      </a:r>
                      <a:r>
                        <a:rPr lang="en-US" sz="1600" dirty="0"/>
                        <a:t> dan K3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27216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Manual </a:t>
                      </a:r>
                      <a:r>
                        <a:rPr lang="en-US" sz="1600" dirty="0" err="1"/>
                        <a:t>Sistem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Manajemen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terintegrasi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423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Kebijakan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Mutu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Lingkungan</a:t>
                      </a:r>
                      <a:r>
                        <a:rPr lang="en-US" sz="1600" dirty="0"/>
                        <a:t> dan K3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05749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Sasaran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Lingkungan</a:t>
                      </a:r>
                      <a:r>
                        <a:rPr lang="en-US" sz="1600" dirty="0"/>
                        <a:t> 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1076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Sasaran</a:t>
                      </a:r>
                      <a:r>
                        <a:rPr lang="en-US" sz="1600" dirty="0"/>
                        <a:t> K3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77182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Susunan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Panitia</a:t>
                      </a:r>
                      <a:r>
                        <a:rPr lang="en-US" sz="1600" dirty="0"/>
                        <a:t> Pembina K3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25672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Struktur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Organisasi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Komite</a:t>
                      </a:r>
                      <a:r>
                        <a:rPr lang="en-US" sz="1600" dirty="0"/>
                        <a:t> P2K3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95811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Job </a:t>
                      </a:r>
                      <a:r>
                        <a:rPr lang="en-US" sz="1600" dirty="0" err="1"/>
                        <a:t>Deskripsi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Komite</a:t>
                      </a:r>
                      <a:r>
                        <a:rPr lang="en-US" sz="1600" dirty="0"/>
                        <a:t> P2K3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08232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Pengesahan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Komite</a:t>
                      </a:r>
                      <a:r>
                        <a:rPr lang="en-US" sz="1600" dirty="0"/>
                        <a:t> P2K3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66468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Daftar </a:t>
                      </a:r>
                      <a:r>
                        <a:rPr lang="en-US" sz="1600" dirty="0" err="1"/>
                        <a:t>Prosedur</a:t>
                      </a:r>
                      <a:r>
                        <a:rPr lang="en-US" sz="1600" dirty="0"/>
                        <a:t> (SOP) K3L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76004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Daftar </a:t>
                      </a:r>
                      <a:r>
                        <a:rPr lang="en-US" sz="1600" dirty="0" err="1"/>
                        <a:t>Instruksi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Kerja</a:t>
                      </a:r>
                      <a:r>
                        <a:rPr lang="en-US" sz="1600" dirty="0"/>
                        <a:t> K3L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70796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Daftar </a:t>
                      </a:r>
                      <a:r>
                        <a:rPr lang="en-US" sz="1600" dirty="0" err="1"/>
                        <a:t>Formulir</a:t>
                      </a:r>
                      <a:r>
                        <a:rPr lang="en-US" sz="1600" dirty="0"/>
                        <a:t> K3L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83147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HIRADC PT. Chitose </a:t>
                      </a:r>
                      <a:r>
                        <a:rPr lang="en-US" sz="1600" dirty="0" err="1"/>
                        <a:t>Internasional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Tbk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674103"/>
                  </a:ext>
                </a:extLst>
              </a:tr>
            </a:tbl>
          </a:graphicData>
        </a:graphic>
      </p:graphicFrame>
      <p:pic>
        <p:nvPicPr>
          <p:cNvPr id="6" name="Graphic 5" descr="Double Tap Gesture outline">
            <a:hlinkClick r:id="rId2" action="ppaction://hlinksldjump"/>
            <a:extLst>
              <a:ext uri="{FF2B5EF4-FFF2-40B4-BE49-F238E27FC236}">
                <a16:creationId xmlns:a16="http://schemas.microsoft.com/office/drawing/2014/main" id="{E8C3288A-4473-A12B-B2FD-6E99EE951F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35644" y="1422248"/>
            <a:ext cx="291580" cy="291580"/>
          </a:xfrm>
          <a:prstGeom prst="rect">
            <a:avLst/>
          </a:prstGeom>
        </p:spPr>
      </p:pic>
      <p:pic>
        <p:nvPicPr>
          <p:cNvPr id="4" name="Graphic 3" descr="Double Tap Gesture outline">
            <a:hlinkClick r:id="rId5" action="ppaction://hlinksldjump"/>
            <a:extLst>
              <a:ext uri="{FF2B5EF4-FFF2-40B4-BE49-F238E27FC236}">
                <a16:creationId xmlns:a16="http://schemas.microsoft.com/office/drawing/2014/main" id="{34D2A2A0-E76E-1B37-A9DD-2096D3422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5711" y="1793813"/>
            <a:ext cx="291580" cy="291580"/>
          </a:xfrm>
          <a:prstGeom prst="rect">
            <a:avLst/>
          </a:prstGeom>
        </p:spPr>
      </p:pic>
      <p:pic>
        <p:nvPicPr>
          <p:cNvPr id="9" name="Graphic 8" descr="Double Tap Gesture outline">
            <a:hlinkClick r:id="rId6" action="ppaction://hlinksldjump"/>
            <a:extLst>
              <a:ext uri="{FF2B5EF4-FFF2-40B4-BE49-F238E27FC236}">
                <a16:creationId xmlns:a16="http://schemas.microsoft.com/office/drawing/2014/main" id="{5C2925A1-DE23-3D9B-FA34-151AD6D94F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5306" y="2095791"/>
            <a:ext cx="291580" cy="291580"/>
          </a:xfrm>
          <a:prstGeom prst="rect">
            <a:avLst/>
          </a:prstGeom>
        </p:spPr>
      </p:pic>
      <p:pic>
        <p:nvPicPr>
          <p:cNvPr id="10" name="Graphic 9" descr="Double Tap Gesture outline">
            <a:hlinkClick r:id="rId7" action="ppaction://hlinksldjump"/>
            <a:extLst>
              <a:ext uri="{FF2B5EF4-FFF2-40B4-BE49-F238E27FC236}">
                <a16:creationId xmlns:a16="http://schemas.microsoft.com/office/drawing/2014/main" id="{D261A6E2-B9EC-1855-3807-691E83728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33602" y="3129151"/>
            <a:ext cx="291580" cy="291580"/>
          </a:xfrm>
          <a:prstGeom prst="rect">
            <a:avLst/>
          </a:prstGeom>
        </p:spPr>
      </p:pic>
      <p:pic>
        <p:nvPicPr>
          <p:cNvPr id="11" name="Graphic 10" descr="Double Tap Gesture outline">
            <a:hlinkClick r:id="rId8" action="ppaction://hlinksldjump"/>
            <a:extLst>
              <a:ext uri="{FF2B5EF4-FFF2-40B4-BE49-F238E27FC236}">
                <a16:creationId xmlns:a16="http://schemas.microsoft.com/office/drawing/2014/main" id="{3A5DB7E3-33F2-5CA3-299D-EB153D99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7753" y="3462097"/>
            <a:ext cx="291580" cy="291580"/>
          </a:xfrm>
          <a:prstGeom prst="rect">
            <a:avLst/>
          </a:prstGeom>
        </p:spPr>
      </p:pic>
      <p:pic>
        <p:nvPicPr>
          <p:cNvPr id="12" name="Graphic 11" descr="Double Tap Gesture outline">
            <a:hlinkClick r:id="rId9" action="ppaction://hlinksldjump"/>
            <a:extLst>
              <a:ext uri="{FF2B5EF4-FFF2-40B4-BE49-F238E27FC236}">
                <a16:creationId xmlns:a16="http://schemas.microsoft.com/office/drawing/2014/main" id="{FB68063C-95C2-BC51-A6E5-FB3A664E5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5361" y="3810978"/>
            <a:ext cx="291580" cy="291580"/>
          </a:xfrm>
          <a:prstGeom prst="rect">
            <a:avLst/>
          </a:prstGeom>
        </p:spPr>
      </p:pic>
      <p:pic>
        <p:nvPicPr>
          <p:cNvPr id="13" name="Graphic 12" descr="Double Tap Gesture outline">
            <a:hlinkClick r:id="rId10" action="ppaction://hlinksldjump"/>
            <a:extLst>
              <a:ext uri="{FF2B5EF4-FFF2-40B4-BE49-F238E27FC236}">
                <a16:creationId xmlns:a16="http://schemas.microsoft.com/office/drawing/2014/main" id="{CBC430CA-7626-AD08-9A68-3CB4E5E55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5361" y="4135043"/>
            <a:ext cx="291580" cy="291580"/>
          </a:xfrm>
          <a:prstGeom prst="rect">
            <a:avLst/>
          </a:prstGeom>
        </p:spPr>
      </p:pic>
      <p:pic>
        <p:nvPicPr>
          <p:cNvPr id="14" name="Graphic 13" descr="Double Tap Gesture outline">
            <a:hlinkClick r:id="rId11" action="ppaction://hlinksldjump"/>
            <a:extLst>
              <a:ext uri="{FF2B5EF4-FFF2-40B4-BE49-F238E27FC236}">
                <a16:creationId xmlns:a16="http://schemas.microsoft.com/office/drawing/2014/main" id="{088DF738-6227-CE8E-6973-7603779AA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5361" y="4449276"/>
            <a:ext cx="291580" cy="291580"/>
          </a:xfrm>
          <a:prstGeom prst="rect">
            <a:avLst/>
          </a:prstGeom>
        </p:spPr>
      </p:pic>
      <p:pic>
        <p:nvPicPr>
          <p:cNvPr id="15" name="Graphic 14" descr="Double Tap Gesture outline">
            <a:hlinkClick r:id="rId12" action="ppaction://hlinksldjump"/>
            <a:extLst>
              <a:ext uri="{FF2B5EF4-FFF2-40B4-BE49-F238E27FC236}">
                <a16:creationId xmlns:a16="http://schemas.microsoft.com/office/drawing/2014/main" id="{9A4D05D0-E81F-9D68-4199-07CA0BA4F5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5361" y="4805931"/>
            <a:ext cx="291580" cy="291580"/>
          </a:xfrm>
          <a:prstGeom prst="rect">
            <a:avLst/>
          </a:prstGeom>
        </p:spPr>
      </p:pic>
      <p:pic>
        <p:nvPicPr>
          <p:cNvPr id="16" name="Graphic 15" descr="Double Tap Gesture outline">
            <a:hlinkClick r:id="rId13" action="ppaction://hlinksldjump"/>
            <a:extLst>
              <a:ext uri="{FF2B5EF4-FFF2-40B4-BE49-F238E27FC236}">
                <a16:creationId xmlns:a16="http://schemas.microsoft.com/office/drawing/2014/main" id="{06D068FE-AF50-952F-2E3A-B9975B9F9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5361" y="5145446"/>
            <a:ext cx="291580" cy="291580"/>
          </a:xfrm>
          <a:prstGeom prst="rect">
            <a:avLst/>
          </a:prstGeom>
        </p:spPr>
      </p:pic>
      <p:pic>
        <p:nvPicPr>
          <p:cNvPr id="17" name="Graphic 16" descr="Double Tap Gesture outline">
            <a:hlinkClick r:id="rId14" action="ppaction://hlinkfile"/>
            <a:extLst>
              <a:ext uri="{FF2B5EF4-FFF2-40B4-BE49-F238E27FC236}">
                <a16:creationId xmlns:a16="http://schemas.microsoft.com/office/drawing/2014/main" id="{18C96021-064E-1337-C565-43B23E5901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5306" y="2456958"/>
            <a:ext cx="291580" cy="291580"/>
          </a:xfrm>
          <a:prstGeom prst="rect">
            <a:avLst/>
          </a:prstGeom>
        </p:spPr>
      </p:pic>
      <p:pic>
        <p:nvPicPr>
          <p:cNvPr id="3" name="Graphic 2" descr="Double Tap Gesture outline">
            <a:hlinkClick r:id="rId6" action="ppaction://hlinksldjump"/>
            <a:extLst>
              <a:ext uri="{FF2B5EF4-FFF2-40B4-BE49-F238E27FC236}">
                <a16:creationId xmlns:a16="http://schemas.microsoft.com/office/drawing/2014/main" id="{56A19298-B631-96E7-FFBC-3C6E08A7CA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5711" y="2757586"/>
            <a:ext cx="328829" cy="328829"/>
          </a:xfrm>
          <a:prstGeom prst="rect">
            <a:avLst/>
          </a:prstGeom>
        </p:spPr>
      </p:pic>
      <p:pic>
        <p:nvPicPr>
          <p:cNvPr id="7" name="Graphic 6" descr="Double Tap Gesture outline">
            <a:hlinkClick r:id="rId15" action="ppaction://hlinksldjump"/>
            <a:extLst>
              <a:ext uri="{FF2B5EF4-FFF2-40B4-BE49-F238E27FC236}">
                <a16:creationId xmlns:a16="http://schemas.microsoft.com/office/drawing/2014/main" id="{BB699A1C-3297-F03A-D8F5-69C83A5E84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5361" y="5484391"/>
            <a:ext cx="291580" cy="291580"/>
          </a:xfrm>
          <a:prstGeom prst="rect">
            <a:avLst/>
          </a:prstGeom>
        </p:spPr>
      </p:pic>
      <p:pic>
        <p:nvPicPr>
          <p:cNvPr id="8" name="Graphic 7" descr="Double Tap Gesture outline">
            <a:hlinkClick r:id="rId16" action="ppaction://hlinksldjump"/>
            <a:extLst>
              <a:ext uri="{FF2B5EF4-FFF2-40B4-BE49-F238E27FC236}">
                <a16:creationId xmlns:a16="http://schemas.microsoft.com/office/drawing/2014/main" id="{001E5FFC-F425-FBEB-350E-73A076E90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5361" y="5789747"/>
            <a:ext cx="291580" cy="291580"/>
          </a:xfrm>
          <a:prstGeom prst="rect">
            <a:avLst/>
          </a:prstGeom>
        </p:spPr>
      </p:pic>
      <p:pic>
        <p:nvPicPr>
          <p:cNvPr id="19" name="Graphic 18" descr="Double Tap Gesture outline">
            <a:hlinkClick r:id="rId17" action="ppaction://hlinkfile"/>
            <a:extLst>
              <a:ext uri="{FF2B5EF4-FFF2-40B4-BE49-F238E27FC236}">
                <a16:creationId xmlns:a16="http://schemas.microsoft.com/office/drawing/2014/main" id="{51E80556-98FA-932E-CCE4-88CE3BFCF1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31904" y="6132720"/>
            <a:ext cx="291580" cy="2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47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E913E4-DF52-56B5-CB49-89E5D73C1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518"/>
          </a:xfrm>
        </p:spPr>
        <p:txBody>
          <a:bodyPr/>
          <a:lstStyle/>
          <a:p>
            <a:pPr algn="ctr"/>
            <a:r>
              <a:rPr lang="en-US" dirty="0"/>
              <a:t>DAFTAR INSTRUKSI KERJA (IK) K3L</a:t>
            </a:r>
            <a:endParaRPr lang="en-ID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6E950CC-95CE-CC1F-EF0E-9C4E3C9696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2131554"/>
              </p:ext>
            </p:extLst>
          </p:nvPr>
        </p:nvGraphicFramePr>
        <p:xfrm>
          <a:off x="947000" y="1140644"/>
          <a:ext cx="102980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035">
                  <a:extLst>
                    <a:ext uri="{9D8B030D-6E8A-4147-A177-3AD203B41FA5}">
                      <a16:colId xmlns:a16="http://schemas.microsoft.com/office/drawing/2014/main" val="2987000788"/>
                    </a:ext>
                  </a:extLst>
                </a:gridCol>
                <a:gridCol w="4977353">
                  <a:extLst>
                    <a:ext uri="{9D8B030D-6E8A-4147-A177-3AD203B41FA5}">
                      <a16:colId xmlns:a16="http://schemas.microsoft.com/office/drawing/2014/main" val="660800151"/>
                    </a:ext>
                  </a:extLst>
                </a:gridCol>
                <a:gridCol w="2799761">
                  <a:extLst>
                    <a:ext uri="{9D8B030D-6E8A-4147-A177-3AD203B41FA5}">
                      <a16:colId xmlns:a16="http://schemas.microsoft.com/office/drawing/2014/main" val="688431369"/>
                    </a:ext>
                  </a:extLst>
                </a:gridCol>
                <a:gridCol w="1945851">
                  <a:extLst>
                    <a:ext uri="{9D8B030D-6E8A-4147-A177-3AD203B41FA5}">
                      <a16:colId xmlns:a16="http://schemas.microsoft.com/office/drawing/2014/main" val="379268671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NAMA DOKUMEN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NO. DOKUMEN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7335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KESELAMATAN KERJA LISTRIK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IK.HSE.33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81366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KESELAMATAN DAN KESEHATAN KERJA (K3)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IK.HSE.34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62179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PENGANGKATAN MANUAL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IK.HSE.35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15966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PENGELASAN DAN PEMOTONGAN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IK.HSE.36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66994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FORKLIFT WAREHOUSE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IK.HSE.37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36783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BEKERJA DI RUANG TERBATAS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IK.HSE.38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5752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BEKERJA DI KETINGGIAN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IK.HSE.39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89280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PERTOLONGAN PERTAMA PADA KECELAKAAN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IK.HSE.40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260638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SCAFFOLDING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IK.HSE.41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173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PENGGUNAAN TANGGA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IK.HSE.42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481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PENGECATAN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IK.HSE.43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7706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PEMERIKSAAN &amp; PERAWATAN HIDRANT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IK.HSE.44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7337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PEMERIKSAAN &amp; PERAWATAN APAR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IK.HSE.45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062532"/>
                  </a:ext>
                </a:extLst>
              </a:tr>
            </a:tbl>
          </a:graphicData>
        </a:graphic>
      </p:graphicFrame>
      <p:pic>
        <p:nvPicPr>
          <p:cNvPr id="11" name="Graphic 10" descr="Double Tap Gesture outline">
            <a:hlinkClick r:id="rId2" action="ppaction://hlinkfile"/>
            <a:extLst>
              <a:ext uri="{FF2B5EF4-FFF2-40B4-BE49-F238E27FC236}">
                <a16:creationId xmlns:a16="http://schemas.microsoft.com/office/drawing/2014/main" id="{1075D90D-9F4C-9F5D-6212-95C1B79FC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588" y="1609588"/>
            <a:ext cx="281214" cy="281214"/>
          </a:xfrm>
          <a:prstGeom prst="rect">
            <a:avLst/>
          </a:prstGeom>
        </p:spPr>
      </p:pic>
      <p:pic>
        <p:nvPicPr>
          <p:cNvPr id="12" name="Graphic 11" descr="Double Tap Gesture outline">
            <a:hlinkClick r:id="rId5" action="ppaction://hlinkfile"/>
            <a:extLst>
              <a:ext uri="{FF2B5EF4-FFF2-40B4-BE49-F238E27FC236}">
                <a16:creationId xmlns:a16="http://schemas.microsoft.com/office/drawing/2014/main" id="{F01FA10A-AE36-2F42-26BD-798239115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2191" y="1890802"/>
            <a:ext cx="281214" cy="281214"/>
          </a:xfrm>
          <a:prstGeom prst="rect">
            <a:avLst/>
          </a:prstGeom>
        </p:spPr>
      </p:pic>
      <p:pic>
        <p:nvPicPr>
          <p:cNvPr id="13" name="Graphic 12" descr="Double Tap Gesture outline">
            <a:hlinkClick r:id="rId6" action="ppaction://hlinkfile"/>
            <a:extLst>
              <a:ext uri="{FF2B5EF4-FFF2-40B4-BE49-F238E27FC236}">
                <a16:creationId xmlns:a16="http://schemas.microsoft.com/office/drawing/2014/main" id="{7A03BA27-623F-BDF8-5DF6-2CAA5C28F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08170" y="2242303"/>
            <a:ext cx="281214" cy="281214"/>
          </a:xfrm>
          <a:prstGeom prst="rect">
            <a:avLst/>
          </a:prstGeom>
        </p:spPr>
      </p:pic>
      <p:pic>
        <p:nvPicPr>
          <p:cNvPr id="14" name="Graphic 13" descr="Double Tap Gesture outline">
            <a:hlinkClick r:id="rId7" action="ppaction://hlinkfile"/>
            <a:extLst>
              <a:ext uri="{FF2B5EF4-FFF2-40B4-BE49-F238E27FC236}">
                <a16:creationId xmlns:a16="http://schemas.microsoft.com/office/drawing/2014/main" id="{DBBD299A-8AE9-A014-ACD2-B9BF72482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588" y="2659670"/>
            <a:ext cx="281214" cy="281214"/>
          </a:xfrm>
          <a:prstGeom prst="rect">
            <a:avLst/>
          </a:prstGeom>
        </p:spPr>
      </p:pic>
      <p:pic>
        <p:nvPicPr>
          <p:cNvPr id="15" name="Graphic 14" descr="Double Tap Gesture outline">
            <a:hlinkClick r:id="rId8" action="ppaction://hlinkfile"/>
            <a:extLst>
              <a:ext uri="{FF2B5EF4-FFF2-40B4-BE49-F238E27FC236}">
                <a16:creationId xmlns:a16="http://schemas.microsoft.com/office/drawing/2014/main" id="{81169E5C-85D9-308D-422F-73434102A1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588" y="2999849"/>
            <a:ext cx="281214" cy="281214"/>
          </a:xfrm>
          <a:prstGeom prst="rect">
            <a:avLst/>
          </a:prstGeom>
        </p:spPr>
      </p:pic>
      <p:pic>
        <p:nvPicPr>
          <p:cNvPr id="16" name="Graphic 15" descr="Double Tap Gesture outline">
            <a:hlinkClick r:id="rId9" action="ppaction://hlinkfile"/>
            <a:extLst>
              <a:ext uri="{FF2B5EF4-FFF2-40B4-BE49-F238E27FC236}">
                <a16:creationId xmlns:a16="http://schemas.microsoft.com/office/drawing/2014/main" id="{AEC85DCD-972A-EB2A-1DC3-7E176742E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588" y="3340028"/>
            <a:ext cx="281214" cy="281214"/>
          </a:xfrm>
          <a:prstGeom prst="rect">
            <a:avLst/>
          </a:prstGeom>
        </p:spPr>
      </p:pic>
      <p:pic>
        <p:nvPicPr>
          <p:cNvPr id="17" name="Graphic 16" descr="Double Tap Gesture outline">
            <a:hlinkClick r:id="rId10" action="ppaction://hlinkfile"/>
            <a:extLst>
              <a:ext uri="{FF2B5EF4-FFF2-40B4-BE49-F238E27FC236}">
                <a16:creationId xmlns:a16="http://schemas.microsoft.com/office/drawing/2014/main" id="{3D40F7BB-4FFB-5CC7-7146-879BBA39D0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588" y="3699539"/>
            <a:ext cx="281214" cy="281214"/>
          </a:xfrm>
          <a:prstGeom prst="rect">
            <a:avLst/>
          </a:prstGeom>
        </p:spPr>
      </p:pic>
      <p:pic>
        <p:nvPicPr>
          <p:cNvPr id="18" name="Graphic 17" descr="Double Tap Gesture outline">
            <a:hlinkClick r:id="rId11" action="ppaction://hlinkfile"/>
            <a:extLst>
              <a:ext uri="{FF2B5EF4-FFF2-40B4-BE49-F238E27FC236}">
                <a16:creationId xmlns:a16="http://schemas.microsoft.com/office/drawing/2014/main" id="{FFD42E4F-1071-7AFC-9875-FB931C3D63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588" y="4140114"/>
            <a:ext cx="281214" cy="281214"/>
          </a:xfrm>
          <a:prstGeom prst="rect">
            <a:avLst/>
          </a:prstGeom>
        </p:spPr>
      </p:pic>
      <p:pic>
        <p:nvPicPr>
          <p:cNvPr id="19" name="Graphic 18" descr="Double Tap Gesture outline">
            <a:hlinkClick r:id="rId12" action="ppaction://hlinkfile"/>
            <a:extLst>
              <a:ext uri="{FF2B5EF4-FFF2-40B4-BE49-F238E27FC236}">
                <a16:creationId xmlns:a16="http://schemas.microsoft.com/office/drawing/2014/main" id="{85901A45-3216-DEA5-E69C-E5391F869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08170" y="4460488"/>
            <a:ext cx="281214" cy="281214"/>
          </a:xfrm>
          <a:prstGeom prst="rect">
            <a:avLst/>
          </a:prstGeom>
        </p:spPr>
      </p:pic>
      <p:pic>
        <p:nvPicPr>
          <p:cNvPr id="20" name="Graphic 19" descr="Double Tap Gesture outline">
            <a:hlinkClick r:id="rId13" action="ppaction://hlinkfile"/>
            <a:extLst>
              <a:ext uri="{FF2B5EF4-FFF2-40B4-BE49-F238E27FC236}">
                <a16:creationId xmlns:a16="http://schemas.microsoft.com/office/drawing/2014/main" id="{E832BE0A-0512-CE43-C38D-1FC5C4CC37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588" y="4821329"/>
            <a:ext cx="281214" cy="281214"/>
          </a:xfrm>
          <a:prstGeom prst="rect">
            <a:avLst/>
          </a:prstGeom>
        </p:spPr>
      </p:pic>
      <p:pic>
        <p:nvPicPr>
          <p:cNvPr id="21" name="Graphic 20" descr="Double Tap Gesture outline">
            <a:hlinkClick r:id="rId14" action="ppaction://hlinkfile"/>
            <a:extLst>
              <a:ext uri="{FF2B5EF4-FFF2-40B4-BE49-F238E27FC236}">
                <a16:creationId xmlns:a16="http://schemas.microsoft.com/office/drawing/2014/main" id="{2B1EB1CF-7BE1-4570-01FA-D1D0B0672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7420" y="5236006"/>
            <a:ext cx="281214" cy="281214"/>
          </a:xfrm>
          <a:prstGeom prst="rect">
            <a:avLst/>
          </a:prstGeom>
        </p:spPr>
      </p:pic>
      <p:pic>
        <p:nvPicPr>
          <p:cNvPr id="22" name="Graphic 21" descr="Double Tap Gesture outline">
            <a:hlinkClick r:id="rId15" action="ppaction://hlinkfile"/>
            <a:extLst>
              <a:ext uri="{FF2B5EF4-FFF2-40B4-BE49-F238E27FC236}">
                <a16:creationId xmlns:a16="http://schemas.microsoft.com/office/drawing/2014/main" id="{D8151EF8-CC29-F206-824A-FEC7F3BFF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588" y="5556380"/>
            <a:ext cx="281214" cy="281214"/>
          </a:xfrm>
          <a:prstGeom prst="rect">
            <a:avLst/>
          </a:prstGeom>
        </p:spPr>
      </p:pic>
      <p:pic>
        <p:nvPicPr>
          <p:cNvPr id="23" name="Graphic 22" descr="Double Tap Gesture outline">
            <a:hlinkClick r:id="rId16" action="ppaction://hlinkfile"/>
            <a:extLst>
              <a:ext uri="{FF2B5EF4-FFF2-40B4-BE49-F238E27FC236}">
                <a16:creationId xmlns:a16="http://schemas.microsoft.com/office/drawing/2014/main" id="{4D20220F-E7CF-92B9-2EF4-AFCED569B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08170" y="5936307"/>
            <a:ext cx="281214" cy="28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42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6E4AC37-1361-F878-F498-D107C13354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8949384"/>
              </p:ext>
            </p:extLst>
          </p:nvPr>
        </p:nvGraphicFramePr>
        <p:xfrm>
          <a:off x="1140642" y="1439126"/>
          <a:ext cx="9964132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096">
                  <a:extLst>
                    <a:ext uri="{9D8B030D-6E8A-4147-A177-3AD203B41FA5}">
                      <a16:colId xmlns:a16="http://schemas.microsoft.com/office/drawing/2014/main" val="3968902902"/>
                    </a:ext>
                  </a:extLst>
                </a:gridCol>
                <a:gridCol w="5084415">
                  <a:extLst>
                    <a:ext uri="{9D8B030D-6E8A-4147-A177-3AD203B41FA5}">
                      <a16:colId xmlns:a16="http://schemas.microsoft.com/office/drawing/2014/main" val="2966885733"/>
                    </a:ext>
                  </a:extLst>
                </a:gridCol>
                <a:gridCol w="2535810">
                  <a:extLst>
                    <a:ext uri="{9D8B030D-6E8A-4147-A177-3AD203B41FA5}">
                      <a16:colId xmlns:a16="http://schemas.microsoft.com/office/drawing/2014/main" val="3759458184"/>
                    </a:ext>
                  </a:extLst>
                </a:gridCol>
                <a:gridCol w="1762811">
                  <a:extLst>
                    <a:ext uri="{9D8B030D-6E8A-4147-A177-3AD203B41FA5}">
                      <a16:colId xmlns:a16="http://schemas.microsoft.com/office/drawing/2014/main" val="267804021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NAMA DOKUMEN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NO. DOKUMEN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LINK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90355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GAS MUDAH TERBAKAR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IK.HSE.46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3001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PENGELOLAAN LIMBAH B3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IK.HSE.47 &amp; 48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26942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PENGENDALIAN KEBISINGAN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IK.HSE.49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68068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ERGONOMI PENGGUNAAN KOMPUTER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IK.HSE.50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53941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KESELAMATAN BERKENDARA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IK.HSE.51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39612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PENANGGULANGAN GEMPA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IK.HSE.52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42093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 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PENANGANAN KEADAAN DARURAT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IK.HSE.53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7894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 PENGENDALIAN ALAT UKUR, INSPEKSI &amp; UJI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IK.HSE.54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850258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F702D9C3-183F-0F22-1FC2-A8B4B5922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7238"/>
          </a:xfrm>
        </p:spPr>
        <p:txBody>
          <a:bodyPr/>
          <a:lstStyle/>
          <a:p>
            <a:pPr algn="ctr"/>
            <a:r>
              <a:rPr lang="en-US" dirty="0"/>
              <a:t>DAFTAR INSTRUKSI KERJA (IK) K3L</a:t>
            </a:r>
            <a:endParaRPr lang="en-ID" dirty="0"/>
          </a:p>
        </p:txBody>
      </p:sp>
      <p:pic>
        <p:nvPicPr>
          <p:cNvPr id="7" name="Graphic 6" descr="Asian Templ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E9457731-9FA3-CDD9-C455-0F5B4B392D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94563" y="4198514"/>
            <a:ext cx="518474" cy="518474"/>
          </a:xfrm>
          <a:prstGeom prst="rect">
            <a:avLst/>
          </a:prstGeom>
        </p:spPr>
      </p:pic>
      <p:pic>
        <p:nvPicPr>
          <p:cNvPr id="9" name="Graphic 8" descr="Double Tap Gesture outline">
            <a:hlinkClick r:id="rId5" action="ppaction://hlinkfile"/>
            <a:extLst>
              <a:ext uri="{FF2B5EF4-FFF2-40B4-BE49-F238E27FC236}">
                <a16:creationId xmlns:a16="http://schemas.microsoft.com/office/drawing/2014/main" id="{14B558A5-817F-4B30-213A-BB14D180DA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09406" y="2237849"/>
            <a:ext cx="281214" cy="281214"/>
          </a:xfrm>
          <a:prstGeom prst="rect">
            <a:avLst/>
          </a:prstGeom>
        </p:spPr>
      </p:pic>
      <p:pic>
        <p:nvPicPr>
          <p:cNvPr id="10" name="Graphic 9" descr="Double Tap Gesture outline">
            <a:hlinkClick r:id="rId8" action="ppaction://hlinkfile"/>
            <a:extLst>
              <a:ext uri="{FF2B5EF4-FFF2-40B4-BE49-F238E27FC236}">
                <a16:creationId xmlns:a16="http://schemas.microsoft.com/office/drawing/2014/main" id="{1D0E0EA7-FF63-B26B-0B96-7889FC43FB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09406" y="2573899"/>
            <a:ext cx="281214" cy="281214"/>
          </a:xfrm>
          <a:prstGeom prst="rect">
            <a:avLst/>
          </a:prstGeom>
        </p:spPr>
      </p:pic>
      <p:pic>
        <p:nvPicPr>
          <p:cNvPr id="11" name="Graphic 10" descr="Double Tap Gesture outline">
            <a:hlinkClick r:id="rId9" action="ppaction://hlinkfile"/>
            <a:extLst>
              <a:ext uri="{FF2B5EF4-FFF2-40B4-BE49-F238E27FC236}">
                <a16:creationId xmlns:a16="http://schemas.microsoft.com/office/drawing/2014/main" id="{E2633665-226E-4F83-D9C9-DE3C485773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09406" y="2951914"/>
            <a:ext cx="281214" cy="281214"/>
          </a:xfrm>
          <a:prstGeom prst="rect">
            <a:avLst/>
          </a:prstGeom>
        </p:spPr>
      </p:pic>
      <p:pic>
        <p:nvPicPr>
          <p:cNvPr id="12" name="Graphic 11" descr="Double Tap Gesture outline">
            <a:hlinkClick r:id="rId10" action="ppaction://hlinkfile"/>
            <a:extLst>
              <a:ext uri="{FF2B5EF4-FFF2-40B4-BE49-F238E27FC236}">
                <a16:creationId xmlns:a16="http://schemas.microsoft.com/office/drawing/2014/main" id="{0E5E01D1-0D1B-0DEF-E15A-4958442CED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09406" y="3278676"/>
            <a:ext cx="281214" cy="281214"/>
          </a:xfrm>
          <a:prstGeom prst="rect">
            <a:avLst/>
          </a:prstGeom>
        </p:spPr>
      </p:pic>
      <p:pic>
        <p:nvPicPr>
          <p:cNvPr id="13" name="Graphic 12" descr="Double Tap Gesture outline">
            <a:hlinkClick r:id="rId11" action="ppaction://hlinkfile"/>
            <a:extLst>
              <a:ext uri="{FF2B5EF4-FFF2-40B4-BE49-F238E27FC236}">
                <a16:creationId xmlns:a16="http://schemas.microsoft.com/office/drawing/2014/main" id="{ECBCB15C-C0C2-C913-A171-967BFFD8E2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09406" y="3644108"/>
            <a:ext cx="281214" cy="281214"/>
          </a:xfrm>
          <a:prstGeom prst="rect">
            <a:avLst/>
          </a:prstGeom>
        </p:spPr>
      </p:pic>
      <p:pic>
        <p:nvPicPr>
          <p:cNvPr id="14" name="Graphic 13" descr="Double Tap Gesture outline">
            <a:hlinkClick r:id="rId12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09406" y="4435774"/>
            <a:ext cx="281214" cy="281214"/>
          </a:xfrm>
          <a:prstGeom prst="rect">
            <a:avLst/>
          </a:prstGeom>
        </p:spPr>
      </p:pic>
      <p:pic>
        <p:nvPicPr>
          <p:cNvPr id="15" name="Graphic 14" descr="Double Tap Gesture outline">
            <a:hlinkClick r:id="rId13" action="ppaction://hlinkfile"/>
            <a:extLst>
              <a:ext uri="{FF2B5EF4-FFF2-40B4-BE49-F238E27FC236}">
                <a16:creationId xmlns:a16="http://schemas.microsoft.com/office/drawing/2014/main" id="{59124832-A416-9E0E-DE93-EB3A1E100F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09406" y="4058317"/>
            <a:ext cx="281214" cy="281214"/>
          </a:xfrm>
          <a:prstGeom prst="rect">
            <a:avLst/>
          </a:prstGeom>
        </p:spPr>
      </p:pic>
      <p:pic>
        <p:nvPicPr>
          <p:cNvPr id="17" name="Graphic 16" descr="Double Tap Gesture outline">
            <a:hlinkClick r:id="rId14" action="ppaction://hlinkfile"/>
            <a:extLst>
              <a:ext uri="{FF2B5EF4-FFF2-40B4-BE49-F238E27FC236}">
                <a16:creationId xmlns:a16="http://schemas.microsoft.com/office/drawing/2014/main" id="{132C9CDC-4465-737F-28FA-07059B27B3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09406" y="1840500"/>
            <a:ext cx="300548" cy="30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43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2442401-13AB-1EAB-D2E6-D6E806F3D3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8221554"/>
              </p:ext>
            </p:extLst>
          </p:nvPr>
        </p:nvGraphicFramePr>
        <p:xfrm>
          <a:off x="1017431" y="927273"/>
          <a:ext cx="9774135" cy="5641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194">
                  <a:extLst>
                    <a:ext uri="{9D8B030D-6E8A-4147-A177-3AD203B41FA5}">
                      <a16:colId xmlns:a16="http://schemas.microsoft.com/office/drawing/2014/main" val="3854988905"/>
                    </a:ext>
                  </a:extLst>
                </a:gridCol>
                <a:gridCol w="4754776">
                  <a:extLst>
                    <a:ext uri="{9D8B030D-6E8A-4147-A177-3AD203B41FA5}">
                      <a16:colId xmlns:a16="http://schemas.microsoft.com/office/drawing/2014/main" val="4092875338"/>
                    </a:ext>
                  </a:extLst>
                </a:gridCol>
                <a:gridCol w="2448296">
                  <a:extLst>
                    <a:ext uri="{9D8B030D-6E8A-4147-A177-3AD203B41FA5}">
                      <a16:colId xmlns:a16="http://schemas.microsoft.com/office/drawing/2014/main" val="3113265154"/>
                    </a:ext>
                  </a:extLst>
                </a:gridCol>
                <a:gridCol w="1933869">
                  <a:extLst>
                    <a:ext uri="{9D8B030D-6E8A-4147-A177-3AD203B41FA5}">
                      <a16:colId xmlns:a16="http://schemas.microsoft.com/office/drawing/2014/main" val="730545740"/>
                    </a:ext>
                  </a:extLst>
                </a:gridCol>
              </a:tblGrid>
              <a:tr h="382504"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NAMA FORMULIR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NO. FORMULIR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CHART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62908"/>
                  </a:ext>
                </a:extLst>
              </a:tr>
              <a:tr h="669381">
                <a:tc>
                  <a:txBody>
                    <a:bodyPr/>
                    <a:lstStyle/>
                    <a:p>
                      <a:r>
                        <a:rPr lang="en-ID" dirty="0"/>
                        <a:t> 23.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/>
                        <a:t>Form</a:t>
                      </a:r>
                      <a:r>
                        <a:rPr lang="en-ID" baseline="0" dirty="0"/>
                        <a:t> </a:t>
                      </a:r>
                      <a:r>
                        <a:rPr lang="en-ID" baseline="0" dirty="0" err="1"/>
                        <a:t>Rangkuman</a:t>
                      </a:r>
                      <a:r>
                        <a:rPr lang="en-ID" baseline="0" dirty="0"/>
                        <a:t> </a:t>
                      </a:r>
                      <a:r>
                        <a:rPr lang="en-ID" baseline="0" dirty="0" err="1"/>
                        <a:t>Pemenuhan</a:t>
                      </a:r>
                      <a:r>
                        <a:rPr lang="en-ID" baseline="0" dirty="0"/>
                        <a:t> </a:t>
                      </a:r>
                      <a:r>
                        <a:rPr lang="en-ID" baseline="0" dirty="0" err="1"/>
                        <a:t>Peraturan</a:t>
                      </a:r>
                      <a:r>
                        <a:rPr lang="en-ID" baseline="0" dirty="0"/>
                        <a:t> </a:t>
                      </a:r>
                      <a:r>
                        <a:rPr lang="en-ID" baseline="0" dirty="0" err="1"/>
                        <a:t>Perundangan</a:t>
                      </a:r>
                      <a:r>
                        <a:rPr lang="en-ID" baseline="0" dirty="0"/>
                        <a:t> K3 &amp; </a:t>
                      </a:r>
                      <a:r>
                        <a:rPr lang="en-ID" baseline="0" dirty="0" err="1"/>
                        <a:t>Lingkungan</a:t>
                      </a:r>
                      <a:r>
                        <a:rPr lang="en-ID" baseline="0" dirty="0"/>
                        <a:t> 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F.HSE.55</a:t>
                      </a:r>
                      <a:endParaRPr lang="en-ID" dirty="0"/>
                    </a:p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108982"/>
                  </a:ext>
                </a:extLst>
              </a:tr>
              <a:tr h="382504">
                <a:tc>
                  <a:txBody>
                    <a:bodyPr/>
                    <a:lstStyle/>
                    <a:p>
                      <a:r>
                        <a:rPr lang="en-ID" dirty="0"/>
                        <a:t> 24.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/>
                        <a:t>Form </a:t>
                      </a:r>
                      <a:r>
                        <a:rPr lang="en-ID" dirty="0" err="1"/>
                        <a:t>Kecelakaan</a:t>
                      </a:r>
                      <a:r>
                        <a:rPr lang="en-ID" dirty="0"/>
                        <a:t>, </a:t>
                      </a:r>
                      <a:r>
                        <a:rPr lang="en-ID" dirty="0" err="1"/>
                        <a:t>Investigasi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dan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Kecelakaan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F.HSE.56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244052"/>
                  </a:ext>
                </a:extLst>
              </a:tr>
              <a:tr h="382504">
                <a:tc>
                  <a:txBody>
                    <a:bodyPr/>
                    <a:lstStyle/>
                    <a:p>
                      <a:r>
                        <a:rPr lang="en-ID" dirty="0"/>
                        <a:t> 25.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/>
                        <a:t>Form </a:t>
                      </a:r>
                      <a:r>
                        <a:rPr lang="en-ID" dirty="0" err="1"/>
                        <a:t>Nomor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Telepon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Keadaan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Darurat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F.HSE.57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330099"/>
                  </a:ext>
                </a:extLst>
              </a:tr>
              <a:tr h="382504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26.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aseline="0" dirty="0">
                          <a:latin typeface="+mn-lt"/>
                        </a:rPr>
                        <a:t>  </a:t>
                      </a:r>
                      <a:r>
                        <a:rPr lang="en-ID" sz="1800" dirty="0">
                          <a:latin typeface="+mn-lt"/>
                        </a:rPr>
                        <a:t>Form</a:t>
                      </a:r>
                      <a:r>
                        <a:rPr lang="en-ID" sz="1800" baseline="0" dirty="0">
                          <a:latin typeface="+mn-lt"/>
                        </a:rPr>
                        <a:t> </a:t>
                      </a:r>
                      <a:r>
                        <a:rPr lang="en-ID" sz="1800" baseline="0" dirty="0" err="1">
                          <a:latin typeface="+mn-lt"/>
                        </a:rPr>
                        <a:t>Jadwal</a:t>
                      </a:r>
                      <a:r>
                        <a:rPr lang="en-ID" sz="1800" baseline="0" dirty="0">
                          <a:latin typeface="+mn-lt"/>
                        </a:rPr>
                        <a:t> </a:t>
                      </a:r>
                      <a:r>
                        <a:rPr lang="en-ID" sz="1800" baseline="0" dirty="0" err="1">
                          <a:latin typeface="+mn-lt"/>
                        </a:rPr>
                        <a:t>Pelatihan</a:t>
                      </a:r>
                      <a:r>
                        <a:rPr lang="en-ID" sz="1800" baseline="0" dirty="0">
                          <a:latin typeface="+mn-lt"/>
                        </a:rPr>
                        <a:t> </a:t>
                      </a:r>
                      <a:r>
                        <a:rPr lang="en-ID" sz="1800" baseline="0" dirty="0" err="1">
                          <a:latin typeface="+mn-lt"/>
                        </a:rPr>
                        <a:t>Komite</a:t>
                      </a:r>
                      <a:r>
                        <a:rPr lang="en-ID" sz="1800" baseline="0" dirty="0">
                          <a:latin typeface="+mn-lt"/>
                        </a:rPr>
                        <a:t> </a:t>
                      </a:r>
                      <a:r>
                        <a:rPr lang="en-ID" sz="1800" baseline="0" dirty="0" err="1">
                          <a:latin typeface="+mn-lt"/>
                        </a:rPr>
                        <a:t>Tanggap</a:t>
                      </a:r>
                      <a:r>
                        <a:rPr lang="en-ID" sz="1800" baseline="0" dirty="0">
                          <a:latin typeface="+mn-lt"/>
                        </a:rPr>
                        <a:t> </a:t>
                      </a:r>
                      <a:r>
                        <a:rPr lang="en-ID" sz="1800" baseline="0" dirty="0" err="1">
                          <a:latin typeface="+mn-lt"/>
                        </a:rPr>
                        <a:t>Darurat</a:t>
                      </a:r>
                      <a:endParaRPr lang="en-ID" sz="1800" dirty="0"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F.HSE.58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92158"/>
                  </a:ext>
                </a:extLst>
              </a:tr>
              <a:tr h="382504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27.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Form</a:t>
                      </a:r>
                      <a:r>
                        <a:rPr lang="en-ID" sz="1800" baseline="0" dirty="0">
                          <a:latin typeface="+mn-lt"/>
                        </a:rPr>
                        <a:t> </a:t>
                      </a:r>
                      <a:r>
                        <a:rPr lang="en-ID" sz="1800" baseline="0" dirty="0" err="1">
                          <a:latin typeface="+mn-lt"/>
                        </a:rPr>
                        <a:t>Hasil</a:t>
                      </a:r>
                      <a:r>
                        <a:rPr lang="en-ID" sz="1800" baseline="0" dirty="0">
                          <a:latin typeface="+mn-lt"/>
                        </a:rPr>
                        <a:t> </a:t>
                      </a:r>
                      <a:r>
                        <a:rPr lang="en-ID" sz="1800" baseline="0" dirty="0" err="1">
                          <a:latin typeface="+mn-lt"/>
                        </a:rPr>
                        <a:t>Pelatihan</a:t>
                      </a:r>
                      <a:r>
                        <a:rPr lang="en-ID" sz="1800" baseline="0" dirty="0">
                          <a:latin typeface="+mn-lt"/>
                        </a:rPr>
                        <a:t> </a:t>
                      </a:r>
                      <a:r>
                        <a:rPr lang="en-ID" sz="1800" baseline="0" dirty="0" err="1">
                          <a:latin typeface="+mn-lt"/>
                        </a:rPr>
                        <a:t>Komite</a:t>
                      </a:r>
                      <a:r>
                        <a:rPr lang="en-ID" sz="1800" baseline="0" dirty="0">
                          <a:latin typeface="+mn-lt"/>
                        </a:rPr>
                        <a:t> </a:t>
                      </a:r>
                      <a:r>
                        <a:rPr lang="en-ID" sz="1800" baseline="0" dirty="0" err="1">
                          <a:latin typeface="+mn-lt"/>
                        </a:rPr>
                        <a:t>Tanggap</a:t>
                      </a:r>
                      <a:r>
                        <a:rPr lang="en-ID" sz="1800" baseline="0" dirty="0">
                          <a:latin typeface="+mn-lt"/>
                        </a:rPr>
                        <a:t> </a:t>
                      </a:r>
                      <a:r>
                        <a:rPr lang="en-ID" sz="1800" baseline="0" dirty="0" err="1">
                          <a:latin typeface="+mn-lt"/>
                        </a:rPr>
                        <a:t>Darurat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F.HSE.59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550120"/>
                  </a:ext>
                </a:extLst>
              </a:tr>
              <a:tr h="382504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28.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Form </a:t>
                      </a:r>
                      <a:r>
                        <a:rPr lang="en-ID" sz="1800" dirty="0" err="1">
                          <a:latin typeface="+mn-lt"/>
                        </a:rPr>
                        <a:t>Persiapan</a:t>
                      </a:r>
                      <a:r>
                        <a:rPr lang="en-ID" sz="1800" dirty="0">
                          <a:latin typeface="+mn-lt"/>
                        </a:rPr>
                        <a:t> </a:t>
                      </a:r>
                      <a:r>
                        <a:rPr lang="en-ID" sz="1800" dirty="0" err="1">
                          <a:latin typeface="+mn-lt"/>
                        </a:rPr>
                        <a:t>Simulasi</a:t>
                      </a:r>
                      <a:r>
                        <a:rPr lang="en-ID" sz="1800" dirty="0">
                          <a:latin typeface="+mn-lt"/>
                        </a:rPr>
                        <a:t> </a:t>
                      </a:r>
                      <a:r>
                        <a:rPr lang="en-ID" sz="1800" dirty="0" err="1">
                          <a:latin typeface="+mn-lt"/>
                        </a:rPr>
                        <a:t>Kondisi</a:t>
                      </a:r>
                      <a:r>
                        <a:rPr lang="en-ID" sz="1800" dirty="0">
                          <a:latin typeface="+mn-lt"/>
                        </a:rPr>
                        <a:t> </a:t>
                      </a:r>
                      <a:r>
                        <a:rPr lang="en-ID" sz="1800" dirty="0" err="1">
                          <a:latin typeface="+mn-lt"/>
                        </a:rPr>
                        <a:t>Darurat</a:t>
                      </a:r>
                      <a:endParaRPr lang="en-ID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F.HSE.60</a:t>
                      </a:r>
                      <a:endParaRPr lang="en-ID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820774"/>
                  </a:ext>
                </a:extLst>
              </a:tr>
              <a:tr h="382504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29.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Form </a:t>
                      </a:r>
                      <a:r>
                        <a:rPr lang="en-US" dirty="0" err="1"/>
                        <a:t>Skenario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Kondisi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Darurat</a:t>
                      </a:r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F.HSE.61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137458"/>
                  </a:ext>
                </a:extLst>
              </a:tr>
              <a:tr h="382504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30.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Form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Laporan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Simulasi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Tanggap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Darurat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F.HSE.62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927448"/>
                  </a:ext>
                </a:extLst>
              </a:tr>
              <a:tr h="382504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31.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Form</a:t>
                      </a:r>
                      <a:r>
                        <a:rPr lang="en-ID" sz="1800" baseline="0" dirty="0">
                          <a:latin typeface="+mn-lt"/>
                        </a:rPr>
                        <a:t> </a:t>
                      </a:r>
                      <a:r>
                        <a:rPr lang="en-ID" sz="1800" baseline="0" dirty="0" err="1">
                          <a:latin typeface="+mn-lt"/>
                        </a:rPr>
                        <a:t>Berita</a:t>
                      </a:r>
                      <a:r>
                        <a:rPr lang="en-ID" sz="1800" baseline="0" dirty="0">
                          <a:latin typeface="+mn-lt"/>
                        </a:rPr>
                        <a:t> </a:t>
                      </a:r>
                      <a:r>
                        <a:rPr lang="en-ID" sz="1800" baseline="0" dirty="0" err="1">
                          <a:latin typeface="+mn-lt"/>
                        </a:rPr>
                        <a:t>Acara</a:t>
                      </a:r>
                      <a:r>
                        <a:rPr lang="en-ID" sz="1800" baseline="0" dirty="0">
                          <a:latin typeface="+mn-lt"/>
                        </a:rPr>
                        <a:t> </a:t>
                      </a:r>
                      <a:r>
                        <a:rPr lang="en-ID" sz="1800" baseline="0" dirty="0" err="1">
                          <a:latin typeface="+mn-lt"/>
                        </a:rPr>
                        <a:t>Kondisi</a:t>
                      </a:r>
                      <a:r>
                        <a:rPr lang="en-ID" sz="1800" baseline="0" dirty="0">
                          <a:latin typeface="+mn-lt"/>
                        </a:rPr>
                        <a:t> </a:t>
                      </a:r>
                      <a:r>
                        <a:rPr lang="en-ID" sz="1800" baseline="0" dirty="0" err="1">
                          <a:latin typeface="+mn-lt"/>
                        </a:rPr>
                        <a:t>Darurat</a:t>
                      </a:r>
                      <a:endParaRPr lang="en-ID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dirty="0">
                          <a:latin typeface="+mn-lt"/>
                        </a:rPr>
                        <a:t>F.HSE.63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08275"/>
                  </a:ext>
                </a:extLst>
              </a:tr>
              <a:tr h="382504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32.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Form </a:t>
                      </a:r>
                      <a:r>
                        <a:rPr lang="en-ID" sz="1800" dirty="0" err="1">
                          <a:latin typeface="+mn-lt"/>
                        </a:rPr>
                        <a:t>Pengecekan</a:t>
                      </a:r>
                      <a:r>
                        <a:rPr lang="en-ID" sz="1800" dirty="0">
                          <a:latin typeface="+mn-lt"/>
                        </a:rPr>
                        <a:t> APAR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F.HSE.64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663743"/>
                  </a:ext>
                </a:extLst>
              </a:tr>
              <a:tr h="382504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33.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Form </a:t>
                      </a:r>
                      <a:r>
                        <a:rPr lang="en-US" dirty="0" err="1"/>
                        <a:t>Pengecekan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Hidrant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F.HSE.65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188399"/>
                  </a:ext>
                </a:extLst>
              </a:tr>
              <a:tr h="382504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34.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dirty="0">
                          <a:latin typeface="+mn-lt"/>
                        </a:rPr>
                        <a:t>Form </a:t>
                      </a:r>
                      <a:r>
                        <a:rPr lang="en-ID" sz="1800" dirty="0" err="1">
                          <a:latin typeface="+mn-lt"/>
                        </a:rPr>
                        <a:t>Pemeriksaan</a:t>
                      </a:r>
                      <a:r>
                        <a:rPr lang="en-ID" sz="1800" baseline="0" dirty="0">
                          <a:latin typeface="+mn-lt"/>
                        </a:rPr>
                        <a:t> APD</a:t>
                      </a:r>
                      <a:endParaRPr lang="en-ID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dirty="0">
                          <a:latin typeface="+mn-lt"/>
                        </a:rPr>
                        <a:t>F.HSE.66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204359"/>
                  </a:ext>
                </a:extLst>
              </a:tr>
              <a:tr h="382504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35.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dirty="0">
                          <a:latin typeface="+mn-lt"/>
                        </a:rPr>
                        <a:t>Form</a:t>
                      </a:r>
                      <a:r>
                        <a:rPr lang="en-ID" sz="1800" baseline="0" dirty="0">
                          <a:latin typeface="+mn-lt"/>
                        </a:rPr>
                        <a:t> </a:t>
                      </a:r>
                      <a:r>
                        <a:rPr lang="en-ID" sz="1800" baseline="0" dirty="0" err="1">
                          <a:latin typeface="+mn-lt"/>
                        </a:rPr>
                        <a:t>Rekap</a:t>
                      </a:r>
                      <a:r>
                        <a:rPr lang="en-ID" sz="1800" baseline="0" dirty="0">
                          <a:latin typeface="+mn-lt"/>
                        </a:rPr>
                        <a:t> APD </a:t>
                      </a:r>
                      <a:r>
                        <a:rPr lang="en-ID" sz="1800" baseline="0" dirty="0" err="1">
                          <a:latin typeface="+mn-lt"/>
                        </a:rPr>
                        <a:t>Departemen</a:t>
                      </a:r>
                      <a:endParaRPr lang="en-ID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dirty="0">
                          <a:latin typeface="+mn-lt"/>
                        </a:rPr>
                        <a:t>F.HSE.67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390219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A2B88CF9-CC7A-0038-FF78-288718CF9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3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DAFTAR FORMULIR K3L</a:t>
            </a:r>
            <a:endParaRPr lang="en-ID" dirty="0"/>
          </a:p>
        </p:txBody>
      </p:sp>
      <p:pic>
        <p:nvPicPr>
          <p:cNvPr id="6" name="Graphic 13" descr="Double Tap Gesture outline">
            <a:hlinkClick r:id="rId2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2072" y="1499388"/>
            <a:ext cx="281214" cy="281214"/>
          </a:xfrm>
          <a:prstGeom prst="rect">
            <a:avLst/>
          </a:prstGeom>
        </p:spPr>
      </p:pic>
      <p:pic>
        <p:nvPicPr>
          <p:cNvPr id="8" name="Graphic 13" descr="Double Tap Gesture outline">
            <a:hlinkClick r:id="rId5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29193" y="1984518"/>
            <a:ext cx="281214" cy="281214"/>
          </a:xfrm>
          <a:prstGeom prst="rect">
            <a:avLst/>
          </a:prstGeom>
        </p:spPr>
      </p:pic>
      <p:pic>
        <p:nvPicPr>
          <p:cNvPr id="9" name="Graphic 13" descr="Double Tap Gesture outline">
            <a:hlinkClick r:id="rId6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8483" y="2421282"/>
            <a:ext cx="309335" cy="309335"/>
          </a:xfrm>
          <a:prstGeom prst="rect">
            <a:avLst/>
          </a:prstGeom>
        </p:spPr>
      </p:pic>
      <p:pic>
        <p:nvPicPr>
          <p:cNvPr id="10" name="Graphic 13" descr="Double Tap Gesture outline">
            <a:hlinkClick r:id="rId7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7516" y="2819564"/>
            <a:ext cx="281214" cy="281214"/>
          </a:xfrm>
          <a:prstGeom prst="rect">
            <a:avLst/>
          </a:prstGeom>
        </p:spPr>
      </p:pic>
      <p:pic>
        <p:nvPicPr>
          <p:cNvPr id="11" name="Graphic 13" descr="Double Tap Gesture outline">
            <a:hlinkClick r:id="rId8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5368" y="3178028"/>
            <a:ext cx="281214" cy="281214"/>
          </a:xfrm>
          <a:prstGeom prst="rect">
            <a:avLst/>
          </a:prstGeom>
        </p:spPr>
      </p:pic>
      <p:pic>
        <p:nvPicPr>
          <p:cNvPr id="12" name="Graphic 13" descr="Double Tap Gesture outline">
            <a:hlinkClick r:id="rId9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29160" y="3548190"/>
            <a:ext cx="309335" cy="309335"/>
          </a:xfrm>
          <a:prstGeom prst="rect">
            <a:avLst/>
          </a:prstGeom>
        </p:spPr>
      </p:pic>
      <p:pic>
        <p:nvPicPr>
          <p:cNvPr id="13" name="Graphic 13" descr="Double Tap Gesture outline">
            <a:hlinkClick r:id="rId10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0953" y="3949734"/>
            <a:ext cx="309335" cy="309335"/>
          </a:xfrm>
          <a:prstGeom prst="rect">
            <a:avLst/>
          </a:prstGeom>
        </p:spPr>
      </p:pic>
      <p:pic>
        <p:nvPicPr>
          <p:cNvPr id="14" name="Graphic 13" descr="Double Tap Gesture outline">
            <a:hlinkClick r:id="rId11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9333" y="4369325"/>
            <a:ext cx="281214" cy="281214"/>
          </a:xfrm>
          <a:prstGeom prst="rect">
            <a:avLst/>
          </a:prstGeom>
        </p:spPr>
      </p:pic>
      <p:pic>
        <p:nvPicPr>
          <p:cNvPr id="15" name="Graphic 13" descr="Double Tap Gesture outline">
            <a:hlinkClick r:id="rId12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7185" y="4727789"/>
            <a:ext cx="281214" cy="281214"/>
          </a:xfrm>
          <a:prstGeom prst="rect">
            <a:avLst/>
          </a:prstGeom>
        </p:spPr>
      </p:pic>
      <p:pic>
        <p:nvPicPr>
          <p:cNvPr id="16" name="Graphic 13" descr="Double Tap Gesture outline">
            <a:hlinkClick r:id="rId13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29279" y="5086253"/>
            <a:ext cx="281214" cy="281214"/>
          </a:xfrm>
          <a:prstGeom prst="rect">
            <a:avLst/>
          </a:prstGeom>
        </p:spPr>
      </p:pic>
      <p:pic>
        <p:nvPicPr>
          <p:cNvPr id="17" name="Graphic 13" descr="Double Tap Gesture outline">
            <a:hlinkClick r:id="rId14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2889" y="5496233"/>
            <a:ext cx="281214" cy="281214"/>
          </a:xfrm>
          <a:prstGeom prst="rect">
            <a:avLst/>
          </a:prstGeom>
        </p:spPr>
      </p:pic>
      <p:pic>
        <p:nvPicPr>
          <p:cNvPr id="18" name="Graphic 13" descr="Double Tap Gesture outline">
            <a:hlinkClick r:id="rId15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3620" y="5867576"/>
            <a:ext cx="281214" cy="281214"/>
          </a:xfrm>
          <a:prstGeom prst="rect">
            <a:avLst/>
          </a:prstGeom>
        </p:spPr>
      </p:pic>
      <p:pic>
        <p:nvPicPr>
          <p:cNvPr id="19" name="Graphic 13" descr="Double Tap Gesture outline">
            <a:hlinkClick r:id="rId16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4351" y="6238919"/>
            <a:ext cx="281214" cy="28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13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B88CF9-CC7A-0038-FF78-288718CF9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DAFTAR</a:t>
            </a:r>
            <a:r>
              <a:rPr lang="en-US" dirty="0"/>
              <a:t> FORMULIR K3L</a:t>
            </a:r>
            <a:endParaRPr lang="en-ID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2442401-13AB-1EAB-D2E6-D6E806F3D3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4702135"/>
              </p:ext>
            </p:extLst>
          </p:nvPr>
        </p:nvGraphicFramePr>
        <p:xfrm>
          <a:off x="1119662" y="1212883"/>
          <a:ext cx="9671903" cy="5120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529">
                  <a:extLst>
                    <a:ext uri="{9D8B030D-6E8A-4147-A177-3AD203B41FA5}">
                      <a16:colId xmlns:a16="http://schemas.microsoft.com/office/drawing/2014/main" val="3854988905"/>
                    </a:ext>
                  </a:extLst>
                </a:gridCol>
                <a:gridCol w="4705044">
                  <a:extLst>
                    <a:ext uri="{9D8B030D-6E8A-4147-A177-3AD203B41FA5}">
                      <a16:colId xmlns:a16="http://schemas.microsoft.com/office/drawing/2014/main" val="4092875338"/>
                    </a:ext>
                  </a:extLst>
                </a:gridCol>
                <a:gridCol w="2422688">
                  <a:extLst>
                    <a:ext uri="{9D8B030D-6E8A-4147-A177-3AD203B41FA5}">
                      <a16:colId xmlns:a16="http://schemas.microsoft.com/office/drawing/2014/main" val="3113265154"/>
                    </a:ext>
                  </a:extLst>
                </a:gridCol>
                <a:gridCol w="1913642">
                  <a:extLst>
                    <a:ext uri="{9D8B030D-6E8A-4147-A177-3AD203B41FA5}">
                      <a16:colId xmlns:a16="http://schemas.microsoft.com/office/drawing/2014/main" val="730545740"/>
                    </a:ext>
                  </a:extLst>
                </a:gridCol>
              </a:tblGrid>
              <a:tr h="347162"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NAMA FORMULIR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NO. FORMULIR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CHART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62908"/>
                  </a:ext>
                </a:extLst>
              </a:tr>
              <a:tr h="366067">
                <a:tc>
                  <a:txBody>
                    <a:bodyPr/>
                    <a:lstStyle/>
                    <a:p>
                      <a:r>
                        <a:rPr lang="en-ID" dirty="0"/>
                        <a:t> 36.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dirty="0">
                          <a:latin typeface="+mn-lt"/>
                        </a:rPr>
                        <a:t>Form </a:t>
                      </a:r>
                      <a:r>
                        <a:rPr lang="en-ID" sz="1800" dirty="0" err="1">
                          <a:latin typeface="+mn-lt"/>
                        </a:rPr>
                        <a:t>Induksi</a:t>
                      </a:r>
                      <a:r>
                        <a:rPr lang="en-ID" sz="1800" baseline="0" dirty="0">
                          <a:latin typeface="+mn-lt"/>
                        </a:rPr>
                        <a:t> </a:t>
                      </a:r>
                      <a:r>
                        <a:rPr lang="en-ID" sz="1800" baseline="0" dirty="0" err="1">
                          <a:latin typeface="+mn-lt"/>
                        </a:rPr>
                        <a:t>Pekerja</a:t>
                      </a:r>
                      <a:endParaRPr lang="en-ID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F.HSE.68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108982"/>
                  </a:ext>
                </a:extLst>
              </a:tr>
              <a:tr h="347162">
                <a:tc>
                  <a:txBody>
                    <a:bodyPr/>
                    <a:lstStyle/>
                    <a:p>
                      <a:r>
                        <a:rPr lang="en-ID" dirty="0"/>
                        <a:t> 37.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/>
                        <a:t>Form </a:t>
                      </a:r>
                      <a:r>
                        <a:rPr lang="en-ID" dirty="0" err="1"/>
                        <a:t>Daftar</a:t>
                      </a:r>
                      <a:r>
                        <a:rPr lang="en-ID" dirty="0"/>
                        <a:t> Safety</a:t>
                      </a:r>
                      <a:r>
                        <a:rPr lang="en-ID" baseline="0" dirty="0"/>
                        <a:t> Induction Visitor</a:t>
                      </a:r>
                      <a:endParaRPr lang="en-ID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F.HSE.69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244052"/>
                  </a:ext>
                </a:extLst>
              </a:tr>
              <a:tr h="347162">
                <a:tc>
                  <a:txBody>
                    <a:bodyPr/>
                    <a:lstStyle/>
                    <a:p>
                      <a:r>
                        <a:rPr lang="en-ID" dirty="0"/>
                        <a:t> 38.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dirty="0"/>
                        <a:t>Form Safety Induction</a:t>
                      </a:r>
                      <a:r>
                        <a:rPr lang="en-ID" baseline="0" dirty="0"/>
                        <a:t> Visitor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F.HSE.70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330099"/>
                  </a:ext>
                </a:extLst>
              </a:tr>
              <a:tr h="347162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39.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dirty="0"/>
                        <a:t>Form</a:t>
                      </a:r>
                      <a:r>
                        <a:rPr lang="en-ID" baseline="0" dirty="0"/>
                        <a:t> Safety Patrol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F.HSE.71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92158"/>
                  </a:ext>
                </a:extLst>
              </a:tr>
              <a:tr h="347162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40.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/>
                        <a:t>Form </a:t>
                      </a:r>
                      <a:r>
                        <a:rPr lang="en-ID" dirty="0" err="1"/>
                        <a:t>Surat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Pernyataan</a:t>
                      </a:r>
                      <a:r>
                        <a:rPr lang="en-ID" baseline="0" dirty="0"/>
                        <a:t> K3L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F.HSE.72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550120"/>
                  </a:ext>
                </a:extLst>
              </a:tr>
              <a:tr h="347162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41.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/>
                        <a:t>Form </a:t>
                      </a:r>
                      <a:r>
                        <a:rPr lang="en-ID" dirty="0" err="1"/>
                        <a:t>Daftar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Bahan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Mudah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Terbakar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F.HSE.73</a:t>
                      </a:r>
                      <a:endParaRPr lang="en-ID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820774"/>
                  </a:ext>
                </a:extLst>
              </a:tr>
              <a:tr h="347162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42.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/>
                        <a:t>Form </a:t>
                      </a:r>
                      <a:r>
                        <a:rPr lang="en-ID" dirty="0" err="1"/>
                        <a:t>Daftar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Bahan</a:t>
                      </a:r>
                      <a:r>
                        <a:rPr lang="en-ID" dirty="0"/>
                        <a:t> Kimia </a:t>
                      </a:r>
                      <a:r>
                        <a:rPr lang="en-ID" dirty="0" err="1"/>
                        <a:t>Berbahaya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F.HSE.74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137458"/>
                  </a:ext>
                </a:extLst>
              </a:tr>
              <a:tr h="347162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43.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Form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Surat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Ijin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Kerja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F.HSE.75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927448"/>
                  </a:ext>
                </a:extLst>
              </a:tr>
              <a:tr h="347162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44.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Form </a:t>
                      </a:r>
                      <a:r>
                        <a:rPr lang="en-ID" sz="1800" dirty="0" err="1">
                          <a:latin typeface="+mn-lt"/>
                        </a:rPr>
                        <a:t>Teguran</a:t>
                      </a:r>
                      <a:r>
                        <a:rPr lang="en-ID" sz="1800" dirty="0">
                          <a:latin typeface="+mn-lt"/>
                        </a:rPr>
                        <a:t> </a:t>
                      </a:r>
                      <a:r>
                        <a:rPr lang="en-ID" sz="1800" dirty="0" err="1">
                          <a:latin typeface="+mn-lt"/>
                        </a:rPr>
                        <a:t>Pelanggaran</a:t>
                      </a:r>
                      <a:endParaRPr lang="en-ID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dirty="0">
                          <a:latin typeface="+mn-lt"/>
                        </a:rPr>
                        <a:t>F.HSE.76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08275"/>
                  </a:ext>
                </a:extLst>
              </a:tr>
              <a:tr h="347162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45.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Form </a:t>
                      </a:r>
                      <a:r>
                        <a:rPr lang="en-ID" sz="1800" dirty="0" err="1">
                          <a:latin typeface="+mn-lt"/>
                        </a:rPr>
                        <a:t>Pemeriksaan</a:t>
                      </a:r>
                      <a:r>
                        <a:rPr lang="en-ID" sz="1800" dirty="0">
                          <a:latin typeface="+mn-lt"/>
                        </a:rPr>
                        <a:t> </a:t>
                      </a:r>
                      <a:r>
                        <a:rPr lang="en-ID" sz="1800" dirty="0" err="1">
                          <a:latin typeface="+mn-lt"/>
                        </a:rPr>
                        <a:t>Kotak</a:t>
                      </a:r>
                      <a:r>
                        <a:rPr lang="en-ID" sz="1800" dirty="0">
                          <a:latin typeface="+mn-lt"/>
                        </a:rPr>
                        <a:t> K3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F.HSE.77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663743"/>
                  </a:ext>
                </a:extLst>
              </a:tr>
              <a:tr h="347162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46.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dirty="0">
                          <a:latin typeface="+mn-lt"/>
                        </a:rPr>
                        <a:t>Form </a:t>
                      </a:r>
                      <a:r>
                        <a:rPr lang="en-ID" sz="1800" dirty="0" err="1">
                          <a:latin typeface="+mn-lt"/>
                        </a:rPr>
                        <a:t>Kontrol</a:t>
                      </a:r>
                      <a:r>
                        <a:rPr lang="en-ID" sz="1800" baseline="0" dirty="0">
                          <a:latin typeface="+mn-lt"/>
                        </a:rPr>
                        <a:t> </a:t>
                      </a:r>
                      <a:r>
                        <a:rPr lang="en-ID" sz="1800" baseline="0" dirty="0" err="1">
                          <a:latin typeface="+mn-lt"/>
                        </a:rPr>
                        <a:t>Perubahan</a:t>
                      </a:r>
                      <a:endParaRPr lang="en-ID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F.HSE.</a:t>
                      </a:r>
                      <a:r>
                        <a:rPr lang="en-ID" sz="1800" baseline="0" dirty="0">
                          <a:latin typeface="+mn-lt"/>
                        </a:rPr>
                        <a:t>78</a:t>
                      </a:r>
                      <a:endParaRPr lang="en-ID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188399"/>
                  </a:ext>
                </a:extLst>
              </a:tr>
              <a:tr h="347162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47.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Form Data </a:t>
                      </a:r>
                      <a:r>
                        <a:rPr lang="en-ID" sz="1800" dirty="0" err="1">
                          <a:latin typeface="+mn-lt"/>
                        </a:rPr>
                        <a:t>Akses</a:t>
                      </a:r>
                      <a:r>
                        <a:rPr lang="en-ID" sz="1800" dirty="0">
                          <a:latin typeface="+mn-lt"/>
                        </a:rPr>
                        <a:t> </a:t>
                      </a:r>
                      <a:r>
                        <a:rPr lang="en-ID" sz="1800" dirty="0" err="1">
                          <a:latin typeface="+mn-lt"/>
                        </a:rPr>
                        <a:t>Terbatas</a:t>
                      </a:r>
                      <a:endParaRPr lang="en-ID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dirty="0">
                          <a:latin typeface="+mn-lt"/>
                        </a:rPr>
                        <a:t>F.HSE.79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204359"/>
                  </a:ext>
                </a:extLst>
              </a:tr>
              <a:tr h="347162"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 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800" dirty="0">
                          <a:latin typeface="+mn-lt"/>
                        </a:rPr>
                        <a:t>Form </a:t>
                      </a:r>
                      <a:r>
                        <a:rPr lang="en-ID" sz="1800" dirty="0" err="1">
                          <a:latin typeface="+mn-lt"/>
                        </a:rPr>
                        <a:t>Jadwal</a:t>
                      </a:r>
                      <a:r>
                        <a:rPr lang="en-ID" sz="1800" dirty="0">
                          <a:latin typeface="+mn-lt"/>
                        </a:rPr>
                        <a:t> </a:t>
                      </a:r>
                      <a:r>
                        <a:rPr lang="en-ID" sz="1800" dirty="0" err="1">
                          <a:latin typeface="+mn-lt"/>
                        </a:rPr>
                        <a:t>Kalibrasi</a:t>
                      </a:r>
                      <a:endParaRPr lang="en-ID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dirty="0">
                          <a:latin typeface="+mn-lt"/>
                        </a:rPr>
                        <a:t>F.C.056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390219"/>
                  </a:ext>
                </a:extLst>
              </a:tr>
            </a:tbl>
          </a:graphicData>
        </a:graphic>
      </p:graphicFrame>
      <p:pic>
        <p:nvPicPr>
          <p:cNvPr id="6" name="Graphic 6" descr="Asian Templ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5B4B8FE8-C46B-DDE6-F453-B3DADA4AE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8339" y="5815356"/>
            <a:ext cx="518474" cy="518474"/>
          </a:xfrm>
          <a:prstGeom prst="rect">
            <a:avLst/>
          </a:prstGeom>
        </p:spPr>
      </p:pic>
      <p:pic>
        <p:nvPicPr>
          <p:cNvPr id="7" name="Graphic 13" descr="Double Tap Gesture outline">
            <a:hlinkClick r:id="rId5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37143" y="1988890"/>
            <a:ext cx="281214" cy="281214"/>
          </a:xfrm>
          <a:prstGeom prst="rect">
            <a:avLst/>
          </a:prstGeom>
        </p:spPr>
      </p:pic>
      <p:pic>
        <p:nvPicPr>
          <p:cNvPr id="8" name="Graphic 13" descr="Double Tap Gesture outline">
            <a:hlinkClick r:id="rId8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16209" y="1626135"/>
            <a:ext cx="281214" cy="281214"/>
          </a:xfrm>
          <a:prstGeom prst="rect">
            <a:avLst/>
          </a:prstGeom>
        </p:spPr>
      </p:pic>
      <p:pic>
        <p:nvPicPr>
          <p:cNvPr id="9" name="Graphic 13" descr="Double Tap Gesture outline">
            <a:hlinkClick r:id="rId9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47874" y="2373112"/>
            <a:ext cx="281214" cy="281214"/>
          </a:xfrm>
          <a:prstGeom prst="rect">
            <a:avLst/>
          </a:prstGeom>
        </p:spPr>
      </p:pic>
      <p:pic>
        <p:nvPicPr>
          <p:cNvPr id="10" name="Graphic 13" descr="Double Tap Gesture outline">
            <a:hlinkClick r:id="rId10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58605" y="2718697"/>
            <a:ext cx="281214" cy="281214"/>
          </a:xfrm>
          <a:prstGeom prst="rect">
            <a:avLst/>
          </a:prstGeom>
        </p:spPr>
      </p:pic>
      <p:pic>
        <p:nvPicPr>
          <p:cNvPr id="11" name="Graphic 13" descr="Double Tap Gesture outline">
            <a:hlinkClick r:id="rId11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43578" y="3077161"/>
            <a:ext cx="281214" cy="281214"/>
          </a:xfrm>
          <a:prstGeom prst="rect">
            <a:avLst/>
          </a:prstGeom>
        </p:spPr>
      </p:pic>
      <p:pic>
        <p:nvPicPr>
          <p:cNvPr id="12" name="Graphic 13" descr="Double Tap Gesture outline">
            <a:hlinkClick r:id="rId12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67188" y="3448504"/>
            <a:ext cx="281214" cy="281214"/>
          </a:xfrm>
          <a:prstGeom prst="rect">
            <a:avLst/>
          </a:prstGeom>
        </p:spPr>
      </p:pic>
      <p:pic>
        <p:nvPicPr>
          <p:cNvPr id="13" name="Graphic 13" descr="Double Tap Gesture outline">
            <a:hlinkClick r:id="rId13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77919" y="3819847"/>
            <a:ext cx="281214" cy="281214"/>
          </a:xfrm>
          <a:prstGeom prst="rect">
            <a:avLst/>
          </a:prstGeom>
        </p:spPr>
      </p:pic>
      <p:pic>
        <p:nvPicPr>
          <p:cNvPr id="14" name="Graphic 13" descr="Double Tap Gesture outline">
            <a:hlinkClick r:id="rId14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62892" y="4204069"/>
            <a:ext cx="281214" cy="281214"/>
          </a:xfrm>
          <a:prstGeom prst="rect">
            <a:avLst/>
          </a:prstGeom>
        </p:spPr>
      </p:pic>
      <p:pic>
        <p:nvPicPr>
          <p:cNvPr id="15" name="Graphic 13" descr="Double Tap Gesture outline">
            <a:hlinkClick r:id="rId15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60744" y="4575412"/>
            <a:ext cx="281214" cy="281214"/>
          </a:xfrm>
          <a:prstGeom prst="rect">
            <a:avLst/>
          </a:prstGeom>
        </p:spPr>
      </p:pic>
      <p:pic>
        <p:nvPicPr>
          <p:cNvPr id="16" name="Graphic 13" descr="Double Tap Gesture outline">
            <a:hlinkClick r:id="rId16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71475" y="4920997"/>
            <a:ext cx="281214" cy="281214"/>
          </a:xfrm>
          <a:prstGeom prst="rect">
            <a:avLst/>
          </a:prstGeom>
        </p:spPr>
      </p:pic>
      <p:pic>
        <p:nvPicPr>
          <p:cNvPr id="17" name="Graphic 13" descr="Double Tap Gesture outline">
            <a:hlinkClick r:id="rId17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2206" y="5253703"/>
            <a:ext cx="281214" cy="281214"/>
          </a:xfrm>
          <a:prstGeom prst="rect">
            <a:avLst/>
          </a:prstGeom>
        </p:spPr>
      </p:pic>
      <p:pic>
        <p:nvPicPr>
          <p:cNvPr id="18" name="Graphic 13" descr="Double Tap Gesture outline">
            <a:hlinkClick r:id="rId18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79535" y="5622922"/>
            <a:ext cx="281214" cy="281214"/>
          </a:xfrm>
          <a:prstGeom prst="rect">
            <a:avLst/>
          </a:prstGeom>
        </p:spPr>
      </p:pic>
      <p:pic>
        <p:nvPicPr>
          <p:cNvPr id="19" name="Graphic 13" descr="Double Tap Gesture outline">
            <a:hlinkClick r:id="rId19" action="ppaction://hlinkfile"/>
            <a:extLst>
              <a:ext uri="{FF2B5EF4-FFF2-40B4-BE49-F238E27FC236}">
                <a16:creationId xmlns:a16="http://schemas.microsoft.com/office/drawing/2014/main" id="{E46413F5-96B5-D197-0C93-97CF62E61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8328" y="5975035"/>
            <a:ext cx="281214" cy="28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45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07A381-DDA4-4023-CDC4-D3EF68E5314C}"/>
              </a:ext>
            </a:extLst>
          </p:cNvPr>
          <p:cNvSpPr/>
          <p:nvPr/>
        </p:nvSpPr>
        <p:spPr>
          <a:xfrm>
            <a:off x="2680855" y="2202873"/>
            <a:ext cx="64735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SELESAI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TERIMAKASIH</a:t>
            </a:r>
          </a:p>
        </p:txBody>
      </p:sp>
    </p:spTree>
    <p:extLst>
      <p:ext uri="{BB962C8B-B14F-4D97-AF65-F5344CB8AC3E}">
        <p14:creationId xmlns:p14="http://schemas.microsoft.com/office/powerpoint/2010/main" val="389271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4AA890-9449-72EC-8E0A-354F06E41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836" y="549640"/>
            <a:ext cx="9636065" cy="564959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BBB5D5A-8169-D043-4EF3-CE6EF1DDE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D"/>
          </a:p>
        </p:txBody>
      </p:sp>
      <p:pic>
        <p:nvPicPr>
          <p:cNvPr id="2" name="Graphic 1" descr="Asian Templ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3BA481A2-2E5C-3CB1-4965-AAD30CB09E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01739" y="5640281"/>
            <a:ext cx="518474" cy="518474"/>
          </a:xfrm>
          <a:prstGeom prst="rect">
            <a:avLst/>
          </a:prstGeom>
        </p:spPr>
      </p:pic>
      <p:pic>
        <p:nvPicPr>
          <p:cNvPr id="4234" name="Picture 4233">
            <a:extLst>
              <a:ext uri="{FF2B5EF4-FFF2-40B4-BE49-F238E27FC236}">
                <a16:creationId xmlns:a16="http://schemas.microsoft.com/office/drawing/2014/main" id="{A1EFEFB3-52B8-4D0E-8658-E7A1E7AB1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580" y="698500"/>
            <a:ext cx="978695" cy="648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6921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4BF39-98A4-BCB2-D714-FA98249C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825"/>
          </a:xfrm>
        </p:spPr>
        <p:txBody>
          <a:bodyPr/>
          <a:lstStyle/>
          <a:p>
            <a:pPr algn="ctr"/>
            <a:r>
              <a:rPr lang="en-US" dirty="0"/>
              <a:t>BSC CORPORATE 2023</a:t>
            </a:r>
            <a:endParaRPr lang="en-ID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28E14022-CB36-3D80-C508-FB370D35353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66900" y="1238250"/>
            <a:ext cx="8866188" cy="5272088"/>
            <a:chOff x="1176" y="780"/>
            <a:chExt cx="5585" cy="3321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66624EF9-FEDE-35E4-4E20-6A87167A8BA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76" y="780"/>
              <a:ext cx="5585" cy="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grpSp>
          <p:nvGrpSpPr>
            <p:cNvPr id="6" name="Group 205">
              <a:extLst>
                <a:ext uri="{FF2B5EF4-FFF2-40B4-BE49-F238E27FC236}">
                  <a16:creationId xmlns:a16="http://schemas.microsoft.com/office/drawing/2014/main" id="{5D9AEB91-BF30-1D3E-3A55-8F6D6A1024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2" y="776"/>
              <a:ext cx="5653" cy="3486"/>
              <a:chOff x="1172" y="776"/>
              <a:chExt cx="5653" cy="3486"/>
            </a:xfrm>
          </p:grpSpPr>
          <p:sp>
            <p:nvSpPr>
              <p:cNvPr id="120" name="Rectangle 5">
                <a:extLst>
                  <a:ext uri="{FF2B5EF4-FFF2-40B4-BE49-F238E27FC236}">
                    <a16:creationId xmlns:a16="http://schemas.microsoft.com/office/drawing/2014/main" id="{1F80A18F-A0C0-3A25-175F-D4446322E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" y="1234"/>
                <a:ext cx="4929" cy="1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21" name="Rectangle 6">
                <a:extLst>
                  <a:ext uri="{FF2B5EF4-FFF2-40B4-BE49-F238E27FC236}">
                    <a16:creationId xmlns:a16="http://schemas.microsoft.com/office/drawing/2014/main" id="{E6581BAA-4026-99F7-BDC2-31EC2FB96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1" y="1234"/>
                <a:ext cx="660" cy="1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1F5F60FB-2EBF-6BFC-BDB3-BFC2FE9DD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" y="1429"/>
                <a:ext cx="5585" cy="1381"/>
              </a:xfrm>
              <a:prstGeom prst="rect">
                <a:avLst/>
              </a:prstGeom>
              <a:solidFill>
                <a:srgbClr val="8EA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23" name="Rectangle 8">
                <a:extLst>
                  <a:ext uri="{FF2B5EF4-FFF2-40B4-BE49-F238E27FC236}">
                    <a16:creationId xmlns:a16="http://schemas.microsoft.com/office/drawing/2014/main" id="{68245C71-8DF4-3632-AE2F-F4B3E72E4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" y="2806"/>
                <a:ext cx="5585" cy="1295"/>
              </a:xfrm>
              <a:prstGeom prst="rect">
                <a:avLst/>
              </a:prstGeom>
              <a:solidFill>
                <a:srgbClr val="D6DC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24" name="Rectangle 9">
                <a:extLst>
                  <a:ext uri="{FF2B5EF4-FFF2-40B4-BE49-F238E27FC236}">
                    <a16:creationId xmlns:a16="http://schemas.microsoft.com/office/drawing/2014/main" id="{2EA0C95A-EB9C-CA9B-C0DD-E6DF1CA53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" y="4097"/>
                <a:ext cx="5585" cy="165"/>
              </a:xfrm>
              <a:prstGeom prst="rect">
                <a:avLst/>
              </a:prstGeom>
              <a:solidFill>
                <a:srgbClr val="D9E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125" name="Rectangle 10">
                <a:extLst>
                  <a:ext uri="{FF2B5EF4-FFF2-40B4-BE49-F238E27FC236}">
                    <a16:creationId xmlns:a16="http://schemas.microsoft.com/office/drawing/2014/main" id="{EC2CEF00-EC7E-0179-1270-4FF650F2C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1482"/>
                <a:ext cx="795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Total Sales (single)/ Tahun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95256420-3C77-D296-5690-92247DDB0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9" y="1482"/>
                <a:ext cx="311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350,94 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7" name="Rectangle 12">
                <a:extLst>
                  <a:ext uri="{FF2B5EF4-FFF2-40B4-BE49-F238E27FC236}">
                    <a16:creationId xmlns:a16="http://schemas.microsoft.com/office/drawing/2014/main" id="{B2269B93-6BB8-DF86-D4BD-511F089CCF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1718"/>
                <a:ext cx="818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Total Sales (konsol)/ Tahun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Rectangle 13">
                <a:extLst>
                  <a:ext uri="{FF2B5EF4-FFF2-40B4-BE49-F238E27FC236}">
                    <a16:creationId xmlns:a16="http://schemas.microsoft.com/office/drawing/2014/main" id="{A1754839-BBB9-07A5-41BA-46E612630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9" y="1718"/>
                <a:ext cx="311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430,66 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9" name="Rectangle 14">
                <a:extLst>
                  <a:ext uri="{FF2B5EF4-FFF2-40B4-BE49-F238E27FC236}">
                    <a16:creationId xmlns:a16="http://schemas.microsoft.com/office/drawing/2014/main" id="{4D1683B5-B04A-0A10-177A-9B7D84512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1988"/>
                <a:ext cx="619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Gross Profit / Tahun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BAB44B36-6788-9DA3-228D-6D47C1DA5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0" y="1988"/>
                <a:ext cx="293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60,51 M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" name="Rectangle 16">
                <a:extLst>
                  <a:ext uri="{FF2B5EF4-FFF2-40B4-BE49-F238E27FC236}">
                    <a16:creationId xmlns:a16="http://schemas.microsoft.com/office/drawing/2014/main" id="{20BF044C-6C64-7F27-CEC8-E2CAEE49A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" y="1943"/>
                <a:ext cx="1834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1. Meningkatkan efektivitas dan efisiensi biaya produksi/COGS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2" name="Rectangle 17">
                <a:extLst>
                  <a:ext uri="{FF2B5EF4-FFF2-40B4-BE49-F238E27FC236}">
                    <a16:creationId xmlns:a16="http://schemas.microsoft.com/office/drawing/2014/main" id="{0B7BC6D8-B8C8-3327-82A8-1B926D98CD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" y="2033"/>
                <a:ext cx="3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3" name="Rectangle 18">
                <a:extLst>
                  <a:ext uri="{FF2B5EF4-FFF2-40B4-BE49-F238E27FC236}">
                    <a16:creationId xmlns:a16="http://schemas.microsoft.com/office/drawing/2014/main" id="{A48D1C44-E3F9-F282-5C21-08E51F52D9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8" y="1898"/>
                <a:ext cx="679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MKT &amp; Sales, BusDev,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A373A42D-756F-6311-48E7-9204CCE51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6" y="1988"/>
                <a:ext cx="608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SCM, PRD, HCGA &amp;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5" name="Rectangle 20">
                <a:extLst>
                  <a:ext uri="{FF2B5EF4-FFF2-40B4-BE49-F238E27FC236}">
                    <a16:creationId xmlns:a16="http://schemas.microsoft.com/office/drawing/2014/main" id="{69D89285-B438-9A88-4812-4C876C66D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5" y="2078"/>
                <a:ext cx="173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PCH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6" name="Rectangle 21">
                <a:extLst>
                  <a:ext uri="{FF2B5EF4-FFF2-40B4-BE49-F238E27FC236}">
                    <a16:creationId xmlns:a16="http://schemas.microsoft.com/office/drawing/2014/main" id="{424722D8-6835-E031-4117-032F272EF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2187"/>
                <a:ext cx="435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NPBT / Tahun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Rectangle 22">
                <a:extLst>
                  <a:ext uri="{FF2B5EF4-FFF2-40B4-BE49-F238E27FC236}">
                    <a16:creationId xmlns:a16="http://schemas.microsoft.com/office/drawing/2014/main" id="{61D30151-6109-1441-56A4-EC3E62387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4" y="2187"/>
                <a:ext cx="278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14,49 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ACC36413-53D7-B3C7-3011-24E10EBB3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" y="2142"/>
                <a:ext cx="1189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1. Meningkatkan program cost efisiensi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9" name="Rectangle 24">
                <a:extLst>
                  <a:ext uri="{FF2B5EF4-FFF2-40B4-BE49-F238E27FC236}">
                    <a16:creationId xmlns:a16="http://schemas.microsoft.com/office/drawing/2014/main" id="{1B30CB5C-D27B-D722-6BA9-AD4B9B47D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2" y="2187"/>
                <a:ext cx="266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All Dept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5F22329E-19CC-671C-4CAF-3E7C9F724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2341"/>
                <a:ext cx="746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Selling Expenses / Tahun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1" name="Rectangle 26">
                <a:extLst>
                  <a:ext uri="{FF2B5EF4-FFF2-40B4-BE49-F238E27FC236}">
                    <a16:creationId xmlns:a16="http://schemas.microsoft.com/office/drawing/2014/main" id="{65CEF8A2-DA08-9C10-D35E-14AE2F89C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4" y="2341"/>
                <a:ext cx="476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23,29 M (6,6%)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" name="Rectangle 27">
                <a:extLst>
                  <a:ext uri="{FF2B5EF4-FFF2-40B4-BE49-F238E27FC236}">
                    <a16:creationId xmlns:a16="http://schemas.microsoft.com/office/drawing/2014/main" id="{76F2EE4C-829C-912B-B246-0136DD74D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2502"/>
                <a:ext cx="1407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Operasional Expenses / Tahun terhadap Budget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3" name="Rectangle 28">
                <a:extLst>
                  <a:ext uri="{FF2B5EF4-FFF2-40B4-BE49-F238E27FC236}">
                    <a16:creationId xmlns:a16="http://schemas.microsoft.com/office/drawing/2014/main" id="{22E2E538-5579-058B-8710-4B8A589F9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0" y="2502"/>
                <a:ext cx="161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90%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AD212957-215D-931C-2598-5CD9BB6D6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2675"/>
                <a:ext cx="803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Interest Expenses /  Tahun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5" name="Rectangle 30">
                <a:extLst>
                  <a:ext uri="{FF2B5EF4-FFF2-40B4-BE49-F238E27FC236}">
                    <a16:creationId xmlns:a16="http://schemas.microsoft.com/office/drawing/2014/main" id="{6D1ADC41-C71F-5D8B-6A31-8AAE7424D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3" y="2675"/>
                <a:ext cx="240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5,46 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6" name="Rectangle 31">
                <a:extLst>
                  <a:ext uri="{FF2B5EF4-FFF2-40B4-BE49-F238E27FC236}">
                    <a16:creationId xmlns:a16="http://schemas.microsoft.com/office/drawing/2014/main" id="{EBB16F9C-1898-5813-382A-0AC19D0DD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" y="2675"/>
                <a:ext cx="866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1. Mengendalikan AR dan AP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7" name="Rectangle 32">
                <a:extLst>
                  <a:ext uri="{FF2B5EF4-FFF2-40B4-BE49-F238E27FC236}">
                    <a16:creationId xmlns:a16="http://schemas.microsoft.com/office/drawing/2014/main" id="{710D7684-CD50-F4C6-52D0-1587B5B36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8" y="2630"/>
                <a:ext cx="615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FIACO, PCH, MKT &amp;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6EF6B03A-9A3D-5C3E-6D63-74157C442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0" y="2720"/>
                <a:ext cx="450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Sales, Bus Dev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9" name="Rectangle 34">
                <a:extLst>
                  <a:ext uri="{FF2B5EF4-FFF2-40B4-BE49-F238E27FC236}">
                    <a16:creationId xmlns:a16="http://schemas.microsoft.com/office/drawing/2014/main" id="{154B7BFD-EBB7-9338-E891-A5862AD48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2848"/>
                <a:ext cx="1133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Survey kepuasan pelanggan per tahun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0" name="Rectangle 35">
                <a:extLst>
                  <a:ext uri="{FF2B5EF4-FFF2-40B4-BE49-F238E27FC236}">
                    <a16:creationId xmlns:a16="http://schemas.microsoft.com/office/drawing/2014/main" id="{27D7D73F-683D-E7B2-813F-EF71E7021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5" y="2848"/>
                <a:ext cx="128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 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1" name="Rectangle 36">
                <a:extLst>
                  <a:ext uri="{FF2B5EF4-FFF2-40B4-BE49-F238E27FC236}">
                    <a16:creationId xmlns:a16="http://schemas.microsoft.com/office/drawing/2014/main" id="{3C623894-BFCF-4902-BD6D-76DD70D02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3005"/>
                <a:ext cx="1182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Nilai hasil survey untuk semua indikator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E4F35CD1-691C-C49A-FF33-26CDB6EAE6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2" y="3005"/>
                <a:ext cx="323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minimal 4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3" name="Rectangle 38">
                <a:extLst>
                  <a:ext uri="{FF2B5EF4-FFF2-40B4-BE49-F238E27FC236}">
                    <a16:creationId xmlns:a16="http://schemas.microsoft.com/office/drawing/2014/main" id="{4BA0EAC8-1CAD-0CF2-88F5-5A7EEAC28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3167"/>
                <a:ext cx="649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Claim/Bulan (Rupiah)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" name="Rectangle 39">
                <a:extLst>
                  <a:ext uri="{FF2B5EF4-FFF2-40B4-BE49-F238E27FC236}">
                    <a16:creationId xmlns:a16="http://schemas.microsoft.com/office/drawing/2014/main" id="{FA166B6D-C78B-5F29-22FB-D09504C75B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8" y="3167"/>
                <a:ext cx="75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5" name="Rectangle 40">
                <a:extLst>
                  <a:ext uri="{FF2B5EF4-FFF2-40B4-BE49-F238E27FC236}">
                    <a16:creationId xmlns:a16="http://schemas.microsoft.com/office/drawing/2014/main" id="{8A7AD358-93AC-01AE-DEFC-508F8E0EA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" y="3167"/>
                <a:ext cx="698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1. Zero claim customer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6" name="Rectangle 41">
                <a:extLst>
                  <a:ext uri="{FF2B5EF4-FFF2-40B4-BE49-F238E27FC236}">
                    <a16:creationId xmlns:a16="http://schemas.microsoft.com/office/drawing/2014/main" id="{251DF922-3ACB-642D-2325-159DC923F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8" y="3125"/>
                <a:ext cx="679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MKT &amp; Sales, BusDev,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7" name="Rectangle 42">
                <a:extLst>
                  <a:ext uri="{FF2B5EF4-FFF2-40B4-BE49-F238E27FC236}">
                    <a16:creationId xmlns:a16="http://schemas.microsoft.com/office/drawing/2014/main" id="{E424E67E-28F2-E270-FFF3-FDB3B047B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1" y="3215"/>
                <a:ext cx="428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QC, PRD,SCM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8" name="Rectangle 43">
                <a:extLst>
                  <a:ext uri="{FF2B5EF4-FFF2-40B4-BE49-F238E27FC236}">
                    <a16:creationId xmlns:a16="http://schemas.microsoft.com/office/drawing/2014/main" id="{C329AEC6-3188-59C6-E761-781A7DE39B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3336"/>
                <a:ext cx="1227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Internal Complain per departemen/bulan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9" name="Rectangle 44">
                <a:extLst>
                  <a:ext uri="{FF2B5EF4-FFF2-40B4-BE49-F238E27FC236}">
                    <a16:creationId xmlns:a16="http://schemas.microsoft.com/office/drawing/2014/main" id="{5F3F8A21-E056-E1B4-53A0-7912D5180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8" y="3336"/>
                <a:ext cx="75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0" name="Rectangle 45">
                <a:extLst>
                  <a:ext uri="{FF2B5EF4-FFF2-40B4-BE49-F238E27FC236}">
                    <a16:creationId xmlns:a16="http://schemas.microsoft.com/office/drawing/2014/main" id="{8CC3DF5E-F8B8-06DB-B4E2-B0019C155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" y="3336"/>
                <a:ext cx="1722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1. Menurunkan complain internal (standar keberterimaan)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1" name="Rectangle 46">
                <a:extLst>
                  <a:ext uri="{FF2B5EF4-FFF2-40B4-BE49-F238E27FC236}">
                    <a16:creationId xmlns:a16="http://schemas.microsoft.com/office/drawing/2014/main" id="{1AE1E3A6-8004-3FB9-55EA-73FF755C4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6" y="3336"/>
                <a:ext cx="259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All dept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3FF0B242-2DC2-A7C9-DCE9-92232AEFF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3549"/>
                <a:ext cx="735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Komplain produk/ bulan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3" name="Rectangle 48">
                <a:extLst>
                  <a:ext uri="{FF2B5EF4-FFF2-40B4-BE49-F238E27FC236}">
                    <a16:creationId xmlns:a16="http://schemas.microsoft.com/office/drawing/2014/main" id="{05774E3A-879F-00C0-9B2A-B04130D024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2" y="3549"/>
                <a:ext cx="75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4" name="Rectangle 49">
                <a:extLst>
                  <a:ext uri="{FF2B5EF4-FFF2-40B4-BE49-F238E27FC236}">
                    <a16:creationId xmlns:a16="http://schemas.microsoft.com/office/drawing/2014/main" id="{1A8FD6C0-DCE0-2D25-6885-B3415C27A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" y="3549"/>
                <a:ext cx="1538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1. Menurunkan complain customer lokal dan ekspor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5" name="Rectangle 50">
                <a:extLst>
                  <a:ext uri="{FF2B5EF4-FFF2-40B4-BE49-F238E27FC236}">
                    <a16:creationId xmlns:a16="http://schemas.microsoft.com/office/drawing/2014/main" id="{A7FA48D5-C125-23BA-2BC6-95AC1989D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8" y="3459"/>
                <a:ext cx="679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MKT &amp; Sales, BusDev,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6" name="Rectangle 51">
                <a:extLst>
                  <a:ext uri="{FF2B5EF4-FFF2-40B4-BE49-F238E27FC236}">
                    <a16:creationId xmlns:a16="http://schemas.microsoft.com/office/drawing/2014/main" id="{6425AE20-61CB-6215-B3B2-556B71F97B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7" y="3549"/>
                <a:ext cx="645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PRD, QC, ENG, MSD,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7" name="Rectangle 52">
                <a:extLst>
                  <a:ext uri="{FF2B5EF4-FFF2-40B4-BE49-F238E27FC236}">
                    <a16:creationId xmlns:a16="http://schemas.microsoft.com/office/drawing/2014/main" id="{F8EA70AB-B12A-EAEE-2100-3743EEC61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1" y="3640"/>
                <a:ext cx="169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SCM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8" name="Rectangle 53">
                <a:extLst>
                  <a:ext uri="{FF2B5EF4-FFF2-40B4-BE49-F238E27FC236}">
                    <a16:creationId xmlns:a16="http://schemas.microsoft.com/office/drawing/2014/main" id="{73548D47-612B-3059-DE21-48A2D3A85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7" y="3771"/>
                <a:ext cx="540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Customer Loyalty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9" name="Rectangle 54">
                <a:extLst>
                  <a:ext uri="{FF2B5EF4-FFF2-40B4-BE49-F238E27FC236}">
                    <a16:creationId xmlns:a16="http://schemas.microsoft.com/office/drawing/2014/main" id="{609E2DB3-510A-6ABC-77CD-46B30C5A9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3771"/>
                <a:ext cx="1144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Customer melakukan pembelian ulang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0" name="Rectangle 55">
                <a:extLst>
                  <a:ext uri="{FF2B5EF4-FFF2-40B4-BE49-F238E27FC236}">
                    <a16:creationId xmlns:a16="http://schemas.microsoft.com/office/drawing/2014/main" id="{CA28AB57-5B60-F262-989F-2E6242878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7" y="3726"/>
                <a:ext cx="304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75% dari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1" name="Rectangle 56">
                <a:extLst>
                  <a:ext uri="{FF2B5EF4-FFF2-40B4-BE49-F238E27FC236}">
                    <a16:creationId xmlns:a16="http://schemas.microsoft.com/office/drawing/2014/main" id="{2872053C-3942-0BD0-620E-CB68D6FD1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7" y="3816"/>
                <a:ext cx="420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jumlah Buyer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644548C4-89D3-D515-B3A9-9D20F46AA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" y="3726"/>
                <a:ext cx="1403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1. Meningkatkan pelayanan terhadap customer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3" name="Rectangle 58">
                <a:extLst>
                  <a:ext uri="{FF2B5EF4-FFF2-40B4-BE49-F238E27FC236}">
                    <a16:creationId xmlns:a16="http://schemas.microsoft.com/office/drawing/2014/main" id="{FBB86C76-B42D-4378-9F27-7BBD219ED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" y="3816"/>
                <a:ext cx="3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4" name="Rectangle 59">
                <a:extLst>
                  <a:ext uri="{FF2B5EF4-FFF2-40B4-BE49-F238E27FC236}">
                    <a16:creationId xmlns:a16="http://schemas.microsoft.com/office/drawing/2014/main" id="{6B93C96E-785B-9FA4-9D7C-8615567FC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6" y="3771"/>
                <a:ext cx="645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MKT &amp; Sales, BusDev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5" name="Rectangle 60">
                <a:extLst>
                  <a:ext uri="{FF2B5EF4-FFF2-40B4-BE49-F238E27FC236}">
                    <a16:creationId xmlns:a16="http://schemas.microsoft.com/office/drawing/2014/main" id="{BF94FAD8-EA07-51E3-29EB-49D10DBD6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1" y="3917"/>
                <a:ext cx="356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Innovative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6" name="Rectangle 61">
                <a:extLst>
                  <a:ext uri="{FF2B5EF4-FFF2-40B4-BE49-F238E27FC236}">
                    <a16:creationId xmlns:a16="http://schemas.microsoft.com/office/drawing/2014/main" id="{4AF012FB-4AD4-4864-E527-BDA8365C5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7" y="4007"/>
                <a:ext cx="293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Products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7" name="Rectangle 62">
                <a:extLst>
                  <a:ext uri="{FF2B5EF4-FFF2-40B4-BE49-F238E27FC236}">
                    <a16:creationId xmlns:a16="http://schemas.microsoft.com/office/drawing/2014/main" id="{072EBC27-8EF4-F0F2-8DBB-7CC5DEC97A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3917"/>
                <a:ext cx="1399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Produk hasil pengembangan tahun 2023 dapat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8" name="Rectangle 63">
                <a:extLst>
                  <a:ext uri="{FF2B5EF4-FFF2-40B4-BE49-F238E27FC236}">
                    <a16:creationId xmlns:a16="http://schemas.microsoft.com/office/drawing/2014/main" id="{6047B5F2-3314-D27D-AFCC-24F21642F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4007"/>
                <a:ext cx="424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diserap pasar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9" name="Rectangle 64">
                <a:extLst>
                  <a:ext uri="{FF2B5EF4-FFF2-40B4-BE49-F238E27FC236}">
                    <a16:creationId xmlns:a16="http://schemas.microsoft.com/office/drawing/2014/main" id="{0350A093-CEE6-A0B5-0EEE-F49D3B213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2" y="3962"/>
                <a:ext cx="195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100%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0" name="Rectangle 65">
                <a:extLst>
                  <a:ext uri="{FF2B5EF4-FFF2-40B4-BE49-F238E27FC236}">
                    <a16:creationId xmlns:a16="http://schemas.microsoft.com/office/drawing/2014/main" id="{184B60D1-CB30-A87D-960A-65F5E7EAF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" y="3962"/>
                <a:ext cx="1662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1. Mengembangkan produk yang inovatif dan kompetitif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1" name="Rectangle 66">
                <a:extLst>
                  <a:ext uri="{FF2B5EF4-FFF2-40B4-BE49-F238E27FC236}">
                    <a16:creationId xmlns:a16="http://schemas.microsoft.com/office/drawing/2014/main" id="{5D091C0B-744C-4100-442A-619E609EDC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5" y="3917"/>
                <a:ext cx="690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RND, QC, PRD, MKT &amp;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2" name="Rectangle 67">
                <a:extLst>
                  <a:ext uri="{FF2B5EF4-FFF2-40B4-BE49-F238E27FC236}">
                    <a16:creationId xmlns:a16="http://schemas.microsoft.com/office/drawing/2014/main" id="{3F2EE151-3BEE-B426-69C1-F0647278FE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7" y="4007"/>
                <a:ext cx="431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Sales, BusDev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3" name="Rectangle 68">
                <a:extLst>
                  <a:ext uri="{FF2B5EF4-FFF2-40B4-BE49-F238E27FC236}">
                    <a16:creationId xmlns:a16="http://schemas.microsoft.com/office/drawing/2014/main" id="{8ACC9135-BBCD-F5BC-C6B7-D9342EA52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8" y="1579"/>
                <a:ext cx="679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MKT &amp; Sales, BusDev,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678FB16E-740B-2885-DFC9-CEB1543526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2" y="1669"/>
                <a:ext cx="334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R&amp;D, CMS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5" name="Rectangle 70">
                <a:extLst>
                  <a:ext uri="{FF2B5EF4-FFF2-40B4-BE49-F238E27FC236}">
                    <a16:creationId xmlns:a16="http://schemas.microsoft.com/office/drawing/2014/main" id="{CB299F45-3DB2-A8A6-ED5F-1BAD3E83F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" y="2420"/>
                <a:ext cx="1170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1. Meningkatkan program cost efisiensi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6" name="Rectangle 71">
                <a:extLst>
                  <a:ext uri="{FF2B5EF4-FFF2-40B4-BE49-F238E27FC236}">
                    <a16:creationId xmlns:a16="http://schemas.microsoft.com/office/drawing/2014/main" id="{DA978465-62E5-723F-619F-5EFEEAD504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" y="2878"/>
                <a:ext cx="874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1. Meningkatkan hasil survey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7" name="Rectangle 72">
                <a:extLst>
                  <a:ext uri="{FF2B5EF4-FFF2-40B4-BE49-F238E27FC236}">
                    <a16:creationId xmlns:a16="http://schemas.microsoft.com/office/drawing/2014/main" id="{5337359C-F3F1-C79A-2080-6D0918119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" y="2968"/>
                <a:ext cx="1969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2. Mereview metode Survey Kepuasan Pelanggan                               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8" name="Rectangle 73">
                <a:extLst>
                  <a:ext uri="{FF2B5EF4-FFF2-40B4-BE49-F238E27FC236}">
                    <a16:creationId xmlns:a16="http://schemas.microsoft.com/office/drawing/2014/main" id="{463AF0ED-A61E-5F3D-A83D-81E321FCC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8" y="2375"/>
                <a:ext cx="679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MKT &amp; Sales, BusDev,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9" name="Rectangle 74">
                <a:extLst>
                  <a:ext uri="{FF2B5EF4-FFF2-40B4-BE49-F238E27FC236}">
                    <a16:creationId xmlns:a16="http://schemas.microsoft.com/office/drawing/2014/main" id="{B126C094-FE99-36D8-EC0A-6DA92719B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6" y="2465"/>
                <a:ext cx="266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All Dept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0" name="Rectangle 75">
                <a:extLst>
                  <a:ext uri="{FF2B5EF4-FFF2-40B4-BE49-F238E27FC236}">
                    <a16:creationId xmlns:a16="http://schemas.microsoft.com/office/drawing/2014/main" id="{81B930D2-36B3-274D-CA0A-5B3136BBD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8" y="2878"/>
                <a:ext cx="679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MKT &amp; Sales, BusDev,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1" name="Rectangle 76">
                <a:extLst>
                  <a:ext uri="{FF2B5EF4-FFF2-40B4-BE49-F238E27FC236}">
                    <a16:creationId xmlns:a16="http://schemas.microsoft.com/office/drawing/2014/main" id="{F55FC859-D475-421D-92F1-7D3E27C0BF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1" y="2968"/>
                <a:ext cx="169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CMS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2" name="Rectangle 77">
                <a:extLst>
                  <a:ext uri="{FF2B5EF4-FFF2-40B4-BE49-F238E27FC236}">
                    <a16:creationId xmlns:a16="http://schemas.microsoft.com/office/drawing/2014/main" id="{00BABA78-D95D-F195-E550-522850151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6" y="1103"/>
                <a:ext cx="3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3" name="Rectangle 78">
                <a:extLst>
                  <a:ext uri="{FF2B5EF4-FFF2-40B4-BE49-F238E27FC236}">
                    <a16:creationId xmlns:a16="http://schemas.microsoft.com/office/drawing/2014/main" id="{F8701083-EE54-C8FB-697D-CBE026339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7" y="941"/>
                <a:ext cx="495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</a:rPr>
                  <a:t>F-CBSC/CINT/2022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4" name="Rectangle 79">
                <a:extLst>
                  <a:ext uri="{FF2B5EF4-FFF2-40B4-BE49-F238E27FC236}">
                    <a16:creationId xmlns:a16="http://schemas.microsoft.com/office/drawing/2014/main" id="{DE29668F-0BEB-386D-96F7-EFC360668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0" y="919"/>
                <a:ext cx="2873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CORPORATE BALANCE SCORE CARD CINT 2023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5" name="Rectangle 80">
                <a:extLst>
                  <a:ext uri="{FF2B5EF4-FFF2-40B4-BE49-F238E27FC236}">
                    <a16:creationId xmlns:a16="http://schemas.microsoft.com/office/drawing/2014/main" id="{6AF36C78-4857-BB03-1704-61B20B612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0" y="1290"/>
                <a:ext cx="473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</a:rPr>
                  <a:t>PERSPECTIVES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6" name="Rectangle 81">
                <a:extLst>
                  <a:ext uri="{FF2B5EF4-FFF2-40B4-BE49-F238E27FC236}">
                    <a16:creationId xmlns:a16="http://schemas.microsoft.com/office/drawing/2014/main" id="{9162C2B5-B927-FA78-1051-17DE798621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1290"/>
                <a:ext cx="356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</a:rPr>
                  <a:t>OBJECTIVE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7" name="Rectangle 82">
                <a:extLst>
                  <a:ext uri="{FF2B5EF4-FFF2-40B4-BE49-F238E27FC236}">
                    <a16:creationId xmlns:a16="http://schemas.microsoft.com/office/drawing/2014/main" id="{AB667DF2-656A-8258-26BF-707B1210C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9" y="1290"/>
                <a:ext cx="634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</a:rPr>
                  <a:t>MEASUREMENT (KPI)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8" name="Rectangle 83">
                <a:extLst>
                  <a:ext uri="{FF2B5EF4-FFF2-40B4-BE49-F238E27FC236}">
                    <a16:creationId xmlns:a16="http://schemas.microsoft.com/office/drawing/2014/main" id="{06EDE1A5-25DB-E44E-BAD8-E3CE53F2F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0" y="1290"/>
                <a:ext cx="266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</a:rPr>
                  <a:t>TARGET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9" name="Rectangle 84">
                <a:extLst>
                  <a:ext uri="{FF2B5EF4-FFF2-40B4-BE49-F238E27FC236}">
                    <a16:creationId xmlns:a16="http://schemas.microsoft.com/office/drawing/2014/main" id="{A89996BF-2BB9-B445-B825-75C74B95D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1" y="1290"/>
                <a:ext cx="679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</a:rPr>
                  <a:t>STRATEGIC INITIATIVE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0" name="Rectangle 85">
                <a:extLst>
                  <a:ext uri="{FF2B5EF4-FFF2-40B4-BE49-F238E27FC236}">
                    <a16:creationId xmlns:a16="http://schemas.microsoft.com/office/drawing/2014/main" id="{FDA09ABC-0779-1BEC-8E75-82B6D4500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1" y="1290"/>
                <a:ext cx="645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</a:rPr>
                  <a:t>DEPT CONTRIBUTION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1" name="Rectangle 86">
                <a:extLst>
                  <a:ext uri="{FF2B5EF4-FFF2-40B4-BE49-F238E27FC236}">
                    <a16:creationId xmlns:a16="http://schemas.microsoft.com/office/drawing/2014/main" id="{105E4F3D-0240-AC6A-B96D-3EB9D6DE2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7" y="1624"/>
                <a:ext cx="420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Sales Growth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2" name="Rectangle 87">
                <a:extLst>
                  <a:ext uri="{FF2B5EF4-FFF2-40B4-BE49-F238E27FC236}">
                    <a16:creationId xmlns:a16="http://schemas.microsoft.com/office/drawing/2014/main" id="{FB401063-0C80-1408-F57D-53F0428EB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" y="1437"/>
                <a:ext cx="1519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1. Meningkatkan kinerja penjualan lokal dan ekspor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3" name="Rectangle 88">
                <a:extLst>
                  <a:ext uri="{FF2B5EF4-FFF2-40B4-BE49-F238E27FC236}">
                    <a16:creationId xmlns:a16="http://schemas.microsoft.com/office/drawing/2014/main" id="{F03E2C09-A69A-CA8B-6DD2-FFCD5A97C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" y="1527"/>
                <a:ext cx="1380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2. Memaksimalkan kinerja jaringan pemasaran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47D36F6-B9DA-F416-2AE8-790EAD2454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" y="1617"/>
                <a:ext cx="1343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3. Meningkatkan program promosi penjualan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5" name="Rectangle 90">
                <a:extLst>
                  <a:ext uri="{FF2B5EF4-FFF2-40B4-BE49-F238E27FC236}">
                    <a16:creationId xmlns:a16="http://schemas.microsoft.com/office/drawing/2014/main" id="{1664C63D-F391-DEC0-DF3A-4B12D5B85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" y="1707"/>
                <a:ext cx="1305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4. Mensertifikasi TKDN untuk semua produk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6" name="Rectangle 91">
                <a:extLst>
                  <a:ext uri="{FF2B5EF4-FFF2-40B4-BE49-F238E27FC236}">
                    <a16:creationId xmlns:a16="http://schemas.microsoft.com/office/drawing/2014/main" id="{40844DB8-0FD6-4E20-A346-7649AF7859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" y="1797"/>
                <a:ext cx="1635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5. Mengembangkan produk yang sesuai dengan market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7" name="Rectangle 92">
                <a:extLst>
                  <a:ext uri="{FF2B5EF4-FFF2-40B4-BE49-F238E27FC236}">
                    <a16:creationId xmlns:a16="http://schemas.microsoft.com/office/drawing/2014/main" id="{DC39ACF1-D220-EAC8-A9C5-2D0DC6F0E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6" y="3411"/>
                <a:ext cx="371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CUSTOMER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8" name="Rectangle 93">
                <a:extLst>
                  <a:ext uri="{FF2B5EF4-FFF2-40B4-BE49-F238E27FC236}">
                    <a16:creationId xmlns:a16="http://schemas.microsoft.com/office/drawing/2014/main" id="{CEECE9E6-87C4-E39D-335A-3166B71A0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0" y="2060"/>
                <a:ext cx="559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Profitable Growth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9" name="Rectangle 94">
                <a:extLst>
                  <a:ext uri="{FF2B5EF4-FFF2-40B4-BE49-F238E27FC236}">
                    <a16:creationId xmlns:a16="http://schemas.microsoft.com/office/drawing/2014/main" id="{85618390-5638-73BC-F1D8-9F91B0C01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6" y="2514"/>
                <a:ext cx="559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Cost Effectiveness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0" name="Rectangle 95">
                <a:extLst>
                  <a:ext uri="{FF2B5EF4-FFF2-40B4-BE49-F238E27FC236}">
                    <a16:creationId xmlns:a16="http://schemas.microsoft.com/office/drawing/2014/main" id="{3FADFB07-8EFE-19A8-742F-0116BA16E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" y="2078"/>
                <a:ext cx="349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FINANCIAL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1" name="Rectangle 96">
                <a:extLst>
                  <a:ext uri="{FF2B5EF4-FFF2-40B4-BE49-F238E27FC236}">
                    <a16:creationId xmlns:a16="http://schemas.microsoft.com/office/drawing/2014/main" id="{7CC7BFAF-3FE3-D635-3631-8D23EE1FF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6" y="3174"/>
                <a:ext cx="334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Customer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2" name="Rectangle 97">
                <a:extLst>
                  <a:ext uri="{FF2B5EF4-FFF2-40B4-BE49-F238E27FC236}">
                    <a16:creationId xmlns:a16="http://schemas.microsoft.com/office/drawing/2014/main" id="{4A2CC4E3-20E8-95E7-59CF-2AED632E3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264"/>
                <a:ext cx="375" cy="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Satisfaction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3" name="Line 98">
                <a:extLst>
                  <a:ext uri="{FF2B5EF4-FFF2-40B4-BE49-F238E27FC236}">
                    <a16:creationId xmlns:a16="http://schemas.microsoft.com/office/drawing/2014/main" id="{5C06F7BA-D27B-E681-5A21-867A3C486B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2" y="77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14" name="Rectangle 99">
                <a:extLst>
                  <a:ext uri="{FF2B5EF4-FFF2-40B4-BE49-F238E27FC236}">
                    <a16:creationId xmlns:a16="http://schemas.microsoft.com/office/drawing/2014/main" id="{0ECBAD67-5466-3F87-04B7-46B7D52F2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" y="776"/>
                <a:ext cx="12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15" name="Line 100">
                <a:extLst>
                  <a:ext uri="{FF2B5EF4-FFF2-40B4-BE49-F238E27FC236}">
                    <a16:creationId xmlns:a16="http://schemas.microsoft.com/office/drawing/2014/main" id="{1007641D-FD90-C169-EC6F-C54B17D595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0" y="78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16" name="Rectangle 101">
                <a:extLst>
                  <a:ext uri="{FF2B5EF4-FFF2-40B4-BE49-F238E27FC236}">
                    <a16:creationId xmlns:a16="http://schemas.microsoft.com/office/drawing/2014/main" id="{D6A215D0-6467-0D88-F50E-C9F7CE3B0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0" y="784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17" name="Line 102">
                <a:extLst>
                  <a:ext uri="{FF2B5EF4-FFF2-40B4-BE49-F238E27FC236}">
                    <a16:creationId xmlns:a16="http://schemas.microsoft.com/office/drawing/2014/main" id="{BE243837-A7B2-6234-97E7-39FA2F450B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7" y="78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18" name="Rectangle 103">
                <a:extLst>
                  <a:ext uri="{FF2B5EF4-FFF2-40B4-BE49-F238E27FC236}">
                    <a16:creationId xmlns:a16="http://schemas.microsoft.com/office/drawing/2014/main" id="{AC0DA2C3-BF5D-E545-4BCD-AD35C86C8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7" y="784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19" name="Line 104">
                <a:extLst>
                  <a:ext uri="{FF2B5EF4-FFF2-40B4-BE49-F238E27FC236}">
                    <a16:creationId xmlns:a16="http://schemas.microsoft.com/office/drawing/2014/main" id="{2D05A9C3-C53C-D3CA-3275-71FA12A650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4" y="776"/>
                <a:ext cx="48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20" name="Rectangle 105">
                <a:extLst>
                  <a:ext uri="{FF2B5EF4-FFF2-40B4-BE49-F238E27FC236}">
                    <a16:creationId xmlns:a16="http://schemas.microsoft.com/office/drawing/2014/main" id="{282A3707-E541-82DA-BBD2-627DAE23A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4" y="776"/>
                <a:ext cx="48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21" name="Line 106">
                <a:extLst>
                  <a:ext uri="{FF2B5EF4-FFF2-40B4-BE49-F238E27FC236}">
                    <a16:creationId xmlns:a16="http://schemas.microsoft.com/office/drawing/2014/main" id="{4D2A96CF-59BB-0447-680E-209A1F4159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4" y="784"/>
                <a:ext cx="48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22" name="Rectangle 107">
                <a:extLst>
                  <a:ext uri="{FF2B5EF4-FFF2-40B4-BE49-F238E27FC236}">
                    <a16:creationId xmlns:a16="http://schemas.microsoft.com/office/drawing/2014/main" id="{B5814358-3473-209D-6308-352BEF610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4" y="784"/>
                <a:ext cx="48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23" name="Line 108">
                <a:extLst>
                  <a:ext uri="{FF2B5EF4-FFF2-40B4-BE49-F238E27FC236}">
                    <a16:creationId xmlns:a16="http://schemas.microsoft.com/office/drawing/2014/main" id="{6271542F-5568-6199-E03C-D9A2B68FC7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7" y="776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AE367A19-434E-62AC-888D-8A26BB5D4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7" y="776"/>
                <a:ext cx="12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25" name="Line 110">
                <a:extLst>
                  <a:ext uri="{FF2B5EF4-FFF2-40B4-BE49-F238E27FC236}">
                    <a16:creationId xmlns:a16="http://schemas.microsoft.com/office/drawing/2014/main" id="{93181192-B0BA-C545-526E-5188E4095D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5" y="78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26" name="Rectangle 111">
                <a:extLst>
                  <a:ext uri="{FF2B5EF4-FFF2-40B4-BE49-F238E27FC236}">
                    <a16:creationId xmlns:a16="http://schemas.microsoft.com/office/drawing/2014/main" id="{712228B4-2F0B-E5BB-0E13-BD7C4DAF3B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5" y="784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27" name="Line 112">
                <a:extLst>
                  <a:ext uri="{FF2B5EF4-FFF2-40B4-BE49-F238E27FC236}">
                    <a16:creationId xmlns:a16="http://schemas.microsoft.com/office/drawing/2014/main" id="{833FA444-3893-D071-0AC8-BD00EE8645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7" y="78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28" name="Rectangle 113">
                <a:extLst>
                  <a:ext uri="{FF2B5EF4-FFF2-40B4-BE49-F238E27FC236}">
                    <a16:creationId xmlns:a16="http://schemas.microsoft.com/office/drawing/2014/main" id="{EA4C1942-A935-DA51-AB9C-F9232E9AC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" y="784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29" name="Line 114">
                <a:extLst>
                  <a:ext uri="{FF2B5EF4-FFF2-40B4-BE49-F238E27FC236}">
                    <a16:creationId xmlns:a16="http://schemas.microsoft.com/office/drawing/2014/main" id="{646A9607-D841-C8F8-62F5-DDE26A6D80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9" y="776"/>
                <a:ext cx="441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30" name="Rectangle 115">
                <a:extLst>
                  <a:ext uri="{FF2B5EF4-FFF2-40B4-BE49-F238E27FC236}">
                    <a16:creationId xmlns:a16="http://schemas.microsoft.com/office/drawing/2014/main" id="{94007594-4318-AF56-3566-4EFABA311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9" y="776"/>
                <a:ext cx="4418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31" name="Line 116">
                <a:extLst>
                  <a:ext uri="{FF2B5EF4-FFF2-40B4-BE49-F238E27FC236}">
                    <a16:creationId xmlns:a16="http://schemas.microsoft.com/office/drawing/2014/main" id="{F0AD7A4B-16E8-5BF0-4611-17225A3B9B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9" y="784"/>
                <a:ext cx="441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32" name="Rectangle 117">
                <a:extLst>
                  <a:ext uri="{FF2B5EF4-FFF2-40B4-BE49-F238E27FC236}">
                    <a16:creationId xmlns:a16="http://schemas.microsoft.com/office/drawing/2014/main" id="{F20ABCA8-BD05-3ECF-6521-82CF3ECFD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9" y="784"/>
                <a:ext cx="4418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33" name="Line 118">
                <a:extLst>
                  <a:ext uri="{FF2B5EF4-FFF2-40B4-BE49-F238E27FC236}">
                    <a16:creationId xmlns:a16="http://schemas.microsoft.com/office/drawing/2014/main" id="{57921186-09A8-01EB-9D9F-C353746937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7" y="776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34" name="Rectangle 119">
                <a:extLst>
                  <a:ext uri="{FF2B5EF4-FFF2-40B4-BE49-F238E27FC236}">
                    <a16:creationId xmlns:a16="http://schemas.microsoft.com/office/drawing/2014/main" id="{1DE8130C-1CFE-27B5-7AF6-FE9C532B6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" y="776"/>
                <a:ext cx="11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35" name="Line 120">
                <a:extLst>
                  <a:ext uri="{FF2B5EF4-FFF2-40B4-BE49-F238E27FC236}">
                    <a16:creationId xmlns:a16="http://schemas.microsoft.com/office/drawing/2014/main" id="{CD98A721-6773-F761-F2DA-A4E60BC002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5" y="784"/>
                <a:ext cx="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36" name="Rectangle 121">
                <a:extLst>
                  <a:ext uri="{FF2B5EF4-FFF2-40B4-BE49-F238E27FC236}">
                    <a16:creationId xmlns:a16="http://schemas.microsoft.com/office/drawing/2014/main" id="{5967AA33-FD76-D86A-5DA8-55F34B3A5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5" y="784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37" name="Line 122">
                <a:extLst>
                  <a:ext uri="{FF2B5EF4-FFF2-40B4-BE49-F238E27FC236}">
                    <a16:creationId xmlns:a16="http://schemas.microsoft.com/office/drawing/2014/main" id="{4CB45B42-2B39-985F-A386-D35432A459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2" y="776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38" name="Rectangle 123">
                <a:extLst>
                  <a:ext uri="{FF2B5EF4-FFF2-40B4-BE49-F238E27FC236}">
                    <a16:creationId xmlns:a16="http://schemas.microsoft.com/office/drawing/2014/main" id="{17FF3409-149D-FF51-1DE8-2E79D67E3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" y="776"/>
                <a:ext cx="4" cy="1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39" name="Line 124">
                <a:extLst>
                  <a:ext uri="{FF2B5EF4-FFF2-40B4-BE49-F238E27FC236}">
                    <a16:creationId xmlns:a16="http://schemas.microsoft.com/office/drawing/2014/main" id="{114F8C2E-8CF9-4B9D-F203-D98E66FA93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0" y="784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40" name="Rectangle 125">
                <a:extLst>
                  <a:ext uri="{FF2B5EF4-FFF2-40B4-BE49-F238E27FC236}">
                    <a16:creationId xmlns:a16="http://schemas.microsoft.com/office/drawing/2014/main" id="{F2C9FED2-DF1B-F223-396A-C23E84326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0" y="784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41" name="Line 126">
                <a:extLst>
                  <a:ext uri="{FF2B5EF4-FFF2-40B4-BE49-F238E27FC236}">
                    <a16:creationId xmlns:a16="http://schemas.microsoft.com/office/drawing/2014/main" id="{61B6D94A-3CA9-1DCC-8804-DB720CE89B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0" y="1182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42" name="Rectangle 127">
                <a:extLst>
                  <a:ext uri="{FF2B5EF4-FFF2-40B4-BE49-F238E27FC236}">
                    <a16:creationId xmlns:a16="http://schemas.microsoft.com/office/drawing/2014/main" id="{7F42F7D1-915E-D416-A3C4-B55F8F823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0" y="1182"/>
                <a:ext cx="4" cy="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43" name="Line 128">
                <a:extLst>
                  <a:ext uri="{FF2B5EF4-FFF2-40B4-BE49-F238E27FC236}">
                    <a16:creationId xmlns:a16="http://schemas.microsoft.com/office/drawing/2014/main" id="{5B6A7912-4CB8-9111-E0C1-89BD4C9882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6" y="1189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44" name="Rectangle 129">
                <a:extLst>
                  <a:ext uri="{FF2B5EF4-FFF2-40B4-BE49-F238E27FC236}">
                    <a16:creationId xmlns:a16="http://schemas.microsoft.com/office/drawing/2014/main" id="{02F74FF6-5C04-A728-2F21-5C02C4128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" y="1189"/>
                <a:ext cx="12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45" name="Line 130">
                <a:extLst>
                  <a:ext uri="{FF2B5EF4-FFF2-40B4-BE49-F238E27FC236}">
                    <a16:creationId xmlns:a16="http://schemas.microsoft.com/office/drawing/2014/main" id="{38DB7856-8FCB-3C9B-1D05-76273EC36F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7" y="1182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46" name="Rectangle 131">
                <a:extLst>
                  <a:ext uri="{FF2B5EF4-FFF2-40B4-BE49-F238E27FC236}">
                    <a16:creationId xmlns:a16="http://schemas.microsoft.com/office/drawing/2014/main" id="{2FE5885A-D172-AC77-2A8C-FB1F733A9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7" y="1182"/>
                <a:ext cx="4" cy="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47" name="Line 132">
                <a:extLst>
                  <a:ext uri="{FF2B5EF4-FFF2-40B4-BE49-F238E27FC236}">
                    <a16:creationId xmlns:a16="http://schemas.microsoft.com/office/drawing/2014/main" id="{1E3B30D7-224D-B539-860A-E9A7C7666F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7" y="784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48" name="Rectangle 133">
                <a:extLst>
                  <a:ext uri="{FF2B5EF4-FFF2-40B4-BE49-F238E27FC236}">
                    <a16:creationId xmlns:a16="http://schemas.microsoft.com/office/drawing/2014/main" id="{BE9D31F7-2E5B-CEB6-D667-7FF896B19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7" y="784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49" name="Line 134">
                <a:extLst>
                  <a:ext uri="{FF2B5EF4-FFF2-40B4-BE49-F238E27FC236}">
                    <a16:creationId xmlns:a16="http://schemas.microsoft.com/office/drawing/2014/main" id="{6DAE3B56-2783-73A5-48C5-1E38D051A6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5" y="784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50" name="Rectangle 135">
                <a:extLst>
                  <a:ext uri="{FF2B5EF4-FFF2-40B4-BE49-F238E27FC236}">
                    <a16:creationId xmlns:a16="http://schemas.microsoft.com/office/drawing/2014/main" id="{1DDC0054-022D-BDE1-FC0F-F12C8C230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5" y="784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51" name="Line 136">
                <a:extLst>
                  <a:ext uri="{FF2B5EF4-FFF2-40B4-BE49-F238E27FC236}">
                    <a16:creationId xmlns:a16="http://schemas.microsoft.com/office/drawing/2014/main" id="{581213FE-9B9F-B243-E72A-2F8A09B556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4" y="1182"/>
                <a:ext cx="48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52" name="Rectangle 137">
                <a:extLst>
                  <a:ext uri="{FF2B5EF4-FFF2-40B4-BE49-F238E27FC236}">
                    <a16:creationId xmlns:a16="http://schemas.microsoft.com/office/drawing/2014/main" id="{548E2DCA-FACD-7F26-D742-1365D6CC1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4" y="1182"/>
                <a:ext cx="483" cy="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53" name="Line 138">
                <a:extLst>
                  <a:ext uri="{FF2B5EF4-FFF2-40B4-BE49-F238E27FC236}">
                    <a16:creationId xmlns:a16="http://schemas.microsoft.com/office/drawing/2014/main" id="{93D39B21-F575-E078-FA59-EA7463E815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4" y="1189"/>
                <a:ext cx="48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54" name="Rectangle 139">
                <a:extLst>
                  <a:ext uri="{FF2B5EF4-FFF2-40B4-BE49-F238E27FC236}">
                    <a16:creationId xmlns:a16="http://schemas.microsoft.com/office/drawing/2014/main" id="{A83CA7C0-1F9A-9022-796D-116CFEAED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4" y="1189"/>
                <a:ext cx="48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55" name="Line 140">
                <a:extLst>
                  <a:ext uri="{FF2B5EF4-FFF2-40B4-BE49-F238E27FC236}">
                    <a16:creationId xmlns:a16="http://schemas.microsoft.com/office/drawing/2014/main" id="{3118AACB-45C2-2242-B80B-D9C4557AE5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5" y="1182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56" name="Rectangle 141">
                <a:extLst>
                  <a:ext uri="{FF2B5EF4-FFF2-40B4-BE49-F238E27FC236}">
                    <a16:creationId xmlns:a16="http://schemas.microsoft.com/office/drawing/2014/main" id="{168827D6-1816-A2BE-FE07-468ADC470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5" y="1182"/>
                <a:ext cx="4" cy="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57" name="Line 142">
                <a:extLst>
                  <a:ext uri="{FF2B5EF4-FFF2-40B4-BE49-F238E27FC236}">
                    <a16:creationId xmlns:a16="http://schemas.microsoft.com/office/drawing/2014/main" id="{88371337-6BCC-4BF2-E716-BE6C3933D7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7" y="1189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58" name="Rectangle 143">
                <a:extLst>
                  <a:ext uri="{FF2B5EF4-FFF2-40B4-BE49-F238E27FC236}">
                    <a16:creationId xmlns:a16="http://schemas.microsoft.com/office/drawing/2014/main" id="{D07D4C75-BEC3-B068-D10D-6A17FF085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7" y="1189"/>
                <a:ext cx="12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59" name="Line 144">
                <a:extLst>
                  <a:ext uri="{FF2B5EF4-FFF2-40B4-BE49-F238E27FC236}">
                    <a16:creationId xmlns:a16="http://schemas.microsoft.com/office/drawing/2014/main" id="{773556E0-D0CF-8AFD-822F-7E8C428ACA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7" y="1182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60" name="Rectangle 145">
                <a:extLst>
                  <a:ext uri="{FF2B5EF4-FFF2-40B4-BE49-F238E27FC236}">
                    <a16:creationId xmlns:a16="http://schemas.microsoft.com/office/drawing/2014/main" id="{6F64329C-955F-455B-428A-002A399B6F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" y="1182"/>
                <a:ext cx="4" cy="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61" name="Line 146">
                <a:extLst>
                  <a:ext uri="{FF2B5EF4-FFF2-40B4-BE49-F238E27FC236}">
                    <a16:creationId xmlns:a16="http://schemas.microsoft.com/office/drawing/2014/main" id="{4A82B5C8-6B92-7CFA-2A9E-519EE0EB0D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7" y="784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62" name="Rectangle 147">
                <a:extLst>
                  <a:ext uri="{FF2B5EF4-FFF2-40B4-BE49-F238E27FC236}">
                    <a16:creationId xmlns:a16="http://schemas.microsoft.com/office/drawing/2014/main" id="{E45355FB-3F46-D827-1FF3-277FB1F82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" y="784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63" name="Line 148">
                <a:extLst>
                  <a:ext uri="{FF2B5EF4-FFF2-40B4-BE49-F238E27FC236}">
                    <a16:creationId xmlns:a16="http://schemas.microsoft.com/office/drawing/2014/main" id="{20104E72-263A-E9DA-2D63-E67E2AB690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5" y="784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64" name="Rectangle 149">
                <a:extLst>
                  <a:ext uri="{FF2B5EF4-FFF2-40B4-BE49-F238E27FC236}">
                    <a16:creationId xmlns:a16="http://schemas.microsoft.com/office/drawing/2014/main" id="{2B7F654B-B525-168F-2E22-45C173816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5" y="784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65" name="Line 150">
                <a:extLst>
                  <a:ext uri="{FF2B5EF4-FFF2-40B4-BE49-F238E27FC236}">
                    <a16:creationId xmlns:a16="http://schemas.microsoft.com/office/drawing/2014/main" id="{EA6C7CA3-42A2-3E5F-3FA9-C1091EC8EA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9" y="1182"/>
                <a:ext cx="441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66" name="Rectangle 151">
                <a:extLst>
                  <a:ext uri="{FF2B5EF4-FFF2-40B4-BE49-F238E27FC236}">
                    <a16:creationId xmlns:a16="http://schemas.microsoft.com/office/drawing/2014/main" id="{D503C36B-76BE-E574-CA98-5F08094DE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9" y="1182"/>
                <a:ext cx="4418" cy="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67" name="Line 152">
                <a:extLst>
                  <a:ext uri="{FF2B5EF4-FFF2-40B4-BE49-F238E27FC236}">
                    <a16:creationId xmlns:a16="http://schemas.microsoft.com/office/drawing/2014/main" id="{0191AE67-7664-A918-D5FB-B7E2E8FC30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9" y="1189"/>
                <a:ext cx="441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68" name="Rectangle 153">
                <a:extLst>
                  <a:ext uri="{FF2B5EF4-FFF2-40B4-BE49-F238E27FC236}">
                    <a16:creationId xmlns:a16="http://schemas.microsoft.com/office/drawing/2014/main" id="{11E42D56-BBA8-2EA5-E4F9-DC50028B8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9" y="1189"/>
                <a:ext cx="4418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69" name="Line 154">
                <a:extLst>
                  <a:ext uri="{FF2B5EF4-FFF2-40B4-BE49-F238E27FC236}">
                    <a16:creationId xmlns:a16="http://schemas.microsoft.com/office/drawing/2014/main" id="{0886C86D-8A32-4AED-B7C8-F74E959583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5" y="1182"/>
                <a:ext cx="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70" name="Rectangle 155">
                <a:extLst>
                  <a:ext uri="{FF2B5EF4-FFF2-40B4-BE49-F238E27FC236}">
                    <a16:creationId xmlns:a16="http://schemas.microsoft.com/office/drawing/2014/main" id="{5BB08076-25E1-F8AF-070E-0F15E73B0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5" y="1182"/>
                <a:ext cx="3" cy="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71" name="Line 156">
                <a:extLst>
                  <a:ext uri="{FF2B5EF4-FFF2-40B4-BE49-F238E27FC236}">
                    <a16:creationId xmlns:a16="http://schemas.microsoft.com/office/drawing/2014/main" id="{EE45C7D0-D676-7758-159F-BEB718567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7" y="1189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72" name="Rectangle 157">
                <a:extLst>
                  <a:ext uri="{FF2B5EF4-FFF2-40B4-BE49-F238E27FC236}">
                    <a16:creationId xmlns:a16="http://schemas.microsoft.com/office/drawing/2014/main" id="{B75367D7-8C4F-64F4-1304-ED6BD9404C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" y="1189"/>
                <a:ext cx="11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73" name="Line 158">
                <a:extLst>
                  <a:ext uri="{FF2B5EF4-FFF2-40B4-BE49-F238E27FC236}">
                    <a16:creationId xmlns:a16="http://schemas.microsoft.com/office/drawing/2014/main" id="{47DB0E01-700B-AEF1-B7B8-A941264E58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53" y="784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74" name="Rectangle 159">
                <a:extLst>
                  <a:ext uri="{FF2B5EF4-FFF2-40B4-BE49-F238E27FC236}">
                    <a16:creationId xmlns:a16="http://schemas.microsoft.com/office/drawing/2014/main" id="{7FB52E33-AA82-4C38-FADD-EDE403897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3" y="784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75" name="Line 160">
                <a:extLst>
                  <a:ext uri="{FF2B5EF4-FFF2-40B4-BE49-F238E27FC236}">
                    <a16:creationId xmlns:a16="http://schemas.microsoft.com/office/drawing/2014/main" id="{9BCA67F8-FEC5-14F1-4270-20C56AC7F5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61" y="780"/>
                <a:ext cx="1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76" name="Rectangle 161">
                <a:extLst>
                  <a:ext uri="{FF2B5EF4-FFF2-40B4-BE49-F238E27FC236}">
                    <a16:creationId xmlns:a16="http://schemas.microsoft.com/office/drawing/2014/main" id="{4A9BE1B7-930D-C5AA-AB45-1E1DDDB602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1" y="776"/>
                <a:ext cx="4" cy="1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77" name="Line 162">
                <a:extLst>
                  <a:ext uri="{FF2B5EF4-FFF2-40B4-BE49-F238E27FC236}">
                    <a16:creationId xmlns:a16="http://schemas.microsoft.com/office/drawing/2014/main" id="{D80625DF-5F81-D39A-5FA3-D9F00F42A5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0" y="1182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78" name="Rectangle 163">
                <a:extLst>
                  <a:ext uri="{FF2B5EF4-FFF2-40B4-BE49-F238E27FC236}">
                    <a16:creationId xmlns:a16="http://schemas.microsoft.com/office/drawing/2014/main" id="{A736508E-3D23-0A45-8522-104FD1E4C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0" y="1182"/>
                <a:ext cx="4" cy="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79" name="Line 164">
                <a:extLst>
                  <a:ext uri="{FF2B5EF4-FFF2-40B4-BE49-F238E27FC236}">
                    <a16:creationId xmlns:a16="http://schemas.microsoft.com/office/drawing/2014/main" id="{A966A2D2-A19E-1AA9-4F92-3A312928D1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2" y="1182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80" name="Rectangle 165">
                <a:extLst>
                  <a:ext uri="{FF2B5EF4-FFF2-40B4-BE49-F238E27FC236}">
                    <a16:creationId xmlns:a16="http://schemas.microsoft.com/office/drawing/2014/main" id="{EF19BA8C-50F1-6B5D-1072-FDB9BEE2D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" y="1182"/>
                <a:ext cx="4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81" name="Line 166">
                <a:extLst>
                  <a:ext uri="{FF2B5EF4-FFF2-40B4-BE49-F238E27FC236}">
                    <a16:creationId xmlns:a16="http://schemas.microsoft.com/office/drawing/2014/main" id="{F03185B6-3306-6B4F-6BE9-74A0BB5EFD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6" y="1230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82" name="Rectangle 167">
                <a:extLst>
                  <a:ext uri="{FF2B5EF4-FFF2-40B4-BE49-F238E27FC236}">
                    <a16:creationId xmlns:a16="http://schemas.microsoft.com/office/drawing/2014/main" id="{C4CF889E-672C-6A69-6BC0-4BA3CD6E3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" y="1230"/>
                <a:ext cx="12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83" name="Line 168">
                <a:extLst>
                  <a:ext uri="{FF2B5EF4-FFF2-40B4-BE49-F238E27FC236}">
                    <a16:creationId xmlns:a16="http://schemas.microsoft.com/office/drawing/2014/main" id="{BF20371B-8844-A4E7-BC71-9F70DC51B4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0" y="123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84" name="Rectangle 169">
                <a:extLst>
                  <a:ext uri="{FF2B5EF4-FFF2-40B4-BE49-F238E27FC236}">
                    <a16:creationId xmlns:a16="http://schemas.microsoft.com/office/drawing/2014/main" id="{17D279A7-EA04-67DC-2F63-4E7D9727B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0" y="1238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85" name="Line 170">
                <a:extLst>
                  <a:ext uri="{FF2B5EF4-FFF2-40B4-BE49-F238E27FC236}">
                    <a16:creationId xmlns:a16="http://schemas.microsoft.com/office/drawing/2014/main" id="{6B7F8826-9F68-3E24-FCD7-D620746490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61" y="1182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86" name="Rectangle 171">
                <a:extLst>
                  <a:ext uri="{FF2B5EF4-FFF2-40B4-BE49-F238E27FC236}">
                    <a16:creationId xmlns:a16="http://schemas.microsoft.com/office/drawing/2014/main" id="{58E6ED5A-33A4-D368-1F45-6DDD27D19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1" y="1182"/>
                <a:ext cx="4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87" name="Line 172">
                <a:extLst>
                  <a:ext uri="{FF2B5EF4-FFF2-40B4-BE49-F238E27FC236}">
                    <a16:creationId xmlns:a16="http://schemas.microsoft.com/office/drawing/2014/main" id="{9CC18BD0-1762-158A-1ACC-4A7D728D85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53" y="1182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88" name="Rectangle 173">
                <a:extLst>
                  <a:ext uri="{FF2B5EF4-FFF2-40B4-BE49-F238E27FC236}">
                    <a16:creationId xmlns:a16="http://schemas.microsoft.com/office/drawing/2014/main" id="{CD9E649E-446F-3366-1707-407BDBD4E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3" y="1182"/>
                <a:ext cx="4" cy="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89" name="Line 174">
                <a:extLst>
                  <a:ext uri="{FF2B5EF4-FFF2-40B4-BE49-F238E27FC236}">
                    <a16:creationId xmlns:a16="http://schemas.microsoft.com/office/drawing/2014/main" id="{D70801B9-3077-6A68-677A-064B763DD7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2" y="788"/>
                <a:ext cx="0" cy="39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90" name="Rectangle 175">
                <a:extLst>
                  <a:ext uri="{FF2B5EF4-FFF2-40B4-BE49-F238E27FC236}">
                    <a16:creationId xmlns:a16="http://schemas.microsoft.com/office/drawing/2014/main" id="{04EB0CE9-1E22-D6FB-EB52-01ACDFE51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" y="788"/>
                <a:ext cx="4" cy="39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91" name="Line 176">
                <a:extLst>
                  <a:ext uri="{FF2B5EF4-FFF2-40B4-BE49-F238E27FC236}">
                    <a16:creationId xmlns:a16="http://schemas.microsoft.com/office/drawing/2014/main" id="{1E7242F0-30FB-6B0B-37F0-D0B92EF78A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0" y="788"/>
                <a:ext cx="0" cy="39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92" name="Rectangle 177">
                <a:extLst>
                  <a:ext uri="{FF2B5EF4-FFF2-40B4-BE49-F238E27FC236}">
                    <a16:creationId xmlns:a16="http://schemas.microsoft.com/office/drawing/2014/main" id="{361CDBEE-179F-4833-5C2C-F6856AA10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0" y="788"/>
                <a:ext cx="4" cy="39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93" name="Line 178">
                <a:extLst>
                  <a:ext uri="{FF2B5EF4-FFF2-40B4-BE49-F238E27FC236}">
                    <a16:creationId xmlns:a16="http://schemas.microsoft.com/office/drawing/2014/main" id="{0CB66F89-D653-A170-D4F1-D6E9EBF110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7" y="788"/>
                <a:ext cx="0" cy="39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94" name="Rectangle 179">
                <a:extLst>
                  <a:ext uri="{FF2B5EF4-FFF2-40B4-BE49-F238E27FC236}">
                    <a16:creationId xmlns:a16="http://schemas.microsoft.com/office/drawing/2014/main" id="{40C09D0C-B64F-74F1-F48C-FCBD81D54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7" y="788"/>
                <a:ext cx="4" cy="39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95" name="Line 180">
                <a:extLst>
                  <a:ext uri="{FF2B5EF4-FFF2-40B4-BE49-F238E27FC236}">
                    <a16:creationId xmlns:a16="http://schemas.microsoft.com/office/drawing/2014/main" id="{185700BA-C5D4-5163-3DB9-C114C4E6B8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5" y="788"/>
                <a:ext cx="0" cy="39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96" name="Rectangle 181">
                <a:extLst>
                  <a:ext uri="{FF2B5EF4-FFF2-40B4-BE49-F238E27FC236}">
                    <a16:creationId xmlns:a16="http://schemas.microsoft.com/office/drawing/2014/main" id="{D7F26A3E-64F9-0B4C-41BE-A47618B1D1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5" y="788"/>
                <a:ext cx="4" cy="39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97" name="Line 182">
                <a:extLst>
                  <a:ext uri="{FF2B5EF4-FFF2-40B4-BE49-F238E27FC236}">
                    <a16:creationId xmlns:a16="http://schemas.microsoft.com/office/drawing/2014/main" id="{2353EA74-D36F-F625-597B-E137181E99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7" y="788"/>
                <a:ext cx="0" cy="39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98" name="Rectangle 183">
                <a:extLst>
                  <a:ext uri="{FF2B5EF4-FFF2-40B4-BE49-F238E27FC236}">
                    <a16:creationId xmlns:a16="http://schemas.microsoft.com/office/drawing/2014/main" id="{0A52722A-1956-7DCD-F364-F181C70F0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" y="788"/>
                <a:ext cx="4" cy="39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299" name="Line 184">
                <a:extLst>
                  <a:ext uri="{FF2B5EF4-FFF2-40B4-BE49-F238E27FC236}">
                    <a16:creationId xmlns:a16="http://schemas.microsoft.com/office/drawing/2014/main" id="{87F7851C-78A8-BBDA-430E-05EDE8E541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5" y="788"/>
                <a:ext cx="0" cy="39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00" name="Rectangle 185">
                <a:extLst>
                  <a:ext uri="{FF2B5EF4-FFF2-40B4-BE49-F238E27FC236}">
                    <a16:creationId xmlns:a16="http://schemas.microsoft.com/office/drawing/2014/main" id="{4ABC4E71-C2F5-B247-7B58-C0CADED85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5" y="788"/>
                <a:ext cx="3" cy="39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01" name="Line 186">
                <a:extLst>
                  <a:ext uri="{FF2B5EF4-FFF2-40B4-BE49-F238E27FC236}">
                    <a16:creationId xmlns:a16="http://schemas.microsoft.com/office/drawing/2014/main" id="{05C63061-EF61-0D7A-2219-0783268A35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53" y="788"/>
                <a:ext cx="0" cy="39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02" name="Rectangle 187">
                <a:extLst>
                  <a:ext uri="{FF2B5EF4-FFF2-40B4-BE49-F238E27FC236}">
                    <a16:creationId xmlns:a16="http://schemas.microsoft.com/office/drawing/2014/main" id="{935E063B-93DA-2B9B-A641-F40C0EB60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3" y="788"/>
                <a:ext cx="4" cy="39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03" name="Line 188">
                <a:extLst>
                  <a:ext uri="{FF2B5EF4-FFF2-40B4-BE49-F238E27FC236}">
                    <a16:creationId xmlns:a16="http://schemas.microsoft.com/office/drawing/2014/main" id="{11DB553B-3D5B-D3AB-5CC6-80857B1FC8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61" y="788"/>
                <a:ext cx="0" cy="39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04" name="Rectangle 189">
                <a:extLst>
                  <a:ext uri="{FF2B5EF4-FFF2-40B4-BE49-F238E27FC236}">
                    <a16:creationId xmlns:a16="http://schemas.microsoft.com/office/drawing/2014/main" id="{E1B03BC2-B37F-754A-CA23-398879E2A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1" y="788"/>
                <a:ext cx="4" cy="39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05" name="Line 190">
                <a:extLst>
                  <a:ext uri="{FF2B5EF4-FFF2-40B4-BE49-F238E27FC236}">
                    <a16:creationId xmlns:a16="http://schemas.microsoft.com/office/drawing/2014/main" id="{F9068206-350F-11D4-7D08-E7A4FF584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2" y="123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06" name="Rectangle 191">
                <a:extLst>
                  <a:ext uri="{FF2B5EF4-FFF2-40B4-BE49-F238E27FC236}">
                    <a16:creationId xmlns:a16="http://schemas.microsoft.com/office/drawing/2014/main" id="{E145CEF0-F68D-9816-5B92-D802C8780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" y="1230"/>
                <a:ext cx="4" cy="1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07" name="Line 192">
                <a:extLst>
                  <a:ext uri="{FF2B5EF4-FFF2-40B4-BE49-F238E27FC236}">
                    <a16:creationId xmlns:a16="http://schemas.microsoft.com/office/drawing/2014/main" id="{A7ED4A41-2D51-10B5-1F92-ED5A2FCA12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0" y="1238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08" name="Rectangle 193">
                <a:extLst>
                  <a:ext uri="{FF2B5EF4-FFF2-40B4-BE49-F238E27FC236}">
                    <a16:creationId xmlns:a16="http://schemas.microsoft.com/office/drawing/2014/main" id="{0E017B93-1933-71C3-B0B1-5B775C1D0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0" y="1238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09" name="Line 194">
                <a:extLst>
                  <a:ext uri="{FF2B5EF4-FFF2-40B4-BE49-F238E27FC236}">
                    <a16:creationId xmlns:a16="http://schemas.microsoft.com/office/drawing/2014/main" id="{CE41EDCE-B0B6-2E03-0D43-4C4B4AF085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0" y="1425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10" name="Rectangle 195">
                <a:extLst>
                  <a:ext uri="{FF2B5EF4-FFF2-40B4-BE49-F238E27FC236}">
                    <a16:creationId xmlns:a16="http://schemas.microsoft.com/office/drawing/2014/main" id="{DD6144B4-7CE9-E9DB-5D60-BB12EE0F3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0" y="1425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11" name="Line 196">
                <a:extLst>
                  <a:ext uri="{FF2B5EF4-FFF2-40B4-BE49-F238E27FC236}">
                    <a16:creationId xmlns:a16="http://schemas.microsoft.com/office/drawing/2014/main" id="{81C217EE-0D95-AC69-8E0E-1C1CD80C26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0" y="1425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12" name="Rectangle 197">
                <a:extLst>
                  <a:ext uri="{FF2B5EF4-FFF2-40B4-BE49-F238E27FC236}">
                    <a16:creationId xmlns:a16="http://schemas.microsoft.com/office/drawing/2014/main" id="{55ED038E-D2C3-9A6C-397C-DC02DD9CD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0" y="1425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13" name="Line 198">
                <a:extLst>
                  <a:ext uri="{FF2B5EF4-FFF2-40B4-BE49-F238E27FC236}">
                    <a16:creationId xmlns:a16="http://schemas.microsoft.com/office/drawing/2014/main" id="{BE4ED4A0-FFE1-887A-478B-B7243206B9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0" y="1433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14" name="Rectangle 199">
                <a:extLst>
                  <a:ext uri="{FF2B5EF4-FFF2-40B4-BE49-F238E27FC236}">
                    <a16:creationId xmlns:a16="http://schemas.microsoft.com/office/drawing/2014/main" id="{7D483A71-A327-73C0-470C-8298B7B942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0" y="1433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15" name="Line 200">
                <a:extLst>
                  <a:ext uri="{FF2B5EF4-FFF2-40B4-BE49-F238E27FC236}">
                    <a16:creationId xmlns:a16="http://schemas.microsoft.com/office/drawing/2014/main" id="{FE73986B-8767-E243-8B98-4F6794F09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53" y="1238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16" name="Rectangle 201">
                <a:extLst>
                  <a:ext uri="{FF2B5EF4-FFF2-40B4-BE49-F238E27FC236}">
                    <a16:creationId xmlns:a16="http://schemas.microsoft.com/office/drawing/2014/main" id="{A40F2F8B-86CB-3EF1-C73A-1BDF189A9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3" y="1238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17" name="Line 202">
                <a:extLst>
                  <a:ext uri="{FF2B5EF4-FFF2-40B4-BE49-F238E27FC236}">
                    <a16:creationId xmlns:a16="http://schemas.microsoft.com/office/drawing/2014/main" id="{AB85BE33-E8DE-6501-3CFC-7CE8E7FC5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61" y="1230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18" name="Rectangle 203">
                <a:extLst>
                  <a:ext uri="{FF2B5EF4-FFF2-40B4-BE49-F238E27FC236}">
                    <a16:creationId xmlns:a16="http://schemas.microsoft.com/office/drawing/2014/main" id="{BD4D94AC-2B31-694C-325E-DD59922A0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1" y="1230"/>
                <a:ext cx="4" cy="1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19" name="Line 204">
                <a:extLst>
                  <a:ext uri="{FF2B5EF4-FFF2-40B4-BE49-F238E27FC236}">
                    <a16:creationId xmlns:a16="http://schemas.microsoft.com/office/drawing/2014/main" id="{E37025DE-7247-EE5C-054F-52AAAD26E7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53" y="1425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sp>
          <p:nvSpPr>
            <p:cNvPr id="7" name="Rectangle 206">
              <a:extLst>
                <a:ext uri="{FF2B5EF4-FFF2-40B4-BE49-F238E27FC236}">
                  <a16:creationId xmlns:a16="http://schemas.microsoft.com/office/drawing/2014/main" id="{C5451635-1593-9E7C-3DC1-C73859C76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" y="1425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" name="Line 207">
              <a:extLst>
                <a:ext uri="{FF2B5EF4-FFF2-40B4-BE49-F238E27FC236}">
                  <a16:creationId xmlns:a16="http://schemas.microsoft.com/office/drawing/2014/main" id="{7CAFB4E9-0A8F-823B-6170-2AB362EA0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2" y="1242"/>
              <a:ext cx="0" cy="18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" name="Rectangle 208">
              <a:extLst>
                <a:ext uri="{FF2B5EF4-FFF2-40B4-BE49-F238E27FC236}">
                  <a16:creationId xmlns:a16="http://schemas.microsoft.com/office/drawing/2014/main" id="{137F0BED-7977-71F3-2473-196065D82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" y="1242"/>
              <a:ext cx="4" cy="18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" name="Line 209">
              <a:extLst>
                <a:ext uri="{FF2B5EF4-FFF2-40B4-BE49-F238E27FC236}">
                  <a16:creationId xmlns:a16="http://schemas.microsoft.com/office/drawing/2014/main" id="{0FCDFE2F-AB1C-CE57-77AA-F5DC0C2D32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0" y="1242"/>
              <a:ext cx="0" cy="18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" name="Rectangle 210">
              <a:extLst>
                <a:ext uri="{FF2B5EF4-FFF2-40B4-BE49-F238E27FC236}">
                  <a16:creationId xmlns:a16="http://schemas.microsoft.com/office/drawing/2014/main" id="{54350C2C-772D-0343-233A-09847B9FB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" y="1242"/>
              <a:ext cx="4" cy="18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" name="Line 211">
              <a:extLst>
                <a:ext uri="{FF2B5EF4-FFF2-40B4-BE49-F238E27FC236}">
                  <a16:creationId xmlns:a16="http://schemas.microsoft.com/office/drawing/2014/main" id="{8D69E2A9-4684-2FDF-6B77-4F94385B75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1" y="1242"/>
              <a:ext cx="0" cy="18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" name="Rectangle 212">
              <a:extLst>
                <a:ext uri="{FF2B5EF4-FFF2-40B4-BE49-F238E27FC236}">
                  <a16:creationId xmlns:a16="http://schemas.microsoft.com/office/drawing/2014/main" id="{0568995F-22FC-38F9-92F8-128D80608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1" y="1242"/>
              <a:ext cx="4" cy="18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" name="Line 213">
              <a:extLst>
                <a:ext uri="{FF2B5EF4-FFF2-40B4-BE49-F238E27FC236}">
                  <a16:creationId xmlns:a16="http://schemas.microsoft.com/office/drawing/2014/main" id="{520E128C-9FB0-D0A8-96F0-1A0B4DAD5B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242"/>
              <a:ext cx="0" cy="18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" name="Rectangle 214">
              <a:extLst>
                <a:ext uri="{FF2B5EF4-FFF2-40B4-BE49-F238E27FC236}">
                  <a16:creationId xmlns:a16="http://schemas.microsoft.com/office/drawing/2014/main" id="{0C4583FB-A177-EC9D-BAAD-2A5F7892B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0" y="1242"/>
              <a:ext cx="4" cy="18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" name="Line 215">
              <a:extLst>
                <a:ext uri="{FF2B5EF4-FFF2-40B4-BE49-F238E27FC236}">
                  <a16:creationId xmlns:a16="http://schemas.microsoft.com/office/drawing/2014/main" id="{67F6D7CA-7687-6408-FF13-9B84CE1B67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7" y="1242"/>
              <a:ext cx="0" cy="18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" name="Rectangle 216">
              <a:extLst>
                <a:ext uri="{FF2B5EF4-FFF2-40B4-BE49-F238E27FC236}">
                  <a16:creationId xmlns:a16="http://schemas.microsoft.com/office/drawing/2014/main" id="{C50BD3AF-4F71-60C0-91CC-6910307A9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" y="1242"/>
              <a:ext cx="3" cy="18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8" name="Line 217">
              <a:extLst>
                <a:ext uri="{FF2B5EF4-FFF2-40B4-BE49-F238E27FC236}">
                  <a16:creationId xmlns:a16="http://schemas.microsoft.com/office/drawing/2014/main" id="{95A84885-D698-83C9-B1EC-43FA134A71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3" y="1242"/>
              <a:ext cx="0" cy="18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9" name="Rectangle 218">
              <a:extLst>
                <a:ext uri="{FF2B5EF4-FFF2-40B4-BE49-F238E27FC236}">
                  <a16:creationId xmlns:a16="http://schemas.microsoft.com/office/drawing/2014/main" id="{D930D8EE-9901-F173-42B6-0F77A11DF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3" y="1242"/>
              <a:ext cx="4" cy="18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0" name="Line 219">
              <a:extLst>
                <a:ext uri="{FF2B5EF4-FFF2-40B4-BE49-F238E27FC236}">
                  <a16:creationId xmlns:a16="http://schemas.microsoft.com/office/drawing/2014/main" id="{87769278-AE1F-F380-AD14-A53150A340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1" y="1242"/>
              <a:ext cx="0" cy="18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1" name="Rectangle 220">
              <a:extLst>
                <a:ext uri="{FF2B5EF4-FFF2-40B4-BE49-F238E27FC236}">
                  <a16:creationId xmlns:a16="http://schemas.microsoft.com/office/drawing/2014/main" id="{2346A00C-F591-E225-C61D-643053CDA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1" y="1242"/>
              <a:ext cx="4" cy="18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2" name="Line 221">
              <a:extLst>
                <a:ext uri="{FF2B5EF4-FFF2-40B4-BE49-F238E27FC236}">
                  <a16:creationId xmlns:a16="http://schemas.microsoft.com/office/drawing/2014/main" id="{008ECD80-B38C-E93A-9A0C-0A06745B42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3" y="1242"/>
              <a:ext cx="0" cy="18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3" name="Rectangle 222">
              <a:extLst>
                <a:ext uri="{FF2B5EF4-FFF2-40B4-BE49-F238E27FC236}">
                  <a16:creationId xmlns:a16="http://schemas.microsoft.com/office/drawing/2014/main" id="{C65756E5-29A8-B4BD-8E62-AFEC334AC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" y="1242"/>
              <a:ext cx="4" cy="18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4" name="Line 223">
              <a:extLst>
                <a:ext uri="{FF2B5EF4-FFF2-40B4-BE49-F238E27FC236}">
                  <a16:creationId xmlns:a16="http://schemas.microsoft.com/office/drawing/2014/main" id="{8F7E40CD-376C-76F9-FD15-60CED1A9BD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1" y="1242"/>
              <a:ext cx="0" cy="18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5" name="Rectangle 224">
              <a:extLst>
                <a:ext uri="{FF2B5EF4-FFF2-40B4-BE49-F238E27FC236}">
                  <a16:creationId xmlns:a16="http://schemas.microsoft.com/office/drawing/2014/main" id="{7BED09FC-55B2-96AA-3359-351A72B84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1" y="1242"/>
              <a:ext cx="4" cy="18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6" name="Line 225">
              <a:extLst>
                <a:ext uri="{FF2B5EF4-FFF2-40B4-BE49-F238E27FC236}">
                  <a16:creationId xmlns:a16="http://schemas.microsoft.com/office/drawing/2014/main" id="{28D416E0-269B-254F-5C8A-5E3BF199AB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0" y="1433"/>
              <a:ext cx="0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7" name="Rectangle 226">
              <a:extLst>
                <a:ext uri="{FF2B5EF4-FFF2-40B4-BE49-F238E27FC236}">
                  <a16:creationId xmlns:a16="http://schemas.microsoft.com/office/drawing/2014/main" id="{35A38A0D-49ED-914F-69CA-0BBE3BDE4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" y="1433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8" name="Line 227">
              <a:extLst>
                <a:ext uri="{FF2B5EF4-FFF2-40B4-BE49-F238E27FC236}">
                  <a16:creationId xmlns:a16="http://schemas.microsoft.com/office/drawing/2014/main" id="{52B7424F-6019-5EE6-30C4-AA7EAC3D08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2" y="1425"/>
              <a:ext cx="0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9" name="Rectangle 228">
              <a:extLst>
                <a:ext uri="{FF2B5EF4-FFF2-40B4-BE49-F238E27FC236}">
                  <a16:creationId xmlns:a16="http://schemas.microsoft.com/office/drawing/2014/main" id="{0501D7BC-0E04-3716-CFCB-F78606DD3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" y="1425"/>
              <a:ext cx="4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0" name="Line 229">
              <a:extLst>
                <a:ext uri="{FF2B5EF4-FFF2-40B4-BE49-F238E27FC236}">
                  <a16:creationId xmlns:a16="http://schemas.microsoft.com/office/drawing/2014/main" id="{2EE39C8D-B305-CEF8-0C86-D04FCB054D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5" y="1182"/>
              <a:ext cx="0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1" name="Rectangle 230">
              <a:extLst>
                <a:ext uri="{FF2B5EF4-FFF2-40B4-BE49-F238E27FC236}">
                  <a16:creationId xmlns:a16="http://schemas.microsoft.com/office/drawing/2014/main" id="{EC49807F-4416-9FC2-2DEA-66C233A63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1182"/>
              <a:ext cx="4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2" name="Line 231">
              <a:extLst>
                <a:ext uri="{FF2B5EF4-FFF2-40B4-BE49-F238E27FC236}">
                  <a16:creationId xmlns:a16="http://schemas.microsoft.com/office/drawing/2014/main" id="{2AFCC30B-5EF9-6757-0657-78ADFC6DE9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7" y="1182"/>
              <a:ext cx="0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3" name="Rectangle 232">
              <a:extLst>
                <a:ext uri="{FF2B5EF4-FFF2-40B4-BE49-F238E27FC236}">
                  <a16:creationId xmlns:a16="http://schemas.microsoft.com/office/drawing/2014/main" id="{61B6AC46-EBAE-48F1-C4CB-05AA33586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7" y="1182"/>
              <a:ext cx="4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4" name="Line 233">
              <a:extLst>
                <a:ext uri="{FF2B5EF4-FFF2-40B4-BE49-F238E27FC236}">
                  <a16:creationId xmlns:a16="http://schemas.microsoft.com/office/drawing/2014/main" id="{71B055F9-11EA-8EB9-DADF-AA2C3CC1DF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5" y="1182"/>
              <a:ext cx="0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5" name="Rectangle 234">
              <a:extLst>
                <a:ext uri="{FF2B5EF4-FFF2-40B4-BE49-F238E27FC236}">
                  <a16:creationId xmlns:a16="http://schemas.microsoft.com/office/drawing/2014/main" id="{8355A23E-2967-5F2A-A9EE-766F13EF9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" y="1182"/>
              <a:ext cx="3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6" name="Line 235">
              <a:extLst>
                <a:ext uri="{FF2B5EF4-FFF2-40B4-BE49-F238E27FC236}">
                  <a16:creationId xmlns:a16="http://schemas.microsoft.com/office/drawing/2014/main" id="{6075E014-3625-FC06-3B67-C8BCA78FA5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7" y="1182"/>
              <a:ext cx="0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7" name="Rectangle 236">
              <a:extLst>
                <a:ext uri="{FF2B5EF4-FFF2-40B4-BE49-F238E27FC236}">
                  <a16:creationId xmlns:a16="http://schemas.microsoft.com/office/drawing/2014/main" id="{FDA3C210-DC07-0179-E675-05840DDD6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" y="1182"/>
              <a:ext cx="4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8" name="Line 237">
              <a:extLst>
                <a:ext uri="{FF2B5EF4-FFF2-40B4-BE49-F238E27FC236}">
                  <a16:creationId xmlns:a16="http://schemas.microsoft.com/office/drawing/2014/main" id="{4AFACB37-22B7-25C5-8B55-502DF73C83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1" y="1425"/>
              <a:ext cx="0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9" name="Rectangle 238">
              <a:extLst>
                <a:ext uri="{FF2B5EF4-FFF2-40B4-BE49-F238E27FC236}">
                  <a16:creationId xmlns:a16="http://schemas.microsoft.com/office/drawing/2014/main" id="{3E759F9F-6E54-E691-548A-FE32199E9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1" y="1425"/>
              <a:ext cx="4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0" name="Line 239">
              <a:extLst>
                <a:ext uri="{FF2B5EF4-FFF2-40B4-BE49-F238E27FC236}">
                  <a16:creationId xmlns:a16="http://schemas.microsoft.com/office/drawing/2014/main" id="{91D02A29-3CD8-5B9B-D790-76C35C148C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3" y="1433"/>
              <a:ext cx="0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1" name="Rectangle 240">
              <a:extLst>
                <a:ext uri="{FF2B5EF4-FFF2-40B4-BE49-F238E27FC236}">
                  <a16:creationId xmlns:a16="http://schemas.microsoft.com/office/drawing/2014/main" id="{82DE50A5-1EC6-4E78-880E-F7D6A5933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" y="1433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2" name="Line 241">
              <a:extLst>
                <a:ext uri="{FF2B5EF4-FFF2-40B4-BE49-F238E27FC236}">
                  <a16:creationId xmlns:a16="http://schemas.microsoft.com/office/drawing/2014/main" id="{F82987A6-0E94-567D-6D06-752BC46F05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2" y="1437"/>
              <a:ext cx="0" cy="2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3" name="Rectangle 242">
              <a:extLst>
                <a:ext uri="{FF2B5EF4-FFF2-40B4-BE49-F238E27FC236}">
                  <a16:creationId xmlns:a16="http://schemas.microsoft.com/office/drawing/2014/main" id="{134E16EB-803E-3F85-16F9-439980FF6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" y="1437"/>
              <a:ext cx="4" cy="26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4" name="Line 243">
              <a:extLst>
                <a:ext uri="{FF2B5EF4-FFF2-40B4-BE49-F238E27FC236}">
                  <a16:creationId xmlns:a16="http://schemas.microsoft.com/office/drawing/2014/main" id="{A0BA0298-B745-3BCF-8951-62FFDBDAED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0" y="1437"/>
              <a:ext cx="1" cy="26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5" name="Rectangle 244">
              <a:extLst>
                <a:ext uri="{FF2B5EF4-FFF2-40B4-BE49-F238E27FC236}">
                  <a16:creationId xmlns:a16="http://schemas.microsoft.com/office/drawing/2014/main" id="{3F8F18B5-F4A2-7391-5632-677D3C25A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" y="1437"/>
              <a:ext cx="4" cy="26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6" name="Line 245">
              <a:extLst>
                <a:ext uri="{FF2B5EF4-FFF2-40B4-BE49-F238E27FC236}">
                  <a16:creationId xmlns:a16="http://schemas.microsoft.com/office/drawing/2014/main" id="{B57BAB02-9643-1951-4CCB-37DE2D804B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1" y="1437"/>
              <a:ext cx="1" cy="26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7" name="Rectangle 246">
              <a:extLst>
                <a:ext uri="{FF2B5EF4-FFF2-40B4-BE49-F238E27FC236}">
                  <a16:creationId xmlns:a16="http://schemas.microsoft.com/office/drawing/2014/main" id="{92508A65-7CDD-9B21-A266-E7B132E84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1" y="1437"/>
              <a:ext cx="4" cy="26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8" name="Line 247">
              <a:extLst>
                <a:ext uri="{FF2B5EF4-FFF2-40B4-BE49-F238E27FC236}">
                  <a16:creationId xmlns:a16="http://schemas.microsoft.com/office/drawing/2014/main" id="{DDE70463-E17C-0D8C-BE26-315FAEC5BD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1" y="1437"/>
              <a:ext cx="1" cy="26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9" name="Rectangle 248">
              <a:extLst>
                <a:ext uri="{FF2B5EF4-FFF2-40B4-BE49-F238E27FC236}">
                  <a16:creationId xmlns:a16="http://schemas.microsoft.com/office/drawing/2014/main" id="{0F31D5DD-E98D-F93C-880A-8767BEB6D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1" y="1437"/>
              <a:ext cx="4" cy="26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0" name="Line 249">
              <a:extLst>
                <a:ext uri="{FF2B5EF4-FFF2-40B4-BE49-F238E27FC236}">
                  <a16:creationId xmlns:a16="http://schemas.microsoft.com/office/drawing/2014/main" id="{5994089D-62A0-F6CA-2E3D-6BA45051A9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3" y="1437"/>
              <a:ext cx="1" cy="26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1" name="Rectangle 250">
              <a:extLst>
                <a:ext uri="{FF2B5EF4-FFF2-40B4-BE49-F238E27FC236}">
                  <a16:creationId xmlns:a16="http://schemas.microsoft.com/office/drawing/2014/main" id="{A35CDCCD-C56F-0762-A4E9-ACD2711B6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" y="1437"/>
              <a:ext cx="4" cy="26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2" name="Line 251">
              <a:extLst>
                <a:ext uri="{FF2B5EF4-FFF2-40B4-BE49-F238E27FC236}">
                  <a16:creationId xmlns:a16="http://schemas.microsoft.com/office/drawing/2014/main" id="{9FE53E3A-75F7-A2EB-1271-F98359719E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1" y="1437"/>
              <a:ext cx="1" cy="26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3" name="Rectangle 252">
              <a:extLst>
                <a:ext uri="{FF2B5EF4-FFF2-40B4-BE49-F238E27FC236}">
                  <a16:creationId xmlns:a16="http://schemas.microsoft.com/office/drawing/2014/main" id="{8D1792BA-AC66-B543-5784-EEAAE76C4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1" y="1437"/>
              <a:ext cx="4" cy="26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4" name="Line 253">
              <a:extLst>
                <a:ext uri="{FF2B5EF4-FFF2-40B4-BE49-F238E27FC236}">
                  <a16:creationId xmlns:a16="http://schemas.microsoft.com/office/drawing/2014/main" id="{24A0CA3C-0F9C-C1EA-E4E1-A76924F1C4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437"/>
              <a:ext cx="1" cy="26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5" name="Rectangle 254">
              <a:extLst>
                <a:ext uri="{FF2B5EF4-FFF2-40B4-BE49-F238E27FC236}">
                  <a16:creationId xmlns:a16="http://schemas.microsoft.com/office/drawing/2014/main" id="{2C975A96-0948-48DB-EFCF-DAA700A9B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0" y="1437"/>
              <a:ext cx="4" cy="26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6" name="Line 255">
              <a:extLst>
                <a:ext uri="{FF2B5EF4-FFF2-40B4-BE49-F238E27FC236}">
                  <a16:creationId xmlns:a16="http://schemas.microsoft.com/office/drawing/2014/main" id="{687E5352-706A-5D55-C362-737C151B66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7" y="1437"/>
              <a:ext cx="1" cy="26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7" name="Rectangle 256">
              <a:extLst>
                <a:ext uri="{FF2B5EF4-FFF2-40B4-BE49-F238E27FC236}">
                  <a16:creationId xmlns:a16="http://schemas.microsoft.com/office/drawing/2014/main" id="{7F500D7B-6F0E-227F-6677-91E115E51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" y="1437"/>
              <a:ext cx="3" cy="26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8" name="Line 257">
              <a:extLst>
                <a:ext uri="{FF2B5EF4-FFF2-40B4-BE49-F238E27FC236}">
                  <a16:creationId xmlns:a16="http://schemas.microsoft.com/office/drawing/2014/main" id="{87F7B1DE-644E-A7DA-C798-C5105BE7F3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3" y="1437"/>
              <a:ext cx="1" cy="26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9" name="Rectangle 258">
              <a:extLst>
                <a:ext uri="{FF2B5EF4-FFF2-40B4-BE49-F238E27FC236}">
                  <a16:creationId xmlns:a16="http://schemas.microsoft.com/office/drawing/2014/main" id="{033EAB3E-0BCB-D047-6E20-EBC41ECEE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3" y="1437"/>
              <a:ext cx="4" cy="26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0" name="Line 259">
              <a:extLst>
                <a:ext uri="{FF2B5EF4-FFF2-40B4-BE49-F238E27FC236}">
                  <a16:creationId xmlns:a16="http://schemas.microsoft.com/office/drawing/2014/main" id="{8AEF346C-2B5C-E527-C427-C0ADB9B3E5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3" y="784"/>
              <a:ext cx="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1" name="Rectangle 260">
              <a:extLst>
                <a:ext uri="{FF2B5EF4-FFF2-40B4-BE49-F238E27FC236}">
                  <a16:creationId xmlns:a16="http://schemas.microsoft.com/office/drawing/2014/main" id="{7BBE2321-6136-E634-FB10-32CC8CBD4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" y="784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2" name="Line 261">
              <a:extLst>
                <a:ext uri="{FF2B5EF4-FFF2-40B4-BE49-F238E27FC236}">
                  <a16:creationId xmlns:a16="http://schemas.microsoft.com/office/drawing/2014/main" id="{93719191-79A5-D106-1378-701899516E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3" y="776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3" name="Rectangle 262">
              <a:extLst>
                <a:ext uri="{FF2B5EF4-FFF2-40B4-BE49-F238E27FC236}">
                  <a16:creationId xmlns:a16="http://schemas.microsoft.com/office/drawing/2014/main" id="{AF22701B-0DE4-F9D9-DA7D-FBC58683B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" y="776"/>
              <a:ext cx="1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4" name="Line 263">
              <a:extLst>
                <a:ext uri="{FF2B5EF4-FFF2-40B4-BE49-F238E27FC236}">
                  <a16:creationId xmlns:a16="http://schemas.microsoft.com/office/drawing/2014/main" id="{63B95AA3-FFEB-0515-ECBC-15580A161D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8" y="776"/>
              <a:ext cx="64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5" name="Rectangle 264">
              <a:extLst>
                <a:ext uri="{FF2B5EF4-FFF2-40B4-BE49-F238E27FC236}">
                  <a16:creationId xmlns:a16="http://schemas.microsoft.com/office/drawing/2014/main" id="{74E496A0-6605-CC29-4E6B-BEACAFFE9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8" y="776"/>
              <a:ext cx="645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6" name="Line 265">
              <a:extLst>
                <a:ext uri="{FF2B5EF4-FFF2-40B4-BE49-F238E27FC236}">
                  <a16:creationId xmlns:a16="http://schemas.microsoft.com/office/drawing/2014/main" id="{9B67EA20-1E23-FA38-C88C-5E698CB960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8" y="784"/>
              <a:ext cx="64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7" name="Rectangle 266">
              <a:extLst>
                <a:ext uri="{FF2B5EF4-FFF2-40B4-BE49-F238E27FC236}">
                  <a16:creationId xmlns:a16="http://schemas.microsoft.com/office/drawing/2014/main" id="{A0C853BE-057E-85B5-D137-7C37EDCD1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8" y="784"/>
              <a:ext cx="645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8" name="Line 267">
              <a:extLst>
                <a:ext uri="{FF2B5EF4-FFF2-40B4-BE49-F238E27FC236}">
                  <a16:creationId xmlns:a16="http://schemas.microsoft.com/office/drawing/2014/main" id="{DB2C9A77-38E0-F85B-F9B3-2C41520BF4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3" y="1189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9" name="Rectangle 268">
              <a:extLst>
                <a:ext uri="{FF2B5EF4-FFF2-40B4-BE49-F238E27FC236}">
                  <a16:creationId xmlns:a16="http://schemas.microsoft.com/office/drawing/2014/main" id="{030DA902-4EAD-0DD2-4D01-8D26002EF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" y="1189"/>
              <a:ext cx="1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0" name="Line 269">
              <a:extLst>
                <a:ext uri="{FF2B5EF4-FFF2-40B4-BE49-F238E27FC236}">
                  <a16:creationId xmlns:a16="http://schemas.microsoft.com/office/drawing/2014/main" id="{7C6D6243-CD39-11C3-B916-1745CC42BA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3" y="1182"/>
              <a:ext cx="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1" name="Rectangle 270">
              <a:extLst>
                <a:ext uri="{FF2B5EF4-FFF2-40B4-BE49-F238E27FC236}">
                  <a16:creationId xmlns:a16="http://schemas.microsoft.com/office/drawing/2014/main" id="{FE095DB3-F02C-0D12-045A-FCE87561C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" y="1182"/>
              <a:ext cx="4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2" name="Line 271">
              <a:extLst>
                <a:ext uri="{FF2B5EF4-FFF2-40B4-BE49-F238E27FC236}">
                  <a16:creationId xmlns:a16="http://schemas.microsoft.com/office/drawing/2014/main" id="{0F31784A-D332-16DE-48C1-76E2F1D429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8" y="1182"/>
              <a:ext cx="64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3" name="Rectangle 272">
              <a:extLst>
                <a:ext uri="{FF2B5EF4-FFF2-40B4-BE49-F238E27FC236}">
                  <a16:creationId xmlns:a16="http://schemas.microsoft.com/office/drawing/2014/main" id="{374BC945-9FAF-A66C-88DC-5A30F2D6D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8" y="1182"/>
              <a:ext cx="645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4" name="Line 273">
              <a:extLst>
                <a:ext uri="{FF2B5EF4-FFF2-40B4-BE49-F238E27FC236}">
                  <a16:creationId xmlns:a16="http://schemas.microsoft.com/office/drawing/2014/main" id="{72B874E9-9B42-D20C-AE5B-2FB4940A77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8" y="1189"/>
              <a:ext cx="64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5" name="Rectangle 274">
              <a:extLst>
                <a:ext uri="{FF2B5EF4-FFF2-40B4-BE49-F238E27FC236}">
                  <a16:creationId xmlns:a16="http://schemas.microsoft.com/office/drawing/2014/main" id="{66E98510-A19B-7E26-877C-B47D2F611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8" y="1189"/>
              <a:ext cx="645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6" name="Line 275">
              <a:extLst>
                <a:ext uri="{FF2B5EF4-FFF2-40B4-BE49-F238E27FC236}">
                  <a16:creationId xmlns:a16="http://schemas.microsoft.com/office/drawing/2014/main" id="{4FF4A6BE-0B77-FD1B-3046-3A91E46B2C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3" y="1238"/>
              <a:ext cx="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7" name="Rectangle 276">
              <a:extLst>
                <a:ext uri="{FF2B5EF4-FFF2-40B4-BE49-F238E27FC236}">
                  <a16:creationId xmlns:a16="http://schemas.microsoft.com/office/drawing/2014/main" id="{466E316D-CF63-AD47-D664-9D800837B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" y="1238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8" name="Line 277">
              <a:extLst>
                <a:ext uri="{FF2B5EF4-FFF2-40B4-BE49-F238E27FC236}">
                  <a16:creationId xmlns:a16="http://schemas.microsoft.com/office/drawing/2014/main" id="{0F0C8469-990B-980C-58CF-41A0EF21CA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3" y="1230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9" name="Rectangle 278">
              <a:extLst>
                <a:ext uri="{FF2B5EF4-FFF2-40B4-BE49-F238E27FC236}">
                  <a16:creationId xmlns:a16="http://schemas.microsoft.com/office/drawing/2014/main" id="{3DD83589-4915-B053-E610-C73C9B668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" y="1230"/>
              <a:ext cx="1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0" name="Line 279">
              <a:extLst>
                <a:ext uri="{FF2B5EF4-FFF2-40B4-BE49-F238E27FC236}">
                  <a16:creationId xmlns:a16="http://schemas.microsoft.com/office/drawing/2014/main" id="{A85FCE24-44C6-AFF4-0B0D-9401C2D51B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4" y="1230"/>
              <a:ext cx="556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1" name="Rectangle 280">
              <a:extLst>
                <a:ext uri="{FF2B5EF4-FFF2-40B4-BE49-F238E27FC236}">
                  <a16:creationId xmlns:a16="http://schemas.microsoft.com/office/drawing/2014/main" id="{7E1A7A06-9988-F756-AF1E-C89D89D1D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" y="1230"/>
              <a:ext cx="5569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2" name="Line 281">
              <a:extLst>
                <a:ext uri="{FF2B5EF4-FFF2-40B4-BE49-F238E27FC236}">
                  <a16:creationId xmlns:a16="http://schemas.microsoft.com/office/drawing/2014/main" id="{27F2C61C-018F-10D1-CE48-92AA868A9B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4" y="1238"/>
              <a:ext cx="556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3" name="Rectangle 282">
              <a:extLst>
                <a:ext uri="{FF2B5EF4-FFF2-40B4-BE49-F238E27FC236}">
                  <a16:creationId xmlns:a16="http://schemas.microsoft.com/office/drawing/2014/main" id="{B053A447-F7F3-BA00-85C6-9DC6EA463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" y="1238"/>
              <a:ext cx="5569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4" name="Line 283">
              <a:extLst>
                <a:ext uri="{FF2B5EF4-FFF2-40B4-BE49-F238E27FC236}">
                  <a16:creationId xmlns:a16="http://schemas.microsoft.com/office/drawing/2014/main" id="{459C784C-12D4-3155-D7F9-D0CF0B9ABA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3" y="1433"/>
              <a:ext cx="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5" name="Rectangle 284">
              <a:extLst>
                <a:ext uri="{FF2B5EF4-FFF2-40B4-BE49-F238E27FC236}">
                  <a16:creationId xmlns:a16="http://schemas.microsoft.com/office/drawing/2014/main" id="{980B4DDF-1835-5C56-E029-6726BB748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" y="1433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6" name="Line 285">
              <a:extLst>
                <a:ext uri="{FF2B5EF4-FFF2-40B4-BE49-F238E27FC236}">
                  <a16:creationId xmlns:a16="http://schemas.microsoft.com/office/drawing/2014/main" id="{D7F08807-CB0F-F0B3-4382-EB7D6764F2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3" y="1425"/>
              <a:ext cx="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7" name="Rectangle 286">
              <a:extLst>
                <a:ext uri="{FF2B5EF4-FFF2-40B4-BE49-F238E27FC236}">
                  <a16:creationId xmlns:a16="http://schemas.microsoft.com/office/drawing/2014/main" id="{7742DDE9-8BBC-CFF8-1F20-AA903375B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" y="1425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8" name="Line 287">
              <a:extLst>
                <a:ext uri="{FF2B5EF4-FFF2-40B4-BE49-F238E27FC236}">
                  <a16:creationId xmlns:a16="http://schemas.microsoft.com/office/drawing/2014/main" id="{61AA5D09-6EE2-FCF2-4D5C-100C8F433F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4" y="1425"/>
              <a:ext cx="556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9" name="Rectangle 288">
              <a:extLst>
                <a:ext uri="{FF2B5EF4-FFF2-40B4-BE49-F238E27FC236}">
                  <a16:creationId xmlns:a16="http://schemas.microsoft.com/office/drawing/2014/main" id="{CD175AB1-C613-686D-A644-FB65B38E7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" y="1425"/>
              <a:ext cx="5569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0" name="Line 289">
              <a:extLst>
                <a:ext uri="{FF2B5EF4-FFF2-40B4-BE49-F238E27FC236}">
                  <a16:creationId xmlns:a16="http://schemas.microsoft.com/office/drawing/2014/main" id="{E800CCC7-D2D7-999B-9BDA-BAA3D453A2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4" y="1433"/>
              <a:ext cx="556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1" name="Rectangle 290">
              <a:extLst>
                <a:ext uri="{FF2B5EF4-FFF2-40B4-BE49-F238E27FC236}">
                  <a16:creationId xmlns:a16="http://schemas.microsoft.com/office/drawing/2014/main" id="{17D677E0-272C-811B-ACA9-CE81BA168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" y="1433"/>
              <a:ext cx="5569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2" name="Line 291">
              <a:extLst>
                <a:ext uri="{FF2B5EF4-FFF2-40B4-BE49-F238E27FC236}">
                  <a16:creationId xmlns:a16="http://schemas.microsoft.com/office/drawing/2014/main" id="{A5D309DB-0FA0-B6E9-0EDD-6C0B47E292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4" y="1613"/>
              <a:ext cx="18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3" name="Rectangle 292">
              <a:extLst>
                <a:ext uri="{FF2B5EF4-FFF2-40B4-BE49-F238E27FC236}">
                  <a16:creationId xmlns:a16="http://schemas.microsoft.com/office/drawing/2014/main" id="{C3F25021-3F78-AEE3-4A58-D8ECDBF440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4" y="1613"/>
              <a:ext cx="1823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4" name="Line 293">
              <a:extLst>
                <a:ext uri="{FF2B5EF4-FFF2-40B4-BE49-F238E27FC236}">
                  <a16:creationId xmlns:a16="http://schemas.microsoft.com/office/drawing/2014/main" id="{DD3F5457-1FA1-6DFD-8CD6-289E073FBA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5" y="1902"/>
              <a:ext cx="507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5" name="Rectangle 294">
              <a:extLst>
                <a:ext uri="{FF2B5EF4-FFF2-40B4-BE49-F238E27FC236}">
                  <a16:creationId xmlns:a16="http://schemas.microsoft.com/office/drawing/2014/main" id="{EFF56D20-8362-ABFA-D074-735730FB9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1902"/>
              <a:ext cx="5078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6" name="Line 295">
              <a:extLst>
                <a:ext uri="{FF2B5EF4-FFF2-40B4-BE49-F238E27FC236}">
                  <a16:creationId xmlns:a16="http://schemas.microsoft.com/office/drawing/2014/main" id="{B9D6BE8F-D174-9E5D-60A0-FEE6AF874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4" y="2150"/>
              <a:ext cx="45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7" name="Rectangle 296">
              <a:extLst>
                <a:ext uri="{FF2B5EF4-FFF2-40B4-BE49-F238E27FC236}">
                  <a16:creationId xmlns:a16="http://schemas.microsoft.com/office/drawing/2014/main" id="{38D2FAD6-C966-A438-E757-EB58180C3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4" y="2150"/>
              <a:ext cx="454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8" name="Line 297">
              <a:extLst>
                <a:ext uri="{FF2B5EF4-FFF2-40B4-BE49-F238E27FC236}">
                  <a16:creationId xmlns:a16="http://schemas.microsoft.com/office/drawing/2014/main" id="{E55A44F3-4DC5-53DE-415F-BD6EF69690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5" y="2300"/>
              <a:ext cx="507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9" name="Rectangle 298">
              <a:extLst>
                <a:ext uri="{FF2B5EF4-FFF2-40B4-BE49-F238E27FC236}">
                  <a16:creationId xmlns:a16="http://schemas.microsoft.com/office/drawing/2014/main" id="{E36CF680-D725-29CE-B90F-B34B6FBA3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2300"/>
              <a:ext cx="5078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0" name="Line 299">
              <a:extLst>
                <a:ext uri="{FF2B5EF4-FFF2-40B4-BE49-F238E27FC236}">
                  <a16:creationId xmlns:a16="http://schemas.microsoft.com/office/drawing/2014/main" id="{B20248A8-9888-5643-A4F0-B988F04050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4" y="2457"/>
              <a:ext cx="18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1" name="Rectangle 300">
              <a:extLst>
                <a:ext uri="{FF2B5EF4-FFF2-40B4-BE49-F238E27FC236}">
                  <a16:creationId xmlns:a16="http://schemas.microsoft.com/office/drawing/2014/main" id="{79219C0A-06CA-44FF-3AFB-26C7D8603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4" y="2457"/>
              <a:ext cx="1823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2" name="Line 301">
              <a:extLst>
                <a:ext uri="{FF2B5EF4-FFF2-40B4-BE49-F238E27FC236}">
                  <a16:creationId xmlns:a16="http://schemas.microsoft.com/office/drawing/2014/main" id="{8F29F839-EA70-B0DB-C3DC-FC3506523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4" y="2623"/>
              <a:ext cx="45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3" name="Rectangle 302">
              <a:extLst>
                <a:ext uri="{FF2B5EF4-FFF2-40B4-BE49-F238E27FC236}">
                  <a16:creationId xmlns:a16="http://schemas.microsoft.com/office/drawing/2014/main" id="{2DA66889-7D4B-2BBF-6EC6-79FB9B0D3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4" y="2623"/>
              <a:ext cx="454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4" name="Line 303">
              <a:extLst>
                <a:ext uri="{FF2B5EF4-FFF2-40B4-BE49-F238E27FC236}">
                  <a16:creationId xmlns:a16="http://schemas.microsoft.com/office/drawing/2014/main" id="{5697CAE8-93A6-0F9B-872E-43A953FE2F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4" y="2806"/>
              <a:ext cx="556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5" name="Rectangle 304">
              <a:extLst>
                <a:ext uri="{FF2B5EF4-FFF2-40B4-BE49-F238E27FC236}">
                  <a16:creationId xmlns:a16="http://schemas.microsoft.com/office/drawing/2014/main" id="{01B7B37D-432A-B825-2BAA-75A6810E5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" y="2806"/>
              <a:ext cx="5569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6" name="Line 305">
              <a:extLst>
                <a:ext uri="{FF2B5EF4-FFF2-40B4-BE49-F238E27FC236}">
                  <a16:creationId xmlns:a16="http://schemas.microsoft.com/office/drawing/2014/main" id="{B984EB78-6B2C-8407-ECE9-9E74BEC956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4" y="2968"/>
              <a:ext cx="18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7" name="Rectangle 306">
              <a:extLst>
                <a:ext uri="{FF2B5EF4-FFF2-40B4-BE49-F238E27FC236}">
                  <a16:creationId xmlns:a16="http://schemas.microsoft.com/office/drawing/2014/main" id="{B2288289-2C4C-3454-1DBD-DD4C71991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4" y="2968"/>
              <a:ext cx="1823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8" name="Line 307">
              <a:extLst>
                <a:ext uri="{FF2B5EF4-FFF2-40B4-BE49-F238E27FC236}">
                  <a16:creationId xmlns:a16="http://schemas.microsoft.com/office/drawing/2014/main" id="{5681D001-05B5-EC9B-3B62-4E31851AA1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4" y="3122"/>
              <a:ext cx="45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9" name="Rectangle 308">
              <a:extLst>
                <a:ext uri="{FF2B5EF4-FFF2-40B4-BE49-F238E27FC236}">
                  <a16:creationId xmlns:a16="http://schemas.microsoft.com/office/drawing/2014/main" id="{7E9AB6F5-6642-EC9C-99F8-7A25471A6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4" y="3122"/>
              <a:ext cx="454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0" name="Line 309">
              <a:extLst>
                <a:ext uri="{FF2B5EF4-FFF2-40B4-BE49-F238E27FC236}">
                  <a16:creationId xmlns:a16="http://schemas.microsoft.com/office/drawing/2014/main" id="{B0A70775-225E-AA82-F6AC-3E71E4BE96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4" y="3291"/>
              <a:ext cx="45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1" name="Rectangle 310">
              <a:extLst>
                <a:ext uri="{FF2B5EF4-FFF2-40B4-BE49-F238E27FC236}">
                  <a16:creationId xmlns:a16="http://schemas.microsoft.com/office/drawing/2014/main" id="{57C71EAC-13C0-02BB-1D44-C5B131C42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4" y="3291"/>
              <a:ext cx="454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2" name="Line 311">
              <a:extLst>
                <a:ext uri="{FF2B5EF4-FFF2-40B4-BE49-F238E27FC236}">
                  <a16:creationId xmlns:a16="http://schemas.microsoft.com/office/drawing/2014/main" id="{B6CDC6BE-63B9-ED07-FE2F-8FA3A6B10B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4" y="3459"/>
              <a:ext cx="45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3" name="Rectangle 312">
              <a:extLst>
                <a:ext uri="{FF2B5EF4-FFF2-40B4-BE49-F238E27FC236}">
                  <a16:creationId xmlns:a16="http://schemas.microsoft.com/office/drawing/2014/main" id="{286BCB63-C51E-25B6-DBEE-02E8E3E4D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4" y="3459"/>
              <a:ext cx="4549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4" name="Line 313">
              <a:extLst>
                <a:ext uri="{FF2B5EF4-FFF2-40B4-BE49-F238E27FC236}">
                  <a16:creationId xmlns:a16="http://schemas.microsoft.com/office/drawing/2014/main" id="{42E7133F-BA2C-923E-D642-24ED7752BF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5" y="3715"/>
              <a:ext cx="507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5" name="Rectangle 314">
              <a:extLst>
                <a:ext uri="{FF2B5EF4-FFF2-40B4-BE49-F238E27FC236}">
                  <a16:creationId xmlns:a16="http://schemas.microsoft.com/office/drawing/2014/main" id="{7AB51D37-AEA0-1241-1B82-98C1B6ECC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3715"/>
              <a:ext cx="5078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6" name="Line 315">
              <a:extLst>
                <a:ext uri="{FF2B5EF4-FFF2-40B4-BE49-F238E27FC236}">
                  <a16:creationId xmlns:a16="http://schemas.microsoft.com/office/drawing/2014/main" id="{B875FA86-84F8-E8AB-A00A-5111F6E7B9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5" y="3906"/>
              <a:ext cx="507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7" name="Rectangle 316">
              <a:extLst>
                <a:ext uri="{FF2B5EF4-FFF2-40B4-BE49-F238E27FC236}">
                  <a16:creationId xmlns:a16="http://schemas.microsoft.com/office/drawing/2014/main" id="{F6536FAF-4275-D889-E1DF-FEF5BFD35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3906"/>
              <a:ext cx="5078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8" name="Line 317">
              <a:extLst>
                <a:ext uri="{FF2B5EF4-FFF2-40B4-BE49-F238E27FC236}">
                  <a16:creationId xmlns:a16="http://schemas.microsoft.com/office/drawing/2014/main" id="{164B0CD5-25C9-9C91-1703-1D9FDA918B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4" y="4097"/>
              <a:ext cx="556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9" name="Rectangle 318">
              <a:extLst>
                <a:ext uri="{FF2B5EF4-FFF2-40B4-BE49-F238E27FC236}">
                  <a16:creationId xmlns:a16="http://schemas.microsoft.com/office/drawing/2014/main" id="{3598A4D7-C652-2B8D-ACA4-E938F680A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" y="4097"/>
              <a:ext cx="5569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pic>
        <p:nvPicPr>
          <p:cNvPr id="320" name="Picture 319">
            <a:extLst>
              <a:ext uri="{FF2B5EF4-FFF2-40B4-BE49-F238E27FC236}">
                <a16:creationId xmlns:a16="http://schemas.microsoft.com/office/drawing/2014/main" id="{EC99C34C-E76D-6A55-1926-1604D4C70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151" y="1281113"/>
            <a:ext cx="1011238" cy="600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2257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118C2-778B-44EC-33E8-E8CCE5699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065"/>
            <a:ext cx="8591550" cy="575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phic 4" descr="Asian Templ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C8B4F21D-98F2-BE79-6BA8-654F5C7774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01739" y="5640281"/>
            <a:ext cx="518474" cy="5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53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D7AA4-F97F-B9F2-1FAD-AA74930F2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KEBIJAKAN MUTU, LINGKUNGAN DAN K3</a:t>
            </a:r>
            <a:endParaRPr lang="en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1B462-4CBE-FF10-D354-068C8C49A16D}"/>
              </a:ext>
            </a:extLst>
          </p:cNvPr>
          <p:cNvSpPr/>
          <p:nvPr/>
        </p:nvSpPr>
        <p:spPr>
          <a:xfrm>
            <a:off x="1709530" y="1560443"/>
            <a:ext cx="9134061" cy="501926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8" name="Graphic 7" descr="Asian Templ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08454CDA-BB95-58ED-21C6-4A10DEC6C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63104" y="6061230"/>
            <a:ext cx="518474" cy="5184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F777254-F795-173B-DA68-8D019BB0F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225" y="1560442"/>
            <a:ext cx="9772650" cy="501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73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3DE81-2C0A-21E7-C9E5-D5AD265A4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869" y="365126"/>
            <a:ext cx="6867332" cy="5306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SASARAN LINGKUNGAN</a:t>
            </a:r>
            <a:endParaRPr lang="en-ID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8111DCD-5933-AE2E-E68D-DFFB25294C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8771718"/>
              </p:ext>
            </p:extLst>
          </p:nvPr>
        </p:nvGraphicFramePr>
        <p:xfrm>
          <a:off x="1194956" y="1007706"/>
          <a:ext cx="9606784" cy="55244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624">
                  <a:extLst>
                    <a:ext uri="{9D8B030D-6E8A-4147-A177-3AD203B41FA5}">
                      <a16:colId xmlns:a16="http://schemas.microsoft.com/office/drawing/2014/main" val="3672413641"/>
                    </a:ext>
                  </a:extLst>
                </a:gridCol>
                <a:gridCol w="1588115">
                  <a:extLst>
                    <a:ext uri="{9D8B030D-6E8A-4147-A177-3AD203B41FA5}">
                      <a16:colId xmlns:a16="http://schemas.microsoft.com/office/drawing/2014/main" val="3512859199"/>
                    </a:ext>
                  </a:extLst>
                </a:gridCol>
                <a:gridCol w="3436572">
                  <a:extLst>
                    <a:ext uri="{9D8B030D-6E8A-4147-A177-3AD203B41FA5}">
                      <a16:colId xmlns:a16="http://schemas.microsoft.com/office/drawing/2014/main" val="129477468"/>
                    </a:ext>
                  </a:extLst>
                </a:gridCol>
                <a:gridCol w="2186909">
                  <a:extLst>
                    <a:ext uri="{9D8B030D-6E8A-4147-A177-3AD203B41FA5}">
                      <a16:colId xmlns:a16="http://schemas.microsoft.com/office/drawing/2014/main" val="2846882682"/>
                    </a:ext>
                  </a:extLst>
                </a:gridCol>
                <a:gridCol w="1926564">
                  <a:extLst>
                    <a:ext uri="{9D8B030D-6E8A-4147-A177-3AD203B41FA5}">
                      <a16:colId xmlns:a16="http://schemas.microsoft.com/office/drawing/2014/main" val="4147094771"/>
                    </a:ext>
                  </a:extLst>
                </a:gridCol>
              </a:tblGrid>
              <a:tr h="2464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DEPARTEMEN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SASARAN LINGKUNGAN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KPI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extLst>
                  <a:ext uri="{0D108BD9-81ED-4DB2-BD59-A6C34878D82A}">
                    <a16:rowId xmlns:a16="http://schemas.microsoft.com/office/drawing/2014/main" val="134464946"/>
                  </a:ext>
                </a:extLst>
              </a:tr>
              <a:tr h="38956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and Development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efisiensi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pemakaian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material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tiap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produk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(based on BSC; Learning &amp; Growth)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Review 5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produk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extLst>
                  <a:ext uri="{0D108BD9-81ED-4DB2-BD59-A6C34878D82A}">
                    <a16:rowId xmlns:a16="http://schemas.microsoft.com/office/drawing/2014/main" val="1713889945"/>
                  </a:ext>
                </a:extLst>
              </a:tr>
              <a:tr h="389561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pengelolaan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lingkungan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5S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 Patroli lingkungan dan 5S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extLst>
                  <a:ext uri="{0D108BD9-81ED-4DB2-BD59-A6C34878D82A}">
                    <a16:rowId xmlns:a16="http://schemas.microsoft.com/office/drawing/2014/main" val="3760159819"/>
                  </a:ext>
                </a:extLst>
              </a:tr>
              <a:tr h="389561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Capital and General Affair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0592" marR="30592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i-FI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 pengelolaan lingkungan dan 5S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i-FI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Melaksanakan patroli lingkungan  dan 5S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kali per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extLst>
                  <a:ext uri="{0D108BD9-81ED-4DB2-BD59-A6C34878D82A}">
                    <a16:rowId xmlns:a16="http://schemas.microsoft.com/office/drawing/2014/main" val="2083076473"/>
                  </a:ext>
                </a:extLst>
              </a:tr>
              <a:tr h="389561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Affair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 patroli Lingkungan dan 5 S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extLst>
                  <a:ext uri="{0D108BD9-81ED-4DB2-BD59-A6C34878D82A}">
                    <a16:rowId xmlns:a16="http://schemas.microsoft.com/office/drawing/2014/main" val="3850968709"/>
                  </a:ext>
                </a:extLst>
              </a:tr>
              <a:tr h="389561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i-FI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Pengujian emisi, udara dan penerangan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Sesuai jadwal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extLst>
                  <a:ext uri="{0D108BD9-81ED-4DB2-BD59-A6C34878D82A}">
                    <a16:rowId xmlns:a16="http://schemas.microsoft.com/office/drawing/2014/main" val="3807683218"/>
                  </a:ext>
                </a:extLst>
              </a:tr>
              <a:tr h="389561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 pengelolaan dan pemanfaatan limbah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program per semester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extLst>
                  <a:ext uri="{0D108BD9-81ED-4DB2-BD59-A6C34878D82A}">
                    <a16:rowId xmlns:a16="http://schemas.microsoft.com/office/drawing/2014/main" val="2638469316"/>
                  </a:ext>
                </a:extLst>
              </a:tr>
              <a:tr h="38956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Corporate Management System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</a:t>
                      </a: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 pengelolaan lingkungan dan 5S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 Patroli Lingkungan dan 5S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temuan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extLst>
                  <a:ext uri="{0D108BD9-81ED-4DB2-BD59-A6C34878D82A}">
                    <a16:rowId xmlns:a16="http://schemas.microsoft.com/office/drawing/2014/main" val="631296143"/>
                  </a:ext>
                </a:extLst>
              </a:tr>
              <a:tr h="79637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Pencapaian Target Intensitas Solid Waste (refer to BSC CMS)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buFont typeface="Calibri" panose="020F0502020204030204" pitchFamily="34" charset="0"/>
                        <a:buChar char="-"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Menggunakan dua muka kertas untuk print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Dokumen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paperless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Efisiensi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5%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budget ATK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extLst>
                  <a:ext uri="{0D108BD9-81ED-4DB2-BD59-A6C34878D82A}">
                    <a16:rowId xmlns:a16="http://schemas.microsoft.com/office/drawing/2014/main" val="3255036866"/>
                  </a:ext>
                </a:extLst>
              </a:tr>
              <a:tr h="59297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Intensitas penggunaan energi listrik turun (refer to BSC CMS)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Efektivitas penggunaan listrik (komputer, lampu, dispenser, AC, dll)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Kontribusi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target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efisiensi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5%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budget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biaya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listrik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perusahaan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extLst>
                  <a:ext uri="{0D108BD9-81ED-4DB2-BD59-A6C34878D82A}">
                    <a16:rowId xmlns:a16="http://schemas.microsoft.com/office/drawing/2014/main" val="688175734"/>
                  </a:ext>
                </a:extLst>
              </a:tr>
              <a:tr h="1049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Manufaktur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System</a:t>
                      </a:r>
                      <a:b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pengelolaan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lingkungan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5S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 marL="93663" indent="-93663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̵"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Menggalangkan untuk 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3663" indent="-93663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̵"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menyingkirkan barang 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3663" indent="-93663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̵"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yang memang sudah 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3663" indent="-93663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̵"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terpakai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extLst>
                  <a:ext uri="{0D108BD9-81ED-4DB2-BD59-A6C34878D82A}">
                    <a16:rowId xmlns:a16="http://schemas.microsoft.com/office/drawing/2014/main" val="4010359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495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19A24-FE63-B884-18E1-F8C277F1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294" y="510598"/>
            <a:ext cx="8014724" cy="50771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SASARAN LINGKUNGAN</a:t>
            </a:r>
            <a:endParaRPr lang="en-ID" dirty="0"/>
          </a:p>
        </p:txBody>
      </p:sp>
      <p:pic>
        <p:nvPicPr>
          <p:cNvPr id="4" name="Content Placeholder 3" descr="Asian Templ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F503D8DB-E3B4-C577-DF4C-D61D7F155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9306" y="5568875"/>
            <a:ext cx="624494" cy="62449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344922-58DB-0B94-8821-48145E934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88655"/>
              </p:ext>
            </p:extLst>
          </p:nvPr>
        </p:nvGraphicFramePr>
        <p:xfrm>
          <a:off x="1055369" y="1239597"/>
          <a:ext cx="9673937" cy="49410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1896">
                  <a:extLst>
                    <a:ext uri="{9D8B030D-6E8A-4147-A177-3AD203B41FA5}">
                      <a16:colId xmlns:a16="http://schemas.microsoft.com/office/drawing/2014/main" val="524511053"/>
                    </a:ext>
                  </a:extLst>
                </a:gridCol>
                <a:gridCol w="1599213">
                  <a:extLst>
                    <a:ext uri="{9D8B030D-6E8A-4147-A177-3AD203B41FA5}">
                      <a16:colId xmlns:a16="http://schemas.microsoft.com/office/drawing/2014/main" val="2630851447"/>
                    </a:ext>
                  </a:extLst>
                </a:gridCol>
                <a:gridCol w="2422267">
                  <a:extLst>
                    <a:ext uri="{9D8B030D-6E8A-4147-A177-3AD203B41FA5}">
                      <a16:colId xmlns:a16="http://schemas.microsoft.com/office/drawing/2014/main" val="2571403797"/>
                    </a:ext>
                  </a:extLst>
                </a:gridCol>
                <a:gridCol w="3240527">
                  <a:extLst>
                    <a:ext uri="{9D8B030D-6E8A-4147-A177-3AD203B41FA5}">
                      <a16:colId xmlns:a16="http://schemas.microsoft.com/office/drawing/2014/main" val="1141277032"/>
                    </a:ext>
                  </a:extLst>
                </a:gridCol>
                <a:gridCol w="1940034">
                  <a:extLst>
                    <a:ext uri="{9D8B030D-6E8A-4147-A177-3AD203B41FA5}">
                      <a16:colId xmlns:a16="http://schemas.microsoft.com/office/drawing/2014/main" val="2667388377"/>
                    </a:ext>
                  </a:extLst>
                </a:gridCol>
              </a:tblGrid>
              <a:tr h="4747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DEPARTEMEN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SASARAN LINGKUNGAN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KPI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extLst>
                  <a:ext uri="{0D108BD9-81ED-4DB2-BD59-A6C34878D82A}">
                    <a16:rowId xmlns:a16="http://schemas.microsoft.com/office/drawing/2014/main" val="2084246150"/>
                  </a:ext>
                </a:extLst>
              </a:tr>
              <a:tr h="201391">
                <a:tc row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 row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7318" marR="17318" marT="0" marB="0"/>
                </a:tc>
                <a:tc row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7318" marR="17318" marT="0" marB="0"/>
                </a:tc>
                <a:tc>
                  <a:txBody>
                    <a:bodyPr/>
                    <a:lstStyle/>
                    <a:p>
                      <a:pPr marL="176213" indent="-176213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Menggalangkan untuk menyingkirkan alat  kerja yang memang  tidak akan digunakan (tidak boleh ada di  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extLst>
                  <a:ext uri="{0D108BD9-81ED-4DB2-BD59-A6C34878D82A}">
                    <a16:rowId xmlns:a16="http://schemas.microsoft.com/office/drawing/2014/main" val="1981782909"/>
                  </a:ext>
                </a:extLst>
              </a:tr>
              <a:tr h="201391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>
                  <a:txBody>
                    <a:bodyPr/>
                    <a:lstStyle/>
                    <a:p>
                      <a:pPr marL="176213" indent="-176213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Menggalangkan untuk mengatur tata letak &amp;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penyimpanan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barang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barang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extLst>
                  <a:ext uri="{0D108BD9-81ED-4DB2-BD59-A6C34878D82A}">
                    <a16:rowId xmlns:a16="http://schemas.microsoft.com/office/drawing/2014/main" val="1699257121"/>
                  </a:ext>
                </a:extLst>
              </a:tr>
              <a:tr h="247438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>
                  <a:txBody>
                    <a:bodyPr/>
                    <a:lstStyle/>
                    <a:p>
                      <a:pPr marL="176213" indent="-176213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Menggalangkan agar semua alat kerja  disimpan dengan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rapih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extLst>
                  <a:ext uri="{0D108BD9-81ED-4DB2-BD59-A6C34878D82A}">
                    <a16:rowId xmlns:a16="http://schemas.microsoft.com/office/drawing/2014/main" val="2072896751"/>
                  </a:ext>
                </a:extLst>
              </a:tr>
              <a:tr h="244475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>
                  <a:txBody>
                    <a:bodyPr/>
                    <a:lstStyle/>
                    <a:p>
                      <a:pPr marL="176213" indent="-176213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Menggalangkan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membersihkan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semua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barang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area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extLst>
                  <a:ext uri="{0D108BD9-81ED-4DB2-BD59-A6C34878D82A}">
                    <a16:rowId xmlns:a16="http://schemas.microsoft.com/office/drawing/2014/main" val="1899308874"/>
                  </a:ext>
                </a:extLst>
              </a:tr>
              <a:tr h="338052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>
                  <a:txBody>
                    <a:bodyPr/>
                    <a:lstStyle/>
                    <a:p>
                      <a:pPr marL="176213" indent="-176213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Menggalangkan untuk mau memungut material yang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terjatuh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lalu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simpan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pada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tempatnya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extLst>
                  <a:ext uri="{0D108BD9-81ED-4DB2-BD59-A6C34878D82A}">
                    <a16:rowId xmlns:a16="http://schemas.microsoft.com/office/drawing/2014/main" val="2914565590"/>
                  </a:ext>
                </a:extLst>
              </a:tr>
              <a:tr h="451711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>
                  <a:txBody>
                    <a:bodyPr/>
                    <a:lstStyle/>
                    <a:p>
                      <a:pPr marL="176213" indent="-176213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Menekankan agar mau merawat serta melaksanakan Seiri, Seiton,dan Seiso dengan konsisten &amp; 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terstandar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extLst>
                  <a:ext uri="{0D108BD9-81ED-4DB2-BD59-A6C34878D82A}">
                    <a16:rowId xmlns:a16="http://schemas.microsoft.com/office/drawing/2014/main" val="3185791218"/>
                  </a:ext>
                </a:extLst>
              </a:tr>
              <a:tr h="270481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>
                  <a:txBody>
                    <a:bodyPr/>
                    <a:lstStyle/>
                    <a:p>
                      <a:pPr marL="176213" indent="-176213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Menekankan agar  Area kerja tetap terjaga Seiri, Seiton, 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Seiso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extLst>
                  <a:ext uri="{0D108BD9-81ED-4DB2-BD59-A6C34878D82A}">
                    <a16:rowId xmlns:a16="http://schemas.microsoft.com/office/drawing/2014/main" val="3866748936"/>
                  </a:ext>
                </a:extLst>
              </a:tr>
              <a:tr h="451711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>
                  <a:txBody>
                    <a:bodyPr/>
                    <a:lstStyle/>
                    <a:p>
                      <a:pPr marL="176213" indent="-176213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Menekankan agar mau memelihara dan  meninjau kembali hal- hal yang telah untuk Seiri, Seiton, dan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Seiso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extLst>
                  <a:ext uri="{0D108BD9-81ED-4DB2-BD59-A6C34878D82A}">
                    <a16:rowId xmlns:a16="http://schemas.microsoft.com/office/drawing/2014/main" val="1801827273"/>
                  </a:ext>
                </a:extLst>
              </a:tr>
              <a:tr h="20291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>
                  <a:txBody>
                    <a:bodyPr/>
                    <a:lstStyle/>
                    <a:p>
                      <a:pPr marL="176213" indent="-176213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Menekankan agar pelaksanaan Seiketsu rajin dilakukan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18" marR="17318" marT="0" marB="0"/>
                </a:tc>
                <a:extLst>
                  <a:ext uri="{0D108BD9-81ED-4DB2-BD59-A6C34878D82A}">
                    <a16:rowId xmlns:a16="http://schemas.microsoft.com/office/drawing/2014/main" val="1757632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947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A14D1-7B0A-5761-0EE7-8A64C499A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618" y="365125"/>
            <a:ext cx="7855527" cy="559665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SASARAN LINGKUNGAN</a:t>
            </a:r>
            <a:endParaRPr lang="en-ID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A86E899-D991-F8A6-98B6-2B9E6AC608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8813775"/>
              </p:ext>
            </p:extLst>
          </p:nvPr>
        </p:nvGraphicFramePr>
        <p:xfrm>
          <a:off x="836898" y="955879"/>
          <a:ext cx="10254965" cy="51130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0245">
                  <a:extLst>
                    <a:ext uri="{9D8B030D-6E8A-4147-A177-3AD203B41FA5}">
                      <a16:colId xmlns:a16="http://schemas.microsoft.com/office/drawing/2014/main" val="2397858683"/>
                    </a:ext>
                  </a:extLst>
                </a:gridCol>
                <a:gridCol w="1311138">
                  <a:extLst>
                    <a:ext uri="{9D8B030D-6E8A-4147-A177-3AD203B41FA5}">
                      <a16:colId xmlns:a16="http://schemas.microsoft.com/office/drawing/2014/main" val="647283486"/>
                    </a:ext>
                  </a:extLst>
                </a:gridCol>
                <a:gridCol w="3755087">
                  <a:extLst>
                    <a:ext uri="{9D8B030D-6E8A-4147-A177-3AD203B41FA5}">
                      <a16:colId xmlns:a16="http://schemas.microsoft.com/office/drawing/2014/main" val="4216500964"/>
                    </a:ext>
                  </a:extLst>
                </a:gridCol>
                <a:gridCol w="3212985">
                  <a:extLst>
                    <a:ext uri="{9D8B030D-6E8A-4147-A177-3AD203B41FA5}">
                      <a16:colId xmlns:a16="http://schemas.microsoft.com/office/drawing/2014/main" val="2515779904"/>
                    </a:ext>
                  </a:extLst>
                </a:gridCol>
                <a:gridCol w="1475510">
                  <a:extLst>
                    <a:ext uri="{9D8B030D-6E8A-4147-A177-3AD203B41FA5}">
                      <a16:colId xmlns:a16="http://schemas.microsoft.com/office/drawing/2014/main" val="3651850508"/>
                    </a:ext>
                  </a:extLst>
                </a:gridCol>
              </a:tblGrid>
              <a:tr h="3041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DEPARTEMEN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SASARAN LINGKUNGAN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KPI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92" marR="30592" marT="0" marB="0"/>
                </a:tc>
                <a:extLst>
                  <a:ext uri="{0D108BD9-81ED-4DB2-BD59-A6C34878D82A}">
                    <a16:rowId xmlns:a16="http://schemas.microsoft.com/office/drawing/2014/main" val="4080399745"/>
                  </a:ext>
                </a:extLst>
              </a:tr>
              <a:tr h="15189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Control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27848" marR="27848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Pengelolaan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Lingkungan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5S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Melaksanakan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patroli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Lingkungan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dan 5S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kali per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extLst>
                  <a:ext uri="{0D108BD9-81ED-4DB2-BD59-A6C34878D82A}">
                    <a16:rowId xmlns:a16="http://schemas.microsoft.com/office/drawing/2014/main" val="3134247496"/>
                  </a:ext>
                </a:extLst>
              </a:tr>
              <a:tr h="151891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patroli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Lingkungan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5 S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extLst>
                  <a:ext uri="{0D108BD9-81ED-4DB2-BD59-A6C34878D82A}">
                    <a16:rowId xmlns:a16="http://schemas.microsoft.com/office/drawing/2014/main" val="3836133323"/>
                  </a:ext>
                </a:extLst>
              </a:tr>
              <a:tr h="260927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Melaksanakan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intensitas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cahaya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Area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inspeksi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kali per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extLst>
                  <a:ext uri="{0D108BD9-81ED-4DB2-BD59-A6C34878D82A}">
                    <a16:rowId xmlns:a16="http://schemas.microsoft.com/office/drawing/2014/main" val="2700641047"/>
                  </a:ext>
                </a:extLst>
              </a:tr>
              <a:tr h="285081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27848" marR="27848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Production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27848" marR="27848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pengelolaan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lingkungan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5S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Pencapaian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Target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Intensitas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Waste   Water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0,06 (M3 per pcs)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extLst>
                  <a:ext uri="{0D108BD9-81ED-4DB2-BD59-A6C34878D82A}">
                    <a16:rowId xmlns:a16="http://schemas.microsoft.com/office/drawing/2014/main" val="569094299"/>
                  </a:ext>
                </a:extLst>
              </a:tr>
              <a:tr h="30378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 indent="-114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Pencapaian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Target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Intensitas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Solid Waste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0,0005 (ton per pcs)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extLst>
                  <a:ext uri="{0D108BD9-81ED-4DB2-BD59-A6C34878D82A}">
                    <a16:rowId xmlns:a16="http://schemas.microsoft.com/office/drawing/2014/main" val="4021834896"/>
                  </a:ext>
                </a:extLst>
              </a:tr>
              <a:tr h="4788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 indent="-114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Mengurangi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pemakaian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listrik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Penerangan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waktu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extLst>
                  <a:ext uri="{0D108BD9-81ED-4DB2-BD59-A6C34878D82A}">
                    <a16:rowId xmlns:a16="http://schemas.microsoft.com/office/drawing/2014/main" val="4196656972"/>
                  </a:ext>
                </a:extLst>
              </a:tr>
              <a:tr h="85682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D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5S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 anchor="ctr"/>
                </a:tc>
                <a:extLst>
                  <a:ext uri="{0D108BD9-81ED-4DB2-BD59-A6C34878D82A}">
                    <a16:rowId xmlns:a16="http://schemas.microsoft.com/office/drawing/2014/main" val="3620546857"/>
                  </a:ext>
                </a:extLst>
              </a:tr>
              <a:tr h="615759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27848" marR="27848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Menurunkan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Intensitas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CO2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Melakukan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perawatan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mesin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berbahan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bakar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solar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periodik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agar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boros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bahan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bakar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tinggi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CO2)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extLst>
                  <a:ext uri="{0D108BD9-81ED-4DB2-BD59-A6C34878D82A}">
                    <a16:rowId xmlns:a16="http://schemas.microsoft.com/office/drawing/2014/main" val="2072819610"/>
                  </a:ext>
                </a:extLst>
              </a:tr>
              <a:tr h="17221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Menurunkan penggunaan biaya energi (air, listrik, solar)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 to budget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extLst>
                  <a:ext uri="{0D108BD9-81ED-4DB2-BD59-A6C34878D82A}">
                    <a16:rowId xmlns:a16="http://schemas.microsoft.com/office/drawing/2014/main" val="1289172384"/>
                  </a:ext>
                </a:extLst>
              </a:tr>
              <a:tr h="17221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 pengelolaan lingkungan dan 5S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Patroli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lingkungan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5S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extLst>
                  <a:ext uri="{0D108BD9-81ED-4DB2-BD59-A6C34878D82A}">
                    <a16:rowId xmlns:a16="http://schemas.microsoft.com/office/drawing/2014/main" val="801191277"/>
                  </a:ext>
                </a:extLst>
              </a:tr>
              <a:tr h="17221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 efektifitas pengelolaan IPAL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Kesesuaian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baku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mutu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extLst>
                  <a:ext uri="{0D108BD9-81ED-4DB2-BD59-A6C34878D82A}">
                    <a16:rowId xmlns:a16="http://schemas.microsoft.com/office/drawing/2014/main" val="3335220849"/>
                  </a:ext>
                </a:extLst>
              </a:tr>
              <a:tr h="260927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27848" marR="27848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 Technology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pengelolaan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lingkungan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5S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Patroli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Lingkungan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5S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temuan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extLst>
                  <a:ext uri="{0D108BD9-81ED-4DB2-BD59-A6C34878D82A}">
                    <a16:rowId xmlns:a16="http://schemas.microsoft.com/office/drawing/2014/main" val="1838072209"/>
                  </a:ext>
                </a:extLst>
              </a:tr>
              <a:tr h="411655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Pencapaian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Target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Intensitas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Solid Waste (refer to BSC IT)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Menggunakan dua muka kertas untuk print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extLst>
                  <a:ext uri="{0D108BD9-81ED-4DB2-BD59-A6C34878D82A}">
                    <a16:rowId xmlns:a16="http://schemas.microsoft.com/office/drawing/2014/main" val="741108614"/>
                  </a:ext>
                </a:extLst>
              </a:tr>
              <a:tr h="28224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Dokumen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paperless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extLst>
                  <a:ext uri="{0D108BD9-81ED-4DB2-BD59-A6C34878D82A}">
                    <a16:rowId xmlns:a16="http://schemas.microsoft.com/office/drawing/2014/main" val="2421375910"/>
                  </a:ext>
                </a:extLst>
              </a:tr>
              <a:tr h="34963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Intensitas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penggunaan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energi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listrik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turun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(refer to BSC IT)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Efektivitas penggunaan listrik (komputer, lampu, dispenser, AC, dll)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848" marR="27848" marT="0" marB="0"/>
                </a:tc>
                <a:extLst>
                  <a:ext uri="{0D108BD9-81ED-4DB2-BD59-A6C34878D82A}">
                    <a16:rowId xmlns:a16="http://schemas.microsoft.com/office/drawing/2014/main" val="1425784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7155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33A3F157F6164387BDD8293DDDD057" ma:contentTypeVersion="2" ma:contentTypeDescription="Create a new document." ma:contentTypeScope="" ma:versionID="a68400e34a2fa37ecb339dff4fbbf967">
  <xsd:schema xmlns:xsd="http://www.w3.org/2001/XMLSchema" xmlns:xs="http://www.w3.org/2001/XMLSchema" xmlns:p="http://schemas.microsoft.com/office/2006/metadata/properties" xmlns:ns3="e18cac6a-006c-458b-86cb-850e7ee15fca" targetNamespace="http://schemas.microsoft.com/office/2006/metadata/properties" ma:root="true" ma:fieldsID="c49a103572da8919bea9bb2cd85f6b02" ns3:_="">
    <xsd:import namespace="e18cac6a-006c-458b-86cb-850e7ee15fc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8cac6a-006c-458b-86cb-850e7ee15f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75CB0E-97BF-4A51-9872-55AC51AA177A}">
  <ds:schemaRefs>
    <ds:schemaRef ds:uri="http://schemas.microsoft.com/office/2006/metadata/properties"/>
    <ds:schemaRef ds:uri="e18cac6a-006c-458b-86cb-850e7ee15fca"/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6DB1199A-AA1B-424B-A0B1-E9C0C9515F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8cac6a-006c-458b-86cb-850e7ee15f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E16CE0-B6FF-4295-9619-7BF9F8276A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2565</Words>
  <Application>Microsoft Office PowerPoint</Application>
  <PresentationFormat>Widescreen</PresentationFormat>
  <Paragraphs>745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Algerian</vt:lpstr>
      <vt:lpstr>Arial</vt:lpstr>
      <vt:lpstr>Arial Narrow</vt:lpstr>
      <vt:lpstr>Calibri</vt:lpstr>
      <vt:lpstr>Calibri Light</vt:lpstr>
      <vt:lpstr>Office Theme</vt:lpstr>
      <vt:lpstr>IDENTIFIKASI PENGEMBANGAN SISTEM MANAJEMEN LINGKUNGAN ISO 14001 DAN K3 ISO 45001</vt:lpstr>
      <vt:lpstr>DAFTAR ISI SMK3L</vt:lpstr>
      <vt:lpstr>PowerPoint Presentation</vt:lpstr>
      <vt:lpstr>BSC CORPORATE 2023</vt:lpstr>
      <vt:lpstr>PowerPoint Presentation</vt:lpstr>
      <vt:lpstr>KEBIJAKAN MUTU, LINGKUNGAN DAN K3</vt:lpstr>
      <vt:lpstr>SASARAN LINGKUNGAN</vt:lpstr>
      <vt:lpstr>SASARAN LINGKUNGAN</vt:lpstr>
      <vt:lpstr>SASARAN LINGKUNGAN</vt:lpstr>
      <vt:lpstr>SASARAN LINGKUNGAN</vt:lpstr>
      <vt:lpstr>SASARAN K3</vt:lpstr>
      <vt:lpstr>SASARAN K3</vt:lpstr>
      <vt:lpstr>SASARAN K3</vt:lpstr>
      <vt:lpstr>SK DIREKSI PENETAPAN SUSUNAN PANITIA PEMBINA K3</vt:lpstr>
      <vt:lpstr>STRUKTUR ORGANISASI KOMITE P2K3</vt:lpstr>
      <vt:lpstr>JOB DESK KOMITE P2K3</vt:lpstr>
      <vt:lpstr>PENGESAHAN KOMITE P2K3</vt:lpstr>
      <vt:lpstr>DAFTAR PROSEDUR (SOP) K3L</vt:lpstr>
      <vt:lpstr>DAFTAR PROSEDUR (SOP) K3L</vt:lpstr>
      <vt:lpstr>DAFTAR INSTRUKSI KERJA (IK) K3L</vt:lpstr>
      <vt:lpstr>DAFTAR INSTRUKSI KERJA (IK) K3L</vt:lpstr>
      <vt:lpstr>DAFTAR FORMULIR K3L</vt:lpstr>
      <vt:lpstr>DAFTAR FORMULIR K3L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IDENTIFIKASI PENGEMBANGAN SISTEM MANAJEMEN LINGKUNGAN ISO 14001 DAN K3 ISO 45001</dc:title>
  <dc:creator>Agung  TW</dc:creator>
  <cp:lastModifiedBy>Agung  TW</cp:lastModifiedBy>
  <cp:revision>79</cp:revision>
  <dcterms:created xsi:type="dcterms:W3CDTF">2023-02-02T03:40:35Z</dcterms:created>
  <dcterms:modified xsi:type="dcterms:W3CDTF">2023-06-21T01:30:51Z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0x0101000533A3F157F6164387BDD8293DDDD057</vt:lpwstr>
  </property>
</Properties>
</file>