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460" r:id="rId3"/>
    <p:sldId id="456" r:id="rId4"/>
    <p:sldId id="462" r:id="rId5"/>
    <p:sldId id="457" r:id="rId6"/>
    <p:sldId id="458" r:id="rId7"/>
    <p:sldId id="461" r:id="rId8"/>
    <p:sldId id="265" r:id="rId9"/>
    <p:sldId id="448" r:id="rId10"/>
    <p:sldId id="459" r:id="rId11"/>
    <p:sldId id="423" r:id="rId12"/>
    <p:sldId id="442" r:id="rId13"/>
    <p:sldId id="443" r:id="rId14"/>
    <p:sldId id="444" r:id="rId15"/>
    <p:sldId id="445" r:id="rId16"/>
    <p:sldId id="446" r:id="rId17"/>
    <p:sldId id="450" r:id="rId18"/>
    <p:sldId id="452" r:id="rId19"/>
    <p:sldId id="451" r:id="rId20"/>
    <p:sldId id="268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C9D"/>
    <a:srgbClr val="019285"/>
    <a:srgbClr val="48CFAE"/>
    <a:srgbClr val="FE6D73"/>
    <a:srgbClr val="FFCB77"/>
    <a:srgbClr val="1E1652"/>
    <a:srgbClr val="75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 snapToGrid="0">
      <p:cViewPr>
        <p:scale>
          <a:sx n="50" d="100"/>
          <a:sy n="50" d="100"/>
        </p:scale>
        <p:origin x="117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7657F-F2B6-49BF-9384-7C0C3C0F2F47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0EDD2-35B5-4106-B27A-119F8093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4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0EDD2-35B5-4106-B27A-119F809389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0EDD2-35B5-4106-B27A-119F809389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3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0EDD2-35B5-4106-B27A-119F809389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84CF-4B49-3952-AAB8-E1DD1EC0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1C781-B8B9-6F52-083A-F12CBD750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202F1-A493-8BDE-BFD3-BD90D42A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672D8-096F-7E0F-8E1A-CF5CA37A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4D5B-D26F-B4C2-D0A1-B189E9EB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89A1-65BD-F6A7-4E64-8E17CCB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10802-062D-3651-C517-652049CB1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E73F3-BFEA-085A-9299-5A9E998F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F86B9-B3F3-6BCF-4C8E-B7E1233F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7A0EE-B3BF-F48D-401E-78592EAC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1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73484-149A-E934-A94E-FE9FB3B92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9763C-91C2-5E9B-E789-C3470B8A4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CFEA7-A0E1-80EF-AB5F-ABA46D4D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94CC-697B-617D-13F5-80611800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1E680-AFA4-BEC5-3010-38DC15EC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91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1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2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4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7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9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4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2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AA4E-30CA-726E-8B28-D0084E1E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CB17-5BF3-9224-545E-90DEDC6A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4B8B7-8FA4-5FC6-8153-054E79AD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E16FB-B272-988E-77D9-167C8DA6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88DDA-A211-DFC4-CA7D-571AB6B7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0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2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C46B-2975-86C1-5EE2-AF6762BF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15C49-6D13-FC59-C0F1-D8D982FA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3D4E-5A7F-170C-0C36-51434126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1C174-AAA3-AE30-639F-BDA8A61C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1C86-9133-FF34-0294-B3E8A185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3BF7-51D9-DB94-03D8-F2ECE6D1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1218-804D-BADF-843C-E125C5B36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EE172-AA83-DC74-B3BD-197132CAB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8FA1E-22F1-63D1-931F-2F21BDF2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886D8-FD13-21C8-6CA8-D365B8CB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5E54E-5C6E-B9E9-83A4-B5251F39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9570-86A9-75DA-A160-714D0950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6A069-F99C-7AC2-96D8-8DBFC5AC8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6233C-7177-4E2C-B7F1-1F1161BD2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BB6A3-3260-3184-E148-C220E47E5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C7F1A-7BE2-9873-2F35-D35DE1428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84E9C-6762-3FFF-4F66-64F066B1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3F5D0F-2D8A-D7E6-2BE8-5451982B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73401-8DD1-423E-75D2-43CB750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A5FA-A7B8-E5D0-281B-AC77C890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4EF9B-4F3B-8633-614D-B37317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BEF71-679E-BB9E-E627-5AECE1F7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FB06-E74D-3A56-1C6C-ACC11178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5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94EE0-41C7-2B80-2E14-AB6D31AA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9D181-8E8F-53B9-DB58-4136F3E4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78E39-8F7B-8A8D-2F49-7E74BD7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D305-E8AF-6157-8064-8914F90C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636F-E704-B528-B837-BC4D9F95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D5B62-1C43-5C59-7E33-5237F5C8F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98342-E774-FAE1-E68E-D4265848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71D16-5D59-02D5-CD2B-C55FB608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6A35D-CEEF-6522-B726-BFC10A6A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6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EA45-55A1-7CAF-87E1-C7953D8F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A67C4-831F-C691-5523-C902442EA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4131A-AEEB-0822-F1EE-2488B61DB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399EC-57E0-3C71-735B-BA335E14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3E5F2-AE2C-1816-B343-C1EBA657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361F7-AE8A-BECE-636E-0F71B242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4C1C7-D396-8084-2B05-C40B992F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7E546-1276-1B47-53A7-35F497024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C12CA-B558-6A61-6151-7361E2F73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98F3-5784-4D85-929F-9942F1A4C18F}" type="datetimeFigureOut">
              <a:rPr lang="en-US" smtClean="0"/>
              <a:t>15-Nov-24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70A15-0ED7-0E05-B1B7-EC4EAC1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EE8B-6692-9D56-9EAB-CD14FAE91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3A9C-DB31-44C3-93C7-E50152F6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595030" y="2769969"/>
            <a:ext cx="7972101" cy="1286215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472638" y="-674098"/>
            <a:ext cx="1765167" cy="1765167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919000" y="432987"/>
            <a:ext cx="5012958" cy="5991953"/>
            <a:chOff x="-2793" y="-129"/>
            <a:chExt cx="8606154" cy="10286875"/>
          </a:xfrm>
        </p:grpSpPr>
        <p:sp>
          <p:nvSpPr>
            <p:cNvPr id="7" name="Freeform 7"/>
            <p:cNvSpPr/>
            <p:nvPr/>
          </p:nvSpPr>
          <p:spPr>
            <a:xfrm>
              <a:off x="-2793" y="-129"/>
              <a:ext cx="8606154" cy="10286875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t="-12765" b="-12765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49166" y="4351925"/>
            <a:ext cx="5003735" cy="287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485"/>
              </a:lnSpc>
              <a:spcBef>
                <a:spcPct val="0"/>
              </a:spcBef>
            </a:pPr>
            <a:r>
              <a:rPr lang="en-US" sz="1600" i="1" dirty="0">
                <a:solidFill>
                  <a:srgbClr val="56AE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DEPLOYMENT THROUGH DESIGNING KPI BSC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9166" y="1820484"/>
            <a:ext cx="7306057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9046"/>
              </a:lnSpc>
            </a:pPr>
            <a:r>
              <a:rPr lang="en-US" sz="7538" b="1" dirty="0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STRATEGIC</a:t>
            </a:r>
          </a:p>
        </p:txBody>
      </p:sp>
      <p:sp>
        <p:nvSpPr>
          <p:cNvPr id="12" name="Freeform 12"/>
          <p:cNvSpPr/>
          <p:nvPr/>
        </p:nvSpPr>
        <p:spPr>
          <a:xfrm>
            <a:off x="-196784" y="5753671"/>
            <a:ext cx="1765167" cy="1765167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49166" y="2961838"/>
            <a:ext cx="643995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9046"/>
              </a:lnSpc>
            </a:pPr>
            <a:r>
              <a:rPr lang="en-US" sz="7538" b="1" dirty="0">
                <a:solidFill>
                  <a:srgbClr val="56AEFF"/>
                </a:solidFill>
                <a:latin typeface="Now Bold"/>
                <a:ea typeface="Now Bold"/>
                <a:cs typeface="Now Bold"/>
                <a:sym typeface="Now Bold"/>
              </a:rPr>
              <a:t>PLANNING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06AF53-13B8-EAC8-B651-FE87141CF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r="20028"/>
          <a:stretch/>
        </p:blipFill>
        <p:spPr>
          <a:xfrm>
            <a:off x="6035423" y="422405"/>
            <a:ext cx="5912856" cy="6071795"/>
          </a:xfrm>
          <a:custGeom>
            <a:avLst/>
            <a:gdLst>
              <a:gd name="connsiteX0" fmla="*/ 1121426 w 5912856"/>
              <a:gd name="connsiteY0" fmla="*/ 0 h 6071795"/>
              <a:gd name="connsiteX1" fmla="*/ 5912856 w 5912856"/>
              <a:gd name="connsiteY1" fmla="*/ 0 h 6071795"/>
              <a:gd name="connsiteX2" fmla="*/ 5912856 w 5912856"/>
              <a:gd name="connsiteY2" fmla="*/ 6071795 h 6071795"/>
              <a:gd name="connsiteX3" fmla="*/ 0 w 5912856"/>
              <a:gd name="connsiteY3" fmla="*/ 6071795 h 60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856" h="6071795">
                <a:moveTo>
                  <a:pt x="1121426" y="0"/>
                </a:moveTo>
                <a:lnTo>
                  <a:pt x="5912856" y="0"/>
                </a:lnTo>
                <a:lnTo>
                  <a:pt x="5912856" y="6071795"/>
                </a:lnTo>
                <a:lnTo>
                  <a:pt x="0" y="6071795"/>
                </a:ln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C208A8-0481-1BD7-796C-E807E53732C5}"/>
              </a:ext>
            </a:extLst>
          </p:cNvPr>
          <p:cNvSpPr txBox="1"/>
          <p:nvPr/>
        </p:nvSpPr>
        <p:spPr>
          <a:xfrm>
            <a:off x="953510" y="4885323"/>
            <a:ext cx="5121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1400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PT Chitose </a:t>
            </a:r>
            <a:r>
              <a:rPr lang="en-US" sz="1400" dirty="0" err="1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Internasional</a:t>
            </a:r>
            <a:r>
              <a:rPr lang="en-US" sz="1400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Tbk</a:t>
            </a:r>
            <a:endParaRPr lang="en-US" sz="1400" dirty="0">
              <a:solidFill>
                <a:schemeClr val="bg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defTabSz="609630"/>
            <a:r>
              <a:rPr lang="en-US" sz="1400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29-30 November 2024</a:t>
            </a:r>
          </a:p>
        </p:txBody>
      </p:sp>
      <p:sp>
        <p:nvSpPr>
          <p:cNvPr id="21" name="Freeform 30">
            <a:extLst>
              <a:ext uri="{FF2B5EF4-FFF2-40B4-BE49-F238E27FC236}">
                <a16:creationId xmlns:a16="http://schemas.microsoft.com/office/drawing/2014/main" id="{144210C4-0EDA-7F9B-A5C5-6C2FEC9209C5}"/>
              </a:ext>
            </a:extLst>
          </p:cNvPr>
          <p:cNvSpPr/>
          <p:nvPr/>
        </p:nvSpPr>
        <p:spPr>
          <a:xfrm rot="-5400000">
            <a:off x="1679319" y="-282646"/>
            <a:ext cx="622478" cy="2032580"/>
          </a:xfrm>
          <a:custGeom>
            <a:avLst/>
            <a:gdLst/>
            <a:ahLst/>
            <a:cxnLst/>
            <a:rect l="l" t="t" r="r" b="b"/>
            <a:pathLst>
              <a:path w="668178" h="2181805">
                <a:moveTo>
                  <a:pt x="0" y="0"/>
                </a:moveTo>
                <a:lnTo>
                  <a:pt x="668178" y="0"/>
                </a:lnTo>
                <a:lnTo>
                  <a:pt x="668178" y="2181805"/>
                </a:lnTo>
                <a:lnTo>
                  <a:pt x="0" y="21818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82FB2-DB09-DDF3-3877-6C4F98F0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ELATIHAN SMART KPI (KEY PERFORMANCE INDICATORS)">
            <a:extLst>
              <a:ext uri="{FF2B5EF4-FFF2-40B4-BE49-F238E27FC236}">
                <a16:creationId xmlns:a16="http://schemas.microsoft.com/office/drawing/2014/main" id="{DCFF9A57-C14C-33CE-D7B3-9B8EF77A9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10"/>
          <a:stretch/>
        </p:blipFill>
        <p:spPr bwMode="auto">
          <a:xfrm>
            <a:off x="1365719" y="1112133"/>
            <a:ext cx="1796581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ELATIHAN SMART KPI (KEY PERFORMANCE INDICATORS)">
            <a:extLst>
              <a:ext uri="{FF2B5EF4-FFF2-40B4-BE49-F238E27FC236}">
                <a16:creationId xmlns:a16="http://schemas.microsoft.com/office/drawing/2014/main" id="{AFFBE6F6-9893-3665-F097-96EE16C3F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r="60269"/>
          <a:stretch/>
        </p:blipFill>
        <p:spPr bwMode="auto">
          <a:xfrm>
            <a:off x="3162300" y="1112133"/>
            <a:ext cx="1962150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ELATIHAN SMART KPI (KEY PERFORMANCE INDICATORS)">
            <a:extLst>
              <a:ext uri="{FF2B5EF4-FFF2-40B4-BE49-F238E27FC236}">
                <a16:creationId xmlns:a16="http://schemas.microsoft.com/office/drawing/2014/main" id="{616FC2FB-A696-EE36-D90A-7C7B6F8C7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1" r="39529"/>
          <a:stretch/>
        </p:blipFill>
        <p:spPr bwMode="auto">
          <a:xfrm>
            <a:off x="5124451" y="1112133"/>
            <a:ext cx="1962150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LATIHAN SMART KPI (KEY PERFORMANCE INDICATORS)">
            <a:extLst>
              <a:ext uri="{FF2B5EF4-FFF2-40B4-BE49-F238E27FC236}">
                <a16:creationId xmlns:a16="http://schemas.microsoft.com/office/drawing/2014/main" id="{6089C008-7E55-A086-F001-0E451A7AE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1" r="18789"/>
          <a:stretch/>
        </p:blipFill>
        <p:spPr bwMode="auto">
          <a:xfrm>
            <a:off x="7086601" y="1112133"/>
            <a:ext cx="1962150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LATIHAN SMART KPI (KEY PERFORMANCE INDICATORS)">
            <a:extLst>
              <a:ext uri="{FF2B5EF4-FFF2-40B4-BE49-F238E27FC236}">
                <a16:creationId xmlns:a16="http://schemas.microsoft.com/office/drawing/2014/main" id="{EC215C45-548E-AC8F-20F6-BD43E033D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1"/>
          <a:stretch/>
        </p:blipFill>
        <p:spPr bwMode="auto">
          <a:xfrm>
            <a:off x="9048751" y="1112133"/>
            <a:ext cx="1777530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D4A61C-2396-A28E-4C02-213C5324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24" y="217847"/>
            <a:ext cx="1095513" cy="388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C56763-8E89-8F63-B75E-12B73AE5F4DA}"/>
              </a:ext>
            </a:extLst>
          </p:cNvPr>
          <p:cNvSpPr/>
          <p:nvPr/>
        </p:nvSpPr>
        <p:spPr>
          <a:xfrm>
            <a:off x="10697180" y="217847"/>
            <a:ext cx="18288" cy="3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791062-8632-5FF1-C127-1BD7F0DF498D}"/>
              </a:ext>
            </a:extLst>
          </p:cNvPr>
          <p:cNvSpPr txBox="1">
            <a:spLocks/>
          </p:cNvSpPr>
          <p:nvPr/>
        </p:nvSpPr>
        <p:spPr>
          <a:xfrm>
            <a:off x="847726" y="5465649"/>
            <a:ext cx="10515600" cy="599307"/>
          </a:xfrm>
          <a:prstGeom prst="rect">
            <a:avLst/>
          </a:prstGeom>
          <a:solidFill>
            <a:srgbClr val="019285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METODE DALAM MENENTUKAN KPI &amp; TARGET</a:t>
            </a:r>
          </a:p>
        </p:txBody>
      </p:sp>
    </p:spTree>
    <p:extLst>
      <p:ext uri="{BB962C8B-B14F-4D97-AF65-F5344CB8AC3E}">
        <p14:creationId xmlns:p14="http://schemas.microsoft.com/office/powerpoint/2010/main" val="137035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F1BCB-EF94-AF77-767A-0627FDEC4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ELATIHAN SMART KPI (KEY PERFORMANCE INDICATORS)">
            <a:extLst>
              <a:ext uri="{FF2B5EF4-FFF2-40B4-BE49-F238E27FC236}">
                <a16:creationId xmlns:a16="http://schemas.microsoft.com/office/drawing/2014/main" id="{1DBF85FA-432F-3E40-FE51-FB9FBE117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10"/>
          <a:stretch/>
        </p:blipFill>
        <p:spPr bwMode="auto">
          <a:xfrm>
            <a:off x="1365719" y="1392351"/>
            <a:ext cx="1796581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F6977F-3CE5-7B4A-C654-F4A5A52F5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24" y="217847"/>
            <a:ext cx="1095513" cy="388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DFCE94-C484-E0D0-8E31-89566ADA13F0}"/>
              </a:ext>
            </a:extLst>
          </p:cNvPr>
          <p:cNvSpPr/>
          <p:nvPr/>
        </p:nvSpPr>
        <p:spPr>
          <a:xfrm>
            <a:off x="10697180" y="217847"/>
            <a:ext cx="18288" cy="3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A9B14-BAAC-4139-B870-C5D5F62F382F}"/>
              </a:ext>
            </a:extLst>
          </p:cNvPr>
          <p:cNvSpPr txBox="1"/>
          <p:nvPr/>
        </p:nvSpPr>
        <p:spPr>
          <a:xfrm>
            <a:off x="3671454" y="2646318"/>
            <a:ext cx="6620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D2939"/>
                </a:solidFill>
                <a:latin typeface="inter"/>
              </a:rPr>
              <a:t>KPI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karyawan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haruslah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spesifik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,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fokus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dan detail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terhadap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tujuan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yang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menjadi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indikator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di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dalamnya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.</a:t>
            </a:r>
          </a:p>
          <a:p>
            <a:r>
              <a:rPr lang="en-US" dirty="0">
                <a:solidFill>
                  <a:srgbClr val="1D2939"/>
                </a:solidFill>
                <a:latin typeface="inter"/>
              </a:rPr>
              <a:t>1 KPI = 1 Target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40508-F654-D34E-0D13-01B31EE62CCF}"/>
              </a:ext>
            </a:extLst>
          </p:cNvPr>
          <p:cNvSpPr txBox="1"/>
          <p:nvPr/>
        </p:nvSpPr>
        <p:spPr>
          <a:xfrm>
            <a:off x="4314668" y="36546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“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Menggunakan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strategi Ads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untuk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mendongkrak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penjualan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sebesar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30% di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bulan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April</a:t>
            </a:r>
            <a:r>
              <a:rPr lang="en-US" dirty="0">
                <a:solidFill>
                  <a:srgbClr val="4B4F58"/>
                </a:solidFill>
                <a:latin typeface="inter"/>
              </a:rPr>
              <a:t>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5EC15-F572-A2ED-77F1-B5CD9A99138E}"/>
              </a:ext>
            </a:extLst>
          </p:cNvPr>
          <p:cNvSpPr txBox="1"/>
          <p:nvPr/>
        </p:nvSpPr>
        <p:spPr>
          <a:xfrm>
            <a:off x="4314668" y="4457663"/>
            <a:ext cx="662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Contoh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KPI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ambigu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“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Menggunakan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strategi Ads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untuk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mendongkrak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penjualan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sekaligus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membesarkan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akun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media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sosial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.”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5AC51-CD61-7AE0-6E39-C749ACBDC20B}"/>
              </a:ext>
            </a:extLst>
          </p:cNvPr>
          <p:cNvSpPr txBox="1"/>
          <p:nvPr/>
        </p:nvSpPr>
        <p:spPr>
          <a:xfrm>
            <a:off x="5204555" y="217847"/>
            <a:ext cx="5492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KPI SMART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CD651-CDAE-9B50-1E44-F6871040A6A7}"/>
              </a:ext>
            </a:extLst>
          </p:cNvPr>
          <p:cNvSpPr txBox="1"/>
          <p:nvPr/>
        </p:nvSpPr>
        <p:spPr>
          <a:xfrm>
            <a:off x="3671454" y="20599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Apakah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tujuan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perusahaan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spesifik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09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D5D20-1004-859B-3E50-BDACFB8F0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ELATIHAN SMART KPI (KEY PERFORMANCE INDICATORS)">
            <a:extLst>
              <a:ext uri="{FF2B5EF4-FFF2-40B4-BE49-F238E27FC236}">
                <a16:creationId xmlns:a16="http://schemas.microsoft.com/office/drawing/2014/main" id="{1ABA2F3C-026E-D8D9-24E8-025FF9B81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r="60526"/>
          <a:stretch/>
        </p:blipFill>
        <p:spPr bwMode="auto">
          <a:xfrm>
            <a:off x="3138055" y="1392351"/>
            <a:ext cx="1962150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F0ACDE-1B13-BD41-1C68-8E03D3F8B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24" y="217847"/>
            <a:ext cx="1095513" cy="388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9F042-37C9-6036-8385-09F89A73501D}"/>
              </a:ext>
            </a:extLst>
          </p:cNvPr>
          <p:cNvSpPr/>
          <p:nvPr/>
        </p:nvSpPr>
        <p:spPr>
          <a:xfrm>
            <a:off x="10697180" y="217847"/>
            <a:ext cx="18288" cy="3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4CCAE-6BA6-47E2-FAC5-472797A2E178}"/>
              </a:ext>
            </a:extLst>
          </p:cNvPr>
          <p:cNvSpPr txBox="1"/>
          <p:nvPr/>
        </p:nvSpPr>
        <p:spPr>
          <a:xfrm>
            <a:off x="5780037" y="35594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1D2939"/>
                </a:solidFill>
                <a:latin typeface="inter"/>
              </a:rPr>
              <a:t>Hasil pencapaian dapat diukur dan dilacak, baik dari segi kualitas maupun kuantitas.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07F6D-659D-288B-F0AA-A2E710BB411F}"/>
              </a:ext>
            </a:extLst>
          </p:cNvPr>
          <p:cNvSpPr txBox="1"/>
          <p:nvPr/>
        </p:nvSpPr>
        <p:spPr>
          <a:xfrm>
            <a:off x="5204555" y="217847"/>
            <a:ext cx="5492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KPI SMART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9540-2183-2E90-D3A2-77F0A820B8CB}"/>
              </a:ext>
            </a:extLst>
          </p:cNvPr>
          <p:cNvSpPr txBox="1"/>
          <p:nvPr/>
        </p:nvSpPr>
        <p:spPr>
          <a:xfrm>
            <a:off x="6096000" y="424858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“GA Expenses 95%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dari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Budget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setiap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bulannya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”</a:t>
            </a:r>
            <a:br>
              <a:rPr lang="en-US" dirty="0"/>
            </a:b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“GP Margin 18%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setiap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bulan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”</a:t>
            </a:r>
          </a:p>
          <a:p>
            <a:r>
              <a:rPr lang="en-US" dirty="0">
                <a:solidFill>
                  <a:srgbClr val="4B4F58"/>
                </a:solidFill>
                <a:latin typeface="inter"/>
              </a:rPr>
              <a:t>“Program </a:t>
            </a:r>
            <a:r>
              <a:rPr lang="en-US" dirty="0" err="1">
                <a:solidFill>
                  <a:srgbClr val="4B4F58"/>
                </a:solidFill>
                <a:latin typeface="inter"/>
              </a:rPr>
              <a:t>Digitalisasi</a:t>
            </a:r>
            <a:r>
              <a:rPr lang="en-US" dirty="0">
                <a:solidFill>
                  <a:srgbClr val="4B4F58"/>
                </a:solidFill>
                <a:latin typeface="inter"/>
              </a:rPr>
              <a:t> 100% </a:t>
            </a:r>
            <a:r>
              <a:rPr lang="en-US" dirty="0" err="1">
                <a:solidFill>
                  <a:srgbClr val="4B4F58"/>
                </a:solidFill>
                <a:latin typeface="inter"/>
              </a:rPr>
              <a:t>terlaksana</a:t>
            </a:r>
            <a:r>
              <a:rPr lang="en-US" dirty="0">
                <a:solidFill>
                  <a:srgbClr val="4B4F58"/>
                </a:solidFill>
                <a:latin typeface="inter"/>
              </a:rPr>
              <a:t> di Bulan </a:t>
            </a:r>
            <a:r>
              <a:rPr lang="en-US" dirty="0" err="1">
                <a:solidFill>
                  <a:srgbClr val="4B4F58"/>
                </a:solidFill>
                <a:latin typeface="inter"/>
              </a:rPr>
              <a:t>Agustus</a:t>
            </a:r>
            <a:r>
              <a:rPr lang="en-US" dirty="0">
                <a:solidFill>
                  <a:srgbClr val="4B4F58"/>
                </a:solidFill>
                <a:latin typeface="inter"/>
              </a:rPr>
              <a:t>”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3E024-0517-6349-7DD5-BD9C861DD8DC}"/>
              </a:ext>
            </a:extLst>
          </p:cNvPr>
          <p:cNvSpPr txBox="1"/>
          <p:nvPr/>
        </p:nvSpPr>
        <p:spPr>
          <a:xfrm>
            <a:off x="5780037" y="2933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Bisakah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mengukur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pencapaian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KPI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tersebut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2832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BE216-1613-AA81-6AED-5632E200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ELATIHAN SMART KPI (KEY PERFORMANCE INDICATORS)">
            <a:extLst>
              <a:ext uri="{FF2B5EF4-FFF2-40B4-BE49-F238E27FC236}">
                <a16:creationId xmlns:a16="http://schemas.microsoft.com/office/drawing/2014/main" id="{502E8DE6-99A0-754D-8591-90B8722F6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6" r="39274"/>
          <a:stretch/>
        </p:blipFill>
        <p:spPr bwMode="auto">
          <a:xfrm>
            <a:off x="5124451" y="1392351"/>
            <a:ext cx="1962150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582F3-E059-2F2E-CF5F-CAF92497C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24" y="217847"/>
            <a:ext cx="1095513" cy="388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BA4F34-2BFF-C0E5-CFC7-08A8A71966AF}"/>
              </a:ext>
            </a:extLst>
          </p:cNvPr>
          <p:cNvSpPr/>
          <p:nvPr/>
        </p:nvSpPr>
        <p:spPr>
          <a:xfrm>
            <a:off x="10697180" y="217847"/>
            <a:ext cx="18288" cy="3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5F941-0973-F3F9-E1ED-C27E1B8FEE79}"/>
              </a:ext>
            </a:extLst>
          </p:cNvPr>
          <p:cNvSpPr txBox="1"/>
          <p:nvPr/>
        </p:nvSpPr>
        <p:spPr>
          <a:xfrm>
            <a:off x="309419" y="3798332"/>
            <a:ext cx="4307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rgbClr val="1D2939"/>
                </a:solidFill>
                <a:latin typeface="inter"/>
              </a:rPr>
              <a:t>Pastikan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target yang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ditetapkan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dalam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KPI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dapat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dicapai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dengan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sumber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daya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yang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tersedia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53B72-80B1-3F37-96B5-4A4721E74B6F}"/>
              </a:ext>
            </a:extLst>
          </p:cNvPr>
          <p:cNvSpPr txBox="1"/>
          <p:nvPr/>
        </p:nvSpPr>
        <p:spPr>
          <a:xfrm>
            <a:off x="5204555" y="217847"/>
            <a:ext cx="5492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KPI SMART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1BF16-9035-033F-9ED1-60090EF6B0BC}"/>
              </a:ext>
            </a:extLst>
          </p:cNvPr>
          <p:cNvSpPr txBox="1"/>
          <p:nvPr/>
        </p:nvSpPr>
        <p:spPr>
          <a:xfrm>
            <a:off x="7594600" y="3244334"/>
            <a:ext cx="4396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4B4F58"/>
                </a:solidFill>
                <a:latin typeface="inter"/>
              </a:rPr>
              <a:t>”Meningkatkan Kompetensi Karyawan sebesar 20% dengan memberikan tambahan pelatihan teknis”.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21A98-3593-9CC6-E8F0-7F0033CBAA1B}"/>
              </a:ext>
            </a:extLst>
          </p:cNvPr>
          <p:cNvSpPr txBox="1"/>
          <p:nvPr/>
        </p:nvSpPr>
        <p:spPr>
          <a:xfrm>
            <a:off x="309419" y="3244334"/>
            <a:ext cx="4307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Apakah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tujuannya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dapat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dicapai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973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5E0B3-9F74-B051-791B-4DD439FD6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ELATIHAN SMART KPI (KEY PERFORMANCE INDICATORS)">
            <a:extLst>
              <a:ext uri="{FF2B5EF4-FFF2-40B4-BE49-F238E27FC236}">
                <a16:creationId xmlns:a16="http://schemas.microsoft.com/office/drawing/2014/main" id="{1761B3D9-EE25-6155-F634-30D9CB85B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6" r="18534"/>
          <a:stretch/>
        </p:blipFill>
        <p:spPr bwMode="auto">
          <a:xfrm>
            <a:off x="7086601" y="1392351"/>
            <a:ext cx="1962150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73AC20-190A-C63B-9540-A8B7EC948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24" y="217847"/>
            <a:ext cx="1095513" cy="388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B78FB2-4D9C-5F0A-BFAA-93A9E5D0ADB3}"/>
              </a:ext>
            </a:extLst>
          </p:cNvPr>
          <p:cNvSpPr/>
          <p:nvPr/>
        </p:nvSpPr>
        <p:spPr>
          <a:xfrm>
            <a:off x="10697180" y="217847"/>
            <a:ext cx="18288" cy="3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6FB1E-B0E8-AD2A-1A45-EBBD5ABA75FC}"/>
              </a:ext>
            </a:extLst>
          </p:cNvPr>
          <p:cNvSpPr txBox="1"/>
          <p:nvPr/>
        </p:nvSpPr>
        <p:spPr>
          <a:xfrm>
            <a:off x="1168400" y="3629569"/>
            <a:ext cx="5398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1D2939"/>
                </a:solidFill>
                <a:latin typeface="inter"/>
              </a:rPr>
              <a:t>Target yang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ditetapkan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haruslah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realistis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dengan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kondisi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perusahaan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056DC-E4EA-47D8-B3D6-44138DE82DD6}"/>
              </a:ext>
            </a:extLst>
          </p:cNvPr>
          <p:cNvSpPr txBox="1"/>
          <p:nvPr/>
        </p:nvSpPr>
        <p:spPr>
          <a:xfrm>
            <a:off x="5204555" y="217847"/>
            <a:ext cx="5492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KPI SMART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A7D8-B834-3DD4-8EE5-A23CD08416E5}"/>
              </a:ext>
            </a:extLst>
          </p:cNvPr>
          <p:cNvSpPr txBox="1"/>
          <p:nvPr/>
        </p:nvSpPr>
        <p:spPr>
          <a:xfrm>
            <a:off x="436418" y="4542319"/>
            <a:ext cx="5659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dirty="0" err="1">
                <a:solidFill>
                  <a:srgbClr val="4B4F58"/>
                </a:solidFill>
                <a:latin typeface="inter"/>
              </a:rPr>
              <a:t>Contohnya</a:t>
            </a:r>
            <a:r>
              <a:rPr lang="en-US" dirty="0">
                <a:solidFill>
                  <a:srgbClr val="4B4F58"/>
                </a:solidFill>
                <a:latin typeface="inter"/>
              </a:rPr>
              <a:t> KPI </a:t>
            </a:r>
            <a:r>
              <a:rPr lang="en-US" dirty="0" err="1">
                <a:solidFill>
                  <a:srgbClr val="4B4F58"/>
                </a:solidFill>
                <a:latin typeface="inter"/>
              </a:rPr>
              <a:t>Kehadiran</a:t>
            </a:r>
            <a:r>
              <a:rPr lang="en-US" dirty="0">
                <a:solidFill>
                  <a:srgbClr val="4B4F58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4B4F58"/>
                </a:solidFill>
                <a:latin typeface="inter"/>
              </a:rPr>
              <a:t>Karyawan</a:t>
            </a:r>
            <a:endParaRPr lang="en-US" dirty="0">
              <a:solidFill>
                <a:srgbClr val="4B4F58"/>
              </a:solidFill>
              <a:latin typeface="inter"/>
            </a:endParaRPr>
          </a:p>
          <a:p>
            <a:pPr algn="r" fontAlgn="base"/>
            <a:r>
              <a:rPr lang="en-US" dirty="0">
                <a:solidFill>
                  <a:srgbClr val="4B4F58"/>
                </a:solidFill>
                <a:latin typeface="inter"/>
              </a:rPr>
              <a:t>“</a:t>
            </a:r>
            <a:r>
              <a:rPr lang="en-US" dirty="0" err="1">
                <a:solidFill>
                  <a:srgbClr val="4B4F58"/>
                </a:solidFill>
                <a:latin typeface="inter"/>
              </a:rPr>
              <a:t>M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enilai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kedisiplinan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presensi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karyawan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diperlukan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perangkat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yang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dapat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mencatat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presensi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tersebut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.”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D69B6-9777-7C35-934F-7761BAC99A3F}"/>
              </a:ext>
            </a:extLst>
          </p:cNvPr>
          <p:cNvSpPr txBox="1"/>
          <p:nvPr/>
        </p:nvSpPr>
        <p:spPr>
          <a:xfrm>
            <a:off x="471055" y="30095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b="0" i="0" u="none" strike="noStrike" dirty="0">
                <a:solidFill>
                  <a:srgbClr val="232933"/>
                </a:solidFill>
                <a:effectLst/>
                <a:latin typeface="Inter"/>
              </a:rPr>
              <a:t>Apakah tujuan tersebut berkaitan dengan perusahaan?</a:t>
            </a:r>
          </a:p>
        </p:txBody>
      </p:sp>
    </p:spTree>
    <p:extLst>
      <p:ext uri="{BB962C8B-B14F-4D97-AF65-F5344CB8AC3E}">
        <p14:creationId xmlns:p14="http://schemas.microsoft.com/office/powerpoint/2010/main" val="2365659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ABA08-4D45-30ED-3CE4-FD8C0E55C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ELATIHAN SMART KPI (KEY PERFORMANCE INDICATORS)">
            <a:extLst>
              <a:ext uri="{FF2B5EF4-FFF2-40B4-BE49-F238E27FC236}">
                <a16:creationId xmlns:a16="http://schemas.microsoft.com/office/drawing/2014/main" id="{0C8E75A6-405C-14F0-F51D-873874B5C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5" r="230"/>
          <a:stretch/>
        </p:blipFill>
        <p:spPr bwMode="auto">
          <a:xfrm>
            <a:off x="9048751" y="1392351"/>
            <a:ext cx="1731772" cy="40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7A5BC-F928-900C-6BE7-87DA0FD69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24" y="217847"/>
            <a:ext cx="1095513" cy="388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52C521-785F-6CF6-B4FF-EE1DE1A7C518}"/>
              </a:ext>
            </a:extLst>
          </p:cNvPr>
          <p:cNvSpPr/>
          <p:nvPr/>
        </p:nvSpPr>
        <p:spPr>
          <a:xfrm>
            <a:off x="10697180" y="217847"/>
            <a:ext cx="18288" cy="3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0F6AC-C05A-D502-0228-471C702985E2}"/>
              </a:ext>
            </a:extLst>
          </p:cNvPr>
          <p:cNvSpPr txBox="1"/>
          <p:nvPr/>
        </p:nvSpPr>
        <p:spPr>
          <a:xfrm>
            <a:off x="2151442" y="361299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KPI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harus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memiliki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rentang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atau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batas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waktu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yang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jelas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dan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terukur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dirty="0" err="1">
                <a:solidFill>
                  <a:srgbClr val="1D2939"/>
                </a:solidFill>
                <a:latin typeface="inter"/>
              </a:rPr>
              <a:t>baik</a:t>
            </a:r>
            <a:r>
              <a:rPr lang="en-US" dirty="0">
                <a:solidFill>
                  <a:srgbClr val="1D2939"/>
                </a:solidFill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dalam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hitungan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hari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,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minggu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,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bulan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,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ataupun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1D2939"/>
                </a:solidFill>
                <a:effectLst/>
                <a:latin typeface="inter"/>
              </a:rPr>
              <a:t>tahun</a:t>
            </a:r>
            <a:r>
              <a:rPr lang="en-US" b="0" i="0" dirty="0">
                <a:solidFill>
                  <a:srgbClr val="1D2939"/>
                </a:solidFill>
                <a:effectLst/>
                <a:latin typeface="inter"/>
              </a:rPr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F700C-9056-7CC5-8C56-0D3902435E5A}"/>
              </a:ext>
            </a:extLst>
          </p:cNvPr>
          <p:cNvSpPr txBox="1"/>
          <p:nvPr/>
        </p:nvSpPr>
        <p:spPr>
          <a:xfrm>
            <a:off x="5204555" y="217847"/>
            <a:ext cx="5492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KPI SMART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5A3E9-49F1-6924-10AA-104A2D20D07D}"/>
              </a:ext>
            </a:extLst>
          </p:cNvPr>
          <p:cNvSpPr txBox="1"/>
          <p:nvPr/>
        </p:nvSpPr>
        <p:spPr>
          <a:xfrm>
            <a:off x="1140060" y="48126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“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Meningkatkan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dirty="0">
                <a:solidFill>
                  <a:srgbClr val="4B4F58"/>
                </a:solidFill>
                <a:latin typeface="inter"/>
              </a:rPr>
              <a:t>Sales Revenue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2024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sebesar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dirty="0">
                <a:solidFill>
                  <a:srgbClr val="4B4F58"/>
                </a:solidFill>
                <a:latin typeface="inter"/>
              </a:rPr>
              <a:t>2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0%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dari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tahun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2023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melalui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strategi </a:t>
            </a:r>
            <a:r>
              <a:rPr lang="en-US" b="0" i="0" dirty="0" err="1">
                <a:solidFill>
                  <a:srgbClr val="4B4F58"/>
                </a:solidFill>
                <a:effectLst/>
                <a:latin typeface="inter"/>
              </a:rPr>
              <a:t>penjualan</a:t>
            </a:r>
            <a:r>
              <a:rPr lang="en-US" b="0" i="0" dirty="0">
                <a:solidFill>
                  <a:srgbClr val="4B4F58"/>
                </a:solidFill>
                <a:effectLst/>
                <a:latin typeface="inter"/>
              </a:rPr>
              <a:t> B2G”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6E5D6-E99B-DE47-F210-2DFAB779C91B}"/>
              </a:ext>
            </a:extLst>
          </p:cNvPr>
          <p:cNvSpPr txBox="1"/>
          <p:nvPr/>
        </p:nvSpPr>
        <p:spPr>
          <a:xfrm>
            <a:off x="2151442" y="29673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Berapa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lama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jangka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waktu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untuk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mencapai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tujuan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 </a:t>
            </a:r>
            <a:r>
              <a:rPr lang="en-US" b="0" i="0" u="none" strike="noStrike" dirty="0" err="1">
                <a:solidFill>
                  <a:srgbClr val="232933"/>
                </a:solidFill>
                <a:effectLst/>
                <a:latin typeface="Inter"/>
              </a:rPr>
              <a:t>tersebut</a:t>
            </a:r>
            <a:r>
              <a:rPr lang="en-US" b="0" i="0" u="none" strike="noStrike" dirty="0">
                <a:solidFill>
                  <a:srgbClr val="232933"/>
                </a:solidFill>
                <a:effectLst/>
                <a:latin typeface="Inte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240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4348" y="3195587"/>
            <a:ext cx="4030857" cy="685246"/>
            <a:chOff x="0" y="0"/>
            <a:chExt cx="1592438" cy="270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54348" y="4976729"/>
            <a:ext cx="4030857" cy="685246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6351" y="549544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22540" y="55144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" y="62370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14501" y="62560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654348" y="1527802"/>
            <a:ext cx="4030857" cy="685246"/>
            <a:chOff x="0" y="0"/>
            <a:chExt cx="1592438" cy="2707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883394" y="1719551"/>
            <a:ext cx="3801811" cy="34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01 - MINIMIZE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83394" y="3389195"/>
            <a:ext cx="380181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MAXIMIZE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83394" y="5146227"/>
            <a:ext cx="380181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03 - MIN TO ZERO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61691" y="1527802"/>
            <a:ext cx="576200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KPI Minimize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adalah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pencapaian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semakin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rendah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(minimum),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semakin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baik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karena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menunjukkan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perbaikan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di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perusahaan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: GA Expenses, Selling Expenses,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dll</a:t>
            </a:r>
            <a:endParaRPr lang="en-US" sz="1600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Rumus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= (Target /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Realisasi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) × 100%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61692" y="3195587"/>
            <a:ext cx="576200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KPI Maximize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adalah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semakin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tinggi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pencapaian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dari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target,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semakin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baik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: Total Sales, Gross Profit, Total NPBT,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dll</a:t>
            </a:r>
            <a:endParaRPr lang="en-US" sz="1600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Rumusnya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= (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Realisasi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/Target) × 100%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61691" y="4976729"/>
            <a:ext cx="599060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KPI Min to Zero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adalah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pencapaian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mewajibkan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target dan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pencapaian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harus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0</a:t>
            </a: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: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Komplain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Pelanggan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Kecelakaan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Kerja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Temuan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5S,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dll</a:t>
            </a:r>
            <a:endParaRPr lang="en-US" sz="1600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Rumus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= Jika 0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maka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100%,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jika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tidak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0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maka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0%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637D124D-ABA7-26A2-B1BA-0AD2C3F8AD0A}"/>
              </a:ext>
            </a:extLst>
          </p:cNvPr>
          <p:cNvSpPr txBox="1"/>
          <p:nvPr/>
        </p:nvSpPr>
        <p:spPr>
          <a:xfrm>
            <a:off x="2612350" y="392796"/>
            <a:ext cx="69673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TREND KPI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148" y="2664174"/>
            <a:ext cx="4756057" cy="685246"/>
            <a:chOff x="0" y="0"/>
            <a:chExt cx="1592438" cy="270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148" y="4010098"/>
            <a:ext cx="4756057" cy="685246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6351" y="549544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22540" y="55144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" y="62370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14501" y="62560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469461" y="54249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469461" y="61475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746922" y="470245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746922" y="54249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0024383" y="61475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 flipH="1" flipV="1">
            <a:off x="8513804" y="54249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 flipH="1" flipV="1">
            <a:off x="8513804" y="61475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9148" y="1318252"/>
            <a:ext cx="4756057" cy="685246"/>
            <a:chOff x="0" y="0"/>
            <a:chExt cx="1592438" cy="2707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09243" y="1510611"/>
            <a:ext cx="447596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01 - SUM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09242" y="2856533"/>
            <a:ext cx="447596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AVERAGE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9242" y="4175971"/>
            <a:ext cx="447596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03 – ACCUMULATION YTD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61692" y="1318252"/>
            <a:ext cx="4475962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Target &amp;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Pencapaian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Dijumlahkan</a:t>
            </a:r>
            <a:endParaRPr lang="en-US" sz="1600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KPI : Sales, NPBT, Gross Profit,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Jumlah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Program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61692" y="2664174"/>
            <a:ext cx="4475962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Target &amp;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Pencapaian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di Rata-Rata</a:t>
            </a: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KPI : GA Expenses, Interest Expenses, Total Inventory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61692" y="4010098"/>
            <a:ext cx="4475962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Target &amp;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Pencapaian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di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jumlah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dalam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periode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1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tahun</a:t>
            </a:r>
            <a:endParaRPr lang="en-US" sz="1600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KPI : Program </a:t>
            </a:r>
            <a:r>
              <a:rPr lang="en-US" sz="1600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Digitalisasi</a:t>
            </a:r>
            <a:r>
              <a:rPr lang="en-US" sz="16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204CF89C-BF2C-7BCA-8CAF-333E93BD459F}"/>
              </a:ext>
            </a:extLst>
          </p:cNvPr>
          <p:cNvSpPr txBox="1"/>
          <p:nvPr/>
        </p:nvSpPr>
        <p:spPr>
          <a:xfrm>
            <a:off x="2612350" y="392796"/>
            <a:ext cx="69673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CALCULATION KPI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5944" y="1998133"/>
            <a:ext cx="708011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666"/>
              </a:lnSpc>
            </a:pPr>
            <a:r>
              <a:rPr lang="en-US" sz="6666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KPI TYPE</a:t>
            </a:r>
          </a:p>
        </p:txBody>
      </p:sp>
      <p:sp>
        <p:nvSpPr>
          <p:cNvPr id="3" name="Freeform 3"/>
          <p:cNvSpPr/>
          <p:nvPr/>
        </p:nvSpPr>
        <p:spPr>
          <a:xfrm>
            <a:off x="11469461" y="-36739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69461" y="68580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 flipV="1">
            <a:off x="11469461" y="14083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6922" y="-36739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0024383" y="68580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0746922" y="14083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0024383" y="14083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 flipH="1" flipV="1">
            <a:off x="8513804" y="-36739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 flipH="1" flipV="1">
            <a:off x="8513804" y="68580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6351" y="469610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2540" y="471515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" y="54376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" y="61602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722540" y="61602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2214501" y="61792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214501" y="545674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2937040" y="59125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2700000">
            <a:off x="9587483" y="5049786"/>
            <a:ext cx="4943599" cy="2376730"/>
            <a:chOff x="0" y="0"/>
            <a:chExt cx="660400" cy="317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9279073" y="5596153"/>
            <a:ext cx="3456811" cy="342180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9136443" y="5804604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9016708" y="6043584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8932272" y="6301096"/>
            <a:ext cx="3127010" cy="3127010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8836369" y="6594214"/>
            <a:ext cx="2898449" cy="289844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 rot="2700000">
            <a:off x="-917594" y="-2062214"/>
            <a:ext cx="4943599" cy="2376730"/>
            <a:chOff x="0" y="0"/>
            <a:chExt cx="660400" cy="317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AutoShape 31"/>
          <p:cNvSpPr/>
          <p:nvPr/>
        </p:nvSpPr>
        <p:spPr>
          <a:xfrm>
            <a:off x="-1226004" y="-1515847"/>
            <a:ext cx="3456811" cy="342180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-1368634" y="-1307396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-1488369" y="-1068417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-1572805" y="-810904"/>
            <a:ext cx="3127010" cy="3127010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-1668708" y="-517787"/>
            <a:ext cx="2898449" cy="289844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-1749254" y="-221972"/>
            <a:ext cx="2642399" cy="265706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-1732076" y="152451"/>
            <a:ext cx="2251657" cy="224003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-1673198" y="603840"/>
            <a:ext cx="1752399" cy="178131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71AB0B89-22EA-D547-CD81-AA98AD8B7871}"/>
              </a:ext>
            </a:extLst>
          </p:cNvPr>
          <p:cNvGrpSpPr/>
          <p:nvPr/>
        </p:nvGrpSpPr>
        <p:grpSpPr>
          <a:xfrm>
            <a:off x="3869945" y="4220419"/>
            <a:ext cx="4756057" cy="685246"/>
            <a:chOff x="0" y="0"/>
            <a:chExt cx="1592438" cy="270714"/>
          </a:xfrm>
        </p:grpSpPr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87330537-22FA-7E59-8736-D74E74468C95}"/>
                </a:ext>
              </a:extLst>
            </p:cNvPr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2" name="TextBox 4">
              <a:extLst>
                <a:ext uri="{FF2B5EF4-FFF2-40B4-BE49-F238E27FC236}">
                  <a16:creationId xmlns:a16="http://schemas.microsoft.com/office/drawing/2014/main" id="{A95C6898-1DAC-0943-E893-51526CE40875}"/>
                </a:ext>
              </a:extLst>
            </p:cNvPr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grpSp>
        <p:nvGrpSpPr>
          <p:cNvPr id="43" name="Group 5">
            <a:extLst>
              <a:ext uri="{FF2B5EF4-FFF2-40B4-BE49-F238E27FC236}">
                <a16:creationId xmlns:a16="http://schemas.microsoft.com/office/drawing/2014/main" id="{45B8C58C-672B-D2EA-0E18-D072E42C4142}"/>
              </a:ext>
            </a:extLst>
          </p:cNvPr>
          <p:cNvGrpSpPr/>
          <p:nvPr/>
        </p:nvGrpSpPr>
        <p:grpSpPr>
          <a:xfrm>
            <a:off x="3869945" y="5318693"/>
            <a:ext cx="4756057" cy="685246"/>
            <a:chOff x="0" y="0"/>
            <a:chExt cx="1592438" cy="270714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48810BF6-4A28-D2CE-2C07-9009932D40E4}"/>
                </a:ext>
              </a:extLst>
            </p:cNvPr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6EB63F73-4B32-55DC-DEEA-BCF9BA803D44}"/>
                </a:ext>
              </a:extLst>
            </p:cNvPr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grpSp>
        <p:nvGrpSpPr>
          <p:cNvPr id="46" name="Group 19">
            <a:extLst>
              <a:ext uri="{FF2B5EF4-FFF2-40B4-BE49-F238E27FC236}">
                <a16:creationId xmlns:a16="http://schemas.microsoft.com/office/drawing/2014/main" id="{48777999-B319-844E-E51D-26AF54295D4B}"/>
              </a:ext>
            </a:extLst>
          </p:cNvPr>
          <p:cNvGrpSpPr/>
          <p:nvPr/>
        </p:nvGrpSpPr>
        <p:grpSpPr>
          <a:xfrm>
            <a:off x="3869945" y="3141197"/>
            <a:ext cx="4756057" cy="685246"/>
            <a:chOff x="0" y="0"/>
            <a:chExt cx="1592438" cy="270714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26EA3342-A595-7F17-F5E5-6D5996739DAC}"/>
                </a:ext>
              </a:extLst>
            </p:cNvPr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C6000DCE-666C-CAF1-0ECF-29C7AC3C09EF}"/>
                </a:ext>
              </a:extLst>
            </p:cNvPr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02"/>
                </a:lnSpc>
              </a:pPr>
              <a:endParaRPr sz="1200"/>
            </a:p>
          </p:txBody>
        </p:sp>
      </p:grpSp>
      <p:sp>
        <p:nvSpPr>
          <p:cNvPr id="49" name="TextBox 22">
            <a:extLst>
              <a:ext uri="{FF2B5EF4-FFF2-40B4-BE49-F238E27FC236}">
                <a16:creationId xmlns:a16="http://schemas.microsoft.com/office/drawing/2014/main" id="{B962BF17-0C24-D065-D89E-F4916742DE53}"/>
              </a:ext>
            </a:extLst>
          </p:cNvPr>
          <p:cNvSpPr txBox="1"/>
          <p:nvPr/>
        </p:nvSpPr>
        <p:spPr>
          <a:xfrm>
            <a:off x="4150041" y="3275329"/>
            <a:ext cx="4475961" cy="34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01 - KPI level Corporate</a:t>
            </a: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9945B592-12D5-48FE-ECB7-0487431D444C}"/>
              </a:ext>
            </a:extLst>
          </p:cNvPr>
          <p:cNvSpPr txBox="1"/>
          <p:nvPr/>
        </p:nvSpPr>
        <p:spPr>
          <a:xfrm>
            <a:off x="4150041" y="4354552"/>
            <a:ext cx="4475961" cy="34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– KPI level </a:t>
            </a:r>
            <a:r>
              <a:rPr lang="en-US" sz="2667" b="1" dirty="0" err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Direktorat</a:t>
            </a:r>
            <a:endParaRPr lang="en-US" sz="2667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927F6555-9A83-F034-479C-4E8F717A05C5}"/>
              </a:ext>
            </a:extLst>
          </p:cNvPr>
          <p:cNvSpPr txBox="1"/>
          <p:nvPr/>
        </p:nvSpPr>
        <p:spPr>
          <a:xfrm>
            <a:off x="4150041" y="5452823"/>
            <a:ext cx="4475961" cy="349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en-US" sz="2667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03 – KPI level </a:t>
            </a:r>
            <a:r>
              <a:rPr lang="en-US" sz="2667" b="1" dirty="0" err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Departemen</a:t>
            </a:r>
            <a:endParaRPr lang="en-US" sz="2667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22347" y="1060608"/>
            <a:ext cx="1767890" cy="1767890"/>
          </a:xfrm>
          <a:custGeom>
            <a:avLst/>
            <a:gdLst/>
            <a:ahLst/>
            <a:cxnLst/>
            <a:rect l="l" t="t" r="r" b="b"/>
            <a:pathLst>
              <a:path w="2651835" h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3820" y="1614673"/>
            <a:ext cx="5588246" cy="1740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7029"/>
              </a:lnSpc>
            </a:pPr>
            <a:r>
              <a:rPr lang="en-US" sz="5020" b="1" spc="306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IT'S WORKSHOP TIME!</a:t>
            </a:r>
          </a:p>
        </p:txBody>
      </p:sp>
      <p:sp>
        <p:nvSpPr>
          <p:cNvPr id="13" name="Freeform 13"/>
          <p:cNvSpPr/>
          <p:nvPr/>
        </p:nvSpPr>
        <p:spPr>
          <a:xfrm>
            <a:off x="-526316" y="-380254"/>
            <a:ext cx="1767890" cy="1767890"/>
          </a:xfrm>
          <a:custGeom>
            <a:avLst/>
            <a:gdLst/>
            <a:ahLst/>
            <a:cxnLst/>
            <a:rect l="l" t="t" r="r" b="b"/>
            <a:pathLst>
              <a:path w="2651835" h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4B948A-85D6-9830-2913-207B6A436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5" r="12653" b="17042"/>
          <a:stretch/>
        </p:blipFill>
        <p:spPr>
          <a:xfrm>
            <a:off x="6603754" y="640946"/>
            <a:ext cx="5588246" cy="6217054"/>
          </a:xfrm>
          <a:custGeom>
            <a:avLst/>
            <a:gdLst>
              <a:gd name="connsiteX0" fmla="*/ 8382369 w 8382369"/>
              <a:gd name="connsiteY0" fmla="*/ 0 h 9325581"/>
              <a:gd name="connsiteX1" fmla="*/ 8382369 w 8382369"/>
              <a:gd name="connsiteY1" fmla="*/ 9325581 h 9325581"/>
              <a:gd name="connsiteX2" fmla="*/ 54226 w 8382369"/>
              <a:gd name="connsiteY2" fmla="*/ 9325581 h 9325581"/>
              <a:gd name="connsiteX3" fmla="*/ 43278 w 8382369"/>
              <a:gd name="connsiteY3" fmla="*/ 9239419 h 9325581"/>
              <a:gd name="connsiteX4" fmla="*/ 0 w 8382369"/>
              <a:gd name="connsiteY4" fmla="*/ 8382370 h 9325581"/>
              <a:gd name="connsiteX5" fmla="*/ 7951015 w 8382369"/>
              <a:gd name="connsiteY5" fmla="*/ 10907 h 932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369" h="9325581">
                <a:moveTo>
                  <a:pt x="8382369" y="0"/>
                </a:moveTo>
                <a:lnTo>
                  <a:pt x="8382369" y="9325581"/>
                </a:lnTo>
                <a:lnTo>
                  <a:pt x="54226" y="9325581"/>
                </a:lnTo>
                <a:lnTo>
                  <a:pt x="43278" y="9239419"/>
                </a:lnTo>
                <a:cubicBezTo>
                  <a:pt x="14660" y="8957628"/>
                  <a:pt x="0" y="8671711"/>
                  <a:pt x="0" y="8382370"/>
                </a:cubicBezTo>
                <a:cubicBezTo>
                  <a:pt x="0" y="3897586"/>
                  <a:pt x="3522023" y="235414"/>
                  <a:pt x="7951015" y="1090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338B8-C104-FC42-8750-5D8FA95CCA14}"/>
              </a:ext>
            </a:extLst>
          </p:cNvPr>
          <p:cNvSpPr txBox="1"/>
          <p:nvPr/>
        </p:nvSpPr>
        <p:spPr>
          <a:xfrm>
            <a:off x="605669" y="4007081"/>
            <a:ext cx="67105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pc="306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Please o</a:t>
            </a:r>
            <a:r>
              <a:rPr lang="en-US" sz="1800" spc="306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pen Portal Website at</a:t>
            </a:r>
          </a:p>
          <a:p>
            <a:pPr defTabSz="609630"/>
            <a:endParaRPr lang="en-US" sz="1800" spc="306" dirty="0">
              <a:solidFill>
                <a:srgbClr val="FFFFFF"/>
              </a:solidFill>
              <a:latin typeface="Now Bold"/>
              <a:ea typeface="Now Bold"/>
              <a:cs typeface="Now Bold"/>
              <a:sym typeface="Now Bold"/>
            </a:endParaRPr>
          </a:p>
          <a:p>
            <a:pPr defTabSz="609630"/>
            <a:r>
              <a:rPr lang="en-US" sz="1800" spc="306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https://portal.chitose-indonesia.com/Auth</a:t>
            </a:r>
          </a:p>
          <a:p>
            <a:pPr defTabSz="609630"/>
            <a:endParaRPr lang="en-US" sz="1800" spc="306" dirty="0">
              <a:solidFill>
                <a:srgbClr val="FFFFFF"/>
              </a:solidFill>
              <a:latin typeface="Now Bold"/>
              <a:ea typeface="Now Bold"/>
              <a:cs typeface="Now Bold"/>
              <a:sym typeface="Now Bold"/>
            </a:endParaRPr>
          </a:p>
          <a:p>
            <a:pPr defTabSz="609630"/>
            <a:r>
              <a:rPr lang="en-US" sz="1800" spc="306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Or </a:t>
            </a:r>
          </a:p>
          <a:p>
            <a:pPr defTabSz="609630"/>
            <a:endParaRPr lang="en-US" sz="1800" spc="306" dirty="0">
              <a:solidFill>
                <a:srgbClr val="FFFFFF"/>
              </a:solidFill>
              <a:latin typeface="Now Bold"/>
              <a:ea typeface="Now Bold"/>
              <a:cs typeface="Now Bold"/>
              <a:sym typeface="Now Bold"/>
            </a:endParaRPr>
          </a:p>
          <a:p>
            <a:pPr defTabSz="609630"/>
            <a:r>
              <a:rPr lang="en-US" sz="1800" spc="306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https://portal.chitose-indonesia.com:4343/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81011" y="2498162"/>
            <a:ext cx="4394385" cy="3134287"/>
            <a:chOff x="0" y="-57150"/>
            <a:chExt cx="1736053" cy="12382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36053" cy="1181087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736053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7591229" y="4801230"/>
            <a:ext cx="4943599" cy="2376730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9421030" y="5312992"/>
            <a:ext cx="3421801" cy="345681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9629481" y="5553199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9868460" y="5787408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6858096" y="2643317"/>
            <a:ext cx="4394385" cy="2989132"/>
            <a:chOff x="0" y="0"/>
            <a:chExt cx="1736053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36053" cy="812800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736053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 rot="2700000">
            <a:off x="-1424956" y="-2522348"/>
            <a:ext cx="4943599" cy="2376730"/>
            <a:chOff x="0" y="0"/>
            <a:chExt cx="660400" cy="317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AutoShape 26"/>
          <p:cNvSpPr/>
          <p:nvPr/>
        </p:nvSpPr>
        <p:spPr>
          <a:xfrm>
            <a:off x="-1733366" y="-1975983"/>
            <a:ext cx="3456811" cy="342180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-1875996" y="-1767531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-1995731" y="-1528551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-2080167" y="-1271040"/>
            <a:ext cx="3127010" cy="3127010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-2176070" y="-977922"/>
            <a:ext cx="2898449" cy="289844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-2256616" y="-682106"/>
            <a:ext cx="2642399" cy="265706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-2239438" y="-307684"/>
            <a:ext cx="2251657" cy="224003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TextBox 33"/>
          <p:cNvSpPr txBox="1"/>
          <p:nvPr/>
        </p:nvSpPr>
        <p:spPr>
          <a:xfrm>
            <a:off x="1697547" y="3512973"/>
            <a:ext cx="3361311" cy="413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000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“To Be A Valuable Company”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057682" y="3232356"/>
            <a:ext cx="4014039" cy="17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000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“</a:t>
            </a:r>
            <a:r>
              <a:rPr lang="en-US" sz="2000" i="1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Menjadi</a:t>
            </a:r>
            <a:r>
              <a:rPr lang="en-US" sz="2000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Perusahaan </a:t>
            </a:r>
            <a:r>
              <a:rPr lang="en-US" sz="2000" i="1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Nomor</a:t>
            </a:r>
            <a:r>
              <a:rPr lang="en-US" sz="2000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Satu Di Indonesia </a:t>
            </a:r>
            <a:r>
              <a:rPr lang="en-US" sz="2000" i="1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Sebagai</a:t>
            </a:r>
            <a:r>
              <a:rPr lang="en-US" sz="2000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Penyedia</a:t>
            </a:r>
            <a:r>
              <a:rPr lang="en-US" sz="2000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Steel Related Furniture Yang </a:t>
            </a:r>
            <a:r>
              <a:rPr lang="en-US" sz="2000" i="1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Inovatif</a:t>
            </a:r>
            <a:r>
              <a:rPr lang="en-US" sz="2000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Dan </a:t>
            </a:r>
            <a:r>
              <a:rPr lang="en-US" sz="2000" i="1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Kompetitif</a:t>
            </a:r>
            <a:r>
              <a:rPr lang="en-US" sz="2000" i="1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”</a:t>
            </a:r>
          </a:p>
        </p:txBody>
      </p:sp>
      <p:sp>
        <p:nvSpPr>
          <p:cNvPr id="69" name="TextBox 34">
            <a:extLst>
              <a:ext uri="{FF2B5EF4-FFF2-40B4-BE49-F238E27FC236}">
                <a16:creationId xmlns:a16="http://schemas.microsoft.com/office/drawing/2014/main" id="{B295C5F2-1415-5363-4BFD-0CF6AE1BCB95}"/>
              </a:ext>
            </a:extLst>
          </p:cNvPr>
          <p:cNvSpPr txBox="1"/>
          <p:nvPr/>
        </p:nvSpPr>
        <p:spPr>
          <a:xfrm>
            <a:off x="1181011" y="1699769"/>
            <a:ext cx="4394385" cy="622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28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TAGLINE</a:t>
            </a:r>
          </a:p>
        </p:txBody>
      </p:sp>
      <p:sp>
        <p:nvSpPr>
          <p:cNvPr id="70" name="TextBox 34">
            <a:extLst>
              <a:ext uri="{FF2B5EF4-FFF2-40B4-BE49-F238E27FC236}">
                <a16:creationId xmlns:a16="http://schemas.microsoft.com/office/drawing/2014/main" id="{0DF0D0D5-8FB8-907D-3A17-AD6B5949A8D9}"/>
              </a:ext>
            </a:extLst>
          </p:cNvPr>
          <p:cNvSpPr txBox="1"/>
          <p:nvPr/>
        </p:nvSpPr>
        <p:spPr>
          <a:xfrm>
            <a:off x="6996950" y="1699769"/>
            <a:ext cx="4394385" cy="622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28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VISI</a:t>
            </a:r>
          </a:p>
        </p:txBody>
      </p:sp>
      <p:sp>
        <p:nvSpPr>
          <p:cNvPr id="2" name="Freeform 30">
            <a:extLst>
              <a:ext uri="{FF2B5EF4-FFF2-40B4-BE49-F238E27FC236}">
                <a16:creationId xmlns:a16="http://schemas.microsoft.com/office/drawing/2014/main" id="{AD06911A-180C-09E3-EC86-F8BE84EBFCC0}"/>
              </a:ext>
            </a:extLst>
          </p:cNvPr>
          <p:cNvSpPr/>
          <p:nvPr/>
        </p:nvSpPr>
        <p:spPr>
          <a:xfrm rot="-5400000">
            <a:off x="10334532" y="-433464"/>
            <a:ext cx="622478" cy="2032580"/>
          </a:xfrm>
          <a:custGeom>
            <a:avLst/>
            <a:gdLst/>
            <a:ahLst/>
            <a:cxnLst/>
            <a:rect l="l" t="t" r="r" b="b"/>
            <a:pathLst>
              <a:path w="668178" h="2181805">
                <a:moveTo>
                  <a:pt x="0" y="0"/>
                </a:moveTo>
                <a:lnTo>
                  <a:pt x="668178" y="0"/>
                </a:lnTo>
                <a:lnTo>
                  <a:pt x="668178" y="2181805"/>
                </a:lnTo>
                <a:lnTo>
                  <a:pt x="0" y="2181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5944" y="2640540"/>
            <a:ext cx="708011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266"/>
              </a:lnSpc>
            </a:pPr>
            <a:r>
              <a:rPr lang="en-US" sz="8266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THANK YOU</a:t>
            </a:r>
          </a:p>
        </p:txBody>
      </p:sp>
      <p:sp>
        <p:nvSpPr>
          <p:cNvPr id="4" name="Freeform 4"/>
          <p:cNvSpPr/>
          <p:nvPr/>
        </p:nvSpPr>
        <p:spPr>
          <a:xfrm>
            <a:off x="11469461" y="-36739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69461" y="68580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 flipH="1" flipV="1">
            <a:off x="11469461" y="14083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46922" y="-36739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0024383" y="68580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0746922" y="14083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 flipV="1">
            <a:off x="10024383" y="14083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 flipH="1" flipV="1">
            <a:off x="8513804" y="-36739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 flipH="1" flipV="1">
            <a:off x="8513804" y="68580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6351" y="469610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22540" y="471515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" y="54376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" y="61602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722540" y="61602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2214501" y="61792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14501" y="545674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2937040" y="61792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8749069" y="3650024"/>
            <a:ext cx="5898341" cy="5903784"/>
            <a:chOff x="0" y="0"/>
            <a:chExt cx="11796681" cy="11807568"/>
          </a:xfrm>
        </p:grpSpPr>
        <p:grpSp>
          <p:nvGrpSpPr>
            <p:cNvPr id="22" name="Group 22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02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AutoShape 25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-1756008" y="-3461976"/>
            <a:ext cx="5898341" cy="5903784"/>
            <a:chOff x="0" y="0"/>
            <a:chExt cx="11796681" cy="11807568"/>
          </a:xfrm>
        </p:grpSpPr>
        <p:grpSp>
          <p:nvGrpSpPr>
            <p:cNvPr id="35" name="Group 35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02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8" name="AutoShape 38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1DFE-DF60-279D-DA67-D09CB2BB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E3CB3036-7372-4179-3E1F-837104AD8B4A}"/>
              </a:ext>
            </a:extLst>
          </p:cNvPr>
          <p:cNvGrpSpPr/>
          <p:nvPr/>
        </p:nvGrpSpPr>
        <p:grpSpPr>
          <a:xfrm rot="-2700000">
            <a:off x="7591229" y="4801230"/>
            <a:ext cx="4943599" cy="2376730"/>
            <a:chOff x="0" y="0"/>
            <a:chExt cx="660400" cy="3175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51E2E67-5351-CFB8-680A-599511B9C81F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ACBE864-6200-0951-0BAC-2D556E15B399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AF98032A-0103-5DF8-3901-FC2B7657F58F}"/>
              </a:ext>
            </a:extLst>
          </p:cNvPr>
          <p:cNvSpPr/>
          <p:nvPr/>
        </p:nvSpPr>
        <p:spPr>
          <a:xfrm flipV="1">
            <a:off x="9421030" y="5312992"/>
            <a:ext cx="3421801" cy="345681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4D96D72-1417-37A8-43FE-295EAAB9D624}"/>
              </a:ext>
            </a:extLst>
          </p:cNvPr>
          <p:cNvSpPr/>
          <p:nvPr/>
        </p:nvSpPr>
        <p:spPr>
          <a:xfrm flipV="1">
            <a:off x="9629481" y="5553199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B811B78-69AC-7E2C-411B-4DAFD863824B}"/>
              </a:ext>
            </a:extLst>
          </p:cNvPr>
          <p:cNvSpPr/>
          <p:nvPr/>
        </p:nvSpPr>
        <p:spPr>
          <a:xfrm flipV="1">
            <a:off x="9868460" y="5787408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922D91B-11CA-2D97-FC47-5695CD9E9775}"/>
              </a:ext>
            </a:extLst>
          </p:cNvPr>
          <p:cNvGrpSpPr/>
          <p:nvPr/>
        </p:nvGrpSpPr>
        <p:grpSpPr>
          <a:xfrm rot="2700000">
            <a:off x="-1424956" y="-2522348"/>
            <a:ext cx="4943599" cy="2376730"/>
            <a:chOff x="0" y="0"/>
            <a:chExt cx="660400" cy="3175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B917FAD-F367-D48A-9F78-9F2FF6EAC6E1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85F95C1D-ECE9-A65F-6D04-AA1F5CC79D2E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AutoShape 26">
            <a:extLst>
              <a:ext uri="{FF2B5EF4-FFF2-40B4-BE49-F238E27FC236}">
                <a16:creationId xmlns:a16="http://schemas.microsoft.com/office/drawing/2014/main" id="{F7B35F7B-D7A9-50E3-BA21-259370A76A4C}"/>
              </a:ext>
            </a:extLst>
          </p:cNvPr>
          <p:cNvSpPr/>
          <p:nvPr/>
        </p:nvSpPr>
        <p:spPr>
          <a:xfrm>
            <a:off x="-1733366" y="-1975983"/>
            <a:ext cx="3456811" cy="342180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9E05CA62-05A0-9083-D5CE-5CDE91DE703B}"/>
              </a:ext>
            </a:extLst>
          </p:cNvPr>
          <p:cNvSpPr/>
          <p:nvPr/>
        </p:nvSpPr>
        <p:spPr>
          <a:xfrm>
            <a:off x="-1875996" y="-1767531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7DDB52AE-1010-CC7D-6C43-A3775A82852B}"/>
              </a:ext>
            </a:extLst>
          </p:cNvPr>
          <p:cNvSpPr/>
          <p:nvPr/>
        </p:nvSpPr>
        <p:spPr>
          <a:xfrm>
            <a:off x="-1995731" y="-1528551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AA4A0E26-6DA2-06E1-2573-2C7A5FD565B3}"/>
              </a:ext>
            </a:extLst>
          </p:cNvPr>
          <p:cNvSpPr/>
          <p:nvPr/>
        </p:nvSpPr>
        <p:spPr>
          <a:xfrm>
            <a:off x="-2080167" y="-1271040"/>
            <a:ext cx="3127010" cy="3127010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FAAA1731-EE1F-3EB7-857D-997FFFBF2B24}"/>
              </a:ext>
            </a:extLst>
          </p:cNvPr>
          <p:cNvSpPr/>
          <p:nvPr/>
        </p:nvSpPr>
        <p:spPr>
          <a:xfrm>
            <a:off x="-2176070" y="-977922"/>
            <a:ext cx="2898449" cy="289844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DDD80318-FBD9-8C80-C5FC-4A458135A7AB}"/>
              </a:ext>
            </a:extLst>
          </p:cNvPr>
          <p:cNvSpPr/>
          <p:nvPr/>
        </p:nvSpPr>
        <p:spPr>
          <a:xfrm>
            <a:off x="-2256616" y="-682106"/>
            <a:ext cx="2642399" cy="265706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7F95A71F-ABB1-BC0F-881C-00EB1A0C4F03}"/>
              </a:ext>
            </a:extLst>
          </p:cNvPr>
          <p:cNvSpPr/>
          <p:nvPr/>
        </p:nvSpPr>
        <p:spPr>
          <a:xfrm>
            <a:off x="-2239438" y="-307684"/>
            <a:ext cx="2251657" cy="224003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226C19-235A-4E3F-A29E-7F254A2F6D1B}"/>
              </a:ext>
            </a:extLst>
          </p:cNvPr>
          <p:cNvGrpSpPr/>
          <p:nvPr/>
        </p:nvGrpSpPr>
        <p:grpSpPr>
          <a:xfrm>
            <a:off x="1078675" y="835007"/>
            <a:ext cx="10268039" cy="5719787"/>
            <a:chOff x="1181011" y="1445818"/>
            <a:chExt cx="10268039" cy="5719787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FBF9E92-DC9E-BC1A-E8A5-A1E8A07DD9B5}"/>
                </a:ext>
              </a:extLst>
            </p:cNvPr>
            <p:cNvGrpSpPr/>
            <p:nvPr/>
          </p:nvGrpSpPr>
          <p:grpSpPr>
            <a:xfrm>
              <a:off x="1181011" y="1445818"/>
              <a:ext cx="10268039" cy="5719787"/>
              <a:chOff x="0" y="-57150"/>
              <a:chExt cx="1736053" cy="1468891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9C5FD62-983B-861C-0285-593C9646E75D}"/>
                  </a:ext>
                </a:extLst>
              </p:cNvPr>
              <p:cNvSpPr/>
              <p:nvPr/>
            </p:nvSpPr>
            <p:spPr>
              <a:xfrm>
                <a:off x="0" y="0"/>
                <a:ext cx="1736053" cy="1411741"/>
              </a:xfrm>
              <a:custGeom>
                <a:avLst/>
                <a:gdLst/>
                <a:ahLst/>
                <a:cxnLst/>
                <a:rect l="l" t="t" r="r" b="b"/>
                <a:pathLst>
                  <a:path w="1736053" h="812800">
                    <a:moveTo>
                      <a:pt x="58726" y="0"/>
                    </a:moveTo>
                    <a:lnTo>
                      <a:pt x="1677327" y="0"/>
                    </a:lnTo>
                    <a:cubicBezTo>
                      <a:pt x="1692902" y="0"/>
                      <a:pt x="1707840" y="6187"/>
                      <a:pt x="1718853" y="17200"/>
                    </a:cubicBezTo>
                    <a:cubicBezTo>
                      <a:pt x="1729866" y="28214"/>
                      <a:pt x="1736053" y="43151"/>
                      <a:pt x="1736053" y="58726"/>
                    </a:cubicBezTo>
                    <a:lnTo>
                      <a:pt x="1736053" y="754074"/>
                    </a:lnTo>
                    <a:cubicBezTo>
                      <a:pt x="1736053" y="786508"/>
                      <a:pt x="1709761" y="812800"/>
                      <a:pt x="1677327" y="812800"/>
                    </a:cubicBezTo>
                    <a:lnTo>
                      <a:pt x="58726" y="812800"/>
                    </a:lnTo>
                    <a:cubicBezTo>
                      <a:pt x="43151" y="812800"/>
                      <a:pt x="28214" y="806613"/>
                      <a:pt x="17200" y="795600"/>
                    </a:cubicBezTo>
                    <a:cubicBezTo>
                      <a:pt x="6187" y="784586"/>
                      <a:pt x="0" y="769649"/>
                      <a:pt x="0" y="754074"/>
                    </a:cubicBezTo>
                    <a:lnTo>
                      <a:pt x="0" y="58726"/>
                    </a:lnTo>
                    <a:cubicBezTo>
                      <a:pt x="0" y="43151"/>
                      <a:pt x="6187" y="28214"/>
                      <a:pt x="17200" y="17200"/>
                    </a:cubicBezTo>
                    <a:cubicBezTo>
                      <a:pt x="28214" y="6187"/>
                      <a:pt x="43151" y="0"/>
                      <a:pt x="58726" y="0"/>
                    </a:cubicBezTo>
                    <a:close/>
                  </a:path>
                </a:pathLst>
              </a:custGeom>
              <a:solidFill>
                <a:srgbClr val="227C9D"/>
              </a:solidFill>
            </p:spPr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E23BDDB9-8C37-2F55-C180-A9929D66644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36053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93C75C8-213E-1354-7A2D-9A49C0EC74F2}"/>
                </a:ext>
              </a:extLst>
            </p:cNvPr>
            <p:cNvSpPr txBox="1"/>
            <p:nvPr/>
          </p:nvSpPr>
          <p:spPr>
            <a:xfrm>
              <a:off x="1723445" y="1995320"/>
              <a:ext cx="9135055" cy="50213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defTabSz="60963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Meningkatkan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kepuasan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pelanggan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dengan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inovasi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produk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dan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pelayanan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bermutu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tinggi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melalui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kepemimpinan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yang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kuat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.</a:t>
              </a:r>
            </a:p>
            <a:p>
              <a:pPr marL="457200" indent="-457200" defTabSz="60963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Memberikan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manajemen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yang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terpercaya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melalui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penegakan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good corporate governance dan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penerapan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sistem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yang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terintegrasi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. </a:t>
              </a:r>
            </a:p>
            <a:p>
              <a:pPr marL="457200" indent="-457200" defTabSz="60963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Memberikan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pertumbuhan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keuntungan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bagi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shareholders dan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kontribusi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manfaat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bagi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seluruh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stakeholders.</a:t>
              </a:r>
            </a:p>
            <a:p>
              <a:pPr marL="457200" indent="-457200" defTabSz="60963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Membangun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sumber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daya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manusia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yang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berkarakter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dan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dapat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diandalkan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serta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mempunyai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etos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kerja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yang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tinggi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.</a:t>
              </a:r>
            </a:p>
            <a:p>
              <a:pPr marL="457200" indent="-457200" defTabSz="60963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Membangun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pondasi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perusahaan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yang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berkelanjutan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dengan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memperhatikan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aspek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ESG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dalam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penetapan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kebijakan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maupun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operasional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perusahaan</a:t>
              </a:r>
              <a:r>
                <a:rPr lang="en-US" sz="2000" dirty="0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.	</a:t>
              </a:r>
            </a:p>
          </p:txBody>
        </p:sp>
      </p:grpSp>
      <p:sp>
        <p:nvSpPr>
          <p:cNvPr id="69" name="TextBox 34">
            <a:extLst>
              <a:ext uri="{FF2B5EF4-FFF2-40B4-BE49-F238E27FC236}">
                <a16:creationId xmlns:a16="http://schemas.microsoft.com/office/drawing/2014/main" id="{6AAEC23F-866F-90E8-0320-2DD263531C3C}"/>
              </a:ext>
            </a:extLst>
          </p:cNvPr>
          <p:cNvSpPr txBox="1"/>
          <p:nvPr/>
        </p:nvSpPr>
        <p:spPr>
          <a:xfrm>
            <a:off x="3796471" y="255067"/>
            <a:ext cx="4394385" cy="622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28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MISI</a:t>
            </a:r>
          </a:p>
        </p:txBody>
      </p:sp>
      <p:sp>
        <p:nvSpPr>
          <p:cNvPr id="71" name="Freeform 30">
            <a:extLst>
              <a:ext uri="{FF2B5EF4-FFF2-40B4-BE49-F238E27FC236}">
                <a16:creationId xmlns:a16="http://schemas.microsoft.com/office/drawing/2014/main" id="{65C824DD-0D84-A143-AC21-9903B00A7D3B}"/>
              </a:ext>
            </a:extLst>
          </p:cNvPr>
          <p:cNvSpPr/>
          <p:nvPr/>
        </p:nvSpPr>
        <p:spPr>
          <a:xfrm rot="-5400000">
            <a:off x="10334532" y="-433464"/>
            <a:ext cx="622478" cy="2032580"/>
          </a:xfrm>
          <a:custGeom>
            <a:avLst/>
            <a:gdLst/>
            <a:ahLst/>
            <a:cxnLst/>
            <a:rect l="l" t="t" r="r" b="b"/>
            <a:pathLst>
              <a:path w="668178" h="2181805">
                <a:moveTo>
                  <a:pt x="0" y="0"/>
                </a:moveTo>
                <a:lnTo>
                  <a:pt x="668178" y="0"/>
                </a:lnTo>
                <a:lnTo>
                  <a:pt x="668178" y="2181805"/>
                </a:lnTo>
                <a:lnTo>
                  <a:pt x="0" y="2181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230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B73939-1C0C-98BF-B404-96654D8A8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92608"/>
              </p:ext>
            </p:extLst>
          </p:nvPr>
        </p:nvGraphicFramePr>
        <p:xfrm>
          <a:off x="767408" y="952500"/>
          <a:ext cx="10801200" cy="5656891"/>
        </p:xfrm>
        <a:graphic>
          <a:graphicData uri="http://schemas.openxmlformats.org/drawingml/2006/table">
            <a:tbl>
              <a:tblPr firstRow="1" firstCol="1" bandRow="1"/>
              <a:tblGrid>
                <a:gridCol w="2385861">
                  <a:extLst>
                    <a:ext uri="{9D8B030D-6E8A-4147-A177-3AD203B41FA5}">
                      <a16:colId xmlns:a16="http://schemas.microsoft.com/office/drawing/2014/main" val="1028123318"/>
                    </a:ext>
                  </a:extLst>
                </a:gridCol>
                <a:gridCol w="4564519">
                  <a:extLst>
                    <a:ext uri="{9D8B030D-6E8A-4147-A177-3AD203B41FA5}">
                      <a16:colId xmlns:a16="http://schemas.microsoft.com/office/drawing/2014/main" val="849317051"/>
                    </a:ext>
                  </a:extLst>
                </a:gridCol>
                <a:gridCol w="3850820">
                  <a:extLst>
                    <a:ext uri="{9D8B030D-6E8A-4147-A177-3AD203B41FA5}">
                      <a16:colId xmlns:a16="http://schemas.microsoft.com/office/drawing/2014/main" val="3794050981"/>
                    </a:ext>
                  </a:extLst>
                </a:gridCol>
              </a:tblGrid>
              <a:tr h="789890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PERSPEKTIF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7C9D"/>
                    </a:solidFill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STRATEGI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7C9D"/>
                    </a:solidFill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 STRATEGI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7C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21691"/>
                  </a:ext>
                </a:extLst>
              </a:tr>
              <a:tr h="1298838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-Number One Company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-Trustworthy Management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Growth</a:t>
                      </a: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Effectiveness</a:t>
                      </a: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 Profit Growth</a:t>
                      </a: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Profitable Growth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42993"/>
                  </a:ext>
                </a:extLst>
              </a:tr>
              <a:tr h="642137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-Provider of innovative and competitive steel related furniture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Innovative Product</a:t>
                      </a: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Satisfaction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732861"/>
                  </a:ext>
                </a:extLst>
              </a:tr>
              <a:tr h="1298838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Process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-Best Quality product &amp; Service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-Contribution to all stakeholders </a:t>
                      </a:r>
                    </a:p>
                    <a:p>
                      <a:pPr marL="457200" marR="0" lvl="0" indent="0" algn="l" defTabSz="6096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-Sustainability (ESG)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ESG</a:t>
                      </a: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Inventory Management</a:t>
                      </a: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Productivity</a:t>
                      </a: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Quality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007538"/>
                  </a:ext>
                </a:extLst>
              </a:tr>
              <a:tr h="1627188"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&amp; Growth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-Strong Leadership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-Enforcement Good Corporate Governance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-Human Capital development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-Digitalization &amp; Integrated  system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304815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609630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91444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21926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1524076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1828891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2133707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2438522" algn="l" defTabSz="60963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742950" marR="0" lvl="0" indent="-285750" algn="l" defTabSz="6096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 Capital</a:t>
                      </a:r>
                    </a:p>
                    <a:p>
                      <a:pPr marL="742950" marR="0" lvl="0" indent="-285750" algn="l" defTabSz="6096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Digitalization System</a:t>
                      </a:r>
                    </a:p>
                    <a:p>
                      <a:pPr marL="742950" marR="0" lvl="0" indent="-285750" algn="l" defTabSz="60963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Capital</a:t>
                      </a: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 Branding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0294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871525-CAAB-B11E-9950-55CB0E7C3887}"/>
              </a:ext>
            </a:extLst>
          </p:cNvPr>
          <p:cNvSpPr txBox="1"/>
          <p:nvPr/>
        </p:nvSpPr>
        <p:spPr>
          <a:xfrm>
            <a:off x="767408" y="197224"/>
            <a:ext cx="9796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TEMA STRATEGI YANG SELARAS DARI PERSPECTIVE BSC</a:t>
            </a:r>
          </a:p>
        </p:txBody>
      </p:sp>
      <p:sp>
        <p:nvSpPr>
          <p:cNvPr id="6" name="Freeform 30">
            <a:extLst>
              <a:ext uri="{FF2B5EF4-FFF2-40B4-BE49-F238E27FC236}">
                <a16:creationId xmlns:a16="http://schemas.microsoft.com/office/drawing/2014/main" id="{8F51AD62-A5E1-5FB9-4264-65C271D92FCA}"/>
              </a:ext>
            </a:extLst>
          </p:cNvPr>
          <p:cNvSpPr/>
          <p:nvPr/>
        </p:nvSpPr>
        <p:spPr>
          <a:xfrm rot="-5400000">
            <a:off x="11173474" y="-178305"/>
            <a:ext cx="360652" cy="1177638"/>
          </a:xfrm>
          <a:custGeom>
            <a:avLst/>
            <a:gdLst/>
            <a:ahLst/>
            <a:cxnLst/>
            <a:rect l="l" t="t" r="r" b="b"/>
            <a:pathLst>
              <a:path w="668178" h="2181805">
                <a:moveTo>
                  <a:pt x="0" y="0"/>
                </a:moveTo>
                <a:lnTo>
                  <a:pt x="668178" y="0"/>
                </a:lnTo>
                <a:lnTo>
                  <a:pt x="668178" y="2181805"/>
                </a:lnTo>
                <a:lnTo>
                  <a:pt x="0" y="2181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D29B3-0A01-5DC0-8855-CD97A24C8C4D}"/>
              </a:ext>
            </a:extLst>
          </p:cNvPr>
          <p:cNvSpPr/>
          <p:nvPr/>
        </p:nvSpPr>
        <p:spPr>
          <a:xfrm>
            <a:off x="10590940" y="181914"/>
            <a:ext cx="27432" cy="457200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7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01E661-D4CE-26F0-9836-F16711A08BFD}"/>
              </a:ext>
            </a:extLst>
          </p:cNvPr>
          <p:cNvCxnSpPr>
            <a:cxnSpLocks/>
          </p:cNvCxnSpPr>
          <p:nvPr/>
        </p:nvCxnSpPr>
        <p:spPr>
          <a:xfrm>
            <a:off x="977081" y="4019635"/>
            <a:ext cx="10062848" cy="0"/>
          </a:xfrm>
          <a:prstGeom prst="line">
            <a:avLst/>
          </a:prstGeom>
          <a:ln w="3175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898EAB-85C8-02E7-404A-5F571419B302}"/>
              </a:ext>
            </a:extLst>
          </p:cNvPr>
          <p:cNvCxnSpPr>
            <a:cxnSpLocks/>
          </p:cNvCxnSpPr>
          <p:nvPr/>
        </p:nvCxnSpPr>
        <p:spPr>
          <a:xfrm>
            <a:off x="977081" y="5481951"/>
            <a:ext cx="10062848" cy="0"/>
          </a:xfrm>
          <a:prstGeom prst="line">
            <a:avLst/>
          </a:prstGeom>
          <a:ln w="3175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2FE85-69E0-1989-E2A4-5313FA8AE36C}"/>
              </a:ext>
            </a:extLst>
          </p:cNvPr>
          <p:cNvCxnSpPr>
            <a:cxnSpLocks/>
          </p:cNvCxnSpPr>
          <p:nvPr/>
        </p:nvCxnSpPr>
        <p:spPr>
          <a:xfrm>
            <a:off x="977081" y="2522851"/>
            <a:ext cx="10062848" cy="0"/>
          </a:xfrm>
          <a:prstGeom prst="line">
            <a:avLst/>
          </a:prstGeom>
          <a:ln w="3175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DE3466-F9DE-382E-6D3D-95E9C0DB310F}"/>
              </a:ext>
            </a:extLst>
          </p:cNvPr>
          <p:cNvSpPr/>
          <p:nvPr/>
        </p:nvSpPr>
        <p:spPr>
          <a:xfrm>
            <a:off x="3676854" y="5812557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Capital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C0CF3D-7361-E5E7-38A8-BC801E7A3824}"/>
              </a:ext>
            </a:extLst>
          </p:cNvPr>
          <p:cNvSpPr/>
          <p:nvPr/>
        </p:nvSpPr>
        <p:spPr>
          <a:xfrm>
            <a:off x="5491452" y="5812557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Digitalization System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5A035A-074D-5CE8-EBE6-6AB875AC2571}"/>
              </a:ext>
            </a:extLst>
          </p:cNvPr>
          <p:cNvSpPr/>
          <p:nvPr/>
        </p:nvSpPr>
        <p:spPr>
          <a:xfrm>
            <a:off x="7306050" y="5812557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Capital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C6E7A9-6288-995A-754F-B15BD8FBA104}"/>
              </a:ext>
            </a:extLst>
          </p:cNvPr>
          <p:cNvSpPr/>
          <p:nvPr/>
        </p:nvSpPr>
        <p:spPr>
          <a:xfrm>
            <a:off x="9120649" y="5800911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Organization Branding</a:t>
            </a:r>
          </a:p>
        </p:txBody>
      </p:sp>
      <p:sp>
        <p:nvSpPr>
          <p:cNvPr id="15" name="TextBox 43">
            <a:extLst>
              <a:ext uri="{FF2B5EF4-FFF2-40B4-BE49-F238E27FC236}">
                <a16:creationId xmlns:a16="http://schemas.microsoft.com/office/drawing/2014/main" id="{AEABA262-9662-AACA-189E-F2A529E35E29}"/>
              </a:ext>
            </a:extLst>
          </p:cNvPr>
          <p:cNvSpPr txBox="1"/>
          <p:nvPr/>
        </p:nvSpPr>
        <p:spPr>
          <a:xfrm>
            <a:off x="977081" y="5855034"/>
            <a:ext cx="2042322" cy="70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000" b="1" spc="67" dirty="0">
                <a:solidFill>
                  <a:schemeClr val="bg1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Learning &amp; Growth</a:t>
            </a: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id="{4CAB5033-16F2-C30E-8727-7141715833CD}"/>
              </a:ext>
            </a:extLst>
          </p:cNvPr>
          <p:cNvSpPr txBox="1"/>
          <p:nvPr/>
        </p:nvSpPr>
        <p:spPr>
          <a:xfrm>
            <a:off x="977081" y="4383928"/>
            <a:ext cx="2042322" cy="70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000" b="1" spc="67" dirty="0">
                <a:solidFill>
                  <a:schemeClr val="bg1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Internal Process</a:t>
            </a:r>
          </a:p>
        </p:txBody>
      </p:sp>
      <p:sp>
        <p:nvSpPr>
          <p:cNvPr id="24" name="TextBox 43">
            <a:extLst>
              <a:ext uri="{FF2B5EF4-FFF2-40B4-BE49-F238E27FC236}">
                <a16:creationId xmlns:a16="http://schemas.microsoft.com/office/drawing/2014/main" id="{C151F54B-E102-E5F2-43EC-F9D5E6801091}"/>
              </a:ext>
            </a:extLst>
          </p:cNvPr>
          <p:cNvSpPr txBox="1"/>
          <p:nvPr/>
        </p:nvSpPr>
        <p:spPr>
          <a:xfrm>
            <a:off x="977081" y="3057521"/>
            <a:ext cx="2042322" cy="33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000" b="1" spc="67" dirty="0">
                <a:solidFill>
                  <a:schemeClr val="bg1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Customer</a:t>
            </a: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FC9F1A1B-91F8-4318-8C04-B42FE18C566D}"/>
              </a:ext>
            </a:extLst>
          </p:cNvPr>
          <p:cNvSpPr txBox="1"/>
          <p:nvPr/>
        </p:nvSpPr>
        <p:spPr>
          <a:xfrm>
            <a:off x="977081" y="1624849"/>
            <a:ext cx="2042322" cy="33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000" b="1" spc="67" dirty="0">
                <a:solidFill>
                  <a:schemeClr val="bg1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Financial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F29D24-192E-6740-8CE1-3344D35F8671}"/>
              </a:ext>
            </a:extLst>
          </p:cNvPr>
          <p:cNvSpPr/>
          <p:nvPr/>
        </p:nvSpPr>
        <p:spPr>
          <a:xfrm>
            <a:off x="3676854" y="4327065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Quality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6976EF7-D819-0E6B-603D-C98A8F0CA111}"/>
              </a:ext>
            </a:extLst>
          </p:cNvPr>
          <p:cNvSpPr/>
          <p:nvPr/>
        </p:nvSpPr>
        <p:spPr>
          <a:xfrm>
            <a:off x="5491452" y="4327065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74042A4-1FFC-1826-4FF1-7DA380912571}"/>
              </a:ext>
            </a:extLst>
          </p:cNvPr>
          <p:cNvSpPr/>
          <p:nvPr/>
        </p:nvSpPr>
        <p:spPr>
          <a:xfrm>
            <a:off x="7306050" y="4327065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Inventory Management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A62E42-EA71-5718-7B9F-062CFADD3315}"/>
              </a:ext>
            </a:extLst>
          </p:cNvPr>
          <p:cNvSpPr/>
          <p:nvPr/>
        </p:nvSpPr>
        <p:spPr>
          <a:xfrm>
            <a:off x="9120649" y="4315419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BD5D5AF-5F79-C23E-2D68-72090242C959}"/>
              </a:ext>
            </a:extLst>
          </p:cNvPr>
          <p:cNvSpPr/>
          <p:nvPr/>
        </p:nvSpPr>
        <p:spPr>
          <a:xfrm>
            <a:off x="7306050" y="2818335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Product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96C87C-8BCF-8B43-BEA7-5A0053CAED30}"/>
              </a:ext>
            </a:extLst>
          </p:cNvPr>
          <p:cNvSpPr/>
          <p:nvPr/>
        </p:nvSpPr>
        <p:spPr>
          <a:xfrm>
            <a:off x="3676854" y="2824158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Satisfaction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C705B15-5E3C-3E2F-BE54-16F1DDC6E43A}"/>
              </a:ext>
            </a:extLst>
          </p:cNvPr>
          <p:cNvSpPr/>
          <p:nvPr/>
        </p:nvSpPr>
        <p:spPr>
          <a:xfrm>
            <a:off x="3676854" y="1371325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Growth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3F9732-0538-6B8A-E730-56CDE33AE3C5}"/>
              </a:ext>
            </a:extLst>
          </p:cNvPr>
          <p:cNvSpPr/>
          <p:nvPr/>
        </p:nvSpPr>
        <p:spPr>
          <a:xfrm>
            <a:off x="5491452" y="1371325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Gross Profit Growth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B5D654F-2EBE-A452-5817-D0F5EDF301DC}"/>
              </a:ext>
            </a:extLst>
          </p:cNvPr>
          <p:cNvSpPr/>
          <p:nvPr/>
        </p:nvSpPr>
        <p:spPr>
          <a:xfrm>
            <a:off x="7306050" y="1371325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Profitable Growth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A847E8-579E-FDE5-0630-8359311047F9}"/>
              </a:ext>
            </a:extLst>
          </p:cNvPr>
          <p:cNvSpPr/>
          <p:nvPr/>
        </p:nvSpPr>
        <p:spPr>
          <a:xfrm>
            <a:off x="9120649" y="1359679"/>
            <a:ext cx="1463040" cy="822960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Effectiveness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D4640E-C9FC-153E-83E8-244E02DDECE5}"/>
              </a:ext>
            </a:extLst>
          </p:cNvPr>
          <p:cNvCxnSpPr>
            <a:cxnSpLocks/>
            <a:stCxn id="30" idx="0"/>
            <a:endCxn id="34" idx="2"/>
          </p:cNvCxnSpPr>
          <p:nvPr/>
        </p:nvCxnSpPr>
        <p:spPr>
          <a:xfrm flipH="1" flipV="1">
            <a:off x="4408374" y="2194285"/>
            <a:ext cx="3629196" cy="6240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4AA4AE-BFE4-1046-E75F-2D93C71CDC5E}"/>
              </a:ext>
            </a:extLst>
          </p:cNvPr>
          <p:cNvCxnSpPr>
            <a:cxnSpLocks/>
            <a:stCxn id="31" idx="0"/>
            <a:endCxn id="34" idx="2"/>
          </p:cNvCxnSpPr>
          <p:nvPr/>
        </p:nvCxnSpPr>
        <p:spPr>
          <a:xfrm flipV="1">
            <a:off x="4408374" y="2194285"/>
            <a:ext cx="0" cy="6298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ED7C676-9053-E439-F84B-4AFEC08EADD5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5139894" y="1782805"/>
            <a:ext cx="35155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602E110-7C8F-7A16-EC42-93614B7C7293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6954492" y="1782805"/>
            <a:ext cx="35155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7260355-79EF-855F-6227-DE152D574BEF}"/>
              </a:ext>
            </a:extLst>
          </p:cNvPr>
          <p:cNvCxnSpPr>
            <a:cxnSpLocks/>
            <a:stCxn id="30" idx="1"/>
            <a:endCxn id="31" idx="3"/>
          </p:cNvCxnSpPr>
          <p:nvPr/>
        </p:nvCxnSpPr>
        <p:spPr>
          <a:xfrm flipH="1">
            <a:off x="5139894" y="3229815"/>
            <a:ext cx="2166156" cy="58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48CF7D-6F54-8B0E-2DF8-E7B8431D7302}"/>
              </a:ext>
            </a:extLst>
          </p:cNvPr>
          <p:cNvCxnSpPr>
            <a:cxnSpLocks/>
            <a:stCxn id="26" idx="0"/>
            <a:endCxn id="31" idx="2"/>
          </p:cNvCxnSpPr>
          <p:nvPr/>
        </p:nvCxnSpPr>
        <p:spPr>
          <a:xfrm flipV="1">
            <a:off x="4408374" y="3647118"/>
            <a:ext cx="0" cy="6799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10DFFD-9B8B-974C-5B0E-044EED0B13EF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H="1" flipV="1">
            <a:off x="4408374" y="3647118"/>
            <a:ext cx="1814598" cy="6799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E01A89B-672E-4145-0695-D6DD41BEBD8F}"/>
              </a:ext>
            </a:extLst>
          </p:cNvPr>
          <p:cNvCxnSpPr>
            <a:cxnSpLocks/>
            <a:stCxn id="28" idx="1"/>
            <a:endCxn id="27" idx="3"/>
          </p:cNvCxnSpPr>
          <p:nvPr/>
        </p:nvCxnSpPr>
        <p:spPr>
          <a:xfrm flipH="1">
            <a:off x="6954492" y="4738545"/>
            <a:ext cx="35155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B452CD7-DCDB-D11E-40CF-D15EE0B38773}"/>
              </a:ext>
            </a:extLst>
          </p:cNvPr>
          <p:cNvCxnSpPr>
            <a:cxnSpLocks/>
            <a:stCxn id="29" idx="0"/>
            <a:endCxn id="37" idx="2"/>
          </p:cNvCxnSpPr>
          <p:nvPr/>
        </p:nvCxnSpPr>
        <p:spPr>
          <a:xfrm flipV="1">
            <a:off x="9852169" y="2182639"/>
            <a:ext cx="0" cy="21327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1AD23A0-AC2F-CBEB-3AB7-6E49EDAC14C1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5139894" y="4738545"/>
            <a:ext cx="35155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90A973A-07FE-11D9-D8FB-7F7996D2EB4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408374" y="5481951"/>
            <a:ext cx="0" cy="3306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BD7483F-D061-7F67-009D-7AC6B66D93E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222972" y="5481951"/>
            <a:ext cx="0" cy="3306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08C18F0-E2E4-61AB-6F1C-41D293824A9E}"/>
              </a:ext>
            </a:extLst>
          </p:cNvPr>
          <p:cNvCxnSpPr>
            <a:cxnSpLocks/>
          </p:cNvCxnSpPr>
          <p:nvPr/>
        </p:nvCxnSpPr>
        <p:spPr>
          <a:xfrm flipV="1">
            <a:off x="8054919" y="5470305"/>
            <a:ext cx="0" cy="3306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11E5725-32B2-9806-D9BE-3D2E29715E42}"/>
              </a:ext>
            </a:extLst>
          </p:cNvPr>
          <p:cNvCxnSpPr>
            <a:cxnSpLocks/>
          </p:cNvCxnSpPr>
          <p:nvPr/>
        </p:nvCxnSpPr>
        <p:spPr>
          <a:xfrm flipV="1">
            <a:off x="9852169" y="5470305"/>
            <a:ext cx="0" cy="3306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8AA021F-3766-9124-7A60-D6409C405C19}"/>
              </a:ext>
            </a:extLst>
          </p:cNvPr>
          <p:cNvCxnSpPr>
            <a:cxnSpLocks/>
            <a:stCxn id="37" idx="1"/>
            <a:endCxn id="36" idx="3"/>
          </p:cNvCxnSpPr>
          <p:nvPr/>
        </p:nvCxnSpPr>
        <p:spPr>
          <a:xfrm flipH="1">
            <a:off x="8769090" y="1771159"/>
            <a:ext cx="351559" cy="116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8C1E15B-8FF4-610A-8D6D-954DC82739FD}"/>
              </a:ext>
            </a:extLst>
          </p:cNvPr>
          <p:cNvCxnSpPr>
            <a:cxnSpLocks/>
            <a:stCxn id="28" idx="0"/>
            <a:endCxn id="30" idx="2"/>
          </p:cNvCxnSpPr>
          <p:nvPr/>
        </p:nvCxnSpPr>
        <p:spPr>
          <a:xfrm flipV="1">
            <a:off x="8037570" y="3641295"/>
            <a:ext cx="0" cy="6857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4A13AF5-10C0-75A1-A532-9031E48132EC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H="1" flipV="1">
            <a:off x="8037570" y="3641295"/>
            <a:ext cx="1814599" cy="6741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0">
            <a:extLst>
              <a:ext uri="{FF2B5EF4-FFF2-40B4-BE49-F238E27FC236}">
                <a16:creationId xmlns:a16="http://schemas.microsoft.com/office/drawing/2014/main" id="{1A9182EB-493A-2231-21D9-8AFD36B451D3}"/>
              </a:ext>
            </a:extLst>
          </p:cNvPr>
          <p:cNvSpPr txBox="1"/>
          <p:nvPr/>
        </p:nvSpPr>
        <p:spPr>
          <a:xfrm>
            <a:off x="1719824" y="286696"/>
            <a:ext cx="8577361" cy="80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666"/>
              </a:lnSpc>
            </a:pPr>
            <a:r>
              <a:rPr lang="en-US" sz="4400" b="1" dirty="0">
                <a:solidFill>
                  <a:schemeClr val="bg1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STRATEGIC MAP 2025</a:t>
            </a:r>
          </a:p>
        </p:txBody>
      </p:sp>
      <p:sp>
        <p:nvSpPr>
          <p:cNvPr id="130" name="Freeform 30">
            <a:extLst>
              <a:ext uri="{FF2B5EF4-FFF2-40B4-BE49-F238E27FC236}">
                <a16:creationId xmlns:a16="http://schemas.microsoft.com/office/drawing/2014/main" id="{C5BBFBA4-20C5-6CAC-E193-629C2C5CEA58}"/>
              </a:ext>
            </a:extLst>
          </p:cNvPr>
          <p:cNvSpPr/>
          <p:nvPr/>
        </p:nvSpPr>
        <p:spPr>
          <a:xfrm rot="-5400000">
            <a:off x="10893964" y="-139991"/>
            <a:ext cx="428453" cy="1399029"/>
          </a:xfrm>
          <a:custGeom>
            <a:avLst/>
            <a:gdLst/>
            <a:ahLst/>
            <a:cxnLst/>
            <a:rect l="l" t="t" r="r" b="b"/>
            <a:pathLst>
              <a:path w="668178" h="2181805">
                <a:moveTo>
                  <a:pt x="0" y="0"/>
                </a:moveTo>
                <a:lnTo>
                  <a:pt x="668178" y="0"/>
                </a:lnTo>
                <a:lnTo>
                  <a:pt x="668178" y="2181805"/>
                </a:lnTo>
                <a:lnTo>
                  <a:pt x="0" y="2181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39514F-2651-C484-EF92-8180CA8ABD04}"/>
              </a:ext>
            </a:extLst>
          </p:cNvPr>
          <p:cNvCxnSpPr>
            <a:cxnSpLocks/>
            <a:stCxn id="30" idx="0"/>
            <a:endCxn id="36" idx="2"/>
          </p:cNvCxnSpPr>
          <p:nvPr/>
        </p:nvCxnSpPr>
        <p:spPr>
          <a:xfrm flipV="1">
            <a:off x="8037570" y="2194285"/>
            <a:ext cx="0" cy="6240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9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540284" y="2571447"/>
            <a:ext cx="441694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256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STRATEGIC PLANNING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8911600" y="-1865460"/>
            <a:ext cx="4301899" cy="373091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C671D4-78DC-7CB3-9221-F80B8A79F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2" b="14708"/>
          <a:stretch>
            <a:fillRect/>
          </a:stretch>
        </p:blipFill>
        <p:spPr>
          <a:xfrm>
            <a:off x="-3559677" y="0"/>
            <a:ext cx="11167552" cy="6858000"/>
          </a:xfrm>
          <a:custGeom>
            <a:avLst/>
            <a:gdLst>
              <a:gd name="connsiteX0" fmla="*/ 0 w 9525000"/>
              <a:gd name="connsiteY0" fmla="*/ 0 h 5849308"/>
              <a:gd name="connsiteX1" fmla="*/ 6034133 w 9525000"/>
              <a:gd name="connsiteY1" fmla="*/ 0 h 5849308"/>
              <a:gd name="connsiteX2" fmla="*/ 9525000 w 9525000"/>
              <a:gd name="connsiteY2" fmla="*/ 5849308 h 5849308"/>
              <a:gd name="connsiteX3" fmla="*/ 3490867 w 9525000"/>
              <a:gd name="connsiteY3" fmla="*/ 5849308 h 58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0" h="5849308">
                <a:moveTo>
                  <a:pt x="0" y="0"/>
                </a:moveTo>
                <a:lnTo>
                  <a:pt x="6034133" y="0"/>
                </a:lnTo>
                <a:lnTo>
                  <a:pt x="9525000" y="5849308"/>
                </a:lnTo>
                <a:lnTo>
                  <a:pt x="3490867" y="5849308"/>
                </a:lnTo>
                <a:close/>
              </a:path>
            </a:pathLst>
          </a:custGeom>
        </p:spPr>
      </p:pic>
      <p:sp>
        <p:nvSpPr>
          <p:cNvPr id="7" name="Freeform 7"/>
          <p:cNvSpPr/>
          <p:nvPr/>
        </p:nvSpPr>
        <p:spPr>
          <a:xfrm>
            <a:off x="-1748226" y="5279793"/>
            <a:ext cx="4301899" cy="373091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700000">
            <a:off x="-2110756" y="-2894198"/>
            <a:ext cx="4943599" cy="2376730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419166" y="-2347832"/>
            <a:ext cx="3456811" cy="342180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561796" y="-2139381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681531" y="-1900401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2765967" y="-1642889"/>
            <a:ext cx="3127010" cy="3127010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2861870" y="-1349771"/>
            <a:ext cx="2898449" cy="289844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458203" y="2303028"/>
            <a:ext cx="3456811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696"/>
              </a:lnSpc>
            </a:pPr>
            <a:r>
              <a:rPr lang="en-US" sz="3734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POSITIONING BY SWOT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3C8101-E92D-D568-A455-E66CBE458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45" y="10965"/>
            <a:ext cx="7745404" cy="685800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7D21A7-1033-ED7A-C28C-1B4FFF431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7186"/>
              </p:ext>
            </p:extLst>
          </p:nvPr>
        </p:nvGraphicFramePr>
        <p:xfrm>
          <a:off x="361043" y="3649615"/>
          <a:ext cx="3857603" cy="1608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984">
                  <a:extLst>
                    <a:ext uri="{9D8B030D-6E8A-4147-A177-3AD203B41FA5}">
                      <a16:colId xmlns:a16="http://schemas.microsoft.com/office/drawing/2014/main" val="3059853865"/>
                    </a:ext>
                  </a:extLst>
                </a:gridCol>
                <a:gridCol w="1035813">
                  <a:extLst>
                    <a:ext uri="{9D8B030D-6E8A-4147-A177-3AD203B41FA5}">
                      <a16:colId xmlns:a16="http://schemas.microsoft.com/office/drawing/2014/main" val="2482251518"/>
                    </a:ext>
                  </a:extLst>
                </a:gridCol>
                <a:gridCol w="1035813">
                  <a:extLst>
                    <a:ext uri="{9D8B030D-6E8A-4147-A177-3AD203B41FA5}">
                      <a16:colId xmlns:a16="http://schemas.microsoft.com/office/drawing/2014/main" val="2824478040"/>
                    </a:ext>
                  </a:extLst>
                </a:gridCol>
                <a:gridCol w="896993">
                  <a:extLst>
                    <a:ext uri="{9D8B030D-6E8A-4147-A177-3AD203B41FA5}">
                      <a16:colId xmlns:a16="http://schemas.microsoft.com/office/drawing/2014/main" val="1283150747"/>
                    </a:ext>
                  </a:extLst>
                </a:gridCol>
              </a:tblGrid>
              <a:tr h="321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FAKTOR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27C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POSITIF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27C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NEGATIF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27C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KOORDINAT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27C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65129"/>
                  </a:ext>
                </a:extLst>
              </a:tr>
              <a:tr h="3216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Internal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Weakness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0,60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040249"/>
                  </a:ext>
                </a:extLst>
              </a:tr>
              <a:tr h="321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-2,95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346556"/>
                  </a:ext>
                </a:extLst>
              </a:tr>
              <a:tr h="3216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External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Opportunity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Threat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-0,27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2094460"/>
                  </a:ext>
                </a:extLst>
              </a:tr>
              <a:tr h="321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-3,36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756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917594" y="-2062214"/>
            <a:ext cx="4943599" cy="2376730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-1226004" y="-1515847"/>
            <a:ext cx="3456811" cy="342180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1368634" y="-1307396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1488369" y="-1068417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1572805" y="-810904"/>
            <a:ext cx="3127010" cy="3127010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1668708" y="-517787"/>
            <a:ext cx="2898449" cy="289844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1749254" y="-221972"/>
            <a:ext cx="2642399" cy="265706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1732076" y="152451"/>
            <a:ext cx="2251657" cy="224003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-1673198" y="603840"/>
            <a:ext cx="1752399" cy="178131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2081316" y="2086610"/>
            <a:ext cx="802936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</a:pPr>
            <a:r>
              <a:rPr lang="en-US" sz="64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”PROSES</a:t>
            </a:r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7591229" y="4801230"/>
            <a:ext cx="4943599" cy="2376730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9421030" y="5312992"/>
            <a:ext cx="3421801" cy="345681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9629481" y="5553199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9868460" y="5787408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2081316" y="2934970"/>
            <a:ext cx="8029369" cy="832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</a:pPr>
            <a:r>
              <a:rPr lang="en-US" sz="64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DEPLOYMENT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81316" y="3783330"/>
            <a:ext cx="802936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</a:pPr>
            <a:r>
              <a:rPr lang="en-US" sz="6400" b="1" dirty="0">
                <a:solidFill>
                  <a:srgbClr val="FFCB7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BSC”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194F3B-9C65-27A2-F4E7-292A5508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86" y="217847"/>
            <a:ext cx="1765352" cy="625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59780" y="857250"/>
            <a:ext cx="6909957" cy="95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96"/>
              </a:lnSpc>
            </a:pPr>
            <a:r>
              <a:rPr lang="it-IT" sz="3734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DEPLOYMENT KPI BSC DARI CORPORATE KE DEPARTEMEN</a:t>
            </a:r>
            <a:endParaRPr lang="en-US" sz="3734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grpSp>
        <p:nvGrpSpPr>
          <p:cNvPr id="18" name="Group 18"/>
          <p:cNvGrpSpPr/>
          <p:nvPr/>
        </p:nvGrpSpPr>
        <p:grpSpPr>
          <a:xfrm rot="2700000">
            <a:off x="-1270954" y="-2271201"/>
            <a:ext cx="4943599" cy="2376730"/>
            <a:chOff x="0" y="0"/>
            <a:chExt cx="660400" cy="317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-1579363" y="-1724835"/>
            <a:ext cx="3456811" cy="342180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1721993" y="-1516384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-1841728" y="-1277404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-1926164" y="-1019892"/>
            <a:ext cx="3127010" cy="3127010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-2022067" y="-726775"/>
            <a:ext cx="2898449" cy="289844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-2102613" y="-430959"/>
            <a:ext cx="2642399" cy="265706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-2085435" y="-56537"/>
            <a:ext cx="2251657" cy="224003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01CB57-FB4D-2BA5-7EC3-410FD2994663}"/>
              </a:ext>
            </a:extLst>
          </p:cNvPr>
          <p:cNvGrpSpPr/>
          <p:nvPr/>
        </p:nvGrpSpPr>
        <p:grpSpPr>
          <a:xfrm>
            <a:off x="302787" y="3588891"/>
            <a:ext cx="2639782" cy="1331293"/>
            <a:chOff x="539786" y="3245993"/>
            <a:chExt cx="3723590" cy="1769157"/>
          </a:xfrm>
        </p:grpSpPr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D8FF06EE-70A2-3C21-487D-32777840DD95}"/>
                </a:ext>
              </a:extLst>
            </p:cNvPr>
            <p:cNvGrpSpPr/>
            <p:nvPr/>
          </p:nvGrpSpPr>
          <p:grpSpPr>
            <a:xfrm>
              <a:off x="539786" y="3245993"/>
              <a:ext cx="3723590" cy="1769157"/>
              <a:chOff x="0" y="0"/>
              <a:chExt cx="1592438" cy="270714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5C1CC634-5EA7-CCF9-60AC-2AED0C909F53}"/>
                  </a:ext>
                </a:extLst>
              </p:cNvPr>
              <p:cNvSpPr/>
              <p:nvPr/>
            </p:nvSpPr>
            <p:spPr>
              <a:xfrm>
                <a:off x="0" y="0"/>
                <a:ext cx="1592438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270714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05412"/>
                    </a:lnTo>
                    <a:cubicBezTo>
                      <a:pt x="1592438" y="241477"/>
                      <a:pt x="1563201" y="270714"/>
                      <a:pt x="1527135" y="270714"/>
                    </a:cubicBezTo>
                    <a:lnTo>
                      <a:pt x="65303" y="270714"/>
                    </a:lnTo>
                    <a:cubicBezTo>
                      <a:pt x="47983" y="270714"/>
                      <a:pt x="31373" y="263834"/>
                      <a:pt x="19127" y="251588"/>
                    </a:cubicBezTo>
                    <a:cubicBezTo>
                      <a:pt x="6880" y="239341"/>
                      <a:pt x="0" y="222731"/>
                      <a:pt x="0" y="205412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FE6D7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TextBox 9">
                <a:extLst>
                  <a:ext uri="{FF2B5EF4-FFF2-40B4-BE49-F238E27FC236}">
                    <a16:creationId xmlns:a16="http://schemas.microsoft.com/office/drawing/2014/main" id="{712485C8-664C-6495-C5E1-50DD76E4A8B6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592438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 sz="1050"/>
              </a:p>
            </p:txBody>
          </p:sp>
        </p:grp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60A38985-3E45-E89C-5AFD-E8E347126AD9}"/>
                </a:ext>
              </a:extLst>
            </p:cNvPr>
            <p:cNvSpPr txBox="1"/>
            <p:nvPr/>
          </p:nvSpPr>
          <p:spPr>
            <a:xfrm>
              <a:off x="549527" y="3447190"/>
              <a:ext cx="3713847" cy="1270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Strategic </a:t>
              </a:r>
              <a:r>
                <a:rPr lang="en-US" sz="2000" b="1" dirty="0" err="1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Inisiative</a:t>
              </a:r>
              <a:r>
                <a:rPr lang="en-US" sz="2000" b="1" dirty="0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 Corporate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A23658-47E5-9B1F-7494-70138C9DE8E6}"/>
              </a:ext>
            </a:extLst>
          </p:cNvPr>
          <p:cNvGrpSpPr/>
          <p:nvPr/>
        </p:nvGrpSpPr>
        <p:grpSpPr>
          <a:xfrm>
            <a:off x="3282700" y="3588893"/>
            <a:ext cx="2639782" cy="1331293"/>
            <a:chOff x="5294673" y="3245993"/>
            <a:chExt cx="3723590" cy="1769157"/>
          </a:xfrm>
        </p:grpSpPr>
        <p:grpSp>
          <p:nvGrpSpPr>
            <p:cNvPr id="39" name="Group 10">
              <a:extLst>
                <a:ext uri="{FF2B5EF4-FFF2-40B4-BE49-F238E27FC236}">
                  <a16:creationId xmlns:a16="http://schemas.microsoft.com/office/drawing/2014/main" id="{83DACC48-D4FA-C999-2A26-5DB28DA09F94}"/>
                </a:ext>
              </a:extLst>
            </p:cNvPr>
            <p:cNvGrpSpPr/>
            <p:nvPr/>
          </p:nvGrpSpPr>
          <p:grpSpPr>
            <a:xfrm>
              <a:off x="5294673" y="3245993"/>
              <a:ext cx="3723590" cy="1769157"/>
              <a:chOff x="0" y="0"/>
              <a:chExt cx="1592438" cy="270714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51CEA8EF-A729-626A-09C0-F53028F0AAC4}"/>
                  </a:ext>
                </a:extLst>
              </p:cNvPr>
              <p:cNvSpPr/>
              <p:nvPr/>
            </p:nvSpPr>
            <p:spPr>
              <a:xfrm>
                <a:off x="0" y="0"/>
                <a:ext cx="1592438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270714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05412"/>
                    </a:lnTo>
                    <a:cubicBezTo>
                      <a:pt x="1592438" y="241477"/>
                      <a:pt x="1563201" y="270714"/>
                      <a:pt x="1527135" y="270714"/>
                    </a:cubicBezTo>
                    <a:lnTo>
                      <a:pt x="65303" y="270714"/>
                    </a:lnTo>
                    <a:cubicBezTo>
                      <a:pt x="47983" y="270714"/>
                      <a:pt x="31373" y="263834"/>
                      <a:pt x="19127" y="251588"/>
                    </a:cubicBezTo>
                    <a:cubicBezTo>
                      <a:pt x="6880" y="239341"/>
                      <a:pt x="0" y="222731"/>
                      <a:pt x="0" y="205412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FFCB77"/>
              </a:solidFill>
            </p:spPr>
          </p:sp>
          <p:sp>
            <p:nvSpPr>
              <p:cNvPr id="41" name="TextBox 12">
                <a:extLst>
                  <a:ext uri="{FF2B5EF4-FFF2-40B4-BE49-F238E27FC236}">
                    <a16:creationId xmlns:a16="http://schemas.microsoft.com/office/drawing/2014/main" id="{8F1F0542-786A-2282-D8CD-F9D34EBF1C6A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592438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 sz="1050"/>
              </a:p>
            </p:txBody>
          </p:sp>
        </p:grpSp>
        <p:sp>
          <p:nvSpPr>
            <p:cNvPr id="46" name="TextBox 17">
              <a:extLst>
                <a:ext uri="{FF2B5EF4-FFF2-40B4-BE49-F238E27FC236}">
                  <a16:creationId xmlns:a16="http://schemas.microsoft.com/office/drawing/2014/main" id="{5AF32F54-07B8-A2AB-C7AE-FF1010E9AA2A}"/>
                </a:ext>
              </a:extLst>
            </p:cNvPr>
            <p:cNvSpPr txBox="1"/>
            <p:nvPr/>
          </p:nvSpPr>
          <p:spPr>
            <a:xfrm>
              <a:off x="5638243" y="3447190"/>
              <a:ext cx="3060481" cy="12829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Strategic Objective Department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743BA8B-F456-F176-CE54-B95CB31BF7C9}"/>
              </a:ext>
            </a:extLst>
          </p:cNvPr>
          <p:cNvGrpSpPr/>
          <p:nvPr/>
        </p:nvGrpSpPr>
        <p:grpSpPr>
          <a:xfrm>
            <a:off x="6262613" y="3588889"/>
            <a:ext cx="2639782" cy="1331293"/>
            <a:chOff x="10049560" y="3224231"/>
            <a:chExt cx="3723590" cy="1769157"/>
          </a:xfrm>
        </p:grpSpPr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61D0DDD2-9290-C94F-9D97-18DE235D1B07}"/>
                </a:ext>
              </a:extLst>
            </p:cNvPr>
            <p:cNvGrpSpPr/>
            <p:nvPr/>
          </p:nvGrpSpPr>
          <p:grpSpPr>
            <a:xfrm>
              <a:off x="10049560" y="3224231"/>
              <a:ext cx="3723590" cy="1769157"/>
              <a:chOff x="0" y="0"/>
              <a:chExt cx="1592438" cy="270714"/>
            </a:xfrm>
          </p:grpSpPr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AD9740FB-53F0-597F-D58A-B4BFD19E6BD9}"/>
                  </a:ext>
                </a:extLst>
              </p:cNvPr>
              <p:cNvSpPr/>
              <p:nvPr/>
            </p:nvSpPr>
            <p:spPr>
              <a:xfrm>
                <a:off x="0" y="0"/>
                <a:ext cx="1592438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270714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05412"/>
                    </a:lnTo>
                    <a:cubicBezTo>
                      <a:pt x="1592438" y="241477"/>
                      <a:pt x="1563201" y="270714"/>
                      <a:pt x="1527135" y="270714"/>
                    </a:cubicBezTo>
                    <a:lnTo>
                      <a:pt x="65303" y="270714"/>
                    </a:lnTo>
                    <a:cubicBezTo>
                      <a:pt x="47983" y="270714"/>
                      <a:pt x="31373" y="263834"/>
                      <a:pt x="19127" y="251588"/>
                    </a:cubicBezTo>
                    <a:cubicBezTo>
                      <a:pt x="6880" y="239341"/>
                      <a:pt x="0" y="222731"/>
                      <a:pt x="0" y="205412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48CFAE"/>
              </a:solidFill>
            </p:spPr>
          </p:sp>
          <p:sp>
            <p:nvSpPr>
              <p:cNvPr id="55" name="TextBox 15">
                <a:extLst>
                  <a:ext uri="{FF2B5EF4-FFF2-40B4-BE49-F238E27FC236}">
                    <a16:creationId xmlns:a16="http://schemas.microsoft.com/office/drawing/2014/main" id="{A69C9177-7F29-CF2E-3C71-34340A9EC3BA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592438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 sz="1050"/>
              </a:p>
            </p:txBody>
          </p:sp>
        </p:grpSp>
        <p:sp>
          <p:nvSpPr>
            <p:cNvPr id="53" name="TextBox 18">
              <a:extLst>
                <a:ext uri="{FF2B5EF4-FFF2-40B4-BE49-F238E27FC236}">
                  <a16:creationId xmlns:a16="http://schemas.microsoft.com/office/drawing/2014/main" id="{3A437CAB-64F9-B515-0F6E-42258C46CED6}"/>
                </a:ext>
              </a:extLst>
            </p:cNvPr>
            <p:cNvSpPr txBox="1"/>
            <p:nvPr/>
          </p:nvSpPr>
          <p:spPr>
            <a:xfrm>
              <a:off x="10393130" y="3425427"/>
              <a:ext cx="3049037" cy="12829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KPI, Target dan </a:t>
              </a:r>
              <a:r>
                <a:rPr lang="en-US" sz="2000" b="1" dirty="0" err="1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Bobot</a:t>
              </a:r>
              <a:endParaRPr lang="en-US" sz="2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endParaRPr>
            </a:p>
          </p:txBody>
        </p:sp>
      </p:grp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EEF337B1-EFAF-0D4F-A6CF-703452944E3D}"/>
              </a:ext>
            </a:extLst>
          </p:cNvPr>
          <p:cNvSpPr/>
          <p:nvPr/>
        </p:nvSpPr>
        <p:spPr>
          <a:xfrm>
            <a:off x="2942568" y="3936785"/>
            <a:ext cx="357169" cy="729182"/>
          </a:xfrm>
          <a:prstGeom prst="rightArrow">
            <a:avLst/>
          </a:prstGeom>
          <a:solidFill>
            <a:srgbClr val="FE6D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3ECF9671-1EFE-03EB-AE9E-D1E605128F3C}"/>
              </a:ext>
            </a:extLst>
          </p:cNvPr>
          <p:cNvSpPr/>
          <p:nvPr/>
        </p:nvSpPr>
        <p:spPr>
          <a:xfrm>
            <a:off x="5913963" y="3889944"/>
            <a:ext cx="357169" cy="729182"/>
          </a:xfrm>
          <a:prstGeom prst="rightArrow">
            <a:avLst/>
          </a:prstGeom>
          <a:solidFill>
            <a:srgbClr val="FFCB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1486D218-A137-DED6-545A-15219E4D1480}"/>
              </a:ext>
            </a:extLst>
          </p:cNvPr>
          <p:cNvSpPr/>
          <p:nvPr/>
        </p:nvSpPr>
        <p:spPr>
          <a:xfrm>
            <a:off x="8902395" y="3889944"/>
            <a:ext cx="357169" cy="729182"/>
          </a:xfrm>
          <a:prstGeom prst="rightArrow">
            <a:avLst/>
          </a:prstGeom>
          <a:solidFill>
            <a:srgbClr val="48CF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05FEDEF2-FEA8-1845-3EEE-8F90CE50966D}"/>
              </a:ext>
            </a:extLst>
          </p:cNvPr>
          <p:cNvGrpSpPr/>
          <p:nvPr/>
        </p:nvGrpSpPr>
        <p:grpSpPr>
          <a:xfrm rot="-2700000">
            <a:off x="7591229" y="4801230"/>
            <a:ext cx="4943599" cy="2376730"/>
            <a:chOff x="0" y="0"/>
            <a:chExt cx="660400" cy="317500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C9C07CC-EA8C-BF98-9C28-6CC1A4A60831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34885554-55E4-F2FE-D5E3-2D16D986DFB4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0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AutoShape 17">
            <a:extLst>
              <a:ext uri="{FF2B5EF4-FFF2-40B4-BE49-F238E27FC236}">
                <a16:creationId xmlns:a16="http://schemas.microsoft.com/office/drawing/2014/main" id="{325A9C5E-7A8A-CA38-E768-5651DF6B2DE9}"/>
              </a:ext>
            </a:extLst>
          </p:cNvPr>
          <p:cNvSpPr/>
          <p:nvPr/>
        </p:nvSpPr>
        <p:spPr>
          <a:xfrm flipV="1">
            <a:off x="9421030" y="5312992"/>
            <a:ext cx="3421801" cy="345681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CD211B99-EB27-E9FE-A161-DA4D7ADA8B71}"/>
              </a:ext>
            </a:extLst>
          </p:cNvPr>
          <p:cNvSpPr/>
          <p:nvPr/>
        </p:nvSpPr>
        <p:spPr>
          <a:xfrm flipV="1">
            <a:off x="9629481" y="5553199"/>
            <a:ext cx="3359235" cy="335923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19">
            <a:extLst>
              <a:ext uri="{FF2B5EF4-FFF2-40B4-BE49-F238E27FC236}">
                <a16:creationId xmlns:a16="http://schemas.microsoft.com/office/drawing/2014/main" id="{263A3974-DB7F-CED9-CF77-BB2D4CE46D28}"/>
              </a:ext>
            </a:extLst>
          </p:cNvPr>
          <p:cNvSpPr/>
          <p:nvPr/>
        </p:nvSpPr>
        <p:spPr>
          <a:xfrm flipV="1">
            <a:off x="9868460" y="5787408"/>
            <a:ext cx="3244761" cy="324476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2FDBF5-6806-8942-99AD-FE2894C84E14}"/>
              </a:ext>
            </a:extLst>
          </p:cNvPr>
          <p:cNvGrpSpPr/>
          <p:nvPr/>
        </p:nvGrpSpPr>
        <p:grpSpPr>
          <a:xfrm>
            <a:off x="9242525" y="3588890"/>
            <a:ext cx="2639782" cy="1331293"/>
            <a:chOff x="10049560" y="3224231"/>
            <a:chExt cx="3723590" cy="1769157"/>
          </a:xfrm>
        </p:grpSpPr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6435CE86-DFDC-10CC-8266-06CAC645B76B}"/>
                </a:ext>
              </a:extLst>
            </p:cNvPr>
            <p:cNvGrpSpPr/>
            <p:nvPr/>
          </p:nvGrpSpPr>
          <p:grpSpPr>
            <a:xfrm>
              <a:off x="10049560" y="3224231"/>
              <a:ext cx="3723590" cy="1769157"/>
              <a:chOff x="0" y="0"/>
              <a:chExt cx="1592438" cy="270714"/>
            </a:xfrm>
          </p:grpSpPr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B133242C-905C-5899-7227-3A1A3887BD29}"/>
                  </a:ext>
                </a:extLst>
              </p:cNvPr>
              <p:cNvSpPr/>
              <p:nvPr/>
            </p:nvSpPr>
            <p:spPr>
              <a:xfrm>
                <a:off x="0" y="0"/>
                <a:ext cx="1592438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270714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05412"/>
                    </a:lnTo>
                    <a:cubicBezTo>
                      <a:pt x="1592438" y="241477"/>
                      <a:pt x="1563201" y="270714"/>
                      <a:pt x="1527135" y="270714"/>
                    </a:cubicBezTo>
                    <a:lnTo>
                      <a:pt x="65303" y="270714"/>
                    </a:lnTo>
                    <a:cubicBezTo>
                      <a:pt x="47983" y="270714"/>
                      <a:pt x="31373" y="263834"/>
                      <a:pt x="19127" y="251588"/>
                    </a:cubicBezTo>
                    <a:cubicBezTo>
                      <a:pt x="6880" y="239341"/>
                      <a:pt x="0" y="222731"/>
                      <a:pt x="0" y="205412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227C9D"/>
              </a:solidFill>
            </p:spPr>
          </p:sp>
          <p:sp>
            <p:nvSpPr>
              <p:cNvPr id="44" name="TextBox 15">
                <a:extLst>
                  <a:ext uri="{FF2B5EF4-FFF2-40B4-BE49-F238E27FC236}">
                    <a16:creationId xmlns:a16="http://schemas.microsoft.com/office/drawing/2014/main" id="{5A327FB9-0432-2428-568C-F9FE1671797F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592438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 sz="1050"/>
              </a:p>
            </p:txBody>
          </p:sp>
        </p:grp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588ED3C7-A44D-40E0-D9FB-51F0B898A4F5}"/>
                </a:ext>
              </a:extLst>
            </p:cNvPr>
            <p:cNvSpPr txBox="1"/>
            <p:nvPr/>
          </p:nvSpPr>
          <p:spPr>
            <a:xfrm>
              <a:off x="10393130" y="3425427"/>
              <a:ext cx="3046190" cy="11636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Strategic Initiative Department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762</Words>
  <Application>Microsoft Office PowerPoint</Application>
  <PresentationFormat>Widescreen</PresentationFormat>
  <Paragraphs>156</Paragraphs>
  <Slides>20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DM Sans</vt:lpstr>
      <vt:lpstr>DM Sans Italics</vt:lpstr>
      <vt:lpstr>inter</vt:lpstr>
      <vt:lpstr>inter</vt:lpstr>
      <vt:lpstr>Kollektif Bold</vt:lpstr>
      <vt:lpstr>Now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MT05</dc:creator>
  <cp:lastModifiedBy>MT05</cp:lastModifiedBy>
  <cp:revision>33</cp:revision>
  <dcterms:created xsi:type="dcterms:W3CDTF">2024-11-11T01:33:46Z</dcterms:created>
  <dcterms:modified xsi:type="dcterms:W3CDTF">2024-11-15T01:41:06Z</dcterms:modified>
</cp:coreProperties>
</file>