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323" r:id="rId4"/>
    <p:sldId id="324" r:id="rId5"/>
    <p:sldId id="325" r:id="rId6"/>
    <p:sldId id="303" r:id="rId7"/>
    <p:sldId id="306" r:id="rId8"/>
    <p:sldId id="268" r:id="rId9"/>
    <p:sldId id="269" r:id="rId10"/>
    <p:sldId id="270" r:id="rId11"/>
    <p:sldId id="320" r:id="rId12"/>
    <p:sldId id="305" r:id="rId13"/>
    <p:sldId id="271" r:id="rId14"/>
    <p:sldId id="272" r:id="rId15"/>
    <p:sldId id="273" r:id="rId16"/>
    <p:sldId id="274" r:id="rId17"/>
    <p:sldId id="315" r:id="rId18"/>
    <p:sldId id="307" r:id="rId19"/>
    <p:sldId id="275" r:id="rId20"/>
    <p:sldId id="276" r:id="rId21"/>
    <p:sldId id="277" r:id="rId22"/>
    <p:sldId id="278" r:id="rId23"/>
    <p:sldId id="279" r:id="rId24"/>
    <p:sldId id="308" r:id="rId25"/>
    <p:sldId id="309" r:id="rId26"/>
    <p:sldId id="280" r:id="rId27"/>
    <p:sldId id="281" r:id="rId28"/>
    <p:sldId id="282" r:id="rId29"/>
    <p:sldId id="284" r:id="rId30"/>
    <p:sldId id="285" r:id="rId31"/>
    <p:sldId id="286" r:id="rId32"/>
    <p:sldId id="289" r:id="rId33"/>
    <p:sldId id="288" r:id="rId34"/>
    <p:sldId id="312" r:id="rId35"/>
    <p:sldId id="311" r:id="rId36"/>
    <p:sldId id="290" r:id="rId37"/>
    <p:sldId id="291" r:id="rId38"/>
    <p:sldId id="292" r:id="rId39"/>
    <p:sldId id="313" r:id="rId40"/>
    <p:sldId id="287" r:id="rId41"/>
    <p:sldId id="293" r:id="rId42"/>
    <p:sldId id="294" r:id="rId43"/>
    <p:sldId id="295" r:id="rId44"/>
    <p:sldId id="314" r:id="rId45"/>
    <p:sldId id="322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16" r:id="rId54"/>
    <p:sldId id="317" r:id="rId55"/>
    <p:sldId id="258" r:id="rId56"/>
    <p:sldId id="259" r:id="rId57"/>
    <p:sldId id="260" r:id="rId58"/>
    <p:sldId id="261" r:id="rId59"/>
    <p:sldId id="262" r:id="rId60"/>
    <p:sldId id="31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6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47AFB15F-F4D4-323D-E2EC-7B6CCFA08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614" r="1" b="1056"/>
          <a:stretch/>
        </p:blipFill>
        <p:spPr>
          <a:xfrm>
            <a:off x="8878" y="0"/>
            <a:ext cx="12183122" cy="68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F780B-041C-CF67-889F-CFC21D34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2" y="2271449"/>
            <a:ext cx="7010992" cy="3670098"/>
          </a:xfrm>
        </p:spPr>
        <p:txBody>
          <a:bodyPr anchor="b">
            <a:no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SOSIALISASI SISTEM MANAJEMEN TERINTEGRASI ISO 9001, 14001 DAN 45001</a:t>
            </a:r>
            <a:endParaRPr lang="en-ID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1F56B6F-DEAC-571F-4523-9D269E428C2C}"/>
              </a:ext>
            </a:extLst>
          </p:cNvPr>
          <p:cNvGrpSpPr>
            <a:grpSpLocks/>
          </p:cNvGrpSpPr>
          <p:nvPr/>
        </p:nvGrpSpPr>
        <p:grpSpPr bwMode="auto">
          <a:xfrm>
            <a:off x="1071247" y="863633"/>
            <a:ext cx="2704340" cy="1407793"/>
            <a:chOff x="2112" y="3188"/>
            <a:chExt cx="1632" cy="84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B668953-BAAD-6E05-3011-876D584B5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88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pic>
          <p:nvPicPr>
            <p:cNvPr id="1031" name="Picture 3" descr="Logo&#10;&#10;Description automatically generated">
              <a:extLst>
                <a:ext uri="{FF2B5EF4-FFF2-40B4-BE49-F238E27FC236}">
                  <a16:creationId xmlns:a16="http://schemas.microsoft.com/office/drawing/2014/main" id="{67E3C2C6-E422-0413-55D2-4B0AF038C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188"/>
              <a:ext cx="1571" cy="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94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541D-5C3B-BD39-8CC9-A347328F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>
            <a:normAutofit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STRATEGI SWOT)</a:t>
            </a:r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9A87F3E-8D57-2620-5A29-13FFCBF2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90847"/>
            <a:ext cx="9899540" cy="52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0DE3-4F96-3134-3D11-82321C11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88" y="463685"/>
            <a:ext cx="9040599" cy="995464"/>
          </a:xfrm>
        </p:spPr>
        <p:txBody>
          <a:bodyPr/>
          <a:lstStyle/>
          <a:p>
            <a:pPr marL="534988" indent="-534988"/>
            <a:r>
              <a:rPr lang="en-US" dirty="0"/>
              <a:t>4. </a:t>
            </a:r>
            <a:r>
              <a:rPr lang="en-US" sz="3200" dirty="0"/>
              <a:t>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PT. CHITOSE INTERNASIONAL TBK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BACFD-0924-E23C-3143-5455F53A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51" t="4849" r="5478" b="6447"/>
          <a:stretch/>
        </p:blipFill>
        <p:spPr>
          <a:xfrm>
            <a:off x="1186774" y="1322963"/>
            <a:ext cx="9237996" cy="5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316B-4920-E478-2D3E-CE23DD3B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89047-E6C8-A80A-673D-DB4D599CC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869527"/>
              </p:ext>
            </p:extLst>
          </p:nvPr>
        </p:nvGraphicFramePr>
        <p:xfrm>
          <a:off x="1310325" y="1442558"/>
          <a:ext cx="9012025" cy="4765344"/>
        </p:xfrm>
        <a:graphic>
          <a:graphicData uri="http://schemas.openxmlformats.org/drawingml/2006/table">
            <a:tbl>
              <a:tblPr/>
              <a:tblGrid>
                <a:gridCol w="625479">
                  <a:extLst>
                    <a:ext uri="{9D8B030D-6E8A-4147-A177-3AD203B41FA5}">
                      <a16:colId xmlns:a16="http://schemas.microsoft.com/office/drawing/2014/main" val="2127534382"/>
                    </a:ext>
                  </a:extLst>
                </a:gridCol>
                <a:gridCol w="3560324">
                  <a:extLst>
                    <a:ext uri="{9D8B030D-6E8A-4147-A177-3AD203B41FA5}">
                      <a16:colId xmlns:a16="http://schemas.microsoft.com/office/drawing/2014/main" val="4071163039"/>
                    </a:ext>
                  </a:extLst>
                </a:gridCol>
                <a:gridCol w="3610164">
                  <a:extLst>
                    <a:ext uri="{9D8B030D-6E8A-4147-A177-3AD203B41FA5}">
                      <a16:colId xmlns:a16="http://schemas.microsoft.com/office/drawing/2014/main" val="408448266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1312847267"/>
                    </a:ext>
                  </a:extLst>
                </a:gridCol>
              </a:tblGrid>
              <a:tr h="320254">
                <a:tc gridSpan="4">
                  <a:txBody>
                    <a:bodyPr/>
                    <a:lstStyle/>
                    <a:p>
                      <a:pPr marL="84138" indent="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KEPEMIMPINAN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54014"/>
                  </a:ext>
                </a:extLst>
              </a:tr>
              <a:tr h="3645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Kepemimpinan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komitmen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Struktur Organisasi dan Job Desc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05838"/>
                  </a:ext>
                </a:extLst>
              </a:tr>
              <a:tr h="52177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198"/>
                  </a:ext>
                </a:extLst>
              </a:tr>
              <a:tr h="52177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Sasaran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79863"/>
                  </a:ext>
                </a:extLst>
              </a:tr>
              <a:tr h="3920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MR.P.4.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34762"/>
                  </a:ext>
                </a:extLst>
              </a:tr>
              <a:tr h="21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48098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Lingkungan, K3 dan CPAKB 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89382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Menetapkan Kebijakan Mutu, lingkungan, K3 dan CPAKB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82210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Komunikasi kebijakan mutu, Lingkungan, K3 dan CPAKB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27197"/>
                  </a:ext>
                </a:extLst>
              </a:tr>
              <a:tr h="3826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tanggung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otoritas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Uraian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(Job Description) per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/Bagian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HC&amp;GA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53646"/>
                  </a:ext>
                </a:extLst>
              </a:tr>
              <a:tr h="43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Konsultasi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Partisipasi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Pekerja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 Komunikasi, Partisipasi dan Konsultasi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P.HSE.22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8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5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A09-9A18-42DF-374A-7A154C9D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VISI, MISI DAN VALUE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0A1BC-3B80-4705-97E5-8A0D66D38F05}"/>
              </a:ext>
            </a:extLst>
          </p:cNvPr>
          <p:cNvSpPr txBox="1">
            <a:spLocks/>
          </p:cNvSpPr>
          <p:nvPr/>
        </p:nvSpPr>
        <p:spPr>
          <a:xfrm>
            <a:off x="1161575" y="1245326"/>
            <a:ext cx="9645762" cy="522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Indonesia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related furniture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kompetitif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terpercaya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corporate governance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kontribusi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berkarakter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diandalkan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	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kumimoji="0" lang="en-ID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Jujur dan konsisten atas ucapan dan tindakan serta mengutamakan kepentingan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pekerjaannya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moral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 terus menerus mengeluarkan ide dan gagasan serta mengimplementasikannya untuk menciptakan nilai tambah bagi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Customer focus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8794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Menempatkan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excedding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expectation)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Berkomitmen memberikan yang terbaik untuk menciptakan nilai tambah bagi stakeholders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9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95C0-C78D-6AF2-59AA-402DFA14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KEBIJAKAN MUTU, LINGKUNGAN dan K3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E47FE-7C7A-B7A8-77EE-525D27E53D57}"/>
              </a:ext>
            </a:extLst>
          </p:cNvPr>
          <p:cNvGrpSpPr/>
          <p:nvPr/>
        </p:nvGrpSpPr>
        <p:grpSpPr>
          <a:xfrm>
            <a:off x="1082040" y="1445056"/>
            <a:ext cx="9622971" cy="5019261"/>
            <a:chOff x="1447800" y="1593101"/>
            <a:chExt cx="9622971" cy="50192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EEEAF-7129-65B7-94FF-8EF771415628}"/>
                </a:ext>
              </a:extLst>
            </p:cNvPr>
            <p:cNvSpPr/>
            <p:nvPr/>
          </p:nvSpPr>
          <p:spPr>
            <a:xfrm>
              <a:off x="1709530" y="1593101"/>
              <a:ext cx="9134061" cy="501926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076F7E-3A0D-4FC6-3E57-7F984ABC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690688"/>
              <a:ext cx="9622971" cy="480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2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C18-9BAF-B147-2487-EBD48859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508"/>
            <a:ext cx="8596668" cy="705394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PT. CHITOSE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Content Placeholder 6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7576787F-8928-93A5-6FE4-246E9E09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1237776"/>
            <a:ext cx="9332536" cy="5088483"/>
          </a:xfrm>
        </p:spPr>
      </p:pic>
    </p:spTree>
    <p:extLst>
      <p:ext uri="{BB962C8B-B14F-4D97-AF65-F5344CB8AC3E}">
        <p14:creationId xmlns:p14="http://schemas.microsoft.com/office/powerpoint/2010/main" val="260388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8775-7E03-96B3-8925-BDBEF7DD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76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P2K3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65C92-1FE9-E083-F850-53E9A2DF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7" y="1184366"/>
            <a:ext cx="8723683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B766-F4E5-E182-B28C-50498BC5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KOMUNIKASI INTERNAL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E86F0B-61D5-C844-F015-FE6E656D4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41" y="1397573"/>
            <a:ext cx="8864049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CA21-1DEC-1F01-AC9D-AFE8395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311"/>
          </a:xfrm>
        </p:spPr>
        <p:txBody>
          <a:bodyPr>
            <a:normAutofit fontScale="90000"/>
          </a:bodyPr>
          <a:lstStyle/>
          <a:p>
            <a:r>
              <a:rPr lang="en-US" dirty="0"/>
              <a:t>6. PERENCANAAN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00E4FC-1FF9-6FE4-D4DD-2D9D3910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53675"/>
              </p:ext>
            </p:extLst>
          </p:nvPr>
        </p:nvGraphicFramePr>
        <p:xfrm>
          <a:off x="1272618" y="1302748"/>
          <a:ext cx="9233253" cy="5404629"/>
        </p:xfrm>
        <a:graphic>
          <a:graphicData uri="http://schemas.openxmlformats.org/drawingml/2006/table">
            <a:tbl>
              <a:tblPr/>
              <a:tblGrid>
                <a:gridCol w="668385">
                  <a:extLst>
                    <a:ext uri="{9D8B030D-6E8A-4147-A177-3AD203B41FA5}">
                      <a16:colId xmlns:a16="http://schemas.microsoft.com/office/drawing/2014/main" val="2895695292"/>
                    </a:ext>
                  </a:extLst>
                </a:gridCol>
                <a:gridCol w="4378121">
                  <a:extLst>
                    <a:ext uri="{9D8B030D-6E8A-4147-A177-3AD203B41FA5}">
                      <a16:colId xmlns:a16="http://schemas.microsoft.com/office/drawing/2014/main" val="904772055"/>
                    </a:ext>
                  </a:extLst>
                </a:gridCol>
                <a:gridCol w="3164327">
                  <a:extLst>
                    <a:ext uri="{9D8B030D-6E8A-4147-A177-3AD203B41FA5}">
                      <a16:colId xmlns:a16="http://schemas.microsoft.com/office/drawing/2014/main" val="3041777001"/>
                    </a:ext>
                  </a:extLst>
                </a:gridCol>
                <a:gridCol w="1022420">
                  <a:extLst>
                    <a:ext uri="{9D8B030D-6E8A-4147-A177-3AD203B41FA5}">
                      <a16:colId xmlns:a16="http://schemas.microsoft.com/office/drawing/2014/main" val="953405714"/>
                    </a:ext>
                  </a:extLst>
                </a:gridCol>
              </a:tblGrid>
              <a:tr h="181277">
                <a:tc gridSpan="4">
                  <a:txBody>
                    <a:bodyPr/>
                    <a:lstStyle/>
                    <a:p>
                      <a:pPr marL="84138" indent="0" algn="l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76578"/>
                  </a:ext>
                </a:extLst>
              </a:tr>
              <a:tr h="289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 untuk menangani resiko dan 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19558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Ketika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mempertimbangkan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isu-isu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4.1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51549"/>
                  </a:ext>
                </a:extLst>
              </a:tr>
              <a:tr h="3312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menangani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78779"/>
                  </a:ext>
                </a:extLst>
              </a:tr>
              <a:tr h="320395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2000" marR="57150" algn="just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 bahaya, penilaian risiko dan penetapan pengendalian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20901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56363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Penanggulangan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Kebakaran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P.HSE.26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02889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Bahaya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Kimia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P.HSE.28.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93527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Penanggulangan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Gempa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IK.HSE.52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3440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6.1.3.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Pemenuhan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Kewajiban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(ISO 14001 dan ISO 45001)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Manajemen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P.HSE.30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89760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Rencana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Lanjut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Pemantauan dan Pengukuran Kinerja K3L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58278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mencapainya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(BSC Corporate) PT. Chitose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Internasional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17230"/>
                  </a:ext>
                </a:extLst>
              </a:tr>
              <a:tr h="461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menetapkan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tingkat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proses-proses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dibutuhkan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per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/Bagian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40518"/>
                  </a:ext>
                </a:extLst>
              </a:tr>
              <a:tr h="289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Ketika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bagaimana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mencapai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per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/Bagian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87136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1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2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5B59-DB31-F34F-D14A-41F05B4C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851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MUTU/ BSC CORPORATE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22">
            <a:extLst>
              <a:ext uri="{FF2B5EF4-FFF2-40B4-BE49-F238E27FC236}">
                <a16:creationId xmlns:a16="http://schemas.microsoft.com/office/drawing/2014/main" id="{7CC346BB-4F12-4114-5B87-09493831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00" y="1334814"/>
            <a:ext cx="940404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F818-74E5-F68D-B48C-DCF2B9A2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942"/>
            <a:ext cx="10478477" cy="914400"/>
          </a:xfrm>
        </p:spPr>
        <p:txBody>
          <a:bodyPr>
            <a:normAutofit/>
          </a:bodyPr>
          <a:lstStyle/>
          <a:p>
            <a:r>
              <a:rPr lang="en-US" sz="3600" dirty="0"/>
              <a:t>SISTEM MANAJEMEN TERINTEGRASI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100E-7406-5256-6640-37F103CB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9212385" cy="473423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 9001; iso 14001; iso 45001)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(dept/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bagian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melakukan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audit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185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3251-A161-355F-B943-422B301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44CE31-86B5-1063-5BC2-FA2D37C6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7457"/>
              </p:ext>
            </p:extLst>
          </p:nvPr>
        </p:nvGraphicFramePr>
        <p:xfrm>
          <a:off x="1158241" y="1271451"/>
          <a:ext cx="8481870" cy="5272575"/>
        </p:xfrm>
        <a:graphic>
          <a:graphicData uri="http://schemas.openxmlformats.org/drawingml/2006/table">
            <a:tbl>
              <a:tblPr firstRow="1" firstCol="1" bandRow="1"/>
              <a:tblGrid>
                <a:gridCol w="266954">
                  <a:extLst>
                    <a:ext uri="{9D8B030D-6E8A-4147-A177-3AD203B41FA5}">
                      <a16:colId xmlns:a16="http://schemas.microsoft.com/office/drawing/2014/main" val="1384074537"/>
                    </a:ext>
                  </a:extLst>
                </a:gridCol>
                <a:gridCol w="391135">
                  <a:extLst>
                    <a:ext uri="{9D8B030D-6E8A-4147-A177-3AD203B41FA5}">
                      <a16:colId xmlns:a16="http://schemas.microsoft.com/office/drawing/2014/main" val="2329622322"/>
                    </a:ext>
                  </a:extLst>
                </a:gridCol>
                <a:gridCol w="1325519">
                  <a:extLst>
                    <a:ext uri="{9D8B030D-6E8A-4147-A177-3AD203B41FA5}">
                      <a16:colId xmlns:a16="http://schemas.microsoft.com/office/drawing/2014/main" val="2361756322"/>
                    </a:ext>
                  </a:extLst>
                </a:gridCol>
                <a:gridCol w="2996304">
                  <a:extLst>
                    <a:ext uri="{9D8B030D-6E8A-4147-A177-3AD203B41FA5}">
                      <a16:colId xmlns:a16="http://schemas.microsoft.com/office/drawing/2014/main" val="2589022093"/>
                    </a:ext>
                  </a:extLst>
                </a:gridCol>
                <a:gridCol w="1964987">
                  <a:extLst>
                    <a:ext uri="{9D8B030D-6E8A-4147-A177-3AD203B41FA5}">
                      <a16:colId xmlns:a16="http://schemas.microsoft.com/office/drawing/2014/main" val="1706328852"/>
                    </a:ext>
                  </a:extLst>
                </a:gridCol>
                <a:gridCol w="1536971">
                  <a:extLst>
                    <a:ext uri="{9D8B030D-6E8A-4147-A177-3AD203B41FA5}">
                      <a16:colId xmlns:a16="http://schemas.microsoft.com/office/drawing/2014/main" val="4260482871"/>
                    </a:ext>
                  </a:extLst>
                </a:gridCol>
              </a:tblGrid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19539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74139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13347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79160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 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4403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688963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2709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202940"/>
                  </a:ext>
                </a:extLst>
              </a:tr>
              <a:tr h="96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 Target Intensitas Solid Waste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2992"/>
                  </a:ext>
                </a:extLst>
              </a:tr>
              <a:tr h="825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biaya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listrik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perusahaan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64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6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C521-224A-7FCB-C7FE-0F9AFE9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6.PERENCANAAN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61C95A-56F0-5FAF-D1E1-8C2A72E7F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81837"/>
              </p:ext>
            </p:extLst>
          </p:nvPr>
        </p:nvGraphicFramePr>
        <p:xfrm>
          <a:off x="1123405" y="1342196"/>
          <a:ext cx="9048205" cy="5260217"/>
        </p:xfrm>
        <a:graphic>
          <a:graphicData uri="http://schemas.openxmlformats.org/drawingml/2006/table">
            <a:tbl>
              <a:tblPr firstRow="1" firstCol="1" bandRow="1"/>
              <a:tblGrid>
                <a:gridCol w="375540">
                  <a:extLst>
                    <a:ext uri="{9D8B030D-6E8A-4147-A177-3AD203B41FA5}">
                      <a16:colId xmlns:a16="http://schemas.microsoft.com/office/drawing/2014/main" val="1321145148"/>
                    </a:ext>
                  </a:extLst>
                </a:gridCol>
                <a:gridCol w="1543155">
                  <a:extLst>
                    <a:ext uri="{9D8B030D-6E8A-4147-A177-3AD203B41FA5}">
                      <a16:colId xmlns:a16="http://schemas.microsoft.com/office/drawing/2014/main" val="1762071483"/>
                    </a:ext>
                  </a:extLst>
                </a:gridCol>
                <a:gridCol w="3247022">
                  <a:extLst>
                    <a:ext uri="{9D8B030D-6E8A-4147-A177-3AD203B41FA5}">
                      <a16:colId xmlns:a16="http://schemas.microsoft.com/office/drawing/2014/main" val="1926381431"/>
                    </a:ext>
                  </a:extLst>
                </a:gridCol>
                <a:gridCol w="2066287">
                  <a:extLst>
                    <a:ext uri="{9D8B030D-6E8A-4147-A177-3AD203B41FA5}">
                      <a16:colId xmlns:a16="http://schemas.microsoft.com/office/drawing/2014/main" val="2269361621"/>
                    </a:ext>
                  </a:extLst>
                </a:gridCol>
                <a:gridCol w="1816201">
                  <a:extLst>
                    <a:ext uri="{9D8B030D-6E8A-4147-A177-3AD203B41FA5}">
                      <a16:colId xmlns:a16="http://schemas.microsoft.com/office/drawing/2014/main" val="13835274"/>
                    </a:ext>
                  </a:extLst>
                </a:gridCol>
              </a:tblGrid>
              <a:tr h="30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47310"/>
                  </a:ext>
                </a:extLst>
              </a:tr>
              <a:tr h="465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 Jumlah Kecelakaan kerja  (</a:t>
                      </a:r>
                      <a:r>
                        <a:rPr lang="en-ID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BSC; Learning &amp; Growth</a:t>
                      </a: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99308"/>
                  </a:ext>
                </a:extLst>
              </a:tr>
              <a:tr h="36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 General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Meningkatkan pengelolaan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Jadwal dan Pelaksanaan patroli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kali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21341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Affair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Ketaatan penggunaan APD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5940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 kecelakaan kerja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49953"/>
                  </a:ext>
                </a:extLst>
              </a:tr>
              <a:tr h="28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Kecelakaan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9699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 System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temuan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84608"/>
                  </a:ext>
                </a:extLst>
              </a:tr>
              <a:tr h="62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Manufaktur System Development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berperan aktif dalam menurunkan jumlah kecelakaan 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tim HSE dalam pembuatan rambu-rambu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02274"/>
                  </a:ext>
                </a:extLst>
              </a:tr>
              <a:tr h="78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HSE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program-program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training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67766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Membuat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route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pejalan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67016"/>
                  </a:ext>
                </a:extLst>
              </a:tr>
              <a:tr h="943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bekerjasama dengan HSE dalam pembuatan SOP pejalan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4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EBE4-D768-8817-6B47-A26623F8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66354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DFC46C-1466-D1A4-B42E-AC3294808F21}"/>
              </a:ext>
            </a:extLst>
          </p:cNvPr>
          <p:cNvGrpSpPr/>
          <p:nvPr/>
        </p:nvGrpSpPr>
        <p:grpSpPr>
          <a:xfrm>
            <a:off x="-1" y="0"/>
            <a:ext cx="45719" cy="844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0A30F7E-24DA-979D-4157-D78795EE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89897"/>
              </p:ext>
            </p:extLst>
          </p:nvPr>
        </p:nvGraphicFramePr>
        <p:xfrm>
          <a:off x="809898" y="1243880"/>
          <a:ext cx="10345783" cy="5303021"/>
        </p:xfrm>
        <a:graphic>
          <a:graphicData uri="http://schemas.openxmlformats.org/drawingml/2006/table">
            <a:tbl>
              <a:tblPr/>
              <a:tblGrid>
                <a:gridCol w="1073454">
                  <a:extLst>
                    <a:ext uri="{9D8B030D-6E8A-4147-A177-3AD203B41FA5}">
                      <a16:colId xmlns:a16="http://schemas.microsoft.com/office/drawing/2014/main" val="424688346"/>
                    </a:ext>
                  </a:extLst>
                </a:gridCol>
                <a:gridCol w="602005">
                  <a:extLst>
                    <a:ext uri="{9D8B030D-6E8A-4147-A177-3AD203B41FA5}">
                      <a16:colId xmlns:a16="http://schemas.microsoft.com/office/drawing/2014/main" val="4019241048"/>
                    </a:ext>
                  </a:extLst>
                </a:gridCol>
                <a:gridCol w="1357069">
                  <a:extLst>
                    <a:ext uri="{9D8B030D-6E8A-4147-A177-3AD203B41FA5}">
                      <a16:colId xmlns:a16="http://schemas.microsoft.com/office/drawing/2014/main" val="4268191164"/>
                    </a:ext>
                  </a:extLst>
                </a:gridCol>
                <a:gridCol w="1290302">
                  <a:extLst>
                    <a:ext uri="{9D8B030D-6E8A-4147-A177-3AD203B41FA5}">
                      <a16:colId xmlns:a16="http://schemas.microsoft.com/office/drawing/2014/main" val="339974938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50398314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932039266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93371822"/>
                    </a:ext>
                  </a:extLst>
                </a:gridCol>
                <a:gridCol w="116049">
                  <a:extLst>
                    <a:ext uri="{9D8B030D-6E8A-4147-A177-3AD203B41FA5}">
                      <a16:colId xmlns:a16="http://schemas.microsoft.com/office/drawing/2014/main" val="2229756560"/>
                    </a:ext>
                  </a:extLst>
                </a:gridCol>
                <a:gridCol w="1109720">
                  <a:extLst>
                    <a:ext uri="{9D8B030D-6E8A-4147-A177-3AD203B41FA5}">
                      <a16:colId xmlns:a16="http://schemas.microsoft.com/office/drawing/2014/main" val="1202499701"/>
                    </a:ext>
                  </a:extLst>
                </a:gridCol>
                <a:gridCol w="137808">
                  <a:extLst>
                    <a:ext uri="{9D8B030D-6E8A-4147-A177-3AD203B41FA5}">
                      <a16:colId xmlns:a16="http://schemas.microsoft.com/office/drawing/2014/main" val="1594472076"/>
                    </a:ext>
                  </a:extLst>
                </a:gridCol>
                <a:gridCol w="1240275">
                  <a:extLst>
                    <a:ext uri="{9D8B030D-6E8A-4147-A177-3AD203B41FA5}">
                      <a16:colId xmlns:a16="http://schemas.microsoft.com/office/drawing/2014/main" val="3709940794"/>
                    </a:ext>
                  </a:extLst>
                </a:gridCol>
                <a:gridCol w="931296">
                  <a:extLst>
                    <a:ext uri="{9D8B030D-6E8A-4147-A177-3AD203B41FA5}">
                      <a16:colId xmlns:a16="http://schemas.microsoft.com/office/drawing/2014/main" val="1101140324"/>
                    </a:ext>
                  </a:extLst>
                </a:gridCol>
                <a:gridCol w="1465120">
                  <a:extLst>
                    <a:ext uri="{9D8B030D-6E8A-4147-A177-3AD203B41FA5}">
                      <a16:colId xmlns:a16="http://schemas.microsoft.com/office/drawing/2014/main" val="158838844"/>
                    </a:ext>
                  </a:extLst>
                </a:gridCol>
              </a:tblGrid>
              <a:tr h="20153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DETERMINATION &amp; PLANNING TO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No: MR.P.6.QC.1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91209"/>
                  </a:ext>
                </a:extLst>
              </a:tr>
              <a:tr h="1500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Name: QC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(Process: QC)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Version/ Revision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68123"/>
                  </a:ext>
                </a:extLst>
              </a:tr>
              <a:tr h="17480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3,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76391"/>
                  </a:ext>
                </a:extLst>
              </a:tr>
              <a:tr h="231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 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  <a:r>
                        <a:rPr lang="en-ID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by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Director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53691"/>
                  </a:ext>
                </a:extLst>
              </a:tr>
              <a:tr h="93213"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71730"/>
                  </a:ext>
                </a:extLst>
              </a:tr>
              <a:tr h="143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HASIL YANG DIHARAPKAN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 (Risk)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Dampak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TINDAKAN PERBAIKAN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SASARAN MUTU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REALISASI SASARAN MUTU(JULI-DES 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24220"/>
                  </a:ext>
                </a:extLst>
              </a:tr>
              <a:tr h="1200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(Peluang)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7216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89650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Receiving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0448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Penerimaan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Supplier/Subkon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5181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Receiving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1056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66635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5013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Mall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9302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3526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Mall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0368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2454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12886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Finishing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5963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Konstruksi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Finishing)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Opr.PRD yang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proses Konstruksi dan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206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ditunjuk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sebagai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Finishing &amp; Konstruksi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Finishing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703274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9014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45432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Jig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91205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Jig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3761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Jig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39757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99165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04233-0331-5516-CE90-770D8A21B926}"/>
              </a:ext>
            </a:extLst>
          </p:cNvPr>
          <p:cNvGrpSpPr/>
          <p:nvPr/>
        </p:nvGrpSpPr>
        <p:grpSpPr>
          <a:xfrm>
            <a:off x="-44087" y="-44875"/>
            <a:ext cx="50579" cy="45719"/>
            <a:chOff x="0" y="0"/>
            <a:chExt cx="1632" cy="8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95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A87D-0985-558E-D66D-F8CD3365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K3 DAN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7D25E8-870E-07A5-4A41-FA842D59D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69664"/>
              </p:ext>
            </p:extLst>
          </p:nvPr>
        </p:nvGraphicFramePr>
        <p:xfrm>
          <a:off x="1358900" y="1366838"/>
          <a:ext cx="8880475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56779" imgH="11300565" progId="Excel.Sheet.12">
                  <p:embed/>
                </p:oleObj>
              </mc:Choice>
              <mc:Fallback>
                <p:oleObj name="Worksheet" r:id="rId2" imgW="11856779" imgH="1130056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6652FE-920E-9C57-77D5-1E7F45DF5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8900" y="1366838"/>
                        <a:ext cx="8880475" cy="520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8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DF37-1F1D-5ECA-29CF-22469B5F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9C7F1B4-3A76-5A9B-6FDE-ADD7A89F0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36865"/>
              </p:ext>
            </p:extLst>
          </p:nvPr>
        </p:nvGraphicFramePr>
        <p:xfrm>
          <a:off x="1299077" y="1282044"/>
          <a:ext cx="9126967" cy="5150310"/>
        </p:xfrm>
        <a:graphic>
          <a:graphicData uri="http://schemas.openxmlformats.org/drawingml/2006/table">
            <a:tbl>
              <a:tblPr/>
              <a:tblGrid>
                <a:gridCol w="689979">
                  <a:extLst>
                    <a:ext uri="{9D8B030D-6E8A-4147-A177-3AD203B41FA5}">
                      <a16:colId xmlns:a16="http://schemas.microsoft.com/office/drawing/2014/main" val="4292700048"/>
                    </a:ext>
                  </a:extLst>
                </a:gridCol>
                <a:gridCol w="3836709">
                  <a:extLst>
                    <a:ext uri="{9D8B030D-6E8A-4147-A177-3AD203B41FA5}">
                      <a16:colId xmlns:a16="http://schemas.microsoft.com/office/drawing/2014/main" val="971447369"/>
                    </a:ext>
                  </a:extLst>
                </a:gridCol>
                <a:gridCol w="3431357">
                  <a:extLst>
                    <a:ext uri="{9D8B030D-6E8A-4147-A177-3AD203B41FA5}">
                      <a16:colId xmlns:a16="http://schemas.microsoft.com/office/drawing/2014/main" val="2034567115"/>
                    </a:ext>
                  </a:extLst>
                </a:gridCol>
                <a:gridCol w="1168922">
                  <a:extLst>
                    <a:ext uri="{9D8B030D-6E8A-4147-A177-3AD203B41FA5}">
                      <a16:colId xmlns:a16="http://schemas.microsoft.com/office/drawing/2014/main" val="3844132986"/>
                    </a:ext>
                  </a:extLst>
                </a:gridCol>
              </a:tblGrid>
              <a:tr h="158104">
                <a:tc gridSpan="4">
                  <a:txBody>
                    <a:bodyPr/>
                    <a:lstStyle/>
                    <a:p>
                      <a:pPr marL="7200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 DUKUNGAN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DUKUNGAN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4901"/>
                  </a:ext>
                </a:extLst>
              </a:tr>
              <a:tr h="312532">
                <a:tc rowSpan="3"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3763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Penempatan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62386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Multi Product Process Chart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Perhitungan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116"/>
                  </a:ext>
                </a:extLst>
              </a:tr>
              <a:tr h="279440">
                <a:tc rowSpan="3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1228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Penempatan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15476"/>
                  </a:ext>
                </a:extLst>
              </a:tr>
              <a:tr h="28889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Mould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 Jig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13155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 Daya Manusia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Pelatihan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86365"/>
                  </a:ext>
                </a:extLst>
              </a:tr>
              <a:tr h="378189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Multi Product Process Chart  dan Operation Proses Chart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30988"/>
                  </a:ext>
                </a:extLst>
              </a:tr>
              <a:tr h="2841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Manufacturing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MSD.P.1.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11113"/>
                  </a:ext>
                </a:extLst>
              </a:tr>
              <a:tr h="269985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 untuk pengoperasian proses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 Mutu PT. Chitose Internasional Tbk.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53125"/>
                  </a:ext>
                </a:extLst>
              </a:tr>
              <a:tr h="165458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Pemantauan dan pengukuran sumber daya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Pengaturan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Lay-Out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Lay-Out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43418"/>
                  </a:ext>
                </a:extLst>
              </a:tr>
              <a:tr h="25212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Daftar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Inventaris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Mould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Jig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IMM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67520"/>
                  </a:ext>
                </a:extLst>
              </a:tr>
              <a:tr h="376088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Alat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Uji  (up date)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QA.P.7.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7414"/>
                  </a:ext>
                </a:extLst>
              </a:tr>
              <a:tr h="15810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Ketelusuran pengukuran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 Status Inspeksi &amp; tes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6763"/>
                  </a:ext>
                </a:extLst>
              </a:tr>
              <a:tr h="252126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yang mampu telusur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Pengetesan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59894"/>
                  </a:ext>
                </a:extLst>
              </a:tr>
              <a:tr h="35612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Pengetesan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Selama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6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2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5296-E275-28DF-41F9-6A93CCA7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579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2D3EE3-2196-EA0F-4046-41A4D6EA4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48072"/>
              </p:ext>
            </p:extLst>
          </p:nvPr>
        </p:nvGraphicFramePr>
        <p:xfrm>
          <a:off x="1376312" y="1329180"/>
          <a:ext cx="8729222" cy="5096633"/>
        </p:xfrm>
        <a:graphic>
          <a:graphicData uri="http://schemas.openxmlformats.org/drawingml/2006/table">
            <a:tbl>
              <a:tblPr/>
              <a:tblGrid>
                <a:gridCol w="612744">
                  <a:extLst>
                    <a:ext uri="{9D8B030D-6E8A-4147-A177-3AD203B41FA5}">
                      <a16:colId xmlns:a16="http://schemas.microsoft.com/office/drawing/2014/main" val="1799953625"/>
                    </a:ext>
                  </a:extLst>
                </a:gridCol>
                <a:gridCol w="4902929">
                  <a:extLst>
                    <a:ext uri="{9D8B030D-6E8A-4147-A177-3AD203B41FA5}">
                      <a16:colId xmlns:a16="http://schemas.microsoft.com/office/drawing/2014/main" val="2668242917"/>
                    </a:ext>
                  </a:extLst>
                </a:gridCol>
                <a:gridCol w="2246942">
                  <a:extLst>
                    <a:ext uri="{9D8B030D-6E8A-4147-A177-3AD203B41FA5}">
                      <a16:colId xmlns:a16="http://schemas.microsoft.com/office/drawing/2014/main" val="1492290232"/>
                    </a:ext>
                  </a:extLst>
                </a:gridCol>
                <a:gridCol w="966607">
                  <a:extLst>
                    <a:ext uri="{9D8B030D-6E8A-4147-A177-3AD203B41FA5}">
                      <a16:colId xmlns:a16="http://schemas.microsoft.com/office/drawing/2014/main" val="1695074131"/>
                    </a:ext>
                  </a:extLst>
                </a:gridCol>
              </a:tblGrid>
              <a:tr h="3966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yang mampu telusur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Inspeksi Pengetesan Penerimaan Barang Jadi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22430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 organisasi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MR.P.5..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92684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Pelatihan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5239"/>
                  </a:ext>
                </a:extLst>
              </a:tr>
              <a:tr h="32745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Kepedulian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Pelatihan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635"/>
                  </a:ext>
                </a:extLst>
              </a:tr>
              <a:tr h="18774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39335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 Internal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Komunikasi, Partsispasi dan Konsultasi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39915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 Eksternal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Komunikasi, Partsispasi dan Konsultasi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19308"/>
                  </a:ext>
                </a:extLst>
              </a:tr>
              <a:tr h="299387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69617"/>
                  </a:ext>
                </a:extLst>
              </a:tr>
              <a:tr h="33182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Rekaman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20730"/>
                  </a:ext>
                </a:extLst>
              </a:tr>
              <a:tr h="32620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09326"/>
                  </a:ext>
                </a:extLst>
              </a:tr>
              <a:tr h="33743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Membuat dan memperbaharui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06087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 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63634"/>
                  </a:ext>
                </a:extLst>
              </a:tr>
              <a:tr h="466545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terdokumentasi diperlukan oleh sistem manajemen mutu dan standar internasional ini harus dikendalikan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14915"/>
                  </a:ext>
                </a:extLst>
              </a:tr>
              <a:tr h="44908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mengendalikan informasi terdokumentasi, organisasi harus mengikuti kegiatan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2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1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BFE4-19AD-DE87-4FC5-18EE624C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SUMBER DAYA 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E33F9-69F5-1BDD-D969-FC6121C46E34}"/>
              </a:ext>
            </a:extLst>
          </p:cNvPr>
          <p:cNvGrpSpPr/>
          <p:nvPr/>
        </p:nvGrpSpPr>
        <p:grpSpPr>
          <a:xfrm>
            <a:off x="1338600" y="1469390"/>
            <a:ext cx="6448548" cy="4656107"/>
            <a:chOff x="0" y="0"/>
            <a:chExt cx="3989070" cy="3919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FBFAD1-EB45-7F99-A220-AF51E2DBD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3" t="20353" r="11754" b="60482"/>
            <a:stretch/>
          </p:blipFill>
          <p:spPr bwMode="auto">
            <a:xfrm>
              <a:off x="0" y="0"/>
              <a:ext cx="3989070" cy="61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0738BDE-B29F-9ECB-9F61-0977D098D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0" t="17757" r="11928" b="27557"/>
            <a:stretch/>
          </p:blipFill>
          <p:spPr bwMode="auto">
            <a:xfrm>
              <a:off x="0" y="598206"/>
              <a:ext cx="3988435" cy="1762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C37A82-DA15-E9A5-80BA-C03AD5CDA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2" t="15156" r="12525" b="37194"/>
            <a:stretch/>
          </p:blipFill>
          <p:spPr bwMode="auto">
            <a:xfrm>
              <a:off x="0" y="2384277"/>
              <a:ext cx="3947160" cy="1535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57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61D0-336E-48EF-E83F-F12A9838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KOMPETENSI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26C352-93E8-B360-255C-97115C9B7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32178"/>
              </p:ext>
            </p:extLst>
          </p:nvPr>
        </p:nvGraphicFramePr>
        <p:xfrm>
          <a:off x="677851" y="1673157"/>
          <a:ext cx="9584827" cy="4250993"/>
        </p:xfrm>
        <a:graphic>
          <a:graphicData uri="http://schemas.openxmlformats.org/drawingml/2006/table">
            <a:tbl>
              <a:tblPr/>
              <a:tblGrid>
                <a:gridCol w="149356">
                  <a:extLst>
                    <a:ext uri="{9D8B030D-6E8A-4147-A177-3AD203B41FA5}">
                      <a16:colId xmlns:a16="http://schemas.microsoft.com/office/drawing/2014/main" val="462854980"/>
                    </a:ext>
                  </a:extLst>
                </a:gridCol>
                <a:gridCol w="361345">
                  <a:extLst>
                    <a:ext uri="{9D8B030D-6E8A-4147-A177-3AD203B41FA5}">
                      <a16:colId xmlns:a16="http://schemas.microsoft.com/office/drawing/2014/main" val="2546072163"/>
                    </a:ext>
                  </a:extLst>
                </a:gridCol>
                <a:gridCol w="703418">
                  <a:extLst>
                    <a:ext uri="{9D8B030D-6E8A-4147-A177-3AD203B41FA5}">
                      <a16:colId xmlns:a16="http://schemas.microsoft.com/office/drawing/2014/main" val="3518708313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488581076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3610866839"/>
                    </a:ext>
                  </a:extLst>
                </a:gridCol>
                <a:gridCol w="728471">
                  <a:extLst>
                    <a:ext uri="{9D8B030D-6E8A-4147-A177-3AD203B41FA5}">
                      <a16:colId xmlns:a16="http://schemas.microsoft.com/office/drawing/2014/main" val="2415036857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3950067244"/>
                    </a:ext>
                  </a:extLst>
                </a:gridCol>
                <a:gridCol w="154174">
                  <a:extLst>
                    <a:ext uri="{9D8B030D-6E8A-4147-A177-3AD203B41FA5}">
                      <a16:colId xmlns:a16="http://schemas.microsoft.com/office/drawing/2014/main" val="1342730329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731756577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212601156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921254103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345131970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4787727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0437140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4095641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681639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0195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1086437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3651833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3788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4484876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8221355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338511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03883014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824063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9295041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85301588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95459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95766195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1393391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103291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667796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047041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056122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566349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3571546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39450412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7041576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553774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5978184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55692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0351247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377895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5844564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19883327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3641954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29048495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311389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486948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9551863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25805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163548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26196594"/>
                    </a:ext>
                  </a:extLst>
                </a:gridCol>
                <a:gridCol w="95395">
                  <a:extLst>
                    <a:ext uri="{9D8B030D-6E8A-4147-A177-3AD203B41FA5}">
                      <a16:colId xmlns:a16="http://schemas.microsoft.com/office/drawing/2014/main" val="85006451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1200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56003821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618515086"/>
                    </a:ext>
                  </a:extLst>
                </a:gridCol>
              </a:tblGrid>
              <a:tr h="384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5">
                  <a:txBody>
                    <a:bodyPr/>
                    <a:lstStyle/>
                    <a:p>
                      <a:pPr algn="ctr" fontAlgn="ctr"/>
                      <a:r>
                        <a:rPr lang="en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MATRIKS KOMPETENSI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03144"/>
                  </a:ext>
                </a:extLst>
              </a:tr>
              <a:tr h="97823">
                <a:tc gridSpan="57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PT. CHITOSE INTERNASIONAL TBK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25207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46338"/>
                  </a:ext>
                </a:extLst>
              </a:tr>
              <a:tr h="101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KOMPETENSI NON -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KOMPETENSI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99838"/>
                  </a:ext>
                </a:extLst>
              </a:tr>
              <a:tr h="278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GOLONGAN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 KERJA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PENDIDIKAN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OWNERSHIP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TEAM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THINKING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INTEGRITY &amp; TRUST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 &amp; LH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KAIZEN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2526"/>
                  </a:ext>
                </a:extLst>
              </a:tr>
              <a:tr h="33390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611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19960313506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AGUNG TRI WAHYU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401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20170801357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 ASMARA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KEPALA BAGIAN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SENIOR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4080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20150803299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BERRY RACHMANTO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285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004508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708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19714"/>
                  </a:ext>
                </a:extLst>
              </a:tr>
              <a:tr h="97134">
                <a:tc gridSpan="57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NILAI KOMPETENSI TEKNIS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99720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Aplicable/ Tidak Berhubungan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1427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sv-SE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Dapat mengerjakan tugasnya sehari-hari dengan pendampingan atasan / rekan kerja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70009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tugas sehari-hari sesuai dengan prosedur kerja baku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27273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dengan lancar dan tangkas tanpa melakukan kesalahan dalam praktik / prosedur kerja baku selama 6 bulan berturut-turut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3174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memecahkan permasalahan teknis yang timbul dalam pekerjaan sehari-hari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40818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fr-FR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menciptakan / menghasilkan inovasi / continous improvement dalam pekerjaan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69596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melakukan mentoring pekerjaan kepada rekan kerja / subordinat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04602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1704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85E20E9-2EFF-3FAB-2DAA-F9F7957A50E3}"/>
              </a:ext>
            </a:extLst>
          </p:cNvPr>
          <p:cNvGrpSpPr/>
          <p:nvPr/>
        </p:nvGrpSpPr>
        <p:grpSpPr>
          <a:xfrm>
            <a:off x="0" y="-44875"/>
            <a:ext cx="1632" cy="45719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4D4D8-D3E9-3468-9BFA-CBA7262D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B6AEDF74-99F1-3CA4-B37E-AB5260A82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76"/>
              <a:ext cx="157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50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4461-A1AB-B2E5-081A-A6634825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540"/>
          </a:xfrm>
        </p:spPr>
        <p:txBody>
          <a:bodyPr>
            <a:normAutofit fontScale="90000"/>
          </a:bodyPr>
          <a:lstStyle/>
          <a:p>
            <a:r>
              <a:rPr lang="en-US" dirty="0"/>
              <a:t>7. DUKUNGAN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KOMUNIKASI EKSTERNAL DAN INTERNAL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243905-85AA-23A6-2537-9EB7CEEDC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09456"/>
              </p:ext>
            </p:extLst>
          </p:nvPr>
        </p:nvGraphicFramePr>
        <p:xfrm>
          <a:off x="852426" y="1800538"/>
          <a:ext cx="9546443" cy="44478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8685">
                  <a:extLst>
                    <a:ext uri="{9D8B030D-6E8A-4147-A177-3AD203B41FA5}">
                      <a16:colId xmlns:a16="http://schemas.microsoft.com/office/drawing/2014/main" val="2207089811"/>
                    </a:ext>
                  </a:extLst>
                </a:gridCol>
                <a:gridCol w="2396197">
                  <a:extLst>
                    <a:ext uri="{9D8B030D-6E8A-4147-A177-3AD203B41FA5}">
                      <a16:colId xmlns:a16="http://schemas.microsoft.com/office/drawing/2014/main" val="832932119"/>
                    </a:ext>
                  </a:extLst>
                </a:gridCol>
                <a:gridCol w="1381697">
                  <a:extLst>
                    <a:ext uri="{9D8B030D-6E8A-4147-A177-3AD203B41FA5}">
                      <a16:colId xmlns:a16="http://schemas.microsoft.com/office/drawing/2014/main" val="2473886979"/>
                    </a:ext>
                  </a:extLst>
                </a:gridCol>
                <a:gridCol w="1889921">
                  <a:extLst>
                    <a:ext uri="{9D8B030D-6E8A-4147-A177-3AD203B41FA5}">
                      <a16:colId xmlns:a16="http://schemas.microsoft.com/office/drawing/2014/main" val="9137330"/>
                    </a:ext>
                  </a:extLst>
                </a:gridCol>
                <a:gridCol w="1381697">
                  <a:extLst>
                    <a:ext uri="{9D8B030D-6E8A-4147-A177-3AD203B41FA5}">
                      <a16:colId xmlns:a16="http://schemas.microsoft.com/office/drawing/2014/main" val="3685933942"/>
                    </a:ext>
                  </a:extLst>
                </a:gridCol>
                <a:gridCol w="2058246">
                  <a:extLst>
                    <a:ext uri="{9D8B030D-6E8A-4147-A177-3AD203B41FA5}">
                      <a16:colId xmlns:a16="http://schemas.microsoft.com/office/drawing/2014/main" val="1060895516"/>
                    </a:ext>
                  </a:extLst>
                </a:gridCol>
              </a:tblGrid>
              <a:tr h="189073"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Informa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Frekwensi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87026"/>
                  </a:ext>
                </a:extLst>
              </a:tr>
              <a:tr h="202976">
                <a:tc gridSpan="6">
                  <a:txBody>
                    <a:bodyPr/>
                    <a:lstStyle/>
                    <a:p>
                      <a:pPr marL="342900" lvl="0" indent="-342900">
                        <a:spcBef>
                          <a:spcPts val="33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COMMUNICATION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14150"/>
                  </a:ext>
                </a:extLst>
              </a:tr>
              <a:tr h="192317">
                <a:tc gridSpan="6">
                  <a:txBody>
                    <a:bodyPr/>
                    <a:lstStyle/>
                    <a:p>
                      <a:pPr marL="742950" marR="161925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000"/>
                        <a:buFont typeface="Tahoma" panose="020B0604030504040204" pitchFamily="34" charset="0"/>
                        <a:buAutoNum type="arabicPeriod"/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MANAJEMEN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19911"/>
                  </a:ext>
                </a:extLst>
              </a:tr>
              <a:tr h="611709">
                <a:tc>
                  <a:txBody>
                    <a:bodyPr/>
                    <a:lstStyle/>
                    <a:p>
                      <a:pPr marL="65405" algn="ctr">
                        <a:spcBef>
                          <a:spcPts val="605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Kebijakan Mutu, Lingkungan dan K3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id-ID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Berkelanjutan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Pegawai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Baliho dan lembar kebijakan mutu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(ditempatkan di area yang mudah diakses oleh pihak yang terkait)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572098"/>
                  </a:ext>
                </a:extLst>
              </a:tr>
              <a:tr h="611709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id-ID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KPI BSC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Coorporate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 Tahun sekali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Staff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Baliho dan lembar kebijakan mutu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(ditempatkan di area yang mudah diakses oleh pihak yang terkait)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48581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minggu satu kali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Manager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Keputusan Meeting dan Notulen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77409"/>
                  </a:ext>
                </a:extLst>
              </a:tr>
              <a:tr h="310488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Koordinasi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minggu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kali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Manager dan staff terkait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Keputusan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Notulen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252076"/>
                  </a:ext>
                </a:extLst>
              </a:tr>
              <a:tr h="517172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Evaluasi Pencapaian Sasaran Mutu/ KPI BSC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Satu tahun 2 kali atau sesuai kebutuhan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Staff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514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Rapat Tinjauan Manajemen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(RTM)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Koordinasi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2514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55566"/>
                  </a:ext>
                </a:extLst>
              </a:tr>
              <a:tr h="856392">
                <a:tc>
                  <a:txBody>
                    <a:bodyPr/>
                    <a:lstStyle/>
                    <a:p>
                      <a:pPr marL="65405" algn="ctr"/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Peratu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Perusahaan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Bila ada Perubahan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Pegawai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Tinjauan Manajemen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pemasangan di papan informasi,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CINT I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ntranet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88095"/>
                  </a:ext>
                </a:extLst>
              </a:tr>
              <a:tr h="192317">
                <a:tc gridSpan="6">
                  <a:txBody>
                    <a:bodyPr/>
                    <a:lstStyle/>
                    <a:p>
                      <a:pPr marL="742950" marR="161925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000"/>
                        <a:buFont typeface="Tahoma" panose="020B0604030504040204" pitchFamily="34" charset="0"/>
                        <a:buAutoNum type="arabicPeriod"/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SUPPORTING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24268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65405" algn="ctr"/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Dokumen Manual Sistem Manajemen (MSM)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 ada Perubahan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Manager, Ass. Manager &amp;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Bagian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CINT Intranet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2542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88CD81-796E-EB4A-D4DB-BB051174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26" y="1454410"/>
            <a:ext cx="735851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2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EAB1-654E-4632-FA41-5290C176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916"/>
          </a:xfrm>
        </p:spPr>
        <p:txBody>
          <a:bodyPr/>
          <a:lstStyle/>
          <a:p>
            <a:r>
              <a:rPr lang="en-US" dirty="0"/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3E52EF-241E-AA3E-B306-E43E2CE2E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91405"/>
              </p:ext>
            </p:extLst>
          </p:nvPr>
        </p:nvGraphicFramePr>
        <p:xfrm>
          <a:off x="1357856" y="1275662"/>
          <a:ext cx="9849836" cy="5097378"/>
        </p:xfrm>
        <a:graphic>
          <a:graphicData uri="http://schemas.openxmlformats.org/drawingml/2006/table">
            <a:tbl>
              <a:tblPr/>
              <a:tblGrid>
                <a:gridCol w="541360">
                  <a:extLst>
                    <a:ext uri="{9D8B030D-6E8A-4147-A177-3AD203B41FA5}">
                      <a16:colId xmlns:a16="http://schemas.microsoft.com/office/drawing/2014/main" val="465078141"/>
                    </a:ext>
                  </a:extLst>
                </a:gridCol>
                <a:gridCol w="3789789">
                  <a:extLst>
                    <a:ext uri="{9D8B030D-6E8A-4147-A177-3AD203B41FA5}">
                      <a16:colId xmlns:a16="http://schemas.microsoft.com/office/drawing/2014/main" val="236040600"/>
                    </a:ext>
                  </a:extLst>
                </a:gridCol>
                <a:gridCol w="4042224">
                  <a:extLst>
                    <a:ext uri="{9D8B030D-6E8A-4147-A177-3AD203B41FA5}">
                      <a16:colId xmlns:a16="http://schemas.microsoft.com/office/drawing/2014/main" val="1980929505"/>
                    </a:ext>
                  </a:extLst>
                </a:gridCol>
                <a:gridCol w="1476463">
                  <a:extLst>
                    <a:ext uri="{9D8B030D-6E8A-4147-A177-3AD203B41FA5}">
                      <a16:colId xmlns:a16="http://schemas.microsoft.com/office/drawing/2014/main" val="2523716757"/>
                    </a:ext>
                  </a:extLst>
                </a:gridCol>
              </a:tblGrid>
              <a:tr h="22894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operasional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Perencanaan Material 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24972"/>
                  </a:ext>
                </a:extLst>
              </a:tr>
              <a:tr h="22894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Perencanaan Material 2 (Non RKB)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9393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6703"/>
                  </a:ext>
                </a:extLst>
              </a:tr>
              <a:tr h="1706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Order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91957"/>
                  </a:ext>
                </a:extLst>
              </a:tr>
              <a:tr h="22894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8423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4475"/>
                  </a:ext>
                </a:extLst>
              </a:tr>
              <a:tr h="287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Penetapan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47279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3424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berkaitan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Order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PRD.P.1/ MKT.IK.3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92985"/>
                  </a:ext>
                </a:extLst>
              </a:tr>
              <a:tr h="1138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Order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PRD.P.1/ MKT.IK.3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4220"/>
                  </a:ext>
                </a:extLst>
              </a:tr>
              <a:tr h="287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01494"/>
                  </a:ext>
                </a:extLst>
              </a:tr>
              <a:tr h="2030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49867"/>
                  </a:ext>
                </a:extLst>
              </a:tr>
              <a:tr h="17067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57388"/>
                  </a:ext>
                </a:extLst>
              </a:tr>
              <a:tr h="3413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66360"/>
                  </a:ext>
                </a:extLst>
              </a:tr>
              <a:tr h="34341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Perencanaan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83889"/>
                  </a:ext>
                </a:extLst>
              </a:tr>
              <a:tr h="3434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input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Nursing Bed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81840"/>
                  </a:ext>
                </a:extLst>
              </a:tr>
              <a:tr h="34135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16818"/>
                  </a:ext>
                </a:extLst>
              </a:tr>
              <a:tr h="34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91444"/>
                  </a:ext>
                </a:extLst>
              </a:tr>
              <a:tr h="34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Pengendalian perubahan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5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1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A59B-7DA5-4FE9-F5BA-1507E5ED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268"/>
          </a:xfrm>
        </p:spPr>
        <p:txBody>
          <a:bodyPr/>
          <a:lstStyle/>
          <a:p>
            <a:r>
              <a:rPr lang="en-US" dirty="0"/>
              <a:t>ISO 9001, 14001 DAN 45001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2467-0CF7-7B8E-2738-0B2BFE32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4869"/>
            <a:ext cx="8596668" cy="478649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ISO 9001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kepada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kepuasan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pelanggan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	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kesesuaian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jasa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direncanakan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mutu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14001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sistematik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sehingga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keluhan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masyarakat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menjaga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keseimbangan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komprehensif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45001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kecelakaan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cedera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gangguan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sambil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berfokus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fisik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mental (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Kesehatan &amp;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+mj-lt"/>
              <a:buAutoNum type="arabicPeriod" startAt="2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360363" lvl="1" indent="0">
              <a:buNone/>
            </a:pPr>
            <a:endParaRPr lang="en-ID" sz="2000" b="0" i="0" dirty="0">
              <a:solidFill>
                <a:srgbClr val="66788A"/>
              </a:solidFill>
              <a:effectLst/>
              <a:latin typeface="Poppins" panose="00000500000000000000" pitchFamily="2" charset="0"/>
            </a:endParaRPr>
          </a:p>
          <a:p>
            <a:pPr lvl="1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349E8-265D-DF18-2F39-BDEA82F60600}"/>
              </a:ext>
            </a:extLst>
          </p:cNvPr>
          <p:cNvSpPr txBox="1">
            <a:spLocks/>
          </p:cNvSpPr>
          <p:nvPr/>
        </p:nvSpPr>
        <p:spPr>
          <a:xfrm>
            <a:off x="1046983" y="5980879"/>
            <a:ext cx="307565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00" i="1" dirty="0" err="1"/>
              <a:t>Sumber</a:t>
            </a:r>
            <a:r>
              <a:rPr lang="en-US" sz="900" i="1" dirty="0"/>
              <a:t> : Mukhtar </a:t>
            </a:r>
            <a:r>
              <a:rPr lang="en-US" sz="900" i="1" dirty="0" err="1"/>
              <a:t>Syafii</a:t>
            </a:r>
            <a:r>
              <a:rPr lang="en-US" sz="900" i="1" dirty="0"/>
              <a:t>, ICICERT</a:t>
            </a:r>
            <a:endParaRPr lang="en-ID" sz="900" i="1" dirty="0"/>
          </a:p>
        </p:txBody>
      </p:sp>
    </p:spTree>
    <p:extLst>
      <p:ext uri="{BB962C8B-B14F-4D97-AF65-F5344CB8AC3E}">
        <p14:creationId xmlns:p14="http://schemas.microsoft.com/office/powerpoint/2010/main" val="28196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E27-F28F-8B4C-EEC9-F12333A4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817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AE2B36-EAD2-7E15-EA0F-4413FF104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06488"/>
              </p:ext>
            </p:extLst>
          </p:nvPr>
        </p:nvGraphicFramePr>
        <p:xfrm>
          <a:off x="836726" y="1267897"/>
          <a:ext cx="9842459" cy="4875218"/>
        </p:xfrm>
        <a:graphic>
          <a:graphicData uri="http://schemas.openxmlformats.org/drawingml/2006/table">
            <a:tbl>
              <a:tblPr/>
              <a:tblGrid>
                <a:gridCol w="513902">
                  <a:extLst>
                    <a:ext uri="{9D8B030D-6E8A-4147-A177-3AD203B41FA5}">
                      <a16:colId xmlns:a16="http://schemas.microsoft.com/office/drawing/2014/main" val="1446683340"/>
                    </a:ext>
                  </a:extLst>
                </a:gridCol>
                <a:gridCol w="3749879">
                  <a:extLst>
                    <a:ext uri="{9D8B030D-6E8A-4147-A177-3AD203B41FA5}">
                      <a16:colId xmlns:a16="http://schemas.microsoft.com/office/drawing/2014/main" val="905091539"/>
                    </a:ext>
                  </a:extLst>
                </a:gridCol>
                <a:gridCol w="4212612">
                  <a:extLst>
                    <a:ext uri="{9D8B030D-6E8A-4147-A177-3AD203B41FA5}">
                      <a16:colId xmlns:a16="http://schemas.microsoft.com/office/drawing/2014/main" val="2538897903"/>
                    </a:ext>
                  </a:extLst>
                </a:gridCol>
                <a:gridCol w="1366066">
                  <a:extLst>
                    <a:ext uri="{9D8B030D-6E8A-4147-A177-3AD203B41FA5}">
                      <a16:colId xmlns:a16="http://schemas.microsoft.com/office/drawing/2014/main" val="1252380562"/>
                    </a:ext>
                  </a:extLst>
                </a:gridCol>
              </a:tblGrid>
              <a:tr h="2800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Keluaran Perancangan dan Pengembangan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07074"/>
                  </a:ext>
                </a:extLst>
              </a:tr>
              <a:tr h="3029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Keluaran Perancangan dan Pengembangan Produk Kursi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79907"/>
                  </a:ext>
                </a:extLst>
              </a:tr>
              <a:tr h="3666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R&amp;D.IK.5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5284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Pengendalian perubahan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R&amp;D.IK.5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12576"/>
                  </a:ext>
                </a:extLst>
              </a:tr>
              <a:tr h="30656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eksternal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disediakan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593"/>
                  </a:ext>
                </a:extLst>
              </a:tr>
              <a:tr h="1532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 Pelayanan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49159"/>
                  </a:ext>
                </a:extLst>
              </a:tr>
              <a:tr h="1532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12797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dan jangkauan pengendalian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02882"/>
                  </a:ext>
                </a:extLst>
              </a:tr>
              <a:tr h="248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untuk penyedia eksternal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Penilaian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Kinerja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Pemasok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PCH.P.2.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59471"/>
                  </a:ext>
                </a:extLst>
              </a:tr>
              <a:tr h="244436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 dan penyedia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Raw Material IC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89994"/>
                  </a:ext>
                </a:extLst>
              </a:tr>
              <a:tr h="2444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Woodline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65542"/>
                  </a:ext>
                </a:extLst>
              </a:tr>
              <a:tr h="2444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Gudang C-PRO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84467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Penyimpanan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Jadi.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9218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Identifikasi, Penanganan dan Perlindungan Produk Jadi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MKT.P.12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14049"/>
                  </a:ext>
                </a:extLst>
              </a:tr>
              <a:tr h="1532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Realisasi Produksi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38321"/>
                  </a:ext>
                </a:extLst>
              </a:tr>
              <a:tr h="27906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 Produksi dan penyediaan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Pembuatan Rencana Kerja &amp; Laporan Hasil Produksi Harian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PRD.P.1./ IK.3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71551"/>
                  </a:ext>
                </a:extLst>
              </a:tr>
              <a:tr h="28262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P.1.IK.4. Intruksi kerja peta kontrol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PRD.P.1./ IK4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7104"/>
                  </a:ext>
                </a:extLst>
              </a:tr>
              <a:tr h="1532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 dan ketelusuran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 Status Inspeksi &amp; tes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04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0457-F655-58AC-A4DA-3C7E1E7A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813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09DE1D-97C6-3A5F-2CAB-B28C60AC0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46294"/>
              </p:ext>
            </p:extLst>
          </p:nvPr>
        </p:nvGraphicFramePr>
        <p:xfrm>
          <a:off x="943583" y="1342417"/>
          <a:ext cx="9328826" cy="4997507"/>
        </p:xfrm>
        <a:graphic>
          <a:graphicData uri="http://schemas.openxmlformats.org/drawingml/2006/table">
            <a:tbl>
              <a:tblPr/>
              <a:tblGrid>
                <a:gridCol w="507712">
                  <a:extLst>
                    <a:ext uri="{9D8B030D-6E8A-4147-A177-3AD203B41FA5}">
                      <a16:colId xmlns:a16="http://schemas.microsoft.com/office/drawing/2014/main" val="81251505"/>
                    </a:ext>
                  </a:extLst>
                </a:gridCol>
                <a:gridCol w="3909270">
                  <a:extLst>
                    <a:ext uri="{9D8B030D-6E8A-4147-A177-3AD203B41FA5}">
                      <a16:colId xmlns:a16="http://schemas.microsoft.com/office/drawing/2014/main" val="3345287695"/>
                    </a:ext>
                  </a:extLst>
                </a:gridCol>
                <a:gridCol w="3662579">
                  <a:extLst>
                    <a:ext uri="{9D8B030D-6E8A-4147-A177-3AD203B41FA5}">
                      <a16:colId xmlns:a16="http://schemas.microsoft.com/office/drawing/2014/main" val="2404774139"/>
                    </a:ext>
                  </a:extLst>
                </a:gridCol>
                <a:gridCol w="1249265">
                  <a:extLst>
                    <a:ext uri="{9D8B030D-6E8A-4147-A177-3AD203B41FA5}">
                      <a16:colId xmlns:a16="http://schemas.microsoft.com/office/drawing/2014/main" val="656424754"/>
                    </a:ext>
                  </a:extLst>
                </a:gridCol>
              </a:tblGrid>
              <a:tr h="2632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penyedia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eksternal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(Customer)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Raw Material IC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44412"/>
                  </a:ext>
                </a:extLst>
              </a:tr>
              <a:tr h="2280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bahan baku Woodline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611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Material Gudang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9269"/>
                  </a:ext>
                </a:extLst>
              </a:tr>
              <a:tr h="228067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Perlindungan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Raw Material IC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99251"/>
                  </a:ext>
                </a:extLst>
              </a:tr>
              <a:tr h="2280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Woodline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97745"/>
                  </a:ext>
                </a:extLst>
              </a:tr>
              <a:tr h="2313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Material Gudang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3907"/>
                  </a:ext>
                </a:extLst>
              </a:tr>
              <a:tr h="2413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 In Process (WIP)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85798"/>
                  </a:ext>
                </a:extLst>
              </a:tr>
              <a:tr h="3421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Penyimpanan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Jadi.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57475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Kegiatan pasca pengiriman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24641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Kendali atas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88727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Pelepasan atas produk dan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41871"/>
                  </a:ext>
                </a:extLst>
              </a:tr>
              <a:tr h="2280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Kendali atas output yang tidak sesuai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70740"/>
                  </a:ext>
                </a:extLst>
              </a:tr>
              <a:tr h="14301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00464"/>
                  </a:ext>
                </a:extLst>
              </a:tr>
              <a:tr h="4452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memastikan output yang sesuai dengan persyaratan diidentifikasi dan dikendalikan untuk mencegah penggunaan atau pengiriman yang tidak disengaja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58612"/>
                  </a:ext>
                </a:extLst>
              </a:tr>
              <a:tr h="17152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7695"/>
                  </a:ext>
                </a:extLst>
              </a:tr>
              <a:tr h="2280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menyimpan 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07020"/>
                  </a:ext>
                </a:extLst>
              </a:tr>
              <a:tr h="14301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31115"/>
                  </a:ext>
                </a:extLst>
              </a:tr>
              <a:tr h="2660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P.HSE.30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90104"/>
                  </a:ext>
                </a:extLst>
              </a:tr>
              <a:tr h="269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Kesiapsiagaan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 Darurat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56159"/>
                  </a:ext>
                </a:extLst>
              </a:tr>
              <a:tr h="26702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4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51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3DC9-5754-9F88-F276-6D9C7ECE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BISNIS PROSES MARKETING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86E3E7-95E3-D630-898D-CDD10E83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209367"/>
            <a:ext cx="8957116" cy="5141557"/>
          </a:xfrm>
        </p:spPr>
      </p:pic>
    </p:spTree>
    <p:extLst>
      <p:ext uri="{BB962C8B-B14F-4D97-AF65-F5344CB8AC3E}">
        <p14:creationId xmlns:p14="http://schemas.microsoft.com/office/powerpoint/2010/main" val="3228150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38F9-DA7F-582A-03FA-E3C081BE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975053" cy="698090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SUPPLY CHAIN MANAGEMENT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B050F7E-2F69-82D8-4F16-79ADF68C9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86538"/>
            <a:ext cx="7975053" cy="4792723"/>
          </a:xfrm>
        </p:spPr>
      </p:pic>
    </p:spTree>
    <p:extLst>
      <p:ext uri="{BB962C8B-B14F-4D97-AF65-F5344CB8AC3E}">
        <p14:creationId xmlns:p14="http://schemas.microsoft.com/office/powerpoint/2010/main" val="232961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F8C5-FB39-86EB-9537-3A7EEF19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PURCHASING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381858-F86A-5EA7-095C-01627A62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377" y="1305098"/>
            <a:ext cx="7939616" cy="4736928"/>
          </a:xfrm>
        </p:spPr>
      </p:pic>
    </p:spTree>
    <p:extLst>
      <p:ext uri="{BB962C8B-B14F-4D97-AF65-F5344CB8AC3E}">
        <p14:creationId xmlns:p14="http://schemas.microsoft.com/office/powerpoint/2010/main" val="1265896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1CA2-BC3E-5222-C2E9-D9EE93DD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2" y="592974"/>
            <a:ext cx="8596668" cy="612371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963CA-0F96-63A8-09BF-EC420C5C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85" y="1251426"/>
            <a:ext cx="8520546" cy="4790600"/>
          </a:xfrm>
        </p:spPr>
      </p:pic>
    </p:spTree>
    <p:extLst>
      <p:ext uri="{BB962C8B-B14F-4D97-AF65-F5344CB8AC3E}">
        <p14:creationId xmlns:p14="http://schemas.microsoft.com/office/powerpoint/2010/main" val="148414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4442-A9B6-99AF-38BD-AAD09A7A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QC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B3D70-2A27-42DF-D4C7-F6395FE56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76" y="1217326"/>
            <a:ext cx="8858865" cy="4971852"/>
          </a:xfrm>
        </p:spPr>
      </p:pic>
    </p:spTree>
    <p:extLst>
      <p:ext uri="{BB962C8B-B14F-4D97-AF65-F5344CB8AC3E}">
        <p14:creationId xmlns:p14="http://schemas.microsoft.com/office/powerpoint/2010/main" val="2167813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EA14-581D-8A41-E72F-FBE31C10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609600"/>
            <a:ext cx="8398931" cy="609600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5C94D50-F83B-A656-1062-67852B4F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45" y="1213592"/>
            <a:ext cx="9389807" cy="5034808"/>
          </a:xfrm>
        </p:spPr>
      </p:pic>
    </p:spTree>
    <p:extLst>
      <p:ext uri="{BB962C8B-B14F-4D97-AF65-F5344CB8AC3E}">
        <p14:creationId xmlns:p14="http://schemas.microsoft.com/office/powerpoint/2010/main" val="463019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858F-C555-F3BD-A506-F9A8EF5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077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TANGGAP DARURAT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678F23-E1B4-23AA-0B86-1BCBE75B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348" y="1052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1B5129-09EA-6B1B-6DBC-E2CD5624C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00927"/>
              </p:ext>
            </p:extLst>
          </p:nvPr>
        </p:nvGraphicFramePr>
        <p:xfrm>
          <a:off x="1582993" y="1524000"/>
          <a:ext cx="5014451" cy="500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93" y="1524000"/>
                        <a:ext cx="5014451" cy="5004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64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1021-2769-0E11-8CB3-0E528677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684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MANAJEMEN PERUBAHAN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A9C2BD-8C17-ACDB-E3C6-C1DAF6FF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09"/>
          <a:stretch/>
        </p:blipFill>
        <p:spPr>
          <a:xfrm>
            <a:off x="1504062" y="1230284"/>
            <a:ext cx="4173530" cy="44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1999-F3E2-2301-A518-0E444EE6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723"/>
          </a:xfrm>
        </p:spPr>
        <p:txBody>
          <a:bodyPr>
            <a:normAutofit/>
          </a:bodyPr>
          <a:lstStyle/>
          <a:p>
            <a:r>
              <a:rPr lang="en-US" sz="3200" dirty="0"/>
              <a:t>KENAPA SISTEM MANAJEMEN TERINTEGRASI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CC3D-506E-7B3D-9A7D-63BDEDD5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695"/>
            <a:ext cx="8596668" cy="4601668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hanya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 9001; ISO 14001; OHSAS 18001:2007)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departemen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diaudit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waktu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sama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4636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2A4F-CE60-AB26-761E-3EC9B8A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6225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9. EVALUASI KINERJA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br>
              <a:rPr lang="en-US" dirty="0"/>
            </a:b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3C88BD-BF24-D634-A253-D5857DFFD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86988"/>
              </p:ext>
            </p:extLst>
          </p:nvPr>
        </p:nvGraphicFramePr>
        <p:xfrm>
          <a:off x="1253266" y="1371600"/>
          <a:ext cx="8445211" cy="4600917"/>
        </p:xfrm>
        <a:graphic>
          <a:graphicData uri="http://schemas.openxmlformats.org/drawingml/2006/table">
            <a:tbl>
              <a:tblPr/>
              <a:tblGrid>
                <a:gridCol w="624877">
                  <a:extLst>
                    <a:ext uri="{9D8B030D-6E8A-4147-A177-3AD203B41FA5}">
                      <a16:colId xmlns:a16="http://schemas.microsoft.com/office/drawing/2014/main" val="1237050884"/>
                    </a:ext>
                  </a:extLst>
                </a:gridCol>
                <a:gridCol w="3550596">
                  <a:extLst>
                    <a:ext uri="{9D8B030D-6E8A-4147-A177-3AD203B41FA5}">
                      <a16:colId xmlns:a16="http://schemas.microsoft.com/office/drawing/2014/main" val="3891451647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3450170954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2743016969"/>
                    </a:ext>
                  </a:extLst>
                </a:gridCol>
              </a:tblGrid>
              <a:tr h="171854">
                <a:tc gridSpan="4">
                  <a:txBody>
                    <a:bodyPr/>
                    <a:lstStyle/>
                    <a:p>
                      <a:pPr marL="92075" indent="0" algn="jus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 EVALUASI KERJA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ctr"/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endParaRPr lang="en-ID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ID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42140"/>
                  </a:ext>
                </a:extLst>
              </a:tr>
              <a:tr h="3117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Pemantauan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47693"/>
                  </a:ext>
                </a:extLst>
              </a:tr>
              <a:tr h="5814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785" algn="just"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Pemantauan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Kinerja K3L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P.HSE.25.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11523"/>
                  </a:ext>
                </a:extLst>
              </a:tr>
              <a:tr h="319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45833"/>
                  </a:ext>
                </a:extLst>
              </a:tr>
              <a:tr h="2740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Analisa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13664"/>
                  </a:ext>
                </a:extLst>
              </a:tr>
              <a:tr h="3282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Kepatuhan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UU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Lain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P.HSE.18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97569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 Internal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61144"/>
                  </a:ext>
                </a:extLst>
              </a:tr>
              <a:tr h="478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pada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selang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68077"/>
                  </a:ext>
                </a:extLst>
              </a:tr>
              <a:tr h="3368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1957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96528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51318"/>
                  </a:ext>
                </a:extLst>
              </a:tr>
              <a:tr h="3083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4255"/>
                  </a:ext>
                </a:extLst>
              </a:tr>
              <a:tr h="4087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9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78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A69F-28A0-4A93-8CFE-264FFFC0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1259" cy="563880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AUDIT INTERNAL SISTEM MANAJEMEN)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77AFD-78D4-9939-649D-6CD1A392F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75" y="1261460"/>
            <a:ext cx="4510737" cy="5077074"/>
          </a:xfrm>
        </p:spPr>
      </p:pic>
    </p:spTree>
    <p:extLst>
      <p:ext uri="{BB962C8B-B14F-4D97-AF65-F5344CB8AC3E}">
        <p14:creationId xmlns:p14="http://schemas.microsoft.com/office/powerpoint/2010/main" val="2137344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42E3-C07E-6943-6AC9-7A7F4497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04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TINJAUAN MANAJEMEN)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65A8A-72F6-FE30-90A8-D91E1AA3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383348"/>
            <a:ext cx="5889310" cy="4958458"/>
          </a:xfrm>
        </p:spPr>
      </p:pic>
    </p:spTree>
    <p:extLst>
      <p:ext uri="{BB962C8B-B14F-4D97-AF65-F5344CB8AC3E}">
        <p14:creationId xmlns:p14="http://schemas.microsoft.com/office/powerpoint/2010/main" val="385704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FDE7-A298-08C1-F364-035887A9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34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PENGUKURAN KEPUASAN PELANGGAN LOKAL)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5902-9B12-026E-355B-B1B73BAF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59146" cy="51407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KUESIONET KEPUASAN PELANGGAN LOKAL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Tujuan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keinginan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harapan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tingkat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kepuasan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baik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harga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promosi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maupun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diberikan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oleh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perbaikan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di internal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berkesinambungan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distribusi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Pengumpulan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data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entury Gothic" panose="020B0502020202020204" pitchFamily="34" charset="0"/>
              <a:buChar char="-"/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disebarkan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distributor.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entury Gothic" panose="020B0502020202020204" pitchFamily="34" charset="0"/>
              <a:buChar char="-"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id-ID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Analisa data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kuantitatif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masing-masing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adalah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berikut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Pasar </a:t>
            </a:r>
            <a:r>
              <a:rPr lang="en-US" sz="48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Lokal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	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SS   	= 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5)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 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4)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Netral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3)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TS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2)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STS 	=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1)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2934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C723-3069-F342-D592-301B6E0D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591"/>
            <a:ext cx="8596668" cy="866691"/>
          </a:xfrm>
        </p:spPr>
        <p:txBody>
          <a:bodyPr>
            <a:normAutofit/>
          </a:bodyPr>
          <a:lstStyle/>
          <a:p>
            <a:pPr marL="444500" indent="-44450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DAFTAR PERATURAN PERUNDANGAN LINGKUNGAN, K3 DAN PERSYARATAN LAIN)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9D37186-08FC-B0AF-2D13-D2EF2D74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03" y="1309798"/>
            <a:ext cx="8914576" cy="5091002"/>
          </a:xfrm>
        </p:spPr>
      </p:pic>
    </p:spTree>
    <p:extLst>
      <p:ext uri="{BB962C8B-B14F-4D97-AF65-F5344CB8AC3E}">
        <p14:creationId xmlns:p14="http://schemas.microsoft.com/office/powerpoint/2010/main" val="2187281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1205446"/>
            <a:ext cx="10353472" cy="671209"/>
          </a:xfrm>
        </p:spPr>
        <p:txBody>
          <a:bodyPr>
            <a:normAutofit fontScale="90000"/>
          </a:bodyPr>
          <a:lstStyle/>
          <a:p>
            <a:pPr algn="ctr"/>
            <a:r>
              <a:rPr lang="id-ID" altLang="en-US" b="1" dirty="0">
                <a:latin typeface="Segoe UI" panose="020B0502040204020203" charset="0"/>
                <a:cs typeface="Segoe UI" panose="020B0502040204020203" charset="0"/>
                <a:sym typeface="+mn-ea"/>
              </a:rPr>
              <a:t>Daftar Peraturan Perundangan Lingkungan dan K3</a:t>
            </a:r>
            <a:br>
              <a:rPr lang="id-ID" altLang="en-US" b="1" dirty="0">
                <a:latin typeface="Segoe UI" panose="020B0502040204020203" charset="0"/>
                <a:cs typeface="Segoe UI" panose="020B0502040204020203" charset="0"/>
              </a:rPr>
            </a:br>
            <a:endParaRPr lang="id-ID" altLang="en-US" b="1" dirty="0">
              <a:latin typeface="Segoe UI" panose="020B0502040204020203" charset="0"/>
              <a:cs typeface="Segoe UI" panose="020B0502040204020203" charset="0"/>
            </a:endParaRPr>
          </a:p>
        </p:txBody>
      </p:sp>
      <p:graphicFrame>
        <p:nvGraphicFramePr>
          <p:cNvPr id="6" name="Placeholder Konten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55647"/>
              </p:ext>
            </p:extLst>
          </p:nvPr>
        </p:nvGraphicFramePr>
        <p:xfrm>
          <a:off x="838200" y="1876655"/>
          <a:ext cx="10515600" cy="463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1. PERLINDUNGAN DAN PENGELOLAAN LINGKUNGAN HIDUP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Undang-undang No. 32 Tahun 2009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Perlindungan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dan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Pengelolaan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Lingkungan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Hidup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Lingkungan Hidup No. 3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Keanekaragaman Hayati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Pemerintah no 22 Tahun 2021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id-ID" alt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Penyelenggaraan Perlindungan dan Pengelolaan Lingkungan Hidup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2. PENGELOLAAN SAMPAH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Undang-undang No. 18 Tahun 2008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Pengelolaan Sampah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Pemerintah No. 81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Pengelolaan Sampah Rumah Tangga dan Sampah Sejenis Sampah Rumah </a:t>
                      </a:r>
                      <a:r>
                        <a:rPr lang="id-ID" alt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Tangga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Lingkungan No. 13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Reduce, Reuse, and Recycle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3. LINGKUNGAN KERJA DAN ALAT KESELAMATAN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No. 13 Tahun 2011                   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Nilai Ambang Batas Faktor Fisika Dan Faktor Kimia Di Tempat Kerja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No. 04 Tahun 1980         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Syarat-syarat pemasangan &amp; pemeliharaan APAR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dan Transmigrasi No. 08 Tahun 2010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Alat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pelindung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Diri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550703D-0A8C-805E-9070-84C4A42E3E30}"/>
              </a:ext>
            </a:extLst>
          </p:cNvPr>
          <p:cNvSpPr txBox="1">
            <a:spLocks/>
          </p:cNvSpPr>
          <p:nvPr/>
        </p:nvSpPr>
        <p:spPr>
          <a:xfrm>
            <a:off x="838200" y="436496"/>
            <a:ext cx="8596668" cy="866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44500" indent="-444500"/>
            <a:r>
              <a:rPr lang="en-US" sz="2800" dirty="0">
                <a:solidFill>
                  <a:srgbClr val="90C226"/>
                </a:solidFill>
                <a:latin typeface="Trebuchet MS" panose="020B0603020202020204"/>
              </a:rPr>
              <a:t>9. EVALUASI KINERJA </a:t>
            </a:r>
            <a:r>
              <a:rPr lang="en-US" sz="1800" dirty="0">
                <a:solidFill>
                  <a:srgbClr val="90C226"/>
                </a:solidFill>
                <a:latin typeface="Trebuchet MS" panose="020B0603020202020204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DAFTAR PERATURAN PERUNDANGAN LINGKUNGAN, K3 DAN PERSYARATAN LAIN)</a:t>
            </a:r>
            <a:endParaRPr lang="en-ID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A4DD-8057-F817-6C79-351E2B0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320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LINGKUNGAN)</a:t>
            </a:r>
            <a:endParaRPr lang="en-ID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A553A1-EBBE-BF41-D515-2475C742C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30108"/>
              </p:ext>
            </p:extLst>
          </p:nvPr>
        </p:nvGraphicFramePr>
        <p:xfrm>
          <a:off x="754381" y="1423283"/>
          <a:ext cx="9014458" cy="4579419"/>
        </p:xfrm>
        <a:graphic>
          <a:graphicData uri="http://schemas.openxmlformats.org/drawingml/2006/table">
            <a:tbl>
              <a:tblPr firstRow="1" firstCol="1" bandRow="1"/>
              <a:tblGrid>
                <a:gridCol w="217367">
                  <a:extLst>
                    <a:ext uri="{9D8B030D-6E8A-4147-A177-3AD203B41FA5}">
                      <a16:colId xmlns:a16="http://schemas.microsoft.com/office/drawing/2014/main" val="2020680049"/>
                    </a:ext>
                  </a:extLst>
                </a:gridCol>
                <a:gridCol w="316126">
                  <a:extLst>
                    <a:ext uri="{9D8B030D-6E8A-4147-A177-3AD203B41FA5}">
                      <a16:colId xmlns:a16="http://schemas.microsoft.com/office/drawing/2014/main" val="248976096"/>
                    </a:ext>
                  </a:extLst>
                </a:gridCol>
                <a:gridCol w="1071318">
                  <a:extLst>
                    <a:ext uri="{9D8B030D-6E8A-4147-A177-3AD203B41FA5}">
                      <a16:colId xmlns:a16="http://schemas.microsoft.com/office/drawing/2014/main" val="2242610596"/>
                    </a:ext>
                  </a:extLst>
                </a:gridCol>
                <a:gridCol w="2181273">
                  <a:extLst>
                    <a:ext uri="{9D8B030D-6E8A-4147-A177-3AD203B41FA5}">
                      <a16:colId xmlns:a16="http://schemas.microsoft.com/office/drawing/2014/main" val="3199907316"/>
                    </a:ext>
                  </a:extLst>
                </a:gridCol>
                <a:gridCol w="1475257">
                  <a:extLst>
                    <a:ext uri="{9D8B030D-6E8A-4147-A177-3AD203B41FA5}">
                      <a16:colId xmlns:a16="http://schemas.microsoft.com/office/drawing/2014/main" val="2968301748"/>
                    </a:ext>
                  </a:extLst>
                </a:gridCol>
                <a:gridCol w="1299632">
                  <a:extLst>
                    <a:ext uri="{9D8B030D-6E8A-4147-A177-3AD203B41FA5}">
                      <a16:colId xmlns:a16="http://schemas.microsoft.com/office/drawing/2014/main" val="3762133436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295933489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916673101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74916265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921537189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780241906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335664159"/>
                    </a:ext>
                  </a:extLst>
                </a:gridCol>
              </a:tblGrid>
              <a:tr h="17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PROGRESS</a:t>
                      </a:r>
                      <a:endParaRPr lang="en-ID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99696"/>
                  </a:ext>
                </a:extLst>
              </a:tr>
              <a:tr h="21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74460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1942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7228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33268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 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87861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 jadwal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661710"/>
                  </a:ext>
                </a:extLst>
              </a:tr>
              <a:tr h="43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77180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7830"/>
                  </a:ext>
                </a:extLst>
              </a:tr>
              <a:tr h="83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Solid Waste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30184"/>
                  </a:ext>
                </a:extLst>
              </a:tr>
              <a:tr h="66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 dalam target efisiensi 5% dari budget biaya listrik perusahaan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6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83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AA89-6027-FC88-FE19-0234B93B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39160" cy="60198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K3)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0B863A-2302-F975-ABE9-C60101494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53112"/>
              </p:ext>
            </p:extLst>
          </p:nvPr>
        </p:nvGraphicFramePr>
        <p:xfrm>
          <a:off x="677335" y="1211580"/>
          <a:ext cx="9335347" cy="4436962"/>
        </p:xfrm>
        <a:graphic>
          <a:graphicData uri="http://schemas.openxmlformats.org/drawingml/2006/table">
            <a:tbl>
              <a:tblPr firstRow="1" firstCol="1" bandRow="1"/>
              <a:tblGrid>
                <a:gridCol w="336846">
                  <a:extLst>
                    <a:ext uri="{9D8B030D-6E8A-4147-A177-3AD203B41FA5}">
                      <a16:colId xmlns:a16="http://schemas.microsoft.com/office/drawing/2014/main" val="2302187107"/>
                    </a:ext>
                  </a:extLst>
                </a:gridCol>
                <a:gridCol w="1168291">
                  <a:extLst>
                    <a:ext uri="{9D8B030D-6E8A-4147-A177-3AD203B41FA5}">
                      <a16:colId xmlns:a16="http://schemas.microsoft.com/office/drawing/2014/main" val="3399147808"/>
                    </a:ext>
                  </a:extLst>
                </a:gridCol>
                <a:gridCol w="2254475">
                  <a:extLst>
                    <a:ext uri="{9D8B030D-6E8A-4147-A177-3AD203B41FA5}">
                      <a16:colId xmlns:a16="http://schemas.microsoft.com/office/drawing/2014/main" val="10154626"/>
                    </a:ext>
                  </a:extLst>
                </a:gridCol>
                <a:gridCol w="1574316">
                  <a:extLst>
                    <a:ext uri="{9D8B030D-6E8A-4147-A177-3AD203B41FA5}">
                      <a16:colId xmlns:a16="http://schemas.microsoft.com/office/drawing/2014/main" val="1720014263"/>
                    </a:ext>
                  </a:extLst>
                </a:gridCol>
                <a:gridCol w="1306651">
                  <a:extLst>
                    <a:ext uri="{9D8B030D-6E8A-4147-A177-3AD203B41FA5}">
                      <a16:colId xmlns:a16="http://schemas.microsoft.com/office/drawing/2014/main" val="113280010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2929085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587445262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723877287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18379300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703383894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19585012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245250715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74862112"/>
                    </a:ext>
                  </a:extLst>
                </a:gridCol>
              </a:tblGrid>
              <a:tr h="136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35691"/>
                  </a:ext>
                </a:extLst>
              </a:tr>
              <a:tr h="27908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58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ID" sz="8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14982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Research and General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 dan Pelaksanaan patroli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2393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Affair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Ketaatan penggunaan APD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128687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78745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562929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System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temuan patroli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01186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Manufaktur System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berperan aktif dalam menurunkan jumlah kecelakaan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pembuatan rambu-rambu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144477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program-program pelaksanaan training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41860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Membuat route pejalan kaki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436974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bekerjasama dengan HSE dalam pembuatan SOP pejalan kaki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6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1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A921-CA9C-7D64-C812-F11B1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"/>
          </a:xfrm>
        </p:spPr>
        <p:txBody>
          <a:bodyPr>
            <a:normAutofit fontScale="90000"/>
          </a:bodyPr>
          <a:lstStyle/>
          <a:p>
            <a:r>
              <a:rPr lang="en-US" dirty="0"/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FFC5AE-226D-2AC7-B248-4AB01DE1B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02977"/>
              </p:ext>
            </p:extLst>
          </p:nvPr>
        </p:nvGraphicFramePr>
        <p:xfrm>
          <a:off x="884043" y="1420823"/>
          <a:ext cx="9509917" cy="3894931"/>
        </p:xfrm>
        <a:graphic>
          <a:graphicData uri="http://schemas.openxmlformats.org/drawingml/2006/table">
            <a:tbl>
              <a:tblPr/>
              <a:tblGrid>
                <a:gridCol w="575641">
                  <a:extLst>
                    <a:ext uri="{9D8B030D-6E8A-4147-A177-3AD203B41FA5}">
                      <a16:colId xmlns:a16="http://schemas.microsoft.com/office/drawing/2014/main" val="1679389068"/>
                    </a:ext>
                  </a:extLst>
                </a:gridCol>
                <a:gridCol w="3473043">
                  <a:extLst>
                    <a:ext uri="{9D8B030D-6E8A-4147-A177-3AD203B41FA5}">
                      <a16:colId xmlns:a16="http://schemas.microsoft.com/office/drawing/2014/main" val="1878344398"/>
                    </a:ext>
                  </a:extLst>
                </a:gridCol>
                <a:gridCol w="4194445">
                  <a:extLst>
                    <a:ext uri="{9D8B030D-6E8A-4147-A177-3AD203B41FA5}">
                      <a16:colId xmlns:a16="http://schemas.microsoft.com/office/drawing/2014/main" val="4110702991"/>
                    </a:ext>
                  </a:extLst>
                </a:gridCol>
                <a:gridCol w="1266788">
                  <a:extLst>
                    <a:ext uri="{9D8B030D-6E8A-4147-A177-3AD203B41FA5}">
                      <a16:colId xmlns:a16="http://schemas.microsoft.com/office/drawing/2014/main" val="3143188924"/>
                    </a:ext>
                  </a:extLst>
                </a:gridCol>
              </a:tblGrid>
              <a:tr h="286714">
                <a:tc gridSpan="4">
                  <a:txBody>
                    <a:bodyPr/>
                    <a:lstStyle/>
                    <a:p>
                      <a:pPr algn="jus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 PENINGKATAN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PENINGKATAN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871200"/>
                  </a:ext>
                </a:extLst>
              </a:tr>
              <a:tr h="4572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10.1..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MKT.P.2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89792"/>
                  </a:ext>
                </a:extLst>
              </a:tr>
              <a:tr h="28671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PRD.P.1.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89172"/>
                  </a:ext>
                </a:extLst>
              </a:tr>
              <a:tr h="28671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Ketidaksesuaian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perbaikan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Koreksi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QA.P.8.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16580"/>
                  </a:ext>
                </a:extLst>
              </a:tr>
              <a:tr h="28671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Pencegahan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QA.P.9.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48856"/>
                  </a:ext>
                </a:extLst>
              </a:tr>
              <a:tr h="457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10.2.1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sesuaian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terjadi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sesuai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QA.P.5.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79694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Proses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Koreksi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QA.P.8.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66107"/>
                  </a:ext>
                </a:extLst>
              </a:tr>
              <a:tr h="6524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 harus menyimpan informasi terdokumentasi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IK. Pembuatan Laporan Kegagalan Produksi Bulanan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QA.P.5./QA.IK.1.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26929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menerus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Intruksi kerja peta kontrol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PRD.I 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P.1.IK.4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88254"/>
                  </a:ext>
                </a:extLst>
              </a:tr>
              <a:tr h="607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Penyelidikan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Insiden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 investigasi dan kecelakaan kerja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P.HSE.19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7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91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CB26-C856-6AA9-ED03-1DD38A99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940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PENANGANAN 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112133-203D-A5B6-26F8-2E5A44125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1345248"/>
            <a:ext cx="4305300" cy="4293552"/>
          </a:xfrm>
        </p:spPr>
      </p:pic>
    </p:spTree>
    <p:extLst>
      <p:ext uri="{BB962C8B-B14F-4D97-AF65-F5344CB8AC3E}">
        <p14:creationId xmlns:p14="http://schemas.microsoft.com/office/powerpoint/2010/main" val="29099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A0EE-5B2A-F107-D1EA-9520ECD9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2468"/>
          </a:xfrm>
        </p:spPr>
        <p:txBody>
          <a:bodyPr>
            <a:normAutofit/>
          </a:bodyPr>
          <a:lstStyle/>
          <a:p>
            <a:r>
              <a:rPr lang="en-US" sz="3200" dirty="0"/>
              <a:t>MANFAAT MANAJEMEN TERINTEGRASI BUAT PERUSAHAAN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2EDA-5A86-9502-C2F8-ED09F51B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9889"/>
            <a:ext cx="8768223" cy="405967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Meningkatkan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bisnis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Usaha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konflik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antara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system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individu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Duplikasi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birokrasi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Audit Internal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efektif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&amp;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Efisien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Menyederhanakan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Hemat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S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umber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Daya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Manusia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Menurunkan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Biaya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Manajemen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Memfasilitasi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Perbaikan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Berkelanjutan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Penghematan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Waktu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Gambaran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Baik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Meningkatkan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Kepuasan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Pelanggan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39A7B-01C1-D8FF-9DFF-DE4E3D117E76}"/>
              </a:ext>
            </a:extLst>
          </p:cNvPr>
          <p:cNvSpPr txBox="1">
            <a:spLocks/>
          </p:cNvSpPr>
          <p:nvPr/>
        </p:nvSpPr>
        <p:spPr>
          <a:xfrm>
            <a:off x="677332" y="5793627"/>
            <a:ext cx="738876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 err="1"/>
              <a:t>Sumber</a:t>
            </a:r>
            <a:r>
              <a:rPr lang="en-US" sz="3200" i="1" dirty="0"/>
              <a:t> : Evodia Global </a:t>
            </a:r>
            <a:r>
              <a:rPr lang="en-US" sz="3200" i="1" dirty="0" err="1"/>
              <a:t>Sertifikasi</a:t>
            </a:r>
            <a:r>
              <a:rPr lang="en-US" sz="3200" i="1" dirty="0"/>
              <a:t>, </a:t>
            </a:r>
            <a:r>
              <a:rPr lang="en-US" sz="3200" i="1" dirty="0" err="1"/>
              <a:t>referensi</a:t>
            </a:r>
            <a:r>
              <a:rPr lang="en-US" sz="3200" i="1" dirty="0"/>
              <a:t> : </a:t>
            </a:r>
            <a:r>
              <a:rPr lang="en-US" sz="3200" i="1" dirty="0" err="1"/>
              <a:t>Muzaimi</a:t>
            </a:r>
            <a:r>
              <a:rPr lang="en-US" sz="3200" i="1" dirty="0"/>
              <a:t>, H., Chew, B. C, Hamid, Hamid, S.R. (2016). Integrated  Management System : The Integration of ISO 9001, ISO 14001 OHSAS 18001 and ISO 31000 </a:t>
            </a:r>
            <a:endParaRPr lang="en-ID" sz="3200" i="1" dirty="0"/>
          </a:p>
        </p:txBody>
      </p:sp>
    </p:spTree>
    <p:extLst>
      <p:ext uri="{BB962C8B-B14F-4D97-AF65-F5344CB8AC3E}">
        <p14:creationId xmlns:p14="http://schemas.microsoft.com/office/powerpoint/2010/main" val="1517022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EF9-9E37-EABD-30EE-EAC01EC9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3501" cy="632460"/>
          </a:xfrm>
        </p:spPr>
        <p:txBody>
          <a:bodyPr>
            <a:normAutofit fontScale="90000"/>
          </a:bodyPr>
          <a:lstStyle/>
          <a:p>
            <a:pPr marL="715963" indent="-715963"/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2000" i="1" dirty="0">
                <a:solidFill>
                  <a:srgbClr val="90C226"/>
                </a:solidFill>
                <a:latin typeface="Trebuchet MS" panose="020B0603020202020204"/>
              </a:rPr>
              <a:t>FLOW PROSES PENGENDALIAN PRODUK TIDAK 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490CC-D90A-34C9-63B8-AF48D0F4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77" y="1242060"/>
            <a:ext cx="3577623" cy="4612961"/>
          </a:xfrm>
        </p:spPr>
      </p:pic>
    </p:spTree>
    <p:extLst>
      <p:ext uri="{BB962C8B-B14F-4D97-AF65-F5344CB8AC3E}">
        <p14:creationId xmlns:p14="http://schemas.microsoft.com/office/powerpoint/2010/main" val="4071704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F312-A102-AC36-630F-A7A0FEA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28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PETA KONTROL HARIAN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1A493-1C07-BF01-CDE7-0143D014A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840" y="1346274"/>
            <a:ext cx="4114800" cy="4978173"/>
          </a:xfrm>
        </p:spPr>
      </p:pic>
    </p:spTree>
    <p:extLst>
      <p:ext uri="{BB962C8B-B14F-4D97-AF65-F5344CB8AC3E}">
        <p14:creationId xmlns:p14="http://schemas.microsoft.com/office/powerpoint/2010/main" val="825244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8677-C71E-059F-712A-8C9EE39A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02" y="490274"/>
            <a:ext cx="8596668" cy="672444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PENYELIDIKAN INSIDEN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F6B07D-5B8E-C1D9-7255-68FB542D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80" y="11658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39C8AD-7E5D-7962-7094-0C9D4E9D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71130"/>
              </p:ext>
            </p:extLst>
          </p:nvPr>
        </p:nvGraphicFramePr>
        <p:xfrm>
          <a:off x="2355564" y="1282044"/>
          <a:ext cx="5138745" cy="496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564" y="1282044"/>
                        <a:ext cx="5138745" cy="4966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38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5FC6-C137-464D-ADA3-324CF589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91" y="522136"/>
            <a:ext cx="8596668" cy="765976"/>
          </a:xfrm>
        </p:spPr>
        <p:txBody>
          <a:bodyPr>
            <a:normAutofit fontScale="90000"/>
          </a:bodyPr>
          <a:lstStyle/>
          <a:p>
            <a:pPr marL="541338" indent="-541338"/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FORMULIR TEMUAN KETIDAKSESUAIAN &amp; TINDAKAN PERBAIKAN / F.TKTP – AUDIT INTERNAL SISTEM MANAJEMEN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DA2AA-588D-C347-94F9-CCDFD6CF1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5" t="13933" r="13031" b="7657"/>
          <a:stretch/>
        </p:blipFill>
        <p:spPr bwMode="auto">
          <a:xfrm>
            <a:off x="957152" y="1288112"/>
            <a:ext cx="9111944" cy="4960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207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A16-2D85-54EC-D1CB-4B4ABAF9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FORMULIR TEMUAN KETIDAKSESUAIAN &amp; TINDAKAN PERBAIKAN / F.TKTP – AUDIT KELENGKAPAN SARANA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543516D-C695-A473-4B5D-D8FF852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54" t="16557" r="15689" b="7129"/>
          <a:stretch/>
        </p:blipFill>
        <p:spPr bwMode="auto">
          <a:xfrm>
            <a:off x="1029378" y="1370879"/>
            <a:ext cx="8394540" cy="4934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111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1EDB-3036-DD28-4F94-4D32A97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SKEMA AUDIT YANG AKAN DILAKUKAN OLEH LEMBAGA SERTIFIKASI</a:t>
            </a:r>
            <a:endParaRPr lang="en-ID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8FF3-36F7-124A-5A4D-944AB261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INITIAL CERTIFICATION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STAGE-1 : PRELIMINARY AUDIT/ DOCUMEN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STAGE-2 : MAIN AUDIT (SERTIFIKASI/ ASSESMENT)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SURVEILLANCE (ANNUALLY)-1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SURVEILLANCE (ANNUALLY)-1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137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C205-E251-5753-881F-03359B2A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426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PRELIMINARY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F897-0404-2941-EBAB-16763C3E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5342"/>
            <a:ext cx="9617040" cy="4621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AUDIT YANG DILAKUKAN UNTUK MELIHAT KESIAPAN SEBELUM PELAKSANAAN MAIN AUDIT (ASSESMENT) DENGAN MEREVIEW KECUKUPAN DOKUMENTASI SISTEM STANDAR ISO 9001, 14001 DAN 45001.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REVIEW TERHADAP DOKUMEN ISO DIANTARANYA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QUALITY MANUAL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MANAJEMEN/MANUAL SISTEM MANAJEMEN PT.CINT</a:t>
            </a:r>
            <a:r>
              <a:rPr lang="en-US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PROSEDUR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PROSEDUR MANAJEMEN MUTU (</a:t>
            </a:r>
            <a:r>
              <a:rPr lang="en-US" sz="1600" i="1" dirty="0">
                <a:solidFill>
                  <a:srgbClr val="0000FF"/>
                </a:solidFill>
              </a:rPr>
              <a:t>CINT-INTRANET/ISO/SISTEM MANAJEMEN/ SISDUR MANAJEMEN MUTU (ISO 9001</a:t>
            </a:r>
            <a:r>
              <a:rPr lang="en-US" sz="16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PROSEDUR MANAJEMEN HSE (K3L) (</a:t>
            </a:r>
            <a:r>
              <a:rPr lang="en-US" sz="1600" i="1" dirty="0">
                <a:solidFill>
                  <a:srgbClr val="0000FF"/>
                </a:solidFill>
              </a:rPr>
              <a:t>CINT-INTRANET/ISO/SISTEM MANAJEMEN/ SISDUR MANAJEMEN HSE (K3L) (ISO 14001 DAN 45001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760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AD2C-127F-51E2-F5EF-3B02E09C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2658"/>
            <a:ext cx="9528551" cy="4178709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PETA BISNIS PROSES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MANAJEMEN/LAMPIRAN MANUAL SISTEM MANAJEMEN PT.CINT &amp; CINT-INTRANET/ISO/SISTEM MANAJEMEN/ SISTEM PROSEDUR MANAJEMEN MUTU (ISO 9001)/ DEPARTEMEN/ POINT 1 )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STRUKTUR ORGANISASI(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MANAJEMEN/LAMPIRAN MANUAL SISTEM MANAJEMEN PT.CINT)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DOKUMEN PENILAIAN RISIKO 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ANALISA RISIKO &amp; CINT-INTRANET/ISO/SISTEM MANAJEMEN/ SISDUR MANAJEMEN HSE (K3L) (ISO 14001 &amp; 45001)/HIRADC &amp; SARMUT )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LAPORAN AUDIT MUTU INTERNAL(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REPORTING)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RINGKASAN TINJAUAN MANAJEMEN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REPORTING)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AF77F0-F9C9-492A-4920-8AB4FE4B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775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 AUDIT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97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42BD-FEF6-0672-A6C3-0AD5A494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41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 AUDIT/ ASSESMENT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269B-336F-ABC1-53C9-2B8540A7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653"/>
            <a:ext cx="8596668" cy="43797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PROSES YANG ADA DALAM RUANG LINGKUP SERTIFIKASI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/>
              <a:t>RUANG LINGKUP SERTIFIKASI : </a:t>
            </a:r>
            <a:r>
              <a:rPr lang="en-ID" b="1" dirty="0"/>
              <a:t>“</a:t>
            </a:r>
            <a: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 OF METAL CHAIR, WOOD FURNITURE, HEALTHY MATTRESS C-PRO &amp; HOSPITAL BED INCLUDING RELATED ACCESSORIES”</a:t>
            </a:r>
            <a:endParaRPr lang="en-ID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PENGAMBILAN SAMPEL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AKAN DILAKUKAN BERDASAR PADA PROSES (PROSES BISNIS/ PROSES KERJA)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KLAUSUL DALAM STANDAR SISTEM MANAJEMEN TERINTEGRASI ISO 9001, 14001 DAN 45001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PERSYARATAN YANG DITETAPKAN DALAM STANDAR SISTEM MANAJEMEN TERINTEGRASI ISO 9001, 14001 DAN 45001 </a:t>
            </a:r>
          </a:p>
        </p:txBody>
      </p:sp>
    </p:spTree>
    <p:extLst>
      <p:ext uri="{BB962C8B-B14F-4D97-AF65-F5344CB8AC3E}">
        <p14:creationId xmlns:p14="http://schemas.microsoft.com/office/powerpoint/2010/main" val="3986965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3CB7-142B-E98F-B70A-DC57246A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8258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JADWAL EKSTERNAL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36C6-4792-0145-71B4-C58CD763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12491"/>
            <a:ext cx="9430227" cy="44288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PRE-AUDIT: 26 JUNI 2023 (SECARA ONLINE)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 AUDIT: 25-27 JULI 2023 (SECARA ONSITE)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D" dirty="0"/>
              <a:t>CATATAN : SEMUA DOKUMEN YANG DIPERLUKAN UNTUK PRE-AUDIT SUDAH HARUS DIKIRIM (SOFT COPY) MAKSIMAL 14 HARI SEBELUM JADWAL </a:t>
            </a:r>
          </a:p>
        </p:txBody>
      </p:sp>
    </p:spTree>
    <p:extLst>
      <p:ext uri="{BB962C8B-B14F-4D97-AF65-F5344CB8AC3E}">
        <p14:creationId xmlns:p14="http://schemas.microsoft.com/office/powerpoint/2010/main" val="267225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245D-0124-D416-CECC-94B636C9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352787" cy="1112197"/>
          </a:xfrm>
        </p:spPr>
        <p:txBody>
          <a:bodyPr>
            <a:noAutofit/>
          </a:bodyPr>
          <a:lstStyle/>
          <a:p>
            <a:r>
              <a:rPr lang="en-US" dirty="0"/>
              <a:t>KLAUSUL SISTEM MANAJEMEN TERINTEGRASI ISO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600AB-B220-CA73-3714-03C2B463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1858296"/>
            <a:ext cx="9047695" cy="44687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Ruang </a:t>
            </a:r>
            <a:r>
              <a:rPr lang="en-US" sz="2400" dirty="0" err="1"/>
              <a:t>Lingkup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Istilah</a:t>
            </a:r>
            <a:r>
              <a:rPr lang="en-US" sz="2400" dirty="0"/>
              <a:t> dan </a:t>
            </a:r>
            <a:r>
              <a:rPr lang="en-US" sz="2400" dirty="0" err="1"/>
              <a:t>Definisi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Kepemimpinan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Perencanaan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Dukungan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Operasional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Evaluasi</a:t>
            </a:r>
            <a:r>
              <a:rPr lang="en-US" sz="2400" dirty="0"/>
              <a:t> Kinerja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Peningkatan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18296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B903-856C-E2EF-7A8A-F4B3763B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0320"/>
            <a:ext cx="8596668" cy="348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TERIMAKASIH</a:t>
            </a:r>
            <a:endParaRPr lang="en-ID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EF8-969C-DD4C-ABD6-E6A3E114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847"/>
          </a:xfrm>
        </p:spPr>
        <p:txBody>
          <a:bodyPr>
            <a:normAutofit fontScale="90000"/>
          </a:bodyPr>
          <a:lstStyle/>
          <a:p>
            <a:pPr marL="442913" indent="-442913"/>
            <a:r>
              <a:rPr lang="en-US" dirty="0"/>
              <a:t>4. KONTEKS ORGANISASI </a:t>
            </a:r>
            <a:r>
              <a:rPr lang="en-US" sz="2000" dirty="0"/>
              <a:t>(</a:t>
            </a:r>
            <a:r>
              <a:rPr lang="en-US" sz="2000" i="1" dirty="0"/>
              <a:t>MATRIK KLAUSUL STANDAR ISO DAN PROSEDUR</a:t>
            </a:r>
            <a:r>
              <a:rPr lang="en-US" sz="2000" dirty="0"/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7A5432-965D-4FA2-B653-C328C37F4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39651"/>
              </p:ext>
            </p:extLst>
          </p:nvPr>
        </p:nvGraphicFramePr>
        <p:xfrm>
          <a:off x="677333" y="1828800"/>
          <a:ext cx="9531896" cy="4001905"/>
        </p:xfrm>
        <a:graphic>
          <a:graphicData uri="http://schemas.openxmlformats.org/drawingml/2006/table">
            <a:tbl>
              <a:tblPr/>
              <a:tblGrid>
                <a:gridCol w="614135">
                  <a:extLst>
                    <a:ext uri="{9D8B030D-6E8A-4147-A177-3AD203B41FA5}">
                      <a16:colId xmlns:a16="http://schemas.microsoft.com/office/drawing/2014/main" val="3625725760"/>
                    </a:ext>
                  </a:extLst>
                </a:gridCol>
                <a:gridCol w="4194932">
                  <a:extLst>
                    <a:ext uri="{9D8B030D-6E8A-4147-A177-3AD203B41FA5}">
                      <a16:colId xmlns:a16="http://schemas.microsoft.com/office/drawing/2014/main" val="80470631"/>
                    </a:ext>
                  </a:extLst>
                </a:gridCol>
                <a:gridCol w="3393054">
                  <a:extLst>
                    <a:ext uri="{9D8B030D-6E8A-4147-A177-3AD203B41FA5}">
                      <a16:colId xmlns:a16="http://schemas.microsoft.com/office/drawing/2014/main" val="2672020950"/>
                    </a:ext>
                  </a:extLst>
                </a:gridCol>
                <a:gridCol w="1329775">
                  <a:extLst>
                    <a:ext uri="{9D8B030D-6E8A-4147-A177-3AD203B41FA5}">
                      <a16:colId xmlns:a16="http://schemas.microsoft.com/office/drawing/2014/main" val="3200545621"/>
                    </a:ext>
                  </a:extLst>
                </a:gridCol>
              </a:tblGrid>
              <a:tr h="55522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 ORGANISASI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 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06902"/>
                  </a:ext>
                </a:extLst>
              </a:tr>
              <a:tr h="5215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Memahami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konteksnya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MSM/ CMS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93201"/>
                  </a:ext>
                </a:extLst>
              </a:tr>
              <a:tr h="635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Memahami kebutuhan dan harapan dari pihak-pihak 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000" marR="5715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berkepentingan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MSM/ CMS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9760"/>
                  </a:ext>
                </a:extLst>
              </a:tr>
              <a:tr h="5121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21824"/>
                  </a:ext>
                </a:extLst>
              </a:tr>
              <a:tr h="4742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Terintegrasi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proses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10090"/>
                  </a:ext>
                </a:extLst>
              </a:tr>
              <a:tr h="777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menetapkan, menerapkan, memelihara dan terus menerus meningkatkan sistem manajemen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PT. 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Tbk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9966"/>
                  </a:ext>
                </a:extLst>
              </a:tr>
              <a:tr h="5215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4.4.2.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Menjaga dan Menyimpan Informsi terdokumentasi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8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6FE-89E5-7963-2D91-2B2EB223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977" cy="695569"/>
          </a:xfrm>
        </p:spPr>
        <p:txBody>
          <a:bodyPr>
            <a:normAutofit fontScale="90000"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IDENTIFIKASI KONTEKS ORGANISASI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AC3FA7-482E-FE31-A451-E4C497D0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59" y="1305169"/>
            <a:ext cx="8596667" cy="4966140"/>
          </a:xfrm>
        </p:spPr>
      </p:pic>
    </p:spTree>
    <p:extLst>
      <p:ext uri="{BB962C8B-B14F-4D97-AF65-F5344CB8AC3E}">
        <p14:creationId xmlns:p14="http://schemas.microsoft.com/office/powerpoint/2010/main" val="179131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E1F1-C7B7-65B8-F203-0039E1F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182"/>
            <a:ext cx="8596668" cy="772434"/>
          </a:xfrm>
        </p:spPr>
        <p:txBody>
          <a:bodyPr>
            <a:normAutofit fontScale="90000"/>
          </a:bodyPr>
          <a:lstStyle/>
          <a:p>
            <a:pPr marL="442913" indent="-442913"/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IDENTIFIKASI KEBUTUHAN DAN HARAPAN PIHAK BERKEPENTINGAN)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E43442-4A68-E881-44CD-6B0DE34F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36207"/>
              </p:ext>
            </p:extLst>
          </p:nvPr>
        </p:nvGraphicFramePr>
        <p:xfrm>
          <a:off x="1381205" y="1328615"/>
          <a:ext cx="9067964" cy="531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07499" imgH="7155022" progId="Excel.Sheet.12">
                  <p:embed/>
                </p:oleObj>
              </mc:Choice>
              <mc:Fallback>
                <p:oleObj name="Worksheet" r:id="rId2" imgW="13807499" imgH="715502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7C1AA7-6790-0A77-F16A-B25D98704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205" y="1328615"/>
                        <a:ext cx="9067964" cy="531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284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1164</TotalTime>
  <Words>5980</Words>
  <Application>Microsoft Office PowerPoint</Application>
  <PresentationFormat>Widescreen</PresentationFormat>
  <Paragraphs>1676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Calibri</vt:lpstr>
      <vt:lpstr>Century Gothic</vt:lpstr>
      <vt:lpstr>Poppins</vt:lpstr>
      <vt:lpstr>Segoe UI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Worksheet</vt:lpstr>
      <vt:lpstr>Visio</vt:lpstr>
      <vt:lpstr>SOSIALISASI SISTEM MANAJEMEN TERINTEGRASI ISO 9001, 14001 DAN 45001</vt:lpstr>
      <vt:lpstr>SISTEM MANAJEMEN TERINTEGRASI</vt:lpstr>
      <vt:lpstr>ISO 9001, 14001 DAN 45001</vt:lpstr>
      <vt:lpstr>KENAPA SISTEM MANAJEMEN TERINTEGRASI</vt:lpstr>
      <vt:lpstr>MANFAAT MANAJEMEN TERINTEGRASI BUAT PERUSAHAAN</vt:lpstr>
      <vt:lpstr>KLAUSUL SISTEM MANAJEMEN TERINTEGRASI ISO</vt:lpstr>
      <vt:lpstr>4. KONTEKS ORGANISASI (MATRIK KLAUSUL STANDAR ISO DAN PROSEDUR)</vt:lpstr>
      <vt:lpstr>4. KONTEKS ORGANISASI (BISNIS PROSES IDENTIFIKASI KONTEKS ORGANISASI)</vt:lpstr>
      <vt:lpstr>4. KONTEKS ORGANISASI (MATRIK IDENTIFIKASI KEBUTUHAN DAN HARAPAN PIHAK BERKEPENTINGAN)</vt:lpstr>
      <vt:lpstr>4. KONTEKS ORGANISASI (MATRIK STRATEGI SWOT)</vt:lpstr>
      <vt:lpstr>4. KONTEKS ORGANISASI (BISNIS PROSES PT. CHITOSE INTERNASIONAL TBK)</vt:lpstr>
      <vt:lpstr>5. KEPEMIMPINAN (MATRIK KLAUSUL STANDAR ISO DAN PROSEDUR)</vt:lpstr>
      <vt:lpstr>5. KEPEMIMPINAN (VISI, MISI DAN VALUE)</vt:lpstr>
      <vt:lpstr>5. KEPEMIMPINAN (KEBIJAKAN MUTU, LINGKUNGAN dan K3)</vt:lpstr>
      <vt:lpstr>5. KEPEMIMPINAN (STRUKTUR ORGANISASI PT. CHITOSE)</vt:lpstr>
      <vt:lpstr>5. KEPEMIMPINAN (STRUKTUR ORGANISASI P2K3)</vt:lpstr>
      <vt:lpstr>5. KEPEMIMPINAN (KOMUNIKASI INTERNAL) </vt:lpstr>
      <vt:lpstr>6. PERENCANAAN (MATRIK KLAUSUL STANDAR ISO DAN PROSEDUR) </vt:lpstr>
      <vt:lpstr>6. PERENCANAAN (SASARAN MUTU/ BSC CORPORATE)</vt:lpstr>
      <vt:lpstr>6. PERENCANAAN (SASARAN LINGKUNGAN)</vt:lpstr>
      <vt:lpstr>6.PERENCANAAN (SASARAN K3)</vt:lpstr>
      <vt:lpstr>6. PERENCANAAN (IDENTIFIKASI RISIKO MUTU)</vt:lpstr>
      <vt:lpstr>6. PERENCANAAN (IDENTIFIKASI RISIKO K3 DAN LINGKUNGAN)</vt:lpstr>
      <vt:lpstr>7. DUKUNGAN (MATRIK KLAUSUL STANDAR ISO DAN PROSEDUR)</vt:lpstr>
      <vt:lpstr>7. DUKUNGAN (MATRIK KLAUSUL STANDAR ISO DAN PROSEDUR)</vt:lpstr>
      <vt:lpstr>7. DUKUNGAN (SUMBER DAYA MANUSIA)</vt:lpstr>
      <vt:lpstr>7. DUKUNGAN (MATRIK KOMPETENSI)</vt:lpstr>
      <vt:lpstr>7. DUKUNGAN (MATRIK KOMUNIKASI EKSTERNAL DAN INTERNAL)</vt:lpstr>
      <vt:lpstr>8. OPERASI (MATRIK KLAUSUL STANDAR ISO DAN PROSEDUR)</vt:lpstr>
      <vt:lpstr>8. OPERASI (MATRIK KLAUSUL STANDAR ISO DAN PROSEDUR)</vt:lpstr>
      <vt:lpstr>8. OPERASI (MATRIK KLAUSUL STANDAR ISO DAN PROSEDUR)</vt:lpstr>
      <vt:lpstr>8. OPERASI (BISNIS PROSES MARKETING)</vt:lpstr>
      <vt:lpstr>8. OPERASI (BISNIS PROSES SUPPLY CHAIN MANAGEMENT)</vt:lpstr>
      <vt:lpstr>8. OPERASI (BISNIS PROSES PURCHASING)</vt:lpstr>
      <vt:lpstr>8. OPERASI (BISNIS PROSES PRODUKSI)</vt:lpstr>
      <vt:lpstr>8. OPERASI (BISNIS PROSES QC)</vt:lpstr>
      <vt:lpstr>8. OPERASI (BISNIS PROSES RnD)</vt:lpstr>
      <vt:lpstr>8. OPERASI (PROSEDUR TANGGAP DARURAT)</vt:lpstr>
      <vt:lpstr>8. OPERASI (PROSEDUR MANAJEMEN PERUBAHAN)</vt:lpstr>
      <vt:lpstr>9. EVALUASI KINERJA (MATRIK KLAUSUL STANDAR ISO DAN PROSEDUR)  </vt:lpstr>
      <vt:lpstr>9. EVALUASI KINERJA (PROSEDUR AUDIT INTERNAL SISTEM MANAJEMEN)</vt:lpstr>
      <vt:lpstr>9. EVALUASI KINERJA (PROSEDUR TINJAUAN MANAJEMEN)</vt:lpstr>
      <vt:lpstr>9. EVALUASI KINERJA (PENGUKURAN KEPUASAN PELANGGAN LOKAL)</vt:lpstr>
      <vt:lpstr>9. EVALUASI KINERJA (DAFTAR PERATURAN PERUNDANGAN LINGKUNGAN, K3 DAN PERSYARATAN LAIN)</vt:lpstr>
      <vt:lpstr>Daftar Peraturan Perundangan Lingkungan dan K3 </vt:lpstr>
      <vt:lpstr>9. EVALUASI KINERJA (MATRIK MONITORING PENCAPAIAN SASARAN MUTU LINGKUNGAN)</vt:lpstr>
      <vt:lpstr>9. EVALUASI KINERJA (MATRIK MONITORING PENCAPAIAN SASARAN MUTU K3)</vt:lpstr>
      <vt:lpstr>10. PENINGKATAN (MATRIK KLAUSUL STANDAR ISO DAN PROSEDUR)</vt:lpstr>
      <vt:lpstr>10. PENINGKATAN (FLOW PROSES PENANGANAN PELANGGAN)</vt:lpstr>
      <vt:lpstr>10. PENINGKATAN (FLOW PROSES PENGENDALIAN PRODUK TIDAK SESUAI)</vt:lpstr>
      <vt:lpstr>10. PENINGKATAN (FLOW PROSES PETA KONTROL HARIAN PRODUKSI)</vt:lpstr>
      <vt:lpstr>10. PENINGKATAN (FLOW PROSES PENYELIDIKAN INSIDEN)</vt:lpstr>
      <vt:lpstr>10. PENINGKATAN (FORMULIR TEMUAN KETIDAKSESUAIAN &amp; TINDAKAN PERBAIKAN / F.TKTP – AUDIT INTERNAL SISTEM MANAJEMEN)</vt:lpstr>
      <vt:lpstr>10. PENINGKATAN (FORMULIR TEMUAN KETIDAKSESUAIAN &amp; TINDAKAN PERBAIKAN / F.TKTP – AUDIT KELENGKAPAN SARANA)</vt:lpstr>
      <vt:lpstr>SKEMA AUDIT YANG AKAN DILAKUKAN OLEH LEMBAGA SERTIFIKASI</vt:lpstr>
      <vt:lpstr>PRELIMINARY AUDIT</vt:lpstr>
      <vt:lpstr>PRELIMINARY AUDIT</vt:lpstr>
      <vt:lpstr>MAIN AUDIT/ ASSESMENT AUDIT</vt:lpstr>
      <vt:lpstr>JADWAL EKSTERNAL AUDIT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INTEGRASI SISTEM MANAJEMEN ISO 9001, 14001 DAN 45001</dc:title>
  <dc:creator>Agung  TW</dc:creator>
  <cp:lastModifiedBy>Agung  TW</cp:lastModifiedBy>
  <cp:revision>97</cp:revision>
  <dcterms:created xsi:type="dcterms:W3CDTF">2023-05-24T06:06:35Z</dcterms:created>
  <dcterms:modified xsi:type="dcterms:W3CDTF">2023-10-09T09:21:46Z</dcterms:modified>
</cp:coreProperties>
</file>