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80" r:id="rId4"/>
    <p:sldId id="263" r:id="rId5"/>
    <p:sldId id="264" r:id="rId6"/>
    <p:sldId id="265" r:id="rId7"/>
    <p:sldId id="278" r:id="rId8"/>
    <p:sldId id="266" r:id="rId9"/>
    <p:sldId id="267" r:id="rId10"/>
    <p:sldId id="274" r:id="rId11"/>
    <p:sldId id="275" r:id="rId12"/>
    <p:sldId id="276" r:id="rId13"/>
    <p:sldId id="268" r:id="rId14"/>
    <p:sldId id="269" r:id="rId15"/>
    <p:sldId id="270" r:id="rId16"/>
    <p:sldId id="271" r:id="rId17"/>
    <p:sldId id="272" r:id="rId18"/>
    <p:sldId id="273" r:id="rId19"/>
    <p:sldId id="279" r:id="rId20"/>
    <p:sldId id="281" r:id="rId21"/>
    <p:sldId id="277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72" autoAdjust="0"/>
    <p:restoredTop sz="94660"/>
  </p:normalViewPr>
  <p:slideViewPr>
    <p:cSldViewPr snapToGrid="0">
      <p:cViewPr varScale="1">
        <p:scale>
          <a:sx n="79" d="100"/>
          <a:sy n="79" d="100"/>
        </p:scale>
        <p:origin x="773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651616-6AF5-A2FD-A59E-9DDF1990B3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37FD176-BFA9-FAF2-C87B-AD332D5C4DC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A81CF8-D72A-A5E0-8786-4F793CEB07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110D0-8B0B-4BD4-96E7-97D6B151D044}" type="datetimeFigureOut">
              <a:rPr lang="en-ID" smtClean="0"/>
              <a:t>16/05/2023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5F29D9-A714-B550-3279-81BEB813B1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3EE980-4A7B-CAD3-9F8A-DDFEED53C5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F9EDC-60A1-46EA-B932-9CC09FB532E1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2711612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D680BF-7AC7-614A-FF3A-C861FAB79D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03DD2C2-836F-B765-3D3D-5572DBB5D52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1C24C5-CF67-2B03-1208-5C16D0CD96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110D0-8B0B-4BD4-96E7-97D6B151D044}" type="datetimeFigureOut">
              <a:rPr lang="en-ID" smtClean="0"/>
              <a:t>16/05/2023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F8EA6E-5E40-6101-6260-3DD938EAE7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47ABDA-72E1-CF16-301C-1BDE893C83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F9EDC-60A1-46EA-B932-9CC09FB532E1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5840421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CB6A791-C116-5429-42B2-19571D536F7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388640F-11EA-F0F2-7020-0B2B1BF44F0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59A9FC-A900-C0B5-0B5D-BC0130321E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110D0-8B0B-4BD4-96E7-97D6B151D044}" type="datetimeFigureOut">
              <a:rPr lang="en-ID" smtClean="0"/>
              <a:t>16/05/2023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6088CA-4EB8-818C-C7B1-F83717F00E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944F24-6353-A055-1E97-F45C796CA5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F9EDC-60A1-46EA-B932-9CC09FB532E1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60876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A8DFC7-FC43-2784-70C1-84DB7ADF01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F3ED8A-2FD6-4A72-D9E6-D286F5E424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EDFA73-BE6C-80D0-AD6F-347252BB1C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110D0-8B0B-4BD4-96E7-97D6B151D044}" type="datetimeFigureOut">
              <a:rPr lang="en-ID" smtClean="0"/>
              <a:t>16/05/2023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0CE7B9-B250-B4C1-8E7C-F6875E1701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F45DDA-CAAD-4791-9E1E-54F938725E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F9EDC-60A1-46EA-B932-9CC09FB532E1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5193245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D1177A-2B15-70B5-9AA1-F94AE54505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42FE402-B9DC-2268-36B1-B3C1EB4DB6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14FFBF-B863-16BF-09BB-0B2262B4D4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110D0-8B0B-4BD4-96E7-97D6B151D044}" type="datetimeFigureOut">
              <a:rPr lang="en-ID" smtClean="0"/>
              <a:t>16/05/2023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24CCF5-3868-8759-F055-918C8794A9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5B7D73-4117-1A79-D14D-FB60E13201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F9EDC-60A1-46EA-B932-9CC09FB532E1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0795321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DFF64A-2858-82A0-F576-C0DDC78DC5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60627D-2889-427A-A9E4-7EA0C2542F7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9BB9B6D-33AE-D8C3-92C8-9EEA2B003E4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CEB9F49-1814-2249-4D47-DB8F2DCF07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110D0-8B0B-4BD4-96E7-97D6B151D044}" type="datetimeFigureOut">
              <a:rPr lang="en-ID" smtClean="0"/>
              <a:t>16/05/2023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796E75F-F30A-3F4C-F1DB-494D8A3A77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6DACB8C-B32B-2485-282D-D9790FCEA7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F9EDC-60A1-46EA-B932-9CC09FB532E1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9576432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C14821-8EAD-7219-F15F-AD1140A45C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2D1AD68-B05B-3FE4-581D-E11E5C86FC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5022B18-2A45-6995-00D3-E279415FE8A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2E2B552-2761-82CF-36F3-6816BF43784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7B1CB02-91CF-A3AA-4470-6FC783C8D4C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ADD303B-91BE-7B8E-257B-4499947397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110D0-8B0B-4BD4-96E7-97D6B151D044}" type="datetimeFigureOut">
              <a:rPr lang="en-ID" smtClean="0"/>
              <a:t>16/05/2023</a:t>
            </a:fld>
            <a:endParaRPr lang="en-ID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987BD7D-E3D6-853A-20BB-B930AF0DCF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3D6DDFD-D370-DB5D-E795-094B977BDC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F9EDC-60A1-46EA-B932-9CC09FB532E1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0253564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9B6588-D9DC-4596-66B6-7E35995D62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0779C6C-1806-FED1-B79B-9D21BBA8E9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110D0-8B0B-4BD4-96E7-97D6B151D044}" type="datetimeFigureOut">
              <a:rPr lang="en-ID" smtClean="0"/>
              <a:t>16/05/2023</a:t>
            </a:fld>
            <a:endParaRPr lang="en-ID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CFA8AE5-E432-A58F-8636-820CBB31A1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787532C-203D-98B1-5A07-F623263A48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F9EDC-60A1-46EA-B932-9CC09FB532E1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7554015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C0B66A0-551E-BAD3-522A-1C9F6F9B70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110D0-8B0B-4BD4-96E7-97D6B151D044}" type="datetimeFigureOut">
              <a:rPr lang="en-ID" smtClean="0"/>
              <a:t>16/05/2023</a:t>
            </a:fld>
            <a:endParaRPr lang="en-ID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D419039-245E-D29C-136D-DEFE0FD64A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845C6B2-A872-433D-64F8-AA18EB709D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F9EDC-60A1-46EA-B932-9CC09FB532E1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5394179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2225C0-BD26-C878-F917-288C0342B4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661C98-C5A0-F8D6-58F2-14A8304A6E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DAA67D9-A00C-4D59-E8A9-AC3F038CDB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5DA613A-E129-10EE-1D93-7F233CAF8A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110D0-8B0B-4BD4-96E7-97D6B151D044}" type="datetimeFigureOut">
              <a:rPr lang="en-ID" smtClean="0"/>
              <a:t>16/05/2023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F45EDA3-7127-6FC8-C850-020D7BE05E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65F11C6-79EF-1C94-4267-B5586B6E2A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F9EDC-60A1-46EA-B932-9CC09FB532E1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4826602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82F321-E896-F96E-D75D-1847016832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28ED73C-19E7-10EE-93DA-A85A40568ED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F758C96-672A-BEF6-13FB-3464E235B8A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557F935-E5B3-F470-050F-D61097B293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110D0-8B0B-4BD4-96E7-97D6B151D044}" type="datetimeFigureOut">
              <a:rPr lang="en-ID" smtClean="0"/>
              <a:t>16/05/2023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64E4106-4F16-EEF5-03FD-1F099A8176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E720B1A-9305-1F1C-7C9A-FC2846C523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F9EDC-60A1-46EA-B932-9CC09FB532E1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9985284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0F65D42-AF13-F3AC-E1A9-0109554E7E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E02D6E9-4862-CACF-F543-2A36D54AC1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214E7B-3D46-311C-1F8C-6162F3FD861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F110D0-8B0B-4BD4-96E7-97D6B151D044}" type="datetimeFigureOut">
              <a:rPr lang="en-ID" smtClean="0"/>
              <a:t>16/05/2023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9ECF9B-19EE-C0AF-02E0-699FE40ED1A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FC6A27-EFB5-9288-77FD-5F36CF0C049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0F9EDC-60A1-46EA-B932-9CC09FB532E1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7394716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sv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hyperlink" Target="file:///D:\Data%20D\2.%20SNI%2014001,%2045001%20dan%2019011\5%20SOP%20UP%20DATE\CMS\17.%20HC.P.8.%20Prosedur%20Identifikasi%20UU%20dan%20Peraturan%20Lain.docx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svg"/><Relationship Id="rId5" Type="http://schemas.openxmlformats.org/officeDocument/2006/relationships/image" Target="../media/image3.png"/><Relationship Id="rId4" Type="http://schemas.openxmlformats.org/officeDocument/2006/relationships/image" Target="../media/image2.sv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emf"/><Relationship Id="rId2" Type="http://schemas.openxmlformats.org/officeDocument/2006/relationships/package" Target="../embeddings/Microsoft_Excel_Worksheet1.xlsx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" Target="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sv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emf"/><Relationship Id="rId2" Type="http://schemas.openxmlformats.org/officeDocument/2006/relationships/package" Target="../embeddings/Microsoft_Excel_Worksheet2.xlsx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sv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emf"/><Relationship Id="rId2" Type="http://schemas.openxmlformats.org/officeDocument/2006/relationships/package" Target="../embeddings/Microsoft_Excel_Worksheet3.xlsx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sv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sv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Relationship Id="rId5" Type="http://schemas.openxmlformats.org/officeDocument/2006/relationships/slide" Target="slide6.xml"/><Relationship Id="rId4" Type="http://schemas.openxmlformats.org/officeDocument/2006/relationships/image" Target="../media/image2.sv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sv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slide" Target="slide7.xml"/><Relationship Id="rId13" Type="http://schemas.openxmlformats.org/officeDocument/2006/relationships/slide" Target="slide18.xml"/><Relationship Id="rId3" Type="http://schemas.openxmlformats.org/officeDocument/2006/relationships/slide" Target="slide4.xml"/><Relationship Id="rId7" Type="http://schemas.openxmlformats.org/officeDocument/2006/relationships/slide" Target="slide6.xml"/><Relationship Id="rId12" Type="http://schemas.openxmlformats.org/officeDocument/2006/relationships/slide" Target="slide16.xml"/><Relationship Id="rId2" Type="http://schemas.openxmlformats.org/officeDocument/2006/relationships/image" Target="../media/image7.emf"/><Relationship Id="rId16" Type="http://schemas.openxmlformats.org/officeDocument/2006/relationships/image" Target="../media/image4.svg"/><Relationship Id="rId1" Type="http://schemas.openxmlformats.org/officeDocument/2006/relationships/slideLayout" Target="../slideLayouts/slideLayout2.xml"/><Relationship Id="rId6" Type="http://schemas.openxmlformats.org/officeDocument/2006/relationships/slide" Target="slide5.xml"/><Relationship Id="rId11" Type="http://schemas.openxmlformats.org/officeDocument/2006/relationships/slide" Target="slide20.xml"/><Relationship Id="rId5" Type="http://schemas.openxmlformats.org/officeDocument/2006/relationships/image" Target="../media/image2.svg"/><Relationship Id="rId15" Type="http://schemas.openxmlformats.org/officeDocument/2006/relationships/image" Target="../media/image3.png"/><Relationship Id="rId10" Type="http://schemas.openxmlformats.org/officeDocument/2006/relationships/slide" Target="slide14.xml"/><Relationship Id="rId4" Type="http://schemas.openxmlformats.org/officeDocument/2006/relationships/image" Target="../media/image1.png"/><Relationship Id="rId9" Type="http://schemas.openxmlformats.org/officeDocument/2006/relationships/slide" Target="slide10.xml"/><Relationship Id="rId14" Type="http://schemas.openxmlformats.org/officeDocument/2006/relationships/slide" Target="slid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sv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slide" Target="slide19.xml"/><Relationship Id="rId13" Type="http://schemas.openxmlformats.org/officeDocument/2006/relationships/slide" Target="slide21.xml"/><Relationship Id="rId3" Type="http://schemas.openxmlformats.org/officeDocument/2006/relationships/slide" Target="slide9.xml"/><Relationship Id="rId7" Type="http://schemas.openxmlformats.org/officeDocument/2006/relationships/slide" Target="slide12.xml"/><Relationship Id="rId12" Type="http://schemas.openxmlformats.org/officeDocument/2006/relationships/image" Target="../media/image4.svg"/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Relationship Id="rId6" Type="http://schemas.openxmlformats.org/officeDocument/2006/relationships/slide" Target="slide13.xml"/><Relationship Id="rId11" Type="http://schemas.openxmlformats.org/officeDocument/2006/relationships/image" Target="../media/image3.png"/><Relationship Id="rId5" Type="http://schemas.openxmlformats.org/officeDocument/2006/relationships/image" Target="../media/image2.svg"/><Relationship Id="rId10" Type="http://schemas.openxmlformats.org/officeDocument/2006/relationships/slide" Target="slide3.xml"/><Relationship Id="rId4" Type="http://schemas.openxmlformats.org/officeDocument/2006/relationships/image" Target="../media/image1.png"/><Relationship Id="rId9" Type="http://schemas.openxmlformats.org/officeDocument/2006/relationships/slide" Target="slide8.xml"/><Relationship Id="rId14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package" Target="../embeddings/Microsoft_Excel_Worksheet.xlsx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svg"/><Relationship Id="rId5" Type="http://schemas.openxmlformats.org/officeDocument/2006/relationships/image" Target="../media/image3.png"/><Relationship Id="rId4" Type="http://schemas.openxmlformats.org/officeDocument/2006/relationships/slide" Target="slide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ADAFC8-A1E8-6C45-0770-C86F41E742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947069"/>
          </a:xfrm>
        </p:spPr>
        <p:txBody>
          <a:bodyPr/>
          <a:lstStyle/>
          <a:p>
            <a:r>
              <a:rPr lang="en-US" dirty="0"/>
              <a:t>IDENTIFIKASI CMS PROSES</a:t>
            </a:r>
            <a:endParaRPr lang="en-ID" dirty="0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09233430-2D37-0D96-0C5D-3EB8BEAE1BF0}"/>
              </a:ext>
            </a:extLst>
          </p:cNvPr>
          <p:cNvGrpSpPr/>
          <p:nvPr/>
        </p:nvGrpSpPr>
        <p:grpSpPr>
          <a:xfrm>
            <a:off x="1523999" y="2454442"/>
            <a:ext cx="8069179" cy="2517785"/>
            <a:chOff x="1479176" y="2474259"/>
            <a:chExt cx="6347012" cy="2232212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6FEBC93B-8CA9-0AF1-52B1-7AD5C119771A}"/>
                </a:ext>
              </a:extLst>
            </p:cNvPr>
            <p:cNvSpPr/>
            <p:nvPr/>
          </p:nvSpPr>
          <p:spPr>
            <a:xfrm>
              <a:off x="1479176" y="2474259"/>
              <a:ext cx="6347012" cy="2232212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D" dirty="0"/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90316ED6-6882-ACC8-83DE-7F162D4A2315}"/>
                </a:ext>
              </a:extLst>
            </p:cNvPr>
            <p:cNvSpPr txBox="1"/>
            <p:nvPr/>
          </p:nvSpPr>
          <p:spPr>
            <a:xfrm>
              <a:off x="1694330" y="2560332"/>
              <a:ext cx="201003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KETERANGAN ICON</a:t>
              </a:r>
              <a:endParaRPr lang="en-ID" dirty="0"/>
            </a:p>
          </p:txBody>
        </p:sp>
        <p:pic>
          <p:nvPicPr>
            <p:cNvPr id="7" name="Graphic 6" descr="Double Tap Gesture outline">
              <a:hlinkClick r:id="rId2" action="ppaction://hlinkfile"/>
              <a:extLst>
                <a:ext uri="{FF2B5EF4-FFF2-40B4-BE49-F238E27FC236}">
                  <a16:creationId xmlns:a16="http://schemas.microsoft.com/office/drawing/2014/main" id="{5008C4F5-D150-0E79-2AD1-2E2866D5751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1990164" y="3082970"/>
              <a:ext cx="762000" cy="762000"/>
            </a:xfrm>
            <a:prstGeom prst="rect">
              <a:avLst/>
            </a:prstGeom>
          </p:spPr>
        </p:pic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8DF10466-4909-7C53-08F8-4D752E74CBAF}"/>
                </a:ext>
              </a:extLst>
            </p:cNvPr>
            <p:cNvSpPr txBox="1"/>
            <p:nvPr/>
          </p:nvSpPr>
          <p:spPr>
            <a:xfrm>
              <a:off x="1694330" y="3962434"/>
              <a:ext cx="173018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 err="1"/>
                <a:t>Klik</a:t>
              </a:r>
              <a:r>
                <a:rPr lang="en-US" sz="1200" dirty="0"/>
                <a:t> Tanda </a:t>
              </a:r>
              <a:r>
                <a:rPr lang="en-US" sz="1200" dirty="0" err="1"/>
                <a:t>Tersebut</a:t>
              </a:r>
              <a:endParaRPr lang="en-US" sz="1200" dirty="0"/>
            </a:p>
            <a:p>
              <a:r>
                <a:rPr lang="en-US" sz="1200" dirty="0" err="1"/>
                <a:t>Untuk</a:t>
              </a:r>
              <a:r>
                <a:rPr lang="en-US" sz="1200" dirty="0"/>
                <a:t> </a:t>
              </a:r>
              <a:r>
                <a:rPr lang="en-US" sz="1200" dirty="0" err="1"/>
                <a:t>menuju</a:t>
              </a:r>
              <a:r>
                <a:rPr lang="en-US" sz="1200" dirty="0"/>
                <a:t> </a:t>
              </a:r>
              <a:r>
                <a:rPr lang="en-US" sz="1200" dirty="0" err="1"/>
                <a:t>halaman</a:t>
              </a:r>
              <a:r>
                <a:rPr lang="en-US" sz="1200" dirty="0"/>
                <a:t> </a:t>
              </a:r>
            </a:p>
            <a:p>
              <a:r>
                <a:rPr lang="en-US" sz="1200" dirty="0"/>
                <a:t>Yang </a:t>
              </a:r>
              <a:r>
                <a:rPr lang="en-US" sz="1200" dirty="0" err="1"/>
                <a:t>dimaksud</a:t>
              </a:r>
              <a:endParaRPr lang="en-US" sz="1200" dirty="0"/>
            </a:p>
          </p:txBody>
        </p:sp>
        <p:pic>
          <p:nvPicPr>
            <p:cNvPr id="9" name="Graphic 8" descr="Asian Temple with solid fill">
              <a:extLst>
                <a:ext uri="{FF2B5EF4-FFF2-40B4-BE49-F238E27FC236}">
                  <a16:creationId xmlns:a16="http://schemas.microsoft.com/office/drawing/2014/main" id="{AD4AFC1B-5663-337C-76E4-11D537DAAB87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4146176" y="3077599"/>
              <a:ext cx="762000" cy="762000"/>
            </a:xfrm>
            <a:prstGeom prst="rect">
              <a:avLst/>
            </a:prstGeom>
          </p:spPr>
        </p:pic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3E291CFA-C866-B704-88C4-D72C1C478CCF}"/>
                </a:ext>
              </a:extLst>
            </p:cNvPr>
            <p:cNvSpPr txBox="1"/>
            <p:nvPr/>
          </p:nvSpPr>
          <p:spPr>
            <a:xfrm>
              <a:off x="3895164" y="3928337"/>
              <a:ext cx="173018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 err="1"/>
                <a:t>Klik</a:t>
              </a:r>
              <a:r>
                <a:rPr lang="en-US" sz="1200" dirty="0"/>
                <a:t> Tanda </a:t>
              </a:r>
              <a:r>
                <a:rPr lang="en-US" sz="1200" dirty="0" err="1"/>
                <a:t>Tersebut</a:t>
              </a:r>
              <a:endParaRPr lang="en-US" sz="1200" dirty="0"/>
            </a:p>
            <a:p>
              <a:r>
                <a:rPr lang="en-US" sz="1200" dirty="0" err="1"/>
                <a:t>Untuk</a:t>
              </a:r>
              <a:r>
                <a:rPr lang="en-US" sz="1200" dirty="0"/>
                <a:t> Kembali </a:t>
              </a:r>
              <a:r>
                <a:rPr lang="en-US" sz="1200" dirty="0" err="1"/>
                <a:t>ke</a:t>
              </a:r>
              <a:r>
                <a:rPr lang="en-US" sz="1200" dirty="0"/>
                <a:t> </a:t>
              </a:r>
              <a:r>
                <a:rPr lang="en-US" sz="1200" dirty="0" err="1"/>
                <a:t>halaman</a:t>
              </a:r>
              <a:r>
                <a:rPr lang="en-US" sz="1200" dirty="0"/>
                <a:t> </a:t>
              </a:r>
              <a:r>
                <a:rPr lang="en-US" sz="1200" dirty="0" err="1"/>
                <a:t>uatama</a:t>
              </a:r>
              <a:endParaRPr lang="en-US" sz="1200" dirty="0"/>
            </a:p>
          </p:txBody>
        </p:sp>
        <p:pic>
          <p:nvPicPr>
            <p:cNvPr id="11" name="Graphic 10" descr="Key outline">
              <a:extLst>
                <a:ext uri="{FF2B5EF4-FFF2-40B4-BE49-F238E27FC236}">
                  <a16:creationId xmlns:a16="http://schemas.microsoft.com/office/drawing/2014/main" id="{47365EC0-608E-FE1D-B883-0AE49917677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6302188" y="2971800"/>
              <a:ext cx="914400" cy="914400"/>
            </a:xfrm>
            <a:prstGeom prst="rect">
              <a:avLst/>
            </a:prstGeom>
          </p:spPr>
        </p:pic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14419C1D-DC8C-07E2-1BEA-68057B6B92D9}"/>
                </a:ext>
              </a:extLst>
            </p:cNvPr>
            <p:cNvSpPr txBox="1"/>
            <p:nvPr/>
          </p:nvSpPr>
          <p:spPr>
            <a:xfrm>
              <a:off x="6046692" y="3928337"/>
              <a:ext cx="173018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 err="1"/>
                <a:t>Dokumen</a:t>
              </a:r>
              <a:r>
                <a:rPr lang="en-US" sz="1200" dirty="0"/>
                <a:t> </a:t>
              </a:r>
              <a:r>
                <a:rPr lang="en-US" sz="1200" dirty="0" err="1"/>
                <a:t>atau</a:t>
              </a:r>
              <a:r>
                <a:rPr lang="en-US" sz="1200" dirty="0"/>
                <a:t> </a:t>
              </a:r>
              <a:r>
                <a:rPr lang="en-US" sz="1200" dirty="0" err="1"/>
                <a:t>rekaman</a:t>
              </a:r>
              <a:r>
                <a:rPr lang="en-US" sz="1200" dirty="0"/>
                <a:t> </a:t>
              </a:r>
              <a:r>
                <a:rPr lang="en-US" sz="1200" dirty="0" err="1"/>
                <a:t>ada</a:t>
              </a:r>
              <a:r>
                <a:rPr lang="en-US" sz="1200" dirty="0"/>
                <a:t> di file </a:t>
              </a:r>
              <a:r>
                <a:rPr lang="en-US" sz="1200" dirty="0" err="1"/>
                <a:t>tersendiri</a:t>
              </a:r>
              <a:r>
                <a:rPr lang="en-US" sz="1200" dirty="0"/>
                <a:t> (</a:t>
              </a:r>
              <a:r>
                <a:rPr lang="en-US" sz="1200" dirty="0" err="1"/>
                <a:t>tidak</a:t>
              </a:r>
              <a:r>
                <a:rPr lang="en-US" sz="1200" dirty="0"/>
                <a:t> </a:t>
              </a:r>
              <a:r>
                <a:rPr lang="en-US" sz="1200" dirty="0" err="1"/>
                <a:t>bisa</a:t>
              </a:r>
              <a:r>
                <a:rPr lang="en-US" sz="1200" dirty="0"/>
                <a:t> di </a:t>
              </a:r>
              <a:r>
                <a:rPr lang="en-US" sz="1200" dirty="0" err="1"/>
                <a:t>akses</a:t>
              </a:r>
              <a:endParaRPr lang="en-US" sz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19315593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67738-4367-54F6-0C9C-4D7B88E6D9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18906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/>
              <a:t>IDENTIFIKASI RISIKO MUTU (</a:t>
            </a:r>
            <a:r>
              <a:rPr lang="en-US" sz="3200" b="1" dirty="0" err="1"/>
              <a:t>hal</a:t>
            </a:r>
            <a:r>
              <a:rPr lang="en-US" sz="3200" b="1" dirty="0"/>
              <a:t>. 1)</a:t>
            </a:r>
            <a:endParaRPr lang="en-ID" sz="3200" b="1" dirty="0"/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1C851CCE-E145-E2A0-8896-9076AB65E9A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0921639"/>
              </p:ext>
            </p:extLst>
          </p:nvPr>
        </p:nvGraphicFramePr>
        <p:xfrm>
          <a:off x="1266092" y="1395046"/>
          <a:ext cx="10023524" cy="51105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2" imgW="13761572" imgH="7955280" progId="Excel.Sheet.12">
                  <p:embed/>
                </p:oleObj>
              </mc:Choice>
              <mc:Fallback>
                <p:oleObj name="Worksheet" r:id="rId2" imgW="13761572" imgH="7955280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266092" y="1395046"/>
                        <a:ext cx="10023524" cy="511050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83569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6E44D4-01BF-311F-CE3A-3DC85FD1EB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01675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/>
              <a:t>IDENTIFIKASI RISIKO LINGKUNGAN &amp; K3 (hal.2)</a:t>
            </a:r>
            <a:endParaRPr lang="en-ID" sz="3200" b="1" dirty="0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AB9C8D02-7BF7-E736-EF8C-5788553E944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199" y="1148862"/>
            <a:ext cx="10430165" cy="5122983"/>
          </a:xfrm>
          <a:prstGeom prst="rect">
            <a:avLst/>
          </a:prstGeom>
        </p:spPr>
      </p:pic>
      <p:pic>
        <p:nvPicPr>
          <p:cNvPr id="3" name="Graphic 2" descr="Asian Temple with solid fill">
            <a:hlinkClick r:id="rId3" action="ppaction://hlinksldjump"/>
            <a:extLst>
              <a:ext uri="{FF2B5EF4-FFF2-40B4-BE49-F238E27FC236}">
                <a16:creationId xmlns:a16="http://schemas.microsoft.com/office/drawing/2014/main" id="{46520687-CDEE-A2FC-5ACA-6B8BD522007E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1268364" y="5707074"/>
            <a:ext cx="636574" cy="5647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51245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C7D4CA-0444-68C7-E9B5-59D5D6C0D9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66053"/>
          </a:xfrm>
        </p:spPr>
        <p:txBody>
          <a:bodyPr>
            <a:normAutofit/>
          </a:bodyPr>
          <a:lstStyle/>
          <a:p>
            <a:pPr algn="ctr"/>
            <a:r>
              <a:rPr lang="en-US" sz="3200" b="1"/>
              <a:t>PEMBOBOTAN ISSUES STRATEGIS</a:t>
            </a:r>
            <a:endParaRPr lang="en-ID" sz="3200" b="1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23BCC5CC-3704-ADC3-4A03-6C898EA556A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11959793"/>
              </p:ext>
            </p:extLst>
          </p:nvPr>
        </p:nvGraphicFramePr>
        <p:xfrm>
          <a:off x="939798" y="1174459"/>
          <a:ext cx="10184002" cy="5066942"/>
        </p:xfrm>
        <a:graphic>
          <a:graphicData uri="http://schemas.openxmlformats.org/drawingml/2006/table">
            <a:tbl>
              <a:tblPr/>
              <a:tblGrid>
                <a:gridCol w="329294">
                  <a:extLst>
                    <a:ext uri="{9D8B030D-6E8A-4147-A177-3AD203B41FA5}">
                      <a16:colId xmlns:a16="http://schemas.microsoft.com/office/drawing/2014/main" val="1485010020"/>
                    </a:ext>
                  </a:extLst>
                </a:gridCol>
                <a:gridCol w="1820485">
                  <a:extLst>
                    <a:ext uri="{9D8B030D-6E8A-4147-A177-3AD203B41FA5}">
                      <a16:colId xmlns:a16="http://schemas.microsoft.com/office/drawing/2014/main" val="3719669347"/>
                    </a:ext>
                  </a:extLst>
                </a:gridCol>
                <a:gridCol w="5367752">
                  <a:extLst>
                    <a:ext uri="{9D8B030D-6E8A-4147-A177-3AD203B41FA5}">
                      <a16:colId xmlns:a16="http://schemas.microsoft.com/office/drawing/2014/main" val="1464083603"/>
                    </a:ext>
                  </a:extLst>
                </a:gridCol>
                <a:gridCol w="626460">
                  <a:extLst>
                    <a:ext uri="{9D8B030D-6E8A-4147-A177-3AD203B41FA5}">
                      <a16:colId xmlns:a16="http://schemas.microsoft.com/office/drawing/2014/main" val="3516371326"/>
                    </a:ext>
                  </a:extLst>
                </a:gridCol>
                <a:gridCol w="626460">
                  <a:extLst>
                    <a:ext uri="{9D8B030D-6E8A-4147-A177-3AD203B41FA5}">
                      <a16:colId xmlns:a16="http://schemas.microsoft.com/office/drawing/2014/main" val="808526903"/>
                    </a:ext>
                  </a:extLst>
                </a:gridCol>
                <a:gridCol w="626460">
                  <a:extLst>
                    <a:ext uri="{9D8B030D-6E8A-4147-A177-3AD203B41FA5}">
                      <a16:colId xmlns:a16="http://schemas.microsoft.com/office/drawing/2014/main" val="1543080728"/>
                    </a:ext>
                  </a:extLst>
                </a:gridCol>
                <a:gridCol w="626460">
                  <a:extLst>
                    <a:ext uri="{9D8B030D-6E8A-4147-A177-3AD203B41FA5}">
                      <a16:colId xmlns:a16="http://schemas.microsoft.com/office/drawing/2014/main" val="249194082"/>
                    </a:ext>
                  </a:extLst>
                </a:gridCol>
                <a:gridCol w="160631">
                  <a:extLst>
                    <a:ext uri="{9D8B030D-6E8A-4147-A177-3AD203B41FA5}">
                      <a16:colId xmlns:a16="http://schemas.microsoft.com/office/drawing/2014/main" val="600945318"/>
                    </a:ext>
                  </a:extLst>
                </a:gridCol>
              </a:tblGrid>
              <a:tr h="351081">
                <a:tc gridSpan="7">
                  <a:txBody>
                    <a:bodyPr/>
                    <a:lstStyle/>
                    <a:p>
                      <a:pPr algn="ctr" fontAlgn="b"/>
                      <a:r>
                        <a:rPr lang="en-ID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STRENGTH</a:t>
                      </a:r>
                      <a:endParaRPr lang="en-ID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ID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31242882"/>
                  </a:ext>
                </a:extLst>
              </a:tr>
              <a:tr h="351081">
                <a:tc>
                  <a:txBody>
                    <a:bodyPr/>
                    <a:lstStyle/>
                    <a:p>
                      <a:pPr algn="ctr" fontAlgn="b"/>
                      <a:endParaRPr lang="en-ID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D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en-ID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en-ID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en-ID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en-ID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71872017"/>
                  </a:ext>
                </a:extLst>
              </a:tr>
              <a:tr h="218239"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FAKTOR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ISU STRATEGIS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BOBOT</a:t>
                      </a:r>
                    </a:p>
                  </a:txBody>
                  <a:tcPr marL="7620" marR="7620" marT="762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 BOBOT</a:t>
                      </a:r>
                    </a:p>
                  </a:txBody>
                  <a:tcPr marL="7620" marR="7620" marT="762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RATING</a:t>
                      </a:r>
                    </a:p>
                  </a:txBody>
                  <a:tcPr marL="7620" marR="7620" marT="762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SCORE</a:t>
                      </a:r>
                    </a:p>
                  </a:txBody>
                  <a:tcPr marL="7620" marR="7620" marT="762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77229522"/>
                  </a:ext>
                </a:extLst>
              </a:tr>
              <a:tr h="218239">
                <a:tc>
                  <a:txBody>
                    <a:bodyPr/>
                    <a:lstStyle/>
                    <a:p>
                      <a:pPr algn="ctr" fontAlgn="t"/>
                      <a:r>
                        <a:rPr lang="en-ID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ID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ID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75161743"/>
                  </a:ext>
                </a:extLst>
              </a:tr>
              <a:tr h="218239">
                <a:tc>
                  <a:txBody>
                    <a:bodyPr/>
                    <a:lstStyle/>
                    <a:p>
                      <a:pPr algn="ctr" fontAlgn="t"/>
                      <a:r>
                        <a:rPr lang="en-ID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ID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ID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66512429"/>
                  </a:ext>
                </a:extLst>
              </a:tr>
              <a:tr h="218239">
                <a:tc>
                  <a:txBody>
                    <a:bodyPr/>
                    <a:lstStyle/>
                    <a:p>
                      <a:pPr algn="ctr" fontAlgn="t"/>
                      <a:r>
                        <a:rPr lang="en-ID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ID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ID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50372536"/>
                  </a:ext>
                </a:extLst>
              </a:tr>
              <a:tr h="218239">
                <a:tc>
                  <a:txBody>
                    <a:bodyPr/>
                    <a:lstStyle/>
                    <a:p>
                      <a:pPr algn="ctr" fontAlgn="t"/>
                      <a:r>
                        <a:rPr lang="en-ID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ID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ID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85027224"/>
                  </a:ext>
                </a:extLst>
              </a:tr>
              <a:tr h="218239">
                <a:tc>
                  <a:txBody>
                    <a:bodyPr/>
                    <a:lstStyle/>
                    <a:p>
                      <a:pPr algn="ctr" fontAlgn="t"/>
                      <a:r>
                        <a:rPr lang="en-ID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ID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ID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55730660"/>
                  </a:ext>
                </a:extLst>
              </a:tr>
              <a:tr h="218239">
                <a:tc>
                  <a:txBody>
                    <a:bodyPr/>
                    <a:lstStyle/>
                    <a:p>
                      <a:pPr algn="ctr" fontAlgn="t"/>
                      <a:r>
                        <a:rPr lang="en-ID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ID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ID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87703934"/>
                  </a:ext>
                </a:extLst>
              </a:tr>
              <a:tr h="218239">
                <a:tc>
                  <a:txBody>
                    <a:bodyPr/>
                    <a:lstStyle/>
                    <a:p>
                      <a:pPr algn="ctr" fontAlgn="t"/>
                      <a:r>
                        <a:rPr lang="en-ID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ID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ID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24154850"/>
                  </a:ext>
                </a:extLst>
              </a:tr>
              <a:tr h="218239">
                <a:tc>
                  <a:txBody>
                    <a:bodyPr/>
                    <a:lstStyle/>
                    <a:p>
                      <a:pPr algn="ctr" fontAlgn="t"/>
                      <a:r>
                        <a:rPr lang="en-ID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ID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ID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73799386"/>
                  </a:ext>
                </a:extLst>
              </a:tr>
              <a:tr h="218239">
                <a:tc>
                  <a:txBody>
                    <a:bodyPr/>
                    <a:lstStyle/>
                    <a:p>
                      <a:pPr algn="ctr" fontAlgn="t"/>
                      <a:r>
                        <a:rPr lang="en-ID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ID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ID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06160751"/>
                  </a:ext>
                </a:extLst>
              </a:tr>
              <a:tr h="218239">
                <a:tc>
                  <a:txBody>
                    <a:bodyPr/>
                    <a:lstStyle/>
                    <a:p>
                      <a:pPr algn="ctr" fontAlgn="t"/>
                      <a:r>
                        <a:rPr lang="en-ID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ID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ID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79614253"/>
                  </a:ext>
                </a:extLst>
              </a:tr>
              <a:tr h="218239">
                <a:tc>
                  <a:txBody>
                    <a:bodyPr/>
                    <a:lstStyle/>
                    <a:p>
                      <a:pPr algn="ctr" fontAlgn="t"/>
                      <a:r>
                        <a:rPr lang="en-ID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ID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ID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9360275"/>
                  </a:ext>
                </a:extLst>
              </a:tr>
              <a:tr h="218239">
                <a:tc>
                  <a:txBody>
                    <a:bodyPr/>
                    <a:lstStyle/>
                    <a:p>
                      <a:pPr algn="ctr" fontAlgn="t"/>
                      <a:r>
                        <a:rPr lang="en-ID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ID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ID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51437156"/>
                  </a:ext>
                </a:extLst>
              </a:tr>
              <a:tr h="218239">
                <a:tc>
                  <a:txBody>
                    <a:bodyPr/>
                    <a:lstStyle/>
                    <a:p>
                      <a:pPr algn="ctr" fontAlgn="t"/>
                      <a:r>
                        <a:rPr lang="en-ID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ID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ID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56129119"/>
                  </a:ext>
                </a:extLst>
              </a:tr>
              <a:tr h="218239">
                <a:tc>
                  <a:txBody>
                    <a:bodyPr/>
                    <a:lstStyle/>
                    <a:p>
                      <a:pPr algn="ctr" fontAlgn="t"/>
                      <a:r>
                        <a:rPr lang="en-ID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ID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ID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07996722"/>
                  </a:ext>
                </a:extLst>
              </a:tr>
              <a:tr h="218239">
                <a:tc>
                  <a:txBody>
                    <a:bodyPr/>
                    <a:lstStyle/>
                    <a:p>
                      <a:pPr algn="ctr" fontAlgn="t"/>
                      <a:r>
                        <a:rPr lang="en-ID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D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ID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93910772"/>
                  </a:ext>
                </a:extLst>
              </a:tr>
              <a:tr h="218239">
                <a:tc>
                  <a:txBody>
                    <a:bodyPr/>
                    <a:lstStyle/>
                    <a:p>
                      <a:pPr algn="ctr" fontAlgn="t"/>
                      <a:r>
                        <a:rPr lang="en-ID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D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ID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97485232"/>
                  </a:ext>
                </a:extLst>
              </a:tr>
              <a:tr h="218239">
                <a:tc>
                  <a:txBody>
                    <a:bodyPr/>
                    <a:lstStyle/>
                    <a:p>
                      <a:pPr algn="ctr" fontAlgn="t"/>
                      <a:r>
                        <a:rPr lang="en-ID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ID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ID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37323448"/>
                  </a:ext>
                </a:extLst>
              </a:tr>
              <a:tr h="218239">
                <a:tc>
                  <a:txBody>
                    <a:bodyPr/>
                    <a:lstStyle/>
                    <a:p>
                      <a:pPr algn="ctr" fontAlgn="t"/>
                      <a:r>
                        <a:rPr lang="en-ID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ID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ID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92044935"/>
                  </a:ext>
                </a:extLst>
              </a:tr>
              <a:tr h="218239">
                <a:tc>
                  <a:txBody>
                    <a:bodyPr/>
                    <a:lstStyle/>
                    <a:p>
                      <a:pPr algn="ctr" fontAlgn="t"/>
                      <a:r>
                        <a:rPr lang="en-ID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ID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ID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34329011"/>
                  </a:ext>
                </a:extLst>
              </a:tr>
            </a:tbl>
          </a:graphicData>
        </a:graphic>
      </p:graphicFrame>
      <p:pic>
        <p:nvPicPr>
          <p:cNvPr id="5" name="Graphic 4" descr="Asian Temple with solid fill">
            <a:hlinkClick r:id="rId2" action="ppaction://hlinksldjump"/>
            <a:extLst>
              <a:ext uri="{FF2B5EF4-FFF2-40B4-BE49-F238E27FC236}">
                <a16:creationId xmlns:a16="http://schemas.microsoft.com/office/drawing/2014/main" id="{34DE7495-67F4-BDB2-D6BE-F5FC02CD10A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1035513" y="5683541"/>
            <a:ext cx="636574" cy="5647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674362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0B7A0A-78A5-C83C-4EAE-F24176E7D1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14645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/>
              <a:t>MATRIK SWOT</a:t>
            </a:r>
            <a:endParaRPr lang="en-ID" sz="3200" b="1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90E9434F-9F24-CC4C-46C3-4755636DBC5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78309" y="1079770"/>
            <a:ext cx="9489044" cy="5204298"/>
          </a:xfrm>
        </p:spPr>
      </p:pic>
      <p:pic>
        <p:nvPicPr>
          <p:cNvPr id="3" name="Graphic 2" descr="Asian Temple with solid fill">
            <a:hlinkClick r:id="rId3" action="ppaction://hlinksldjump"/>
            <a:extLst>
              <a:ext uri="{FF2B5EF4-FFF2-40B4-BE49-F238E27FC236}">
                <a16:creationId xmlns:a16="http://schemas.microsoft.com/office/drawing/2014/main" id="{5D9463A0-B1CF-8813-01B2-B1D60A7AEB1E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1167353" y="5421953"/>
            <a:ext cx="636574" cy="5647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035181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16F6CB-7D5E-FD48-9C20-3717262D61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46552"/>
          </a:xfrm>
        </p:spPr>
        <p:txBody>
          <a:bodyPr>
            <a:noAutofit/>
          </a:bodyPr>
          <a:lstStyle/>
          <a:p>
            <a:pPr algn="ctr"/>
            <a:r>
              <a:rPr lang="en-ID" sz="2400" b="1" dirty="0"/>
              <a:t>DAFTAR PERATURAN PERUNDANGAN LINGKUNGAN, K3 DAN PERSYARATAN LAIN</a:t>
            </a:r>
            <a:br>
              <a:rPr lang="en-ID" sz="2400" b="1" dirty="0"/>
            </a:br>
            <a:r>
              <a:rPr lang="en-ID" sz="2400" b="1" dirty="0"/>
              <a:t>PT. CHITOSE INTERNASIONAL TBK (hal.1)</a:t>
            </a:r>
          </a:p>
        </p:txBody>
      </p:sp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08F1217C-B868-73E0-BC32-78C2522E852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01784630"/>
              </p:ext>
            </p:extLst>
          </p:nvPr>
        </p:nvGraphicFramePr>
        <p:xfrm>
          <a:off x="2081719" y="1089498"/>
          <a:ext cx="8511702" cy="549705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2" imgW="10858692" imgH="9448905" progId="Excel.Sheet.12">
                  <p:embed/>
                </p:oleObj>
              </mc:Choice>
              <mc:Fallback>
                <p:oleObj name="Worksheet" r:id="rId2" imgW="10858692" imgH="9448905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081719" y="1089498"/>
                        <a:ext cx="8511702" cy="549705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4185515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DAE463-D294-A09B-317B-8935EE928D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66007"/>
          </a:xfrm>
        </p:spPr>
        <p:txBody>
          <a:bodyPr>
            <a:normAutofit fontScale="90000"/>
          </a:bodyPr>
          <a:lstStyle/>
          <a:p>
            <a:pPr algn="ctr"/>
            <a:r>
              <a:rPr kumimoji="0" lang="en-ID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LANJUTAN DAFTAR PERATURAN PERUNDANGAN LINGKUNGAN, K3 DAN PERSYARATAN LAIN</a:t>
            </a:r>
            <a:br>
              <a:rPr kumimoji="0" lang="en-ID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</a:br>
            <a:r>
              <a:rPr kumimoji="0" lang="en-ID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PT. CHITOSE INTERNASIONAL TBK (hal.2)</a:t>
            </a:r>
            <a:endParaRPr lang="en-ID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9082FAE9-BC0C-B630-AD62-911DF1D5428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02420497"/>
              </p:ext>
            </p:extLst>
          </p:nvPr>
        </p:nvGraphicFramePr>
        <p:xfrm>
          <a:off x="1974715" y="1254869"/>
          <a:ext cx="9134274" cy="5038897"/>
        </p:xfrm>
        <a:graphic>
          <a:graphicData uri="http://schemas.openxmlformats.org/drawingml/2006/table">
            <a:tbl>
              <a:tblPr/>
              <a:tblGrid>
                <a:gridCol w="118767">
                  <a:extLst>
                    <a:ext uri="{9D8B030D-6E8A-4147-A177-3AD203B41FA5}">
                      <a16:colId xmlns:a16="http://schemas.microsoft.com/office/drawing/2014/main" val="4098924499"/>
                    </a:ext>
                  </a:extLst>
                </a:gridCol>
                <a:gridCol w="399488">
                  <a:extLst>
                    <a:ext uri="{9D8B030D-6E8A-4147-A177-3AD203B41FA5}">
                      <a16:colId xmlns:a16="http://schemas.microsoft.com/office/drawing/2014/main" val="840316665"/>
                    </a:ext>
                  </a:extLst>
                </a:gridCol>
                <a:gridCol w="377896">
                  <a:extLst>
                    <a:ext uri="{9D8B030D-6E8A-4147-A177-3AD203B41FA5}">
                      <a16:colId xmlns:a16="http://schemas.microsoft.com/office/drawing/2014/main" val="3596721"/>
                    </a:ext>
                  </a:extLst>
                </a:gridCol>
                <a:gridCol w="377896">
                  <a:extLst>
                    <a:ext uri="{9D8B030D-6E8A-4147-A177-3AD203B41FA5}">
                      <a16:colId xmlns:a16="http://schemas.microsoft.com/office/drawing/2014/main" val="581459712"/>
                    </a:ext>
                  </a:extLst>
                </a:gridCol>
                <a:gridCol w="399488">
                  <a:extLst>
                    <a:ext uri="{9D8B030D-6E8A-4147-A177-3AD203B41FA5}">
                      <a16:colId xmlns:a16="http://schemas.microsoft.com/office/drawing/2014/main" val="1912939437"/>
                    </a:ext>
                  </a:extLst>
                </a:gridCol>
                <a:gridCol w="1565566">
                  <a:extLst>
                    <a:ext uri="{9D8B030D-6E8A-4147-A177-3AD203B41FA5}">
                      <a16:colId xmlns:a16="http://schemas.microsoft.com/office/drawing/2014/main" val="53086934"/>
                    </a:ext>
                  </a:extLst>
                </a:gridCol>
                <a:gridCol w="1533175">
                  <a:extLst>
                    <a:ext uri="{9D8B030D-6E8A-4147-A177-3AD203B41FA5}">
                      <a16:colId xmlns:a16="http://schemas.microsoft.com/office/drawing/2014/main" val="4074013087"/>
                    </a:ext>
                  </a:extLst>
                </a:gridCol>
                <a:gridCol w="820575">
                  <a:extLst>
                    <a:ext uri="{9D8B030D-6E8A-4147-A177-3AD203B41FA5}">
                      <a16:colId xmlns:a16="http://schemas.microsoft.com/office/drawing/2014/main" val="392404010"/>
                    </a:ext>
                  </a:extLst>
                </a:gridCol>
                <a:gridCol w="820575">
                  <a:extLst>
                    <a:ext uri="{9D8B030D-6E8A-4147-A177-3AD203B41FA5}">
                      <a16:colId xmlns:a16="http://schemas.microsoft.com/office/drawing/2014/main" val="1570269098"/>
                    </a:ext>
                  </a:extLst>
                </a:gridCol>
                <a:gridCol w="1587161">
                  <a:extLst>
                    <a:ext uri="{9D8B030D-6E8A-4147-A177-3AD203B41FA5}">
                      <a16:colId xmlns:a16="http://schemas.microsoft.com/office/drawing/2014/main" val="2672231591"/>
                    </a:ext>
                  </a:extLst>
                </a:gridCol>
                <a:gridCol w="1133687">
                  <a:extLst>
                    <a:ext uri="{9D8B030D-6E8A-4147-A177-3AD203B41FA5}">
                      <a16:colId xmlns:a16="http://schemas.microsoft.com/office/drawing/2014/main" val="1164125798"/>
                    </a:ext>
                  </a:extLst>
                </a:gridCol>
              </a:tblGrid>
              <a:tr h="136377">
                <a:tc>
                  <a:txBody>
                    <a:bodyPr/>
                    <a:lstStyle/>
                    <a:p>
                      <a:pPr algn="l" fontAlgn="b"/>
                      <a:endParaRPr lang="en-ID" sz="600" b="0" i="0" u="none" strike="noStrike">
                        <a:solidFill>
                          <a:srgbClr val="000000"/>
                        </a:solidFill>
                        <a:effectLst/>
                        <a:latin typeface="Perpetua" panose="02020502060401020303" pitchFamily="18" charset="0"/>
                      </a:endParaRPr>
                    </a:p>
                  </a:txBody>
                  <a:tcPr marL="4061" marR="4061" marT="406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9">
                  <a:txBody>
                    <a:bodyPr/>
                    <a:lstStyle/>
                    <a:p>
                      <a:pPr algn="ctr" fontAlgn="ctr"/>
                      <a:r>
                        <a:rPr lang="en-ID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13. KETENAGAKERJAAN</a:t>
                      </a:r>
                    </a:p>
                  </a:txBody>
                  <a:tcPr marL="4061" marR="4061" marT="40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600" b="0" i="0" u="none" strike="noStrike">
                          <a:solidFill>
                            <a:srgbClr val="000000"/>
                          </a:solidFill>
                          <a:effectLst/>
                          <a:latin typeface="Perpetua" panose="02020502060401020303" pitchFamily="18" charset="0"/>
                        </a:rPr>
                        <a:t>K3</a:t>
                      </a:r>
                    </a:p>
                  </a:txBody>
                  <a:tcPr marL="4061" marR="4061" marT="40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1324477"/>
                  </a:ext>
                </a:extLst>
              </a:tr>
              <a:tr h="123446">
                <a:tc>
                  <a:txBody>
                    <a:bodyPr/>
                    <a:lstStyle/>
                    <a:p>
                      <a:pPr algn="l" fontAlgn="b"/>
                      <a:endParaRPr lang="en-ID" sz="600" b="0" i="0" u="none" strike="noStrike">
                        <a:solidFill>
                          <a:srgbClr val="000000"/>
                        </a:solidFill>
                        <a:effectLst/>
                        <a:latin typeface="Perpetua" panose="02020502060401020303" pitchFamily="18" charset="0"/>
                      </a:endParaRPr>
                    </a:p>
                  </a:txBody>
                  <a:tcPr marL="4061" marR="4061" marT="406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6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 </a:t>
                      </a:r>
                    </a:p>
                  </a:txBody>
                  <a:tcPr marL="4061" marR="4061" marT="40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l" fontAlgn="ctr"/>
                      <a:r>
                        <a:rPr lang="en-ID" sz="6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 </a:t>
                      </a:r>
                    </a:p>
                  </a:txBody>
                  <a:tcPr marL="4061" marR="4061" marT="40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l" fontAlgn="ctr"/>
                      <a:r>
                        <a:rPr lang="en-ID" sz="6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 </a:t>
                      </a:r>
                    </a:p>
                  </a:txBody>
                  <a:tcPr marL="4061" marR="4061" marT="40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600" b="0" i="0" u="none" strike="noStrike">
                          <a:solidFill>
                            <a:srgbClr val="000000"/>
                          </a:solidFill>
                          <a:effectLst/>
                          <a:latin typeface="Perpetua" panose="02020502060401020303" pitchFamily="18" charset="0"/>
                        </a:rPr>
                        <a:t> </a:t>
                      </a:r>
                    </a:p>
                  </a:txBody>
                  <a:tcPr marL="4061" marR="4061" marT="40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18412669"/>
                  </a:ext>
                </a:extLst>
              </a:tr>
              <a:tr h="117566">
                <a:tc>
                  <a:txBody>
                    <a:bodyPr/>
                    <a:lstStyle/>
                    <a:p>
                      <a:pPr algn="l" fontAlgn="b"/>
                      <a:endParaRPr lang="en-ID" sz="600" b="0" i="0" u="none" strike="noStrike">
                        <a:solidFill>
                          <a:srgbClr val="000000"/>
                        </a:solidFill>
                        <a:effectLst/>
                        <a:latin typeface="Perpetua" panose="02020502060401020303" pitchFamily="18" charset="0"/>
                      </a:endParaRPr>
                    </a:p>
                  </a:txBody>
                  <a:tcPr marL="4061" marR="4061" marT="406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6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 </a:t>
                      </a:r>
                    </a:p>
                  </a:txBody>
                  <a:tcPr marL="4061" marR="4061" marT="40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l" fontAlgn="ctr"/>
                      <a:r>
                        <a:rPr lang="en-ID" sz="6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 </a:t>
                      </a:r>
                    </a:p>
                  </a:txBody>
                  <a:tcPr marL="4061" marR="4061" marT="40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l" fontAlgn="ctr"/>
                      <a:r>
                        <a:rPr lang="en-ID" sz="6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 </a:t>
                      </a:r>
                    </a:p>
                  </a:txBody>
                  <a:tcPr marL="4061" marR="4061" marT="40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600" b="0" i="0" u="none" strike="noStrike">
                          <a:solidFill>
                            <a:srgbClr val="000000"/>
                          </a:solidFill>
                          <a:effectLst/>
                          <a:latin typeface="Perpetua" panose="02020502060401020303" pitchFamily="18" charset="0"/>
                        </a:rPr>
                        <a:t> </a:t>
                      </a:r>
                    </a:p>
                  </a:txBody>
                  <a:tcPr marL="4061" marR="4061" marT="40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30271760"/>
                  </a:ext>
                </a:extLst>
              </a:tr>
              <a:tr h="136377">
                <a:tc>
                  <a:txBody>
                    <a:bodyPr/>
                    <a:lstStyle/>
                    <a:p>
                      <a:pPr algn="l" fontAlgn="b"/>
                      <a:endParaRPr lang="en-ID" sz="600" b="0" i="0" u="none" strike="noStrike">
                        <a:solidFill>
                          <a:srgbClr val="000000"/>
                        </a:solidFill>
                        <a:effectLst/>
                        <a:latin typeface="Perpetua" panose="02020502060401020303" pitchFamily="18" charset="0"/>
                      </a:endParaRPr>
                    </a:p>
                  </a:txBody>
                  <a:tcPr marL="4061" marR="4061" marT="406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9">
                  <a:txBody>
                    <a:bodyPr/>
                    <a:lstStyle/>
                    <a:p>
                      <a:pPr algn="ctr" fontAlgn="ctr"/>
                      <a:r>
                        <a:rPr lang="en-ID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14. KESELAMATAN KERJA</a:t>
                      </a:r>
                    </a:p>
                  </a:txBody>
                  <a:tcPr marL="4061" marR="4061" marT="40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600" b="0" i="0" u="none" strike="noStrike">
                          <a:solidFill>
                            <a:srgbClr val="000000"/>
                          </a:solidFill>
                          <a:effectLst/>
                          <a:latin typeface="Perpetua" panose="02020502060401020303" pitchFamily="18" charset="0"/>
                        </a:rPr>
                        <a:t>K3</a:t>
                      </a:r>
                    </a:p>
                  </a:txBody>
                  <a:tcPr marL="4061" marR="4061" marT="40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81371802"/>
                  </a:ext>
                </a:extLst>
              </a:tr>
              <a:tr h="117566">
                <a:tc>
                  <a:txBody>
                    <a:bodyPr/>
                    <a:lstStyle/>
                    <a:p>
                      <a:pPr algn="l" fontAlgn="b"/>
                      <a:endParaRPr lang="en-ID" sz="600" b="0" i="0" u="none" strike="noStrike">
                        <a:solidFill>
                          <a:srgbClr val="000000"/>
                        </a:solidFill>
                        <a:effectLst/>
                        <a:latin typeface="Perpetua" panose="02020502060401020303" pitchFamily="18" charset="0"/>
                      </a:endParaRPr>
                    </a:p>
                  </a:txBody>
                  <a:tcPr marL="4061" marR="4061" marT="406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6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 </a:t>
                      </a:r>
                    </a:p>
                  </a:txBody>
                  <a:tcPr marL="4061" marR="4061" marT="40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l" fontAlgn="ctr"/>
                      <a:r>
                        <a:rPr lang="en-ID" sz="6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 </a:t>
                      </a:r>
                    </a:p>
                  </a:txBody>
                  <a:tcPr marL="4061" marR="4061" marT="40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l" fontAlgn="ctr"/>
                      <a:r>
                        <a:rPr lang="en-ID" sz="6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 </a:t>
                      </a:r>
                    </a:p>
                  </a:txBody>
                  <a:tcPr marL="4061" marR="4061" marT="40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600" b="0" i="0" u="none" strike="noStrike">
                          <a:solidFill>
                            <a:srgbClr val="000000"/>
                          </a:solidFill>
                          <a:effectLst/>
                          <a:latin typeface="Perpetua" panose="02020502060401020303" pitchFamily="18" charset="0"/>
                        </a:rPr>
                        <a:t> </a:t>
                      </a:r>
                    </a:p>
                  </a:txBody>
                  <a:tcPr marL="4061" marR="4061" marT="40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3391626"/>
                  </a:ext>
                </a:extLst>
              </a:tr>
              <a:tr h="117566">
                <a:tc>
                  <a:txBody>
                    <a:bodyPr/>
                    <a:lstStyle/>
                    <a:p>
                      <a:pPr algn="l" fontAlgn="b"/>
                      <a:endParaRPr lang="en-ID" sz="600" b="0" i="0" u="none" strike="noStrike">
                        <a:solidFill>
                          <a:srgbClr val="000000"/>
                        </a:solidFill>
                        <a:effectLst/>
                        <a:latin typeface="Perpetua" panose="02020502060401020303" pitchFamily="18" charset="0"/>
                      </a:endParaRPr>
                    </a:p>
                  </a:txBody>
                  <a:tcPr marL="4061" marR="4061" marT="406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6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 </a:t>
                      </a:r>
                    </a:p>
                  </a:txBody>
                  <a:tcPr marL="4061" marR="4061" marT="40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l" fontAlgn="ctr"/>
                      <a:r>
                        <a:rPr lang="en-ID" sz="6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 </a:t>
                      </a:r>
                    </a:p>
                  </a:txBody>
                  <a:tcPr marL="4061" marR="4061" marT="40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l" fontAlgn="ctr"/>
                      <a:r>
                        <a:rPr lang="en-ID" sz="6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 </a:t>
                      </a:r>
                    </a:p>
                  </a:txBody>
                  <a:tcPr marL="4061" marR="4061" marT="40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600" b="0" i="0" u="none" strike="noStrike">
                          <a:solidFill>
                            <a:srgbClr val="000000"/>
                          </a:solidFill>
                          <a:effectLst/>
                          <a:latin typeface="Perpetua" panose="02020502060401020303" pitchFamily="18" charset="0"/>
                        </a:rPr>
                        <a:t> </a:t>
                      </a:r>
                    </a:p>
                  </a:txBody>
                  <a:tcPr marL="4061" marR="4061" marT="40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52360012"/>
                  </a:ext>
                </a:extLst>
              </a:tr>
              <a:tr h="136377">
                <a:tc>
                  <a:txBody>
                    <a:bodyPr/>
                    <a:lstStyle/>
                    <a:p>
                      <a:pPr algn="l" fontAlgn="b"/>
                      <a:endParaRPr lang="en-ID" sz="600" b="0" i="0" u="none" strike="noStrike">
                        <a:solidFill>
                          <a:srgbClr val="000000"/>
                        </a:solidFill>
                        <a:effectLst/>
                        <a:latin typeface="Perpetua" panose="02020502060401020303" pitchFamily="18" charset="0"/>
                      </a:endParaRPr>
                    </a:p>
                  </a:txBody>
                  <a:tcPr marL="4061" marR="4061" marT="406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9">
                  <a:txBody>
                    <a:bodyPr/>
                    <a:lstStyle/>
                    <a:p>
                      <a:pPr algn="ctr" fontAlgn="ctr"/>
                      <a:r>
                        <a:rPr lang="en-ID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15. KESEHATAN KERJA</a:t>
                      </a:r>
                    </a:p>
                  </a:txBody>
                  <a:tcPr marL="4061" marR="4061" marT="40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600" b="0" i="0" u="none" strike="noStrike">
                          <a:solidFill>
                            <a:srgbClr val="000000"/>
                          </a:solidFill>
                          <a:effectLst/>
                          <a:latin typeface="Perpetua" panose="02020502060401020303" pitchFamily="18" charset="0"/>
                        </a:rPr>
                        <a:t>K3</a:t>
                      </a:r>
                    </a:p>
                  </a:txBody>
                  <a:tcPr marL="4061" marR="4061" marT="40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9600108"/>
                  </a:ext>
                </a:extLst>
              </a:tr>
              <a:tr h="117566">
                <a:tc>
                  <a:txBody>
                    <a:bodyPr/>
                    <a:lstStyle/>
                    <a:p>
                      <a:pPr algn="l" fontAlgn="b"/>
                      <a:endParaRPr lang="en-ID" sz="600" b="0" i="0" u="none" strike="noStrike">
                        <a:solidFill>
                          <a:srgbClr val="000000"/>
                        </a:solidFill>
                        <a:effectLst/>
                        <a:latin typeface="Perpetua" panose="02020502060401020303" pitchFamily="18" charset="0"/>
                      </a:endParaRPr>
                    </a:p>
                  </a:txBody>
                  <a:tcPr marL="4061" marR="4061" marT="406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6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 </a:t>
                      </a:r>
                    </a:p>
                  </a:txBody>
                  <a:tcPr marL="4061" marR="4061" marT="40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l" fontAlgn="ctr"/>
                      <a:r>
                        <a:rPr lang="en-ID" sz="6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 </a:t>
                      </a:r>
                    </a:p>
                  </a:txBody>
                  <a:tcPr marL="4061" marR="4061" marT="40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l" fontAlgn="ctr"/>
                      <a:r>
                        <a:rPr lang="en-ID" sz="6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 </a:t>
                      </a:r>
                    </a:p>
                  </a:txBody>
                  <a:tcPr marL="4061" marR="4061" marT="40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600" b="0" i="0" u="none" strike="noStrike">
                          <a:solidFill>
                            <a:srgbClr val="000000"/>
                          </a:solidFill>
                          <a:effectLst/>
                          <a:latin typeface="Perpetua" panose="02020502060401020303" pitchFamily="18" charset="0"/>
                        </a:rPr>
                        <a:t> </a:t>
                      </a:r>
                    </a:p>
                  </a:txBody>
                  <a:tcPr marL="4061" marR="4061" marT="40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33241363"/>
                  </a:ext>
                </a:extLst>
              </a:tr>
              <a:tr h="117566">
                <a:tc>
                  <a:txBody>
                    <a:bodyPr/>
                    <a:lstStyle/>
                    <a:p>
                      <a:pPr algn="l" fontAlgn="b"/>
                      <a:endParaRPr lang="en-ID" sz="600" b="0" i="0" u="none" strike="noStrike">
                        <a:solidFill>
                          <a:srgbClr val="000000"/>
                        </a:solidFill>
                        <a:effectLst/>
                        <a:latin typeface="Perpetua" panose="02020502060401020303" pitchFamily="18" charset="0"/>
                      </a:endParaRPr>
                    </a:p>
                  </a:txBody>
                  <a:tcPr marL="4061" marR="4061" marT="406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6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 </a:t>
                      </a:r>
                    </a:p>
                  </a:txBody>
                  <a:tcPr marL="4061" marR="4061" marT="40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l" fontAlgn="ctr"/>
                      <a:r>
                        <a:rPr lang="en-ID" sz="6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 </a:t>
                      </a:r>
                    </a:p>
                  </a:txBody>
                  <a:tcPr marL="4061" marR="4061" marT="40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l" fontAlgn="ctr"/>
                      <a:r>
                        <a:rPr lang="en-ID" sz="6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 </a:t>
                      </a:r>
                    </a:p>
                  </a:txBody>
                  <a:tcPr marL="4061" marR="4061" marT="40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600" b="0" i="0" u="none" strike="noStrike">
                          <a:solidFill>
                            <a:srgbClr val="000000"/>
                          </a:solidFill>
                          <a:effectLst/>
                          <a:latin typeface="Perpetua" panose="02020502060401020303" pitchFamily="18" charset="0"/>
                        </a:rPr>
                        <a:t> </a:t>
                      </a:r>
                    </a:p>
                  </a:txBody>
                  <a:tcPr marL="4061" marR="4061" marT="40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72039061"/>
                  </a:ext>
                </a:extLst>
              </a:tr>
              <a:tr h="159891">
                <a:tc>
                  <a:txBody>
                    <a:bodyPr/>
                    <a:lstStyle/>
                    <a:p>
                      <a:pPr algn="l" fontAlgn="b"/>
                      <a:endParaRPr lang="en-ID" sz="600" b="0" i="0" u="none" strike="noStrike">
                        <a:solidFill>
                          <a:srgbClr val="000000"/>
                        </a:solidFill>
                        <a:effectLst/>
                        <a:latin typeface="Perpetua" panose="02020502060401020303" pitchFamily="18" charset="0"/>
                      </a:endParaRPr>
                    </a:p>
                  </a:txBody>
                  <a:tcPr marL="4061" marR="4061" marT="406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9">
                  <a:txBody>
                    <a:bodyPr/>
                    <a:lstStyle/>
                    <a:p>
                      <a:pPr algn="ctr" fontAlgn="ctr"/>
                      <a:r>
                        <a:rPr lang="en-ID" sz="700" b="1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16. SYSTEM MANAGEMENT K3</a:t>
                      </a:r>
                    </a:p>
                  </a:txBody>
                  <a:tcPr marL="4061" marR="4061" marT="40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6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K3</a:t>
                      </a:r>
                    </a:p>
                  </a:txBody>
                  <a:tcPr marL="4061" marR="4061" marT="40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94826413"/>
                  </a:ext>
                </a:extLst>
              </a:tr>
              <a:tr h="150485">
                <a:tc>
                  <a:txBody>
                    <a:bodyPr/>
                    <a:lstStyle/>
                    <a:p>
                      <a:pPr algn="l" fontAlgn="b"/>
                      <a:endParaRPr lang="en-ID" sz="600" b="0" i="0" u="none" strike="noStrike">
                        <a:solidFill>
                          <a:srgbClr val="000000"/>
                        </a:solidFill>
                        <a:effectLst/>
                        <a:latin typeface="Perpetua" panose="02020502060401020303" pitchFamily="18" charset="0"/>
                      </a:endParaRPr>
                    </a:p>
                  </a:txBody>
                  <a:tcPr marL="4061" marR="4061" marT="406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6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 </a:t>
                      </a:r>
                    </a:p>
                  </a:txBody>
                  <a:tcPr marL="4061" marR="4061" marT="40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l" fontAlgn="ctr"/>
                      <a:r>
                        <a:rPr lang="en-ID" sz="6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 </a:t>
                      </a:r>
                    </a:p>
                  </a:txBody>
                  <a:tcPr marL="4061" marR="4061" marT="40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l" fontAlgn="ctr"/>
                      <a:r>
                        <a:rPr lang="en-ID" sz="6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 </a:t>
                      </a:r>
                    </a:p>
                  </a:txBody>
                  <a:tcPr marL="4061" marR="4061" marT="40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6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 </a:t>
                      </a:r>
                    </a:p>
                  </a:txBody>
                  <a:tcPr marL="4061" marR="4061" marT="40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36248445"/>
                  </a:ext>
                </a:extLst>
              </a:tr>
              <a:tr h="150485">
                <a:tc>
                  <a:txBody>
                    <a:bodyPr/>
                    <a:lstStyle/>
                    <a:p>
                      <a:pPr algn="l" fontAlgn="b"/>
                      <a:endParaRPr lang="en-ID" sz="600" b="0" i="0" u="none" strike="noStrike">
                        <a:solidFill>
                          <a:srgbClr val="000000"/>
                        </a:solidFill>
                        <a:effectLst/>
                        <a:latin typeface="Perpetua" panose="02020502060401020303" pitchFamily="18" charset="0"/>
                      </a:endParaRPr>
                    </a:p>
                  </a:txBody>
                  <a:tcPr marL="4061" marR="4061" marT="406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6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 </a:t>
                      </a:r>
                    </a:p>
                  </a:txBody>
                  <a:tcPr marL="4061" marR="4061" marT="40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l" fontAlgn="ctr"/>
                      <a:r>
                        <a:rPr lang="en-ID" sz="6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 </a:t>
                      </a:r>
                    </a:p>
                  </a:txBody>
                  <a:tcPr marL="4061" marR="4061" marT="40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l" fontAlgn="ctr"/>
                      <a:r>
                        <a:rPr lang="en-ID" sz="6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 </a:t>
                      </a:r>
                    </a:p>
                  </a:txBody>
                  <a:tcPr marL="4061" marR="4061" marT="40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6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 </a:t>
                      </a:r>
                    </a:p>
                  </a:txBody>
                  <a:tcPr marL="4061" marR="4061" marT="40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33369866"/>
                  </a:ext>
                </a:extLst>
              </a:tr>
              <a:tr h="159891">
                <a:tc>
                  <a:txBody>
                    <a:bodyPr/>
                    <a:lstStyle/>
                    <a:p>
                      <a:pPr algn="l" fontAlgn="b"/>
                      <a:endParaRPr lang="en-ID" sz="600" b="0" i="0" u="none" strike="noStrike">
                        <a:solidFill>
                          <a:srgbClr val="000000"/>
                        </a:solidFill>
                        <a:effectLst/>
                        <a:latin typeface="Perpetua" panose="02020502060401020303" pitchFamily="18" charset="0"/>
                      </a:endParaRPr>
                    </a:p>
                  </a:txBody>
                  <a:tcPr marL="4061" marR="4061" marT="406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9">
                  <a:txBody>
                    <a:bodyPr/>
                    <a:lstStyle/>
                    <a:p>
                      <a:pPr algn="ctr" fontAlgn="ctr"/>
                      <a:r>
                        <a:rPr lang="en-ID" sz="700" b="1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17. LINGKUNGAN KERJA</a:t>
                      </a:r>
                    </a:p>
                  </a:txBody>
                  <a:tcPr marL="4061" marR="4061" marT="40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6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K3</a:t>
                      </a:r>
                    </a:p>
                  </a:txBody>
                  <a:tcPr marL="4061" marR="4061" marT="40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6625395"/>
                  </a:ext>
                </a:extLst>
              </a:tr>
              <a:tr h="150485">
                <a:tc>
                  <a:txBody>
                    <a:bodyPr/>
                    <a:lstStyle/>
                    <a:p>
                      <a:pPr algn="l" fontAlgn="b"/>
                      <a:endParaRPr lang="en-ID" sz="600" b="0" i="0" u="none" strike="noStrike">
                        <a:solidFill>
                          <a:srgbClr val="000000"/>
                        </a:solidFill>
                        <a:effectLst/>
                        <a:latin typeface="Perpetua" panose="02020502060401020303" pitchFamily="18" charset="0"/>
                      </a:endParaRPr>
                    </a:p>
                  </a:txBody>
                  <a:tcPr marL="4061" marR="4061" marT="406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6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 </a:t>
                      </a:r>
                    </a:p>
                  </a:txBody>
                  <a:tcPr marL="4061" marR="4061" marT="40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l" fontAlgn="ctr"/>
                      <a:r>
                        <a:rPr lang="en-ID" sz="6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 </a:t>
                      </a:r>
                    </a:p>
                  </a:txBody>
                  <a:tcPr marL="4061" marR="4061" marT="40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l" fontAlgn="ctr"/>
                      <a:r>
                        <a:rPr lang="en-ID" sz="6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 </a:t>
                      </a:r>
                    </a:p>
                  </a:txBody>
                  <a:tcPr marL="4061" marR="4061" marT="40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6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 </a:t>
                      </a:r>
                    </a:p>
                  </a:txBody>
                  <a:tcPr marL="4061" marR="4061" marT="40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08376198"/>
                  </a:ext>
                </a:extLst>
              </a:tr>
              <a:tr h="150485">
                <a:tc>
                  <a:txBody>
                    <a:bodyPr/>
                    <a:lstStyle/>
                    <a:p>
                      <a:pPr algn="l" fontAlgn="b"/>
                      <a:endParaRPr lang="en-ID" sz="600" b="0" i="0" u="none" strike="noStrike">
                        <a:solidFill>
                          <a:srgbClr val="000000"/>
                        </a:solidFill>
                        <a:effectLst/>
                        <a:latin typeface="Perpetua" panose="02020502060401020303" pitchFamily="18" charset="0"/>
                      </a:endParaRPr>
                    </a:p>
                  </a:txBody>
                  <a:tcPr marL="4061" marR="4061" marT="406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6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 </a:t>
                      </a:r>
                    </a:p>
                  </a:txBody>
                  <a:tcPr marL="4061" marR="4061" marT="40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D" sz="6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 </a:t>
                      </a:r>
                    </a:p>
                  </a:txBody>
                  <a:tcPr marL="4061" marR="4061" marT="4061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D" sz="6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 </a:t>
                      </a:r>
                    </a:p>
                  </a:txBody>
                  <a:tcPr marL="4061" marR="4061" marT="4061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D" sz="6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 </a:t>
                      </a:r>
                    </a:p>
                  </a:txBody>
                  <a:tcPr marL="4061" marR="4061" marT="4061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D" sz="6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 </a:t>
                      </a:r>
                    </a:p>
                  </a:txBody>
                  <a:tcPr marL="4061" marR="4061" marT="4061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D" sz="6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 </a:t>
                      </a:r>
                    </a:p>
                  </a:txBody>
                  <a:tcPr marL="4061" marR="4061" marT="4061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D" sz="6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 </a:t>
                      </a:r>
                    </a:p>
                  </a:txBody>
                  <a:tcPr marL="4061" marR="4061" marT="4061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D" sz="6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 </a:t>
                      </a:r>
                    </a:p>
                  </a:txBody>
                  <a:tcPr marL="4061" marR="4061" marT="4061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D" sz="6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 </a:t>
                      </a:r>
                    </a:p>
                  </a:txBody>
                  <a:tcPr marL="4061" marR="4061" marT="4061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6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 </a:t>
                      </a:r>
                    </a:p>
                  </a:txBody>
                  <a:tcPr marL="4061" marR="4061" marT="40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02286687"/>
                  </a:ext>
                </a:extLst>
              </a:tr>
              <a:tr h="159891">
                <a:tc>
                  <a:txBody>
                    <a:bodyPr/>
                    <a:lstStyle/>
                    <a:p>
                      <a:pPr algn="l" fontAlgn="b"/>
                      <a:endParaRPr lang="en-ID" sz="600" b="0" i="0" u="none" strike="noStrike">
                        <a:solidFill>
                          <a:srgbClr val="000000"/>
                        </a:solidFill>
                        <a:effectLst/>
                        <a:latin typeface="Perpetua" panose="02020502060401020303" pitchFamily="18" charset="0"/>
                      </a:endParaRPr>
                    </a:p>
                  </a:txBody>
                  <a:tcPr marL="4061" marR="4061" marT="406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9">
                  <a:txBody>
                    <a:bodyPr/>
                    <a:lstStyle/>
                    <a:p>
                      <a:pPr algn="ctr" fontAlgn="ctr"/>
                      <a:r>
                        <a:rPr lang="en-ID" sz="700" b="1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18. ALAT K3</a:t>
                      </a:r>
                    </a:p>
                  </a:txBody>
                  <a:tcPr marL="4061" marR="4061" marT="40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6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K3</a:t>
                      </a:r>
                    </a:p>
                  </a:txBody>
                  <a:tcPr marL="4061" marR="4061" marT="40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7137164"/>
                  </a:ext>
                </a:extLst>
              </a:tr>
              <a:tr h="150485">
                <a:tc>
                  <a:txBody>
                    <a:bodyPr/>
                    <a:lstStyle/>
                    <a:p>
                      <a:pPr algn="l" fontAlgn="b"/>
                      <a:endParaRPr lang="en-ID" sz="600" b="0" i="0" u="none" strike="noStrike">
                        <a:solidFill>
                          <a:srgbClr val="000000"/>
                        </a:solidFill>
                        <a:effectLst/>
                        <a:latin typeface="Perpetua" panose="02020502060401020303" pitchFamily="18" charset="0"/>
                      </a:endParaRPr>
                    </a:p>
                  </a:txBody>
                  <a:tcPr marL="4061" marR="4061" marT="406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6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 </a:t>
                      </a:r>
                    </a:p>
                  </a:txBody>
                  <a:tcPr marL="4061" marR="4061" marT="40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l" fontAlgn="ctr"/>
                      <a:r>
                        <a:rPr lang="en-ID" sz="6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 </a:t>
                      </a:r>
                    </a:p>
                  </a:txBody>
                  <a:tcPr marL="4061" marR="4061" marT="40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l" fontAlgn="ctr"/>
                      <a:r>
                        <a:rPr lang="en-ID" sz="6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 </a:t>
                      </a:r>
                    </a:p>
                  </a:txBody>
                  <a:tcPr marL="4061" marR="4061" marT="40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6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 </a:t>
                      </a:r>
                    </a:p>
                  </a:txBody>
                  <a:tcPr marL="4061" marR="4061" marT="40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46073386"/>
                  </a:ext>
                </a:extLst>
              </a:tr>
              <a:tr h="150485">
                <a:tc>
                  <a:txBody>
                    <a:bodyPr/>
                    <a:lstStyle/>
                    <a:p>
                      <a:pPr algn="l" fontAlgn="b"/>
                      <a:endParaRPr lang="en-ID" sz="600" b="0" i="0" u="none" strike="noStrike">
                        <a:solidFill>
                          <a:srgbClr val="000000"/>
                        </a:solidFill>
                        <a:effectLst/>
                        <a:latin typeface="Perpetua" panose="02020502060401020303" pitchFamily="18" charset="0"/>
                      </a:endParaRPr>
                    </a:p>
                  </a:txBody>
                  <a:tcPr marL="4061" marR="4061" marT="406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6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 </a:t>
                      </a:r>
                    </a:p>
                  </a:txBody>
                  <a:tcPr marL="4061" marR="4061" marT="40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l" fontAlgn="ctr"/>
                      <a:r>
                        <a:rPr lang="en-ID" sz="6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 </a:t>
                      </a:r>
                    </a:p>
                  </a:txBody>
                  <a:tcPr marL="4061" marR="4061" marT="40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l" fontAlgn="ctr"/>
                      <a:r>
                        <a:rPr lang="en-ID" sz="6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 </a:t>
                      </a:r>
                    </a:p>
                  </a:txBody>
                  <a:tcPr marL="4061" marR="4061" marT="40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6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 </a:t>
                      </a:r>
                    </a:p>
                  </a:txBody>
                  <a:tcPr marL="4061" marR="4061" marT="40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69057162"/>
                  </a:ext>
                </a:extLst>
              </a:tr>
              <a:tr h="159891">
                <a:tc>
                  <a:txBody>
                    <a:bodyPr/>
                    <a:lstStyle/>
                    <a:p>
                      <a:pPr algn="l" fontAlgn="b"/>
                      <a:endParaRPr lang="en-ID" sz="600" b="0" i="0" u="none" strike="noStrike">
                        <a:solidFill>
                          <a:srgbClr val="000000"/>
                        </a:solidFill>
                        <a:effectLst/>
                        <a:latin typeface="Perpetua" panose="02020502060401020303" pitchFamily="18" charset="0"/>
                      </a:endParaRPr>
                    </a:p>
                  </a:txBody>
                  <a:tcPr marL="4061" marR="4061" marT="406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9">
                  <a:txBody>
                    <a:bodyPr/>
                    <a:lstStyle/>
                    <a:p>
                      <a:pPr algn="ctr" fontAlgn="ctr"/>
                      <a:r>
                        <a:rPr lang="fi-FI" sz="700" b="1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19. K3 PADA PEKERJAAN TERTENTU</a:t>
                      </a:r>
                    </a:p>
                  </a:txBody>
                  <a:tcPr marL="4061" marR="4061" marT="40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6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K3</a:t>
                      </a:r>
                    </a:p>
                  </a:txBody>
                  <a:tcPr marL="4061" marR="4061" marT="40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29756688"/>
                  </a:ext>
                </a:extLst>
              </a:tr>
              <a:tr h="150485">
                <a:tc>
                  <a:txBody>
                    <a:bodyPr/>
                    <a:lstStyle/>
                    <a:p>
                      <a:pPr algn="l" fontAlgn="b"/>
                      <a:r>
                        <a:rPr lang="en-ID" sz="600" b="0" i="0" u="none" strike="noStrike">
                          <a:solidFill>
                            <a:srgbClr val="000000"/>
                          </a:solidFill>
                          <a:effectLst/>
                          <a:latin typeface="Perpetua" panose="02020502060401020303" pitchFamily="18" charset="0"/>
                        </a:rPr>
                        <a:t> </a:t>
                      </a:r>
                    </a:p>
                  </a:txBody>
                  <a:tcPr marL="4061" marR="4061" marT="406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6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 </a:t>
                      </a:r>
                    </a:p>
                  </a:txBody>
                  <a:tcPr marL="4061" marR="4061" marT="40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l" fontAlgn="ctr"/>
                      <a:r>
                        <a:rPr lang="en-ID" sz="6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 </a:t>
                      </a:r>
                    </a:p>
                  </a:txBody>
                  <a:tcPr marL="4061" marR="4061" marT="40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l" fontAlgn="ctr"/>
                      <a:r>
                        <a:rPr lang="en-ID" sz="6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 </a:t>
                      </a:r>
                    </a:p>
                  </a:txBody>
                  <a:tcPr marL="4061" marR="4061" marT="40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6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 </a:t>
                      </a:r>
                    </a:p>
                  </a:txBody>
                  <a:tcPr marL="4061" marR="4061" marT="40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7700389"/>
                  </a:ext>
                </a:extLst>
              </a:tr>
              <a:tr h="150485">
                <a:tc>
                  <a:txBody>
                    <a:bodyPr/>
                    <a:lstStyle/>
                    <a:p>
                      <a:pPr algn="l" fontAlgn="b"/>
                      <a:r>
                        <a:rPr lang="en-ID" sz="600" b="0" i="0" u="none" strike="noStrike">
                          <a:solidFill>
                            <a:srgbClr val="000000"/>
                          </a:solidFill>
                          <a:effectLst/>
                          <a:latin typeface="Perpetua" panose="02020502060401020303" pitchFamily="18" charset="0"/>
                        </a:rPr>
                        <a:t> </a:t>
                      </a:r>
                    </a:p>
                  </a:txBody>
                  <a:tcPr marL="4061" marR="4061" marT="406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6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 </a:t>
                      </a:r>
                    </a:p>
                  </a:txBody>
                  <a:tcPr marL="4061" marR="4061" marT="40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l" fontAlgn="ctr"/>
                      <a:r>
                        <a:rPr lang="en-ID" sz="6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 </a:t>
                      </a:r>
                    </a:p>
                  </a:txBody>
                  <a:tcPr marL="4061" marR="4061" marT="40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l" fontAlgn="ctr"/>
                      <a:r>
                        <a:rPr lang="en-ID" sz="6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 </a:t>
                      </a:r>
                    </a:p>
                  </a:txBody>
                  <a:tcPr marL="4061" marR="4061" marT="40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6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 </a:t>
                      </a:r>
                    </a:p>
                  </a:txBody>
                  <a:tcPr marL="4061" marR="4061" marT="40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3098066"/>
                  </a:ext>
                </a:extLst>
              </a:tr>
              <a:tr h="159891">
                <a:tc>
                  <a:txBody>
                    <a:bodyPr/>
                    <a:lstStyle/>
                    <a:p>
                      <a:pPr algn="l" fontAlgn="b"/>
                      <a:endParaRPr lang="en-ID" sz="600" b="0" i="0" u="none" strike="noStrike">
                        <a:solidFill>
                          <a:srgbClr val="000000"/>
                        </a:solidFill>
                        <a:effectLst/>
                        <a:latin typeface="Perpetua" panose="02020502060401020303" pitchFamily="18" charset="0"/>
                      </a:endParaRPr>
                    </a:p>
                  </a:txBody>
                  <a:tcPr marL="4061" marR="4061" marT="406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9">
                  <a:txBody>
                    <a:bodyPr/>
                    <a:lstStyle/>
                    <a:p>
                      <a:pPr algn="ctr" fontAlgn="ctr"/>
                      <a:r>
                        <a:rPr lang="en-ID" sz="700" b="1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20. KOMPETENSI TENAGA KERJA</a:t>
                      </a:r>
                    </a:p>
                  </a:txBody>
                  <a:tcPr marL="4061" marR="4061" marT="40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6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K3</a:t>
                      </a:r>
                    </a:p>
                  </a:txBody>
                  <a:tcPr marL="4061" marR="4061" marT="40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57463108"/>
                  </a:ext>
                </a:extLst>
              </a:tr>
              <a:tr h="150485">
                <a:tc>
                  <a:txBody>
                    <a:bodyPr/>
                    <a:lstStyle/>
                    <a:p>
                      <a:pPr algn="l" fontAlgn="b"/>
                      <a:endParaRPr lang="en-ID" sz="600" b="0" i="0" u="none" strike="noStrike">
                        <a:solidFill>
                          <a:srgbClr val="000000"/>
                        </a:solidFill>
                        <a:effectLst/>
                        <a:latin typeface="Perpetua" panose="02020502060401020303" pitchFamily="18" charset="0"/>
                      </a:endParaRPr>
                    </a:p>
                  </a:txBody>
                  <a:tcPr marL="4061" marR="4061" marT="406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6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 </a:t>
                      </a:r>
                    </a:p>
                  </a:txBody>
                  <a:tcPr marL="4061" marR="4061" marT="40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l" fontAlgn="ctr"/>
                      <a:r>
                        <a:rPr lang="en-ID" sz="6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 </a:t>
                      </a:r>
                    </a:p>
                  </a:txBody>
                  <a:tcPr marL="4061" marR="4061" marT="40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l" fontAlgn="ctr"/>
                      <a:r>
                        <a:rPr lang="en-ID" sz="6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 </a:t>
                      </a:r>
                    </a:p>
                  </a:txBody>
                  <a:tcPr marL="4061" marR="4061" marT="40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6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 </a:t>
                      </a:r>
                    </a:p>
                  </a:txBody>
                  <a:tcPr marL="4061" marR="4061" marT="40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73941572"/>
                  </a:ext>
                </a:extLst>
              </a:tr>
              <a:tr h="150485">
                <a:tc>
                  <a:txBody>
                    <a:bodyPr/>
                    <a:lstStyle/>
                    <a:p>
                      <a:pPr algn="l" fontAlgn="b"/>
                      <a:endParaRPr lang="en-ID" sz="600" b="0" i="0" u="none" strike="noStrike">
                        <a:solidFill>
                          <a:srgbClr val="000000"/>
                        </a:solidFill>
                        <a:effectLst/>
                        <a:latin typeface="Perpetua" panose="02020502060401020303" pitchFamily="18" charset="0"/>
                      </a:endParaRPr>
                    </a:p>
                  </a:txBody>
                  <a:tcPr marL="4061" marR="4061" marT="406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6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 </a:t>
                      </a:r>
                    </a:p>
                  </a:txBody>
                  <a:tcPr marL="4061" marR="4061" marT="40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l" fontAlgn="ctr"/>
                      <a:r>
                        <a:rPr lang="en-ID" sz="6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 </a:t>
                      </a:r>
                    </a:p>
                  </a:txBody>
                  <a:tcPr marL="4061" marR="4061" marT="40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l" fontAlgn="ctr"/>
                      <a:r>
                        <a:rPr lang="en-ID" sz="6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 </a:t>
                      </a:r>
                    </a:p>
                  </a:txBody>
                  <a:tcPr marL="4061" marR="4061" marT="40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6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 </a:t>
                      </a:r>
                    </a:p>
                  </a:txBody>
                  <a:tcPr marL="4061" marR="4061" marT="40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98795992"/>
                  </a:ext>
                </a:extLst>
              </a:tr>
              <a:tr h="159891">
                <a:tc>
                  <a:txBody>
                    <a:bodyPr/>
                    <a:lstStyle/>
                    <a:p>
                      <a:pPr algn="l" fontAlgn="b"/>
                      <a:endParaRPr lang="en-ID" sz="600" b="0" i="0" u="none" strike="noStrike">
                        <a:solidFill>
                          <a:srgbClr val="000000"/>
                        </a:solidFill>
                        <a:effectLst/>
                        <a:latin typeface="Perpetua" panose="02020502060401020303" pitchFamily="18" charset="0"/>
                      </a:endParaRPr>
                    </a:p>
                  </a:txBody>
                  <a:tcPr marL="4061" marR="4061" marT="406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9">
                  <a:txBody>
                    <a:bodyPr/>
                    <a:lstStyle/>
                    <a:p>
                      <a:pPr algn="ctr" fontAlgn="ctr"/>
                      <a:r>
                        <a:rPr lang="en-ID" sz="700" b="1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21. PENGAWASAN KETENAGAKERJAAN</a:t>
                      </a:r>
                    </a:p>
                  </a:txBody>
                  <a:tcPr marL="4061" marR="4061" marT="40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6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K3</a:t>
                      </a:r>
                    </a:p>
                  </a:txBody>
                  <a:tcPr marL="4061" marR="4061" marT="40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00305872"/>
                  </a:ext>
                </a:extLst>
              </a:tr>
              <a:tr h="117566">
                <a:tc>
                  <a:txBody>
                    <a:bodyPr/>
                    <a:lstStyle/>
                    <a:p>
                      <a:pPr algn="l" fontAlgn="b"/>
                      <a:r>
                        <a:rPr lang="en-ID" sz="600" b="0" i="0" u="none" strike="noStrike">
                          <a:solidFill>
                            <a:srgbClr val="000000"/>
                          </a:solidFill>
                          <a:effectLst/>
                          <a:latin typeface="Perpetua" panose="02020502060401020303" pitchFamily="18" charset="0"/>
                        </a:rPr>
                        <a:t> </a:t>
                      </a:r>
                    </a:p>
                  </a:txBody>
                  <a:tcPr marL="4061" marR="4061" marT="406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6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 </a:t>
                      </a:r>
                    </a:p>
                  </a:txBody>
                  <a:tcPr marL="4061" marR="4061" marT="40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l" fontAlgn="ctr"/>
                      <a:r>
                        <a:rPr lang="en-ID" sz="6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 </a:t>
                      </a:r>
                    </a:p>
                  </a:txBody>
                  <a:tcPr marL="4061" marR="4061" marT="40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l" fontAlgn="ctr"/>
                      <a:r>
                        <a:rPr lang="en-ID" sz="6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 </a:t>
                      </a:r>
                    </a:p>
                  </a:txBody>
                  <a:tcPr marL="4061" marR="4061" marT="40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6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 </a:t>
                      </a:r>
                    </a:p>
                  </a:txBody>
                  <a:tcPr marL="4061" marR="4061" marT="40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5138103"/>
                  </a:ext>
                </a:extLst>
              </a:tr>
              <a:tr h="117566">
                <a:tc>
                  <a:txBody>
                    <a:bodyPr/>
                    <a:lstStyle/>
                    <a:p>
                      <a:pPr algn="l" fontAlgn="b"/>
                      <a:r>
                        <a:rPr lang="en-ID" sz="600" b="0" i="0" u="none" strike="noStrike">
                          <a:solidFill>
                            <a:srgbClr val="000000"/>
                          </a:solidFill>
                          <a:effectLst/>
                          <a:latin typeface="Perpetua" panose="02020502060401020303" pitchFamily="18" charset="0"/>
                        </a:rPr>
                        <a:t> </a:t>
                      </a:r>
                    </a:p>
                  </a:txBody>
                  <a:tcPr marL="4061" marR="4061" marT="406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6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 </a:t>
                      </a:r>
                    </a:p>
                  </a:txBody>
                  <a:tcPr marL="4061" marR="4061" marT="40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l" fontAlgn="ctr"/>
                      <a:r>
                        <a:rPr lang="en-ID" sz="6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 </a:t>
                      </a:r>
                    </a:p>
                  </a:txBody>
                  <a:tcPr marL="4061" marR="4061" marT="40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l" fontAlgn="ctr"/>
                      <a:r>
                        <a:rPr lang="en-ID" sz="6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 </a:t>
                      </a:r>
                    </a:p>
                  </a:txBody>
                  <a:tcPr marL="4061" marR="4061" marT="40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600" b="0" i="0" u="none" strike="noStrike">
                          <a:solidFill>
                            <a:srgbClr val="000000"/>
                          </a:solidFill>
                          <a:effectLst/>
                          <a:latin typeface="Segoe UI" panose="020B0502040204020203" pitchFamily="34" charset="0"/>
                        </a:rPr>
                        <a:t> </a:t>
                      </a:r>
                    </a:p>
                  </a:txBody>
                  <a:tcPr marL="4061" marR="4061" marT="40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86259183"/>
                  </a:ext>
                </a:extLst>
              </a:tr>
              <a:tr h="136377">
                <a:tc>
                  <a:txBody>
                    <a:bodyPr/>
                    <a:lstStyle/>
                    <a:p>
                      <a:pPr algn="l" fontAlgn="b"/>
                      <a:endParaRPr lang="en-ID" sz="600" b="0" i="0" u="none" strike="noStrike">
                        <a:solidFill>
                          <a:srgbClr val="000000"/>
                        </a:solidFill>
                        <a:effectLst/>
                        <a:latin typeface="Perpetua" panose="02020502060401020303" pitchFamily="18" charset="0"/>
                      </a:endParaRPr>
                    </a:p>
                  </a:txBody>
                  <a:tcPr marL="4061" marR="4061" marT="406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9">
                  <a:txBody>
                    <a:bodyPr/>
                    <a:lstStyle/>
                    <a:p>
                      <a:pPr algn="ctr" fontAlgn="ctr"/>
                      <a:r>
                        <a:rPr lang="en-ID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22. LAPORAN K3</a:t>
                      </a:r>
                    </a:p>
                  </a:txBody>
                  <a:tcPr marL="4061" marR="4061" marT="40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600" b="0" i="0" u="none" strike="noStrike">
                          <a:solidFill>
                            <a:srgbClr val="000000"/>
                          </a:solidFill>
                          <a:effectLst/>
                          <a:latin typeface="Perpetua" panose="02020502060401020303" pitchFamily="18" charset="0"/>
                        </a:rPr>
                        <a:t>K3</a:t>
                      </a:r>
                    </a:p>
                  </a:txBody>
                  <a:tcPr marL="4061" marR="4061" marT="40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7853495"/>
                  </a:ext>
                </a:extLst>
              </a:tr>
              <a:tr h="117566">
                <a:tc>
                  <a:txBody>
                    <a:bodyPr/>
                    <a:lstStyle/>
                    <a:p>
                      <a:pPr algn="l" fontAlgn="b"/>
                      <a:r>
                        <a:rPr lang="en-ID" sz="600" b="0" i="0" u="none" strike="noStrike">
                          <a:solidFill>
                            <a:srgbClr val="000000"/>
                          </a:solidFill>
                          <a:effectLst/>
                          <a:latin typeface="Perpetua" panose="02020502060401020303" pitchFamily="18" charset="0"/>
                        </a:rPr>
                        <a:t> </a:t>
                      </a:r>
                    </a:p>
                  </a:txBody>
                  <a:tcPr marL="4061" marR="4061" marT="406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6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 </a:t>
                      </a:r>
                    </a:p>
                  </a:txBody>
                  <a:tcPr marL="4061" marR="4061" marT="40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l" fontAlgn="ctr"/>
                      <a:r>
                        <a:rPr lang="en-ID" sz="6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 </a:t>
                      </a:r>
                    </a:p>
                  </a:txBody>
                  <a:tcPr marL="4061" marR="4061" marT="40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l" fontAlgn="ctr"/>
                      <a:r>
                        <a:rPr lang="en-ID" sz="6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 </a:t>
                      </a:r>
                    </a:p>
                  </a:txBody>
                  <a:tcPr marL="4061" marR="4061" marT="40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600" b="0" i="0" u="none" strike="noStrike">
                          <a:solidFill>
                            <a:srgbClr val="000000"/>
                          </a:solidFill>
                          <a:effectLst/>
                          <a:latin typeface="Perpetua" panose="02020502060401020303" pitchFamily="18" charset="0"/>
                        </a:rPr>
                        <a:t> </a:t>
                      </a:r>
                    </a:p>
                  </a:txBody>
                  <a:tcPr marL="4061" marR="4061" marT="40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06954150"/>
                  </a:ext>
                </a:extLst>
              </a:tr>
              <a:tr h="123446">
                <a:tc>
                  <a:txBody>
                    <a:bodyPr/>
                    <a:lstStyle/>
                    <a:p>
                      <a:pPr algn="l" fontAlgn="b"/>
                      <a:r>
                        <a:rPr lang="en-ID" sz="600" b="0" i="0" u="none" strike="noStrike">
                          <a:solidFill>
                            <a:srgbClr val="000000"/>
                          </a:solidFill>
                          <a:effectLst/>
                          <a:latin typeface="Perpetua" panose="02020502060401020303" pitchFamily="18" charset="0"/>
                        </a:rPr>
                        <a:t> </a:t>
                      </a:r>
                    </a:p>
                  </a:txBody>
                  <a:tcPr marL="4061" marR="4061" marT="406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6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 </a:t>
                      </a:r>
                    </a:p>
                  </a:txBody>
                  <a:tcPr marL="4061" marR="4061" marT="40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l" fontAlgn="ctr"/>
                      <a:r>
                        <a:rPr lang="en-ID" sz="6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 </a:t>
                      </a:r>
                    </a:p>
                  </a:txBody>
                  <a:tcPr marL="4061" marR="4061" marT="40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l" fontAlgn="ctr"/>
                      <a:r>
                        <a:rPr lang="en-ID" sz="6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 </a:t>
                      </a:r>
                    </a:p>
                  </a:txBody>
                  <a:tcPr marL="4061" marR="4061" marT="40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600" b="0" i="0" u="none" strike="noStrike">
                          <a:solidFill>
                            <a:srgbClr val="000000"/>
                          </a:solidFill>
                          <a:effectLst/>
                          <a:latin typeface="Perpetua" panose="02020502060401020303" pitchFamily="18" charset="0"/>
                        </a:rPr>
                        <a:t> </a:t>
                      </a:r>
                    </a:p>
                  </a:txBody>
                  <a:tcPr marL="4061" marR="4061" marT="40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504357"/>
                  </a:ext>
                </a:extLst>
              </a:tr>
              <a:tr h="136377">
                <a:tc>
                  <a:txBody>
                    <a:bodyPr/>
                    <a:lstStyle/>
                    <a:p>
                      <a:pPr algn="l" fontAlgn="b"/>
                      <a:endParaRPr lang="en-ID" sz="600" b="0" i="0" u="none" strike="noStrike">
                        <a:solidFill>
                          <a:srgbClr val="000000"/>
                        </a:solidFill>
                        <a:effectLst/>
                        <a:latin typeface="Perpetua" panose="02020502060401020303" pitchFamily="18" charset="0"/>
                      </a:endParaRPr>
                    </a:p>
                  </a:txBody>
                  <a:tcPr marL="4061" marR="4061" marT="406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9">
                  <a:txBody>
                    <a:bodyPr/>
                    <a:lstStyle/>
                    <a:p>
                      <a:pPr algn="ctr" fontAlgn="ctr"/>
                      <a:r>
                        <a:rPr lang="en-ID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23. PENANGGULANGAN K3</a:t>
                      </a:r>
                    </a:p>
                  </a:txBody>
                  <a:tcPr marL="4061" marR="4061" marT="40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600" b="0" i="0" u="none" strike="noStrike">
                          <a:solidFill>
                            <a:srgbClr val="000000"/>
                          </a:solidFill>
                          <a:effectLst/>
                          <a:latin typeface="Perpetua" panose="02020502060401020303" pitchFamily="18" charset="0"/>
                        </a:rPr>
                        <a:t>K3</a:t>
                      </a:r>
                    </a:p>
                  </a:txBody>
                  <a:tcPr marL="4061" marR="4061" marT="40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01727494"/>
                  </a:ext>
                </a:extLst>
              </a:tr>
              <a:tr h="117566">
                <a:tc>
                  <a:txBody>
                    <a:bodyPr/>
                    <a:lstStyle/>
                    <a:p>
                      <a:pPr algn="l" fontAlgn="b"/>
                      <a:endParaRPr lang="en-ID" sz="600" b="0" i="0" u="none" strike="noStrike">
                        <a:solidFill>
                          <a:srgbClr val="000000"/>
                        </a:solidFill>
                        <a:effectLst/>
                        <a:latin typeface="Perpetua" panose="02020502060401020303" pitchFamily="18" charset="0"/>
                      </a:endParaRPr>
                    </a:p>
                  </a:txBody>
                  <a:tcPr marL="4061" marR="4061" marT="406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6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 </a:t>
                      </a:r>
                    </a:p>
                  </a:txBody>
                  <a:tcPr marL="4061" marR="4061" marT="40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l" fontAlgn="ctr"/>
                      <a:r>
                        <a:rPr lang="en-ID" sz="6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 </a:t>
                      </a:r>
                    </a:p>
                  </a:txBody>
                  <a:tcPr marL="4061" marR="4061" marT="40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l" fontAlgn="ctr"/>
                      <a:r>
                        <a:rPr lang="en-ID" sz="6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 </a:t>
                      </a:r>
                    </a:p>
                  </a:txBody>
                  <a:tcPr marL="4061" marR="4061" marT="40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600" b="0" i="0" u="none" strike="noStrike">
                          <a:solidFill>
                            <a:srgbClr val="000000"/>
                          </a:solidFill>
                          <a:effectLst/>
                          <a:latin typeface="Perpetua" panose="02020502060401020303" pitchFamily="18" charset="0"/>
                        </a:rPr>
                        <a:t> </a:t>
                      </a:r>
                    </a:p>
                  </a:txBody>
                  <a:tcPr marL="4061" marR="4061" marT="40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1651630"/>
                  </a:ext>
                </a:extLst>
              </a:tr>
              <a:tr h="117566">
                <a:tc>
                  <a:txBody>
                    <a:bodyPr/>
                    <a:lstStyle/>
                    <a:p>
                      <a:pPr algn="l" fontAlgn="b"/>
                      <a:r>
                        <a:rPr lang="en-ID" sz="600" b="0" i="0" u="none" strike="noStrike">
                          <a:solidFill>
                            <a:srgbClr val="000000"/>
                          </a:solidFill>
                          <a:effectLst/>
                          <a:latin typeface="Perpetua" panose="02020502060401020303" pitchFamily="18" charset="0"/>
                        </a:rPr>
                        <a:t> </a:t>
                      </a:r>
                    </a:p>
                  </a:txBody>
                  <a:tcPr marL="4061" marR="4061" marT="406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6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 </a:t>
                      </a:r>
                    </a:p>
                  </a:txBody>
                  <a:tcPr marL="4061" marR="4061" marT="40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l" fontAlgn="ctr"/>
                      <a:r>
                        <a:rPr lang="en-ID" sz="6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 </a:t>
                      </a:r>
                    </a:p>
                  </a:txBody>
                  <a:tcPr marL="4061" marR="4061" marT="40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l" fontAlgn="ctr"/>
                      <a:r>
                        <a:rPr lang="en-ID" sz="6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 </a:t>
                      </a:r>
                    </a:p>
                  </a:txBody>
                  <a:tcPr marL="4061" marR="4061" marT="40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600" b="0" i="0" u="none" strike="noStrike">
                          <a:solidFill>
                            <a:srgbClr val="000000"/>
                          </a:solidFill>
                          <a:effectLst/>
                          <a:latin typeface="Perpetua" panose="02020502060401020303" pitchFamily="18" charset="0"/>
                        </a:rPr>
                        <a:t> </a:t>
                      </a:r>
                    </a:p>
                  </a:txBody>
                  <a:tcPr marL="4061" marR="4061" marT="40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98103077"/>
                  </a:ext>
                </a:extLst>
              </a:tr>
              <a:tr h="117566">
                <a:tc>
                  <a:txBody>
                    <a:bodyPr/>
                    <a:lstStyle/>
                    <a:p>
                      <a:pPr algn="l" fontAlgn="b"/>
                      <a:endParaRPr lang="en-ID" sz="600" b="0" i="0" u="none" strike="noStrike">
                        <a:solidFill>
                          <a:srgbClr val="000000"/>
                        </a:solidFill>
                        <a:effectLst/>
                        <a:latin typeface="Perpetua" panose="02020502060401020303" pitchFamily="18" charset="0"/>
                      </a:endParaRPr>
                    </a:p>
                  </a:txBody>
                  <a:tcPr marL="4061" marR="4061" marT="406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600" b="0" i="0" u="none" strike="noStrike">
                        <a:solidFill>
                          <a:srgbClr val="000000"/>
                        </a:solidFill>
                        <a:effectLst/>
                        <a:latin typeface="Perpetua" panose="02020502060401020303" pitchFamily="18" charset="0"/>
                      </a:endParaRPr>
                    </a:p>
                  </a:txBody>
                  <a:tcPr marL="4061" marR="4061" marT="406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600" b="0" i="0" u="none" strike="noStrike">
                        <a:solidFill>
                          <a:srgbClr val="000000"/>
                        </a:solidFill>
                        <a:effectLst/>
                        <a:latin typeface="Perpetua" panose="02020502060401020303" pitchFamily="18" charset="0"/>
                      </a:endParaRPr>
                    </a:p>
                  </a:txBody>
                  <a:tcPr marL="4061" marR="4061" marT="406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600" b="0" i="0" u="none" strike="noStrike">
                        <a:solidFill>
                          <a:srgbClr val="000000"/>
                        </a:solidFill>
                        <a:effectLst/>
                        <a:latin typeface="Perpetua" panose="02020502060401020303" pitchFamily="18" charset="0"/>
                      </a:endParaRPr>
                    </a:p>
                  </a:txBody>
                  <a:tcPr marL="4061" marR="4061" marT="406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600" b="0" i="0" u="none" strike="noStrike">
                        <a:solidFill>
                          <a:srgbClr val="000000"/>
                        </a:solidFill>
                        <a:effectLst/>
                        <a:latin typeface="Perpetua" panose="02020502060401020303" pitchFamily="18" charset="0"/>
                      </a:endParaRPr>
                    </a:p>
                  </a:txBody>
                  <a:tcPr marL="4061" marR="4061" marT="406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600" b="0" i="0" u="none" strike="noStrike">
                        <a:solidFill>
                          <a:srgbClr val="000000"/>
                        </a:solidFill>
                        <a:effectLst/>
                        <a:latin typeface="Perpetua" panose="02020502060401020303" pitchFamily="18" charset="0"/>
                      </a:endParaRPr>
                    </a:p>
                  </a:txBody>
                  <a:tcPr marL="4061" marR="4061" marT="406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600" b="0" i="0" u="none" strike="noStrike">
                        <a:solidFill>
                          <a:srgbClr val="000000"/>
                        </a:solidFill>
                        <a:effectLst/>
                        <a:latin typeface="Perpetua" panose="02020502060401020303" pitchFamily="18" charset="0"/>
                      </a:endParaRPr>
                    </a:p>
                  </a:txBody>
                  <a:tcPr marL="4061" marR="4061" marT="406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600" b="0" i="0" u="none" strike="noStrike">
                        <a:solidFill>
                          <a:srgbClr val="000000"/>
                        </a:solidFill>
                        <a:effectLst/>
                        <a:latin typeface="Perpetua" panose="02020502060401020303" pitchFamily="18" charset="0"/>
                      </a:endParaRPr>
                    </a:p>
                  </a:txBody>
                  <a:tcPr marL="4061" marR="4061" marT="406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600" b="0" i="0" u="none" strike="noStrike">
                        <a:solidFill>
                          <a:srgbClr val="000000"/>
                        </a:solidFill>
                        <a:effectLst/>
                        <a:latin typeface="Perpetua" panose="02020502060401020303" pitchFamily="18" charset="0"/>
                      </a:endParaRPr>
                    </a:p>
                  </a:txBody>
                  <a:tcPr marL="4061" marR="4061" marT="406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600" b="0" i="0" u="none" strike="noStrike">
                        <a:solidFill>
                          <a:srgbClr val="000000"/>
                        </a:solidFill>
                        <a:effectLst/>
                        <a:latin typeface="Perpetua" panose="02020502060401020303" pitchFamily="18" charset="0"/>
                      </a:endParaRPr>
                    </a:p>
                  </a:txBody>
                  <a:tcPr marL="4061" marR="4061" marT="406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ID" sz="600" b="0" i="0" u="none" strike="noStrike">
                        <a:solidFill>
                          <a:srgbClr val="000000"/>
                        </a:solidFill>
                        <a:effectLst/>
                        <a:latin typeface="Perpetua" panose="02020502060401020303" pitchFamily="18" charset="0"/>
                      </a:endParaRPr>
                    </a:p>
                  </a:txBody>
                  <a:tcPr marL="4061" marR="4061" marT="4061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19641886"/>
                  </a:ext>
                </a:extLst>
              </a:tr>
              <a:tr h="117566">
                <a:tc>
                  <a:txBody>
                    <a:bodyPr/>
                    <a:lstStyle/>
                    <a:p>
                      <a:pPr algn="l" fontAlgn="b"/>
                      <a:endParaRPr lang="en-ID" sz="600" b="0" i="0" u="none" strike="noStrike">
                        <a:solidFill>
                          <a:srgbClr val="000000"/>
                        </a:solidFill>
                        <a:effectLst/>
                        <a:latin typeface="Perpetua" panose="02020502060401020303" pitchFamily="18" charset="0"/>
                      </a:endParaRPr>
                    </a:p>
                  </a:txBody>
                  <a:tcPr marL="4061" marR="4061" marT="406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4">
                  <a:txBody>
                    <a:bodyPr/>
                    <a:lstStyle/>
                    <a:p>
                      <a:pPr algn="l" fontAlgn="b"/>
                      <a:r>
                        <a:rPr lang="en-ID" sz="600" b="1" i="0" u="none" strike="noStrike">
                          <a:solidFill>
                            <a:srgbClr val="000000"/>
                          </a:solidFill>
                          <a:effectLst/>
                          <a:latin typeface="Perpetua" panose="02020502060401020303" pitchFamily="18" charset="0"/>
                        </a:rPr>
                        <a:t>KETERANGAN KATEGORI :</a:t>
                      </a:r>
                    </a:p>
                  </a:txBody>
                  <a:tcPr marL="4061" marR="4061" marT="406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ID" sz="600" b="0" i="0" u="none" strike="noStrike">
                        <a:solidFill>
                          <a:srgbClr val="000000"/>
                        </a:solidFill>
                        <a:effectLst/>
                        <a:latin typeface="Perpetua" panose="02020502060401020303" pitchFamily="18" charset="0"/>
                      </a:endParaRPr>
                    </a:p>
                  </a:txBody>
                  <a:tcPr marL="4061" marR="4061" marT="406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600" b="0" i="0" u="none" strike="noStrike">
                        <a:solidFill>
                          <a:srgbClr val="000000"/>
                        </a:solidFill>
                        <a:effectLst/>
                        <a:latin typeface="Perpetua" panose="02020502060401020303" pitchFamily="18" charset="0"/>
                      </a:endParaRPr>
                    </a:p>
                  </a:txBody>
                  <a:tcPr marL="4061" marR="4061" marT="406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600" b="0" i="0" u="none" strike="noStrike">
                        <a:solidFill>
                          <a:srgbClr val="000000"/>
                        </a:solidFill>
                        <a:effectLst/>
                        <a:latin typeface="Perpetua" panose="02020502060401020303" pitchFamily="18" charset="0"/>
                      </a:endParaRPr>
                    </a:p>
                  </a:txBody>
                  <a:tcPr marL="4061" marR="4061" marT="406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600" b="0" i="0" u="none" strike="noStrike">
                        <a:solidFill>
                          <a:srgbClr val="000000"/>
                        </a:solidFill>
                        <a:effectLst/>
                        <a:latin typeface="Perpetua" panose="02020502060401020303" pitchFamily="18" charset="0"/>
                      </a:endParaRPr>
                    </a:p>
                  </a:txBody>
                  <a:tcPr marL="4061" marR="4061" marT="406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600" b="0" i="0" u="none" strike="noStrike">
                        <a:solidFill>
                          <a:srgbClr val="000000"/>
                        </a:solidFill>
                        <a:effectLst/>
                        <a:latin typeface="Perpetua" panose="02020502060401020303" pitchFamily="18" charset="0"/>
                      </a:endParaRPr>
                    </a:p>
                  </a:txBody>
                  <a:tcPr marL="4061" marR="4061" marT="406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ID" sz="600" b="0" i="0" u="none" strike="noStrike">
                        <a:solidFill>
                          <a:srgbClr val="000000"/>
                        </a:solidFill>
                        <a:effectLst/>
                        <a:latin typeface="Perpetua" panose="02020502060401020303" pitchFamily="18" charset="0"/>
                      </a:endParaRPr>
                    </a:p>
                  </a:txBody>
                  <a:tcPr marL="4061" marR="4061" marT="406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85347612"/>
                  </a:ext>
                </a:extLst>
              </a:tr>
              <a:tr h="117566">
                <a:tc>
                  <a:txBody>
                    <a:bodyPr/>
                    <a:lstStyle/>
                    <a:p>
                      <a:pPr algn="l" fontAlgn="b"/>
                      <a:endParaRPr lang="en-ID" sz="600" b="0" i="0" u="none" strike="noStrike">
                        <a:solidFill>
                          <a:srgbClr val="000000"/>
                        </a:solidFill>
                        <a:effectLst/>
                        <a:latin typeface="Perpetua" panose="02020502060401020303" pitchFamily="18" charset="0"/>
                      </a:endParaRPr>
                    </a:p>
                  </a:txBody>
                  <a:tcPr marL="4061" marR="4061" marT="406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ID" sz="600" b="0" i="0" u="none" strike="noStrike">
                        <a:solidFill>
                          <a:srgbClr val="000000"/>
                        </a:solidFill>
                        <a:effectLst/>
                        <a:latin typeface="Perpetua" panose="02020502060401020303" pitchFamily="18" charset="0"/>
                      </a:endParaRPr>
                    </a:p>
                  </a:txBody>
                  <a:tcPr marL="4061" marR="4061" marT="406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D" sz="600" b="0" i="0" u="none" strike="noStrike">
                          <a:solidFill>
                            <a:srgbClr val="000000"/>
                          </a:solidFill>
                          <a:effectLst/>
                          <a:latin typeface="Perpetua" panose="02020502060401020303" pitchFamily="18" charset="0"/>
                        </a:rPr>
                        <a:t>L.</a:t>
                      </a:r>
                    </a:p>
                  </a:txBody>
                  <a:tcPr marL="4061" marR="4061" marT="406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ID" sz="600" b="0" i="0" u="none" strike="noStrike">
                          <a:solidFill>
                            <a:srgbClr val="000000"/>
                          </a:solidFill>
                          <a:effectLst/>
                          <a:latin typeface="Perpetua" panose="02020502060401020303" pitchFamily="18" charset="0"/>
                        </a:rPr>
                        <a:t>LINGKUNGAN</a:t>
                      </a:r>
                    </a:p>
                  </a:txBody>
                  <a:tcPr marL="4061" marR="4061" marT="406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ID" sz="600" b="0" i="0" u="none" strike="noStrike">
                        <a:solidFill>
                          <a:srgbClr val="000000"/>
                        </a:solidFill>
                        <a:effectLst/>
                        <a:latin typeface="Perpetua" panose="02020502060401020303" pitchFamily="18" charset="0"/>
                      </a:endParaRPr>
                    </a:p>
                  </a:txBody>
                  <a:tcPr marL="4061" marR="4061" marT="406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600" b="0" i="0" u="none" strike="noStrike">
                        <a:solidFill>
                          <a:srgbClr val="000000"/>
                        </a:solidFill>
                        <a:effectLst/>
                        <a:latin typeface="Perpetua" panose="02020502060401020303" pitchFamily="18" charset="0"/>
                      </a:endParaRPr>
                    </a:p>
                  </a:txBody>
                  <a:tcPr marL="4061" marR="4061" marT="406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600" b="0" i="0" u="none" strike="noStrike">
                        <a:solidFill>
                          <a:srgbClr val="000000"/>
                        </a:solidFill>
                        <a:effectLst/>
                        <a:latin typeface="Perpetua" panose="02020502060401020303" pitchFamily="18" charset="0"/>
                      </a:endParaRPr>
                    </a:p>
                  </a:txBody>
                  <a:tcPr marL="4061" marR="4061" marT="406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600" b="0" i="0" u="none" strike="noStrike">
                        <a:solidFill>
                          <a:srgbClr val="000000"/>
                        </a:solidFill>
                        <a:effectLst/>
                        <a:latin typeface="Perpetua" panose="02020502060401020303" pitchFamily="18" charset="0"/>
                      </a:endParaRPr>
                    </a:p>
                  </a:txBody>
                  <a:tcPr marL="4061" marR="4061" marT="406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600" b="0" i="0" u="none" strike="noStrike">
                        <a:solidFill>
                          <a:srgbClr val="000000"/>
                        </a:solidFill>
                        <a:effectLst/>
                        <a:latin typeface="Perpetua" panose="02020502060401020303" pitchFamily="18" charset="0"/>
                      </a:endParaRPr>
                    </a:p>
                  </a:txBody>
                  <a:tcPr marL="4061" marR="4061" marT="406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ID" sz="600" b="0" i="0" u="none" strike="noStrike">
                        <a:solidFill>
                          <a:srgbClr val="000000"/>
                        </a:solidFill>
                        <a:effectLst/>
                        <a:latin typeface="Perpetua" panose="02020502060401020303" pitchFamily="18" charset="0"/>
                      </a:endParaRPr>
                    </a:p>
                  </a:txBody>
                  <a:tcPr marL="4061" marR="4061" marT="406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34033895"/>
                  </a:ext>
                </a:extLst>
              </a:tr>
              <a:tr h="117566">
                <a:tc>
                  <a:txBody>
                    <a:bodyPr/>
                    <a:lstStyle/>
                    <a:p>
                      <a:pPr algn="l" fontAlgn="b"/>
                      <a:endParaRPr lang="en-ID" sz="600" b="0" i="0" u="none" strike="noStrike">
                        <a:solidFill>
                          <a:srgbClr val="000000"/>
                        </a:solidFill>
                        <a:effectLst/>
                        <a:latin typeface="Perpetua" panose="02020502060401020303" pitchFamily="18" charset="0"/>
                      </a:endParaRPr>
                    </a:p>
                  </a:txBody>
                  <a:tcPr marL="4061" marR="4061" marT="406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ID" sz="600" b="0" i="0" u="none" strike="noStrike">
                        <a:solidFill>
                          <a:srgbClr val="000000"/>
                        </a:solidFill>
                        <a:effectLst/>
                        <a:latin typeface="Perpetua" panose="02020502060401020303" pitchFamily="18" charset="0"/>
                      </a:endParaRPr>
                    </a:p>
                  </a:txBody>
                  <a:tcPr marL="4061" marR="4061" marT="406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D" sz="600" b="0" i="0" u="none" strike="noStrike">
                          <a:solidFill>
                            <a:srgbClr val="000000"/>
                          </a:solidFill>
                          <a:effectLst/>
                          <a:latin typeface="Perpetua" panose="02020502060401020303" pitchFamily="18" charset="0"/>
                        </a:rPr>
                        <a:t>K3.</a:t>
                      </a:r>
                    </a:p>
                  </a:txBody>
                  <a:tcPr marL="4061" marR="4061" marT="406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ID" sz="600" b="0" i="0" u="none" strike="noStrike">
                          <a:solidFill>
                            <a:srgbClr val="000000"/>
                          </a:solidFill>
                          <a:effectLst/>
                          <a:latin typeface="Perpetua" panose="02020502060401020303" pitchFamily="18" charset="0"/>
                        </a:rPr>
                        <a:t>KESELAMATAN &amp; KESEHATAN KERJA</a:t>
                      </a:r>
                    </a:p>
                  </a:txBody>
                  <a:tcPr marL="4061" marR="4061" marT="406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ID" sz="600" b="0" i="0" u="none" strike="noStrike">
                        <a:solidFill>
                          <a:srgbClr val="000000"/>
                        </a:solidFill>
                        <a:effectLst/>
                        <a:latin typeface="Perpetua" panose="02020502060401020303" pitchFamily="18" charset="0"/>
                      </a:endParaRPr>
                    </a:p>
                  </a:txBody>
                  <a:tcPr marL="4061" marR="4061" marT="406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600" b="0" i="0" u="none" strike="noStrike">
                        <a:solidFill>
                          <a:srgbClr val="000000"/>
                        </a:solidFill>
                        <a:effectLst/>
                        <a:latin typeface="Perpetua" panose="02020502060401020303" pitchFamily="18" charset="0"/>
                      </a:endParaRPr>
                    </a:p>
                  </a:txBody>
                  <a:tcPr marL="4061" marR="4061" marT="406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600" b="0" i="0" u="none" strike="noStrike">
                        <a:solidFill>
                          <a:srgbClr val="000000"/>
                        </a:solidFill>
                        <a:effectLst/>
                        <a:latin typeface="Perpetua" panose="02020502060401020303" pitchFamily="18" charset="0"/>
                      </a:endParaRPr>
                    </a:p>
                  </a:txBody>
                  <a:tcPr marL="4061" marR="4061" marT="406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600" b="0" i="0" u="none" strike="noStrike">
                        <a:solidFill>
                          <a:srgbClr val="000000"/>
                        </a:solidFill>
                        <a:effectLst/>
                        <a:latin typeface="Perpetua" panose="02020502060401020303" pitchFamily="18" charset="0"/>
                      </a:endParaRPr>
                    </a:p>
                  </a:txBody>
                  <a:tcPr marL="4061" marR="4061" marT="406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ID" sz="600" b="0" i="0" u="none" strike="noStrike" dirty="0">
                        <a:solidFill>
                          <a:srgbClr val="000000"/>
                        </a:solidFill>
                        <a:effectLst/>
                        <a:latin typeface="Perpetua" panose="02020502060401020303" pitchFamily="18" charset="0"/>
                      </a:endParaRPr>
                    </a:p>
                  </a:txBody>
                  <a:tcPr marL="4061" marR="4061" marT="406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30660346"/>
                  </a:ext>
                </a:extLst>
              </a:tr>
            </a:tbl>
          </a:graphicData>
        </a:graphic>
      </p:graphicFrame>
      <p:pic>
        <p:nvPicPr>
          <p:cNvPr id="3" name="Graphic 2" descr="Asian Temple with solid fill">
            <a:hlinkClick r:id="rId2" action="ppaction://hlinksldjump"/>
            <a:extLst>
              <a:ext uri="{FF2B5EF4-FFF2-40B4-BE49-F238E27FC236}">
                <a16:creationId xmlns:a16="http://schemas.microsoft.com/office/drawing/2014/main" id="{B3E92E71-3814-7E03-FCD7-9CCE61B58AD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1219723" y="5245354"/>
            <a:ext cx="636574" cy="5647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873212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5B478D-0719-4F8D-A23F-0438A0D5BF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49275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/>
              <a:t>RENCANA KEGIATAN SISTEM MANAJEMEN (hal.1)</a:t>
            </a:r>
            <a:endParaRPr lang="en-ID" sz="3200" b="1" dirty="0"/>
          </a:p>
        </p:txBody>
      </p:sp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A2C108F1-9393-47BC-7220-B8167EF989B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02925108"/>
              </p:ext>
            </p:extLst>
          </p:nvPr>
        </p:nvGraphicFramePr>
        <p:xfrm>
          <a:off x="1559859" y="914400"/>
          <a:ext cx="9000565" cy="5578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2" imgW="9585990" imgH="8739930" progId="Excel.Sheet.12">
                  <p:embed/>
                </p:oleObj>
              </mc:Choice>
              <mc:Fallback>
                <p:oleObj name="Worksheet" r:id="rId2" imgW="9585990" imgH="8739930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559859" y="914400"/>
                        <a:ext cx="9000565" cy="55784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0957606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A6C65E-9373-ADFB-D334-B9DE5550AA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10640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/>
              <a:t>LANJUTAN RENCANA KEGIATAN SISTEM MANAJEMEN (hal.2)</a:t>
            </a:r>
            <a:endParaRPr lang="en-ID" sz="3200" b="1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105A82FE-7C2D-C71A-83F0-D8934145C2A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21298291"/>
              </p:ext>
            </p:extLst>
          </p:nvPr>
        </p:nvGraphicFramePr>
        <p:xfrm>
          <a:off x="2277036" y="1192307"/>
          <a:ext cx="7512428" cy="5217455"/>
        </p:xfrm>
        <a:graphic>
          <a:graphicData uri="http://schemas.openxmlformats.org/drawingml/2006/table">
            <a:tbl>
              <a:tblPr/>
              <a:tblGrid>
                <a:gridCol w="248426">
                  <a:extLst>
                    <a:ext uri="{9D8B030D-6E8A-4147-A177-3AD203B41FA5}">
                      <a16:colId xmlns:a16="http://schemas.microsoft.com/office/drawing/2014/main" val="2236775419"/>
                    </a:ext>
                  </a:extLst>
                </a:gridCol>
                <a:gridCol w="3110297">
                  <a:extLst>
                    <a:ext uri="{9D8B030D-6E8A-4147-A177-3AD203B41FA5}">
                      <a16:colId xmlns:a16="http://schemas.microsoft.com/office/drawing/2014/main" val="1409860984"/>
                    </a:ext>
                  </a:extLst>
                </a:gridCol>
                <a:gridCol w="288176">
                  <a:extLst>
                    <a:ext uri="{9D8B030D-6E8A-4147-A177-3AD203B41FA5}">
                      <a16:colId xmlns:a16="http://schemas.microsoft.com/office/drawing/2014/main" val="1418112996"/>
                    </a:ext>
                  </a:extLst>
                </a:gridCol>
                <a:gridCol w="288176">
                  <a:extLst>
                    <a:ext uri="{9D8B030D-6E8A-4147-A177-3AD203B41FA5}">
                      <a16:colId xmlns:a16="http://schemas.microsoft.com/office/drawing/2014/main" val="1376330300"/>
                    </a:ext>
                  </a:extLst>
                </a:gridCol>
                <a:gridCol w="288176">
                  <a:extLst>
                    <a:ext uri="{9D8B030D-6E8A-4147-A177-3AD203B41FA5}">
                      <a16:colId xmlns:a16="http://schemas.microsoft.com/office/drawing/2014/main" val="3866885933"/>
                    </a:ext>
                  </a:extLst>
                </a:gridCol>
                <a:gridCol w="288176">
                  <a:extLst>
                    <a:ext uri="{9D8B030D-6E8A-4147-A177-3AD203B41FA5}">
                      <a16:colId xmlns:a16="http://schemas.microsoft.com/office/drawing/2014/main" val="1962456613"/>
                    </a:ext>
                  </a:extLst>
                </a:gridCol>
                <a:gridCol w="288176">
                  <a:extLst>
                    <a:ext uri="{9D8B030D-6E8A-4147-A177-3AD203B41FA5}">
                      <a16:colId xmlns:a16="http://schemas.microsoft.com/office/drawing/2014/main" val="1850763310"/>
                    </a:ext>
                  </a:extLst>
                </a:gridCol>
                <a:gridCol w="288176">
                  <a:extLst>
                    <a:ext uri="{9D8B030D-6E8A-4147-A177-3AD203B41FA5}">
                      <a16:colId xmlns:a16="http://schemas.microsoft.com/office/drawing/2014/main" val="3666407297"/>
                    </a:ext>
                  </a:extLst>
                </a:gridCol>
                <a:gridCol w="288176">
                  <a:extLst>
                    <a:ext uri="{9D8B030D-6E8A-4147-A177-3AD203B41FA5}">
                      <a16:colId xmlns:a16="http://schemas.microsoft.com/office/drawing/2014/main" val="784166218"/>
                    </a:ext>
                  </a:extLst>
                </a:gridCol>
                <a:gridCol w="288176">
                  <a:extLst>
                    <a:ext uri="{9D8B030D-6E8A-4147-A177-3AD203B41FA5}">
                      <a16:colId xmlns:a16="http://schemas.microsoft.com/office/drawing/2014/main" val="35445727"/>
                    </a:ext>
                  </a:extLst>
                </a:gridCol>
                <a:gridCol w="288176">
                  <a:extLst>
                    <a:ext uri="{9D8B030D-6E8A-4147-A177-3AD203B41FA5}">
                      <a16:colId xmlns:a16="http://schemas.microsoft.com/office/drawing/2014/main" val="2198104168"/>
                    </a:ext>
                  </a:extLst>
                </a:gridCol>
                <a:gridCol w="288176">
                  <a:extLst>
                    <a:ext uri="{9D8B030D-6E8A-4147-A177-3AD203B41FA5}">
                      <a16:colId xmlns:a16="http://schemas.microsoft.com/office/drawing/2014/main" val="3128830327"/>
                    </a:ext>
                  </a:extLst>
                </a:gridCol>
                <a:gridCol w="288176">
                  <a:extLst>
                    <a:ext uri="{9D8B030D-6E8A-4147-A177-3AD203B41FA5}">
                      <a16:colId xmlns:a16="http://schemas.microsoft.com/office/drawing/2014/main" val="2277179490"/>
                    </a:ext>
                  </a:extLst>
                </a:gridCol>
                <a:gridCol w="288176">
                  <a:extLst>
                    <a:ext uri="{9D8B030D-6E8A-4147-A177-3AD203B41FA5}">
                      <a16:colId xmlns:a16="http://schemas.microsoft.com/office/drawing/2014/main" val="2147149990"/>
                    </a:ext>
                  </a:extLst>
                </a:gridCol>
                <a:gridCol w="556475">
                  <a:extLst>
                    <a:ext uri="{9D8B030D-6E8A-4147-A177-3AD203B41FA5}">
                      <a16:colId xmlns:a16="http://schemas.microsoft.com/office/drawing/2014/main" val="4199018514"/>
                    </a:ext>
                  </a:extLst>
                </a:gridCol>
                <a:gridCol w="139118">
                  <a:extLst>
                    <a:ext uri="{9D8B030D-6E8A-4147-A177-3AD203B41FA5}">
                      <a16:colId xmlns:a16="http://schemas.microsoft.com/office/drawing/2014/main" val="20570943"/>
                    </a:ext>
                  </a:extLst>
                </a:gridCol>
              </a:tblGrid>
              <a:tr h="262891">
                <a:tc>
                  <a:txBody>
                    <a:bodyPr/>
                    <a:lstStyle/>
                    <a:p>
                      <a:pPr algn="ctr" fontAlgn="ctr"/>
                      <a:r>
                        <a:rPr lang="en-ID" sz="600" b="0" i="0" u="none" strike="noStrike">
                          <a:effectLst/>
                          <a:latin typeface="Times New Roman" panose="02020603050405020304" pitchFamily="18" charset="0"/>
                        </a:rPr>
                        <a:t>18</a:t>
                      </a:r>
                    </a:p>
                  </a:txBody>
                  <a:tcPr marL="3846" marR="3846" marT="384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600" b="0" i="0" u="none" strike="noStrike">
                          <a:effectLst/>
                          <a:latin typeface="Times New Roman" panose="02020603050405020304" pitchFamily="18" charset="0"/>
                        </a:rPr>
                        <a:t>Follow Up perbaikan temuan eksternal Assesment Audit ISO 14001 dan 45001</a:t>
                      </a:r>
                    </a:p>
                  </a:txBody>
                  <a:tcPr marL="3846" marR="3846" marT="384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6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846" marR="3846" marT="384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6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846" marR="3846" marT="384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6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846" marR="3846" marT="384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6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846" marR="3846" marT="384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6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846" marR="3846" marT="384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6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846" marR="3846" marT="384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6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846" marR="3846" marT="384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6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846" marR="3846" marT="384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6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846" marR="3846" marT="384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6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846" marR="3846" marT="384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6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846" marR="3846" marT="384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6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846" marR="3846" marT="384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6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846" marR="3846" marT="384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846" marR="3846" marT="384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47845769"/>
                  </a:ext>
                </a:extLst>
              </a:tr>
              <a:tr h="152200">
                <a:tc>
                  <a:txBody>
                    <a:bodyPr/>
                    <a:lstStyle/>
                    <a:p>
                      <a:pPr algn="ctr" fontAlgn="ctr"/>
                      <a:r>
                        <a:rPr lang="en-ID" sz="600" b="0" i="0" u="none" strike="noStrike">
                          <a:effectLst/>
                          <a:latin typeface="Times New Roman" panose="02020603050405020304" pitchFamily="18" charset="0"/>
                        </a:rPr>
                        <a:t>19</a:t>
                      </a:r>
                    </a:p>
                  </a:txBody>
                  <a:tcPr marL="3846" marR="3846" marT="384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D" sz="600" b="0" i="0" u="none" strike="noStrike">
                          <a:effectLst/>
                          <a:latin typeface="Times New Roman" panose="02020603050405020304" pitchFamily="18" charset="0"/>
                        </a:rPr>
                        <a:t>Eksternal Audit Assesment Audit ISO 9001 oleh PT. SGS</a:t>
                      </a:r>
                    </a:p>
                  </a:txBody>
                  <a:tcPr marL="3846" marR="3846" marT="384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6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846" marR="3846" marT="384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6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846" marR="3846" marT="384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6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846" marR="3846" marT="384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6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846" marR="3846" marT="384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6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846" marR="3846" marT="384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6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846" marR="3846" marT="384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6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846" marR="3846" marT="384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6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846" marR="3846" marT="384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6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846" marR="3846" marT="384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6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846" marR="3846" marT="384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6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846" marR="3846" marT="384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6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846" marR="3846" marT="384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6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846" marR="3846" marT="384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846" marR="3846" marT="384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43684061"/>
                  </a:ext>
                </a:extLst>
              </a:tr>
              <a:tr h="236371">
                <a:tc>
                  <a:txBody>
                    <a:bodyPr/>
                    <a:lstStyle/>
                    <a:p>
                      <a:pPr algn="ctr" fontAlgn="ctr"/>
                      <a:r>
                        <a:rPr lang="en-ID" sz="600" b="0" i="0" u="none" strike="noStrike">
                          <a:effectLst/>
                          <a:latin typeface="Times New Roman" panose="02020603050405020304" pitchFamily="18" charset="0"/>
                        </a:rPr>
                        <a:t>20</a:t>
                      </a:r>
                    </a:p>
                  </a:txBody>
                  <a:tcPr marL="3846" marR="3846" marT="384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600" b="0" i="0" u="none" strike="noStrike">
                          <a:effectLst/>
                          <a:latin typeface="Times New Roman" panose="02020603050405020304" pitchFamily="18" charset="0"/>
                        </a:rPr>
                        <a:t>Follow Up perbaikan temuan eksternal Assesment Audit ISO 9001</a:t>
                      </a:r>
                    </a:p>
                  </a:txBody>
                  <a:tcPr marL="3846" marR="3846" marT="384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6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846" marR="3846" marT="384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6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846" marR="3846" marT="384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6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846" marR="3846" marT="384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6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846" marR="3846" marT="384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6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846" marR="3846" marT="384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6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846" marR="3846" marT="384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6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846" marR="3846" marT="384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6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846" marR="3846" marT="384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6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846" marR="3846" marT="384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6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846" marR="3846" marT="384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6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846" marR="3846" marT="384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6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846" marR="3846" marT="384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6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846" marR="3846" marT="384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846" marR="3846" marT="384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339623"/>
                  </a:ext>
                </a:extLst>
              </a:tr>
              <a:tr h="262891">
                <a:tc>
                  <a:txBody>
                    <a:bodyPr/>
                    <a:lstStyle/>
                    <a:p>
                      <a:pPr algn="ctr" fontAlgn="ctr"/>
                      <a:r>
                        <a:rPr lang="en-ID" sz="600" b="0" i="0" u="none" strike="noStrike">
                          <a:effectLst/>
                          <a:latin typeface="Times New Roman" panose="02020603050405020304" pitchFamily="18" charset="0"/>
                        </a:rPr>
                        <a:t>21</a:t>
                      </a:r>
                    </a:p>
                  </a:txBody>
                  <a:tcPr marL="3846" marR="3846" marT="384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ID" sz="600" b="0" i="0" u="none" strike="noStrike" dirty="0" err="1">
                          <a:effectLst/>
                          <a:latin typeface="Times New Roman" panose="02020603050405020304" pitchFamily="18" charset="0"/>
                        </a:rPr>
                        <a:t>Pembuatan</a:t>
                      </a:r>
                      <a:r>
                        <a:rPr lang="en-ID" sz="6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ID" sz="600" b="0" i="0" u="none" strike="noStrike" dirty="0" err="1">
                          <a:effectLst/>
                          <a:latin typeface="Times New Roman" panose="02020603050405020304" pitchFamily="18" charset="0"/>
                        </a:rPr>
                        <a:t>Rencana</a:t>
                      </a:r>
                      <a:r>
                        <a:rPr lang="en-ID" sz="6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 Audit Internal </a:t>
                      </a:r>
                      <a:r>
                        <a:rPr lang="en-ID" sz="600" b="0" i="0" u="none" strike="noStrike" dirty="0" err="1">
                          <a:effectLst/>
                          <a:latin typeface="Times New Roman" panose="02020603050405020304" pitchFamily="18" charset="0"/>
                        </a:rPr>
                        <a:t>Sistem</a:t>
                      </a:r>
                      <a:r>
                        <a:rPr lang="en-ID" sz="6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ID" sz="600" b="0" i="0" u="none" strike="noStrike" dirty="0" err="1">
                          <a:effectLst/>
                          <a:latin typeface="Times New Roman" panose="02020603050405020304" pitchFamily="18" charset="0"/>
                        </a:rPr>
                        <a:t>Manajemen</a:t>
                      </a:r>
                      <a:r>
                        <a:rPr lang="en-ID" sz="6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ID" sz="600" b="0" i="0" u="none" strike="noStrike" dirty="0" err="1">
                          <a:effectLst/>
                          <a:latin typeface="Times New Roman" panose="02020603050405020304" pitchFamily="18" charset="0"/>
                        </a:rPr>
                        <a:t>Terintegrasi</a:t>
                      </a:r>
                      <a:r>
                        <a:rPr lang="en-ID" sz="6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 (AISMT) ke-2 </a:t>
                      </a:r>
                      <a:r>
                        <a:rPr lang="en-ID" sz="600" b="0" i="0" u="none" strike="noStrike" dirty="0" err="1">
                          <a:effectLst/>
                          <a:latin typeface="Times New Roman" panose="02020603050405020304" pitchFamily="18" charset="0"/>
                        </a:rPr>
                        <a:t>tahun</a:t>
                      </a:r>
                      <a:r>
                        <a:rPr lang="en-ID" sz="600" b="0" i="0" u="none" strike="noStrike" dirty="0">
                          <a:effectLst/>
                          <a:latin typeface="Times New Roman" panose="02020603050405020304" pitchFamily="18" charset="0"/>
                        </a:rPr>
                        <a:t> 2023</a:t>
                      </a:r>
                    </a:p>
                  </a:txBody>
                  <a:tcPr marL="3846" marR="3846" marT="384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6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846" marR="3846" marT="384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6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846" marR="3846" marT="384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6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846" marR="3846" marT="384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6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846" marR="3846" marT="384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6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846" marR="3846" marT="384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6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846" marR="3846" marT="384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6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846" marR="3846" marT="384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6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846" marR="3846" marT="384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6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846" marR="3846" marT="384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6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846" marR="3846" marT="384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6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846" marR="3846" marT="384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6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846" marR="3846" marT="384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6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846" marR="3846" marT="384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846" marR="3846" marT="384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53718191"/>
                  </a:ext>
                </a:extLst>
              </a:tr>
              <a:tr h="267503">
                <a:tc>
                  <a:txBody>
                    <a:bodyPr/>
                    <a:lstStyle/>
                    <a:p>
                      <a:pPr algn="ctr" fontAlgn="ctr"/>
                      <a:r>
                        <a:rPr lang="en-ID" sz="600" b="0" i="0" u="none" strike="noStrike">
                          <a:effectLst/>
                          <a:latin typeface="Times New Roman" panose="02020603050405020304" pitchFamily="18" charset="0"/>
                        </a:rPr>
                        <a:t>22</a:t>
                      </a:r>
                    </a:p>
                  </a:txBody>
                  <a:tcPr marL="3846" marR="3846" marT="384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ID" sz="600" b="0" i="0" u="none" strike="noStrike">
                          <a:effectLst/>
                          <a:latin typeface="Times New Roman" panose="02020603050405020304" pitchFamily="18" charset="0"/>
                        </a:rPr>
                        <a:t>Audit Internal Sistem Manajemen Terintegrasi (AISMT)  ke-2 tahun 2023</a:t>
                      </a:r>
                    </a:p>
                  </a:txBody>
                  <a:tcPr marL="3846" marR="3846" marT="384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6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846" marR="3846" marT="384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6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846" marR="3846" marT="384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6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846" marR="3846" marT="384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6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846" marR="3846" marT="384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6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846" marR="3846" marT="384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6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846" marR="3846" marT="384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6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846" marR="3846" marT="384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6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846" marR="3846" marT="384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6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846" marR="3846" marT="384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6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846" marR="3846" marT="384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6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846" marR="3846" marT="384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6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846" marR="3846" marT="384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6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846" marR="3846" marT="384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846" marR="3846" marT="384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14499298"/>
                  </a:ext>
                </a:extLst>
              </a:tr>
              <a:tr h="276726">
                <a:tc>
                  <a:txBody>
                    <a:bodyPr/>
                    <a:lstStyle/>
                    <a:p>
                      <a:pPr algn="ctr" fontAlgn="ctr"/>
                      <a:r>
                        <a:rPr lang="en-ID" sz="600" b="0" i="0" u="none" strike="noStrike">
                          <a:effectLst/>
                          <a:latin typeface="Times New Roman" panose="02020603050405020304" pitchFamily="18" charset="0"/>
                        </a:rPr>
                        <a:t>23</a:t>
                      </a:r>
                    </a:p>
                  </a:txBody>
                  <a:tcPr marL="3846" marR="3846" marT="384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ID" sz="600" b="0" i="0" u="none" strike="noStrike">
                          <a:effectLst/>
                          <a:latin typeface="Times New Roman" panose="02020603050405020304" pitchFamily="18" charset="0"/>
                        </a:rPr>
                        <a:t>Audit Tindak lanjut  AISMT ke-2 dan Tinjauan Manajemen hasil Audit AISMT ke-2</a:t>
                      </a:r>
                    </a:p>
                  </a:txBody>
                  <a:tcPr marL="3846" marR="3846" marT="384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6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846" marR="3846" marT="384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6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846" marR="3846" marT="384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6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846" marR="3846" marT="384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6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846" marR="3846" marT="384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6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846" marR="3846" marT="384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6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846" marR="3846" marT="384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6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846" marR="3846" marT="384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6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846" marR="3846" marT="384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6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846" marR="3846" marT="384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6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846" marR="3846" marT="384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6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846" marR="3846" marT="384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6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846" marR="3846" marT="384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6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846" marR="3846" marT="384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846" marR="3846" marT="384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18262749"/>
                  </a:ext>
                </a:extLst>
              </a:tr>
              <a:tr h="242137">
                <a:tc>
                  <a:txBody>
                    <a:bodyPr/>
                    <a:lstStyle/>
                    <a:p>
                      <a:pPr algn="ctr" fontAlgn="ctr"/>
                      <a:r>
                        <a:rPr lang="en-ID" sz="600" b="0" i="0" u="none" strike="noStrike">
                          <a:effectLst/>
                          <a:latin typeface="Times New Roman" panose="02020603050405020304" pitchFamily="18" charset="0"/>
                        </a:rPr>
                        <a:t>24</a:t>
                      </a:r>
                    </a:p>
                  </a:txBody>
                  <a:tcPr marL="3846" marR="3846" marT="384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ID" sz="600" b="0" i="0" u="none" strike="noStrike">
                          <a:effectLst/>
                          <a:latin typeface="Times New Roman" panose="02020603050405020304" pitchFamily="18" charset="0"/>
                        </a:rPr>
                        <a:t>Monitoring dan perbaikan terhadap temuan eksternal Assesment Audit ISO 9001 PT. SGS</a:t>
                      </a:r>
                    </a:p>
                  </a:txBody>
                  <a:tcPr marL="3846" marR="3846" marT="384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6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846" marR="3846" marT="384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6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846" marR="3846" marT="384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6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846" marR="3846" marT="384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6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846" marR="3846" marT="384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6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846" marR="3846" marT="384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6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846" marR="3846" marT="384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6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846" marR="3846" marT="384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6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846" marR="3846" marT="384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6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846" marR="3846" marT="384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6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846" marR="3846" marT="384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6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846" marR="3846" marT="384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6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846" marR="3846" marT="384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6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846" marR="3846" marT="384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846" marR="3846" marT="384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2884641"/>
                  </a:ext>
                </a:extLst>
              </a:tr>
              <a:tr h="262891">
                <a:tc>
                  <a:txBody>
                    <a:bodyPr/>
                    <a:lstStyle/>
                    <a:p>
                      <a:pPr algn="ctr" fontAlgn="ctr"/>
                      <a:r>
                        <a:rPr lang="en-ID" sz="600" b="0" i="0" u="none" strike="noStrike">
                          <a:effectLst/>
                          <a:latin typeface="Times New Roman" panose="02020603050405020304" pitchFamily="18" charset="0"/>
                        </a:rPr>
                        <a:t>25</a:t>
                      </a:r>
                    </a:p>
                  </a:txBody>
                  <a:tcPr marL="3846" marR="3846" marT="384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ID" sz="600" b="0" i="0" u="none" strike="noStrike">
                          <a:effectLst/>
                          <a:latin typeface="Times New Roman" panose="02020603050405020304" pitchFamily="18" charset="0"/>
                        </a:rPr>
                        <a:t>Review dan Update Dokumen yang ada dalam aplikasi Sistem CINT-Intranet ISO</a:t>
                      </a:r>
                    </a:p>
                  </a:txBody>
                  <a:tcPr marL="3846" marR="3846" marT="384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6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846" marR="3846" marT="384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6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846" marR="3846" marT="384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6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846" marR="3846" marT="384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6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846" marR="3846" marT="384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6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846" marR="3846" marT="384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6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846" marR="3846" marT="384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6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846" marR="3846" marT="384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6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846" marR="3846" marT="384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6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846" marR="3846" marT="384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6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846" marR="3846" marT="384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6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846" marR="3846" marT="384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6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846" marR="3846" marT="384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6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846" marR="3846" marT="384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846" marR="3846" marT="384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40586079"/>
                  </a:ext>
                </a:extLst>
              </a:tr>
              <a:tr h="253666">
                <a:tc>
                  <a:txBody>
                    <a:bodyPr/>
                    <a:lstStyle/>
                    <a:p>
                      <a:pPr algn="ctr" fontAlgn="ctr"/>
                      <a:r>
                        <a:rPr lang="en-ID" sz="600" b="0" i="0" u="none" strike="noStrike">
                          <a:effectLst/>
                          <a:latin typeface="Times New Roman" panose="02020603050405020304" pitchFamily="18" charset="0"/>
                        </a:rPr>
                        <a:t>26</a:t>
                      </a:r>
                    </a:p>
                  </a:txBody>
                  <a:tcPr marL="3846" marR="3846" marT="384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ID" sz="600" b="0" i="0" u="none" strike="noStrike">
                          <a:effectLst/>
                          <a:latin typeface="Times New Roman" panose="02020603050405020304" pitchFamily="18" charset="0"/>
                        </a:rPr>
                        <a:t>Training internal terkait dengan awareness Sistem manajemen terintegrasi</a:t>
                      </a:r>
                    </a:p>
                  </a:txBody>
                  <a:tcPr marL="3846" marR="3846" marT="384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6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846" marR="3846" marT="384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6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846" marR="3846" marT="384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6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846" marR="3846" marT="384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6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846" marR="3846" marT="384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6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846" marR="3846" marT="384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6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846" marR="3846" marT="384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6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846" marR="3846" marT="384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6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846" marR="3846" marT="384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6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846" marR="3846" marT="384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6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846" marR="3846" marT="384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6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846" marR="3846" marT="384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6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846" marR="3846" marT="384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6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846" marR="3846" marT="384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846" marR="3846" marT="384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38301186"/>
                  </a:ext>
                </a:extLst>
              </a:tr>
              <a:tr h="253666">
                <a:tc>
                  <a:txBody>
                    <a:bodyPr/>
                    <a:lstStyle/>
                    <a:p>
                      <a:pPr algn="ctr" fontAlgn="ctr"/>
                      <a:r>
                        <a:rPr lang="en-ID" sz="600" b="0" i="0" u="none" strike="noStrike">
                          <a:effectLst/>
                          <a:latin typeface="Times New Roman" panose="02020603050405020304" pitchFamily="18" charset="0"/>
                        </a:rPr>
                        <a:t>27</a:t>
                      </a:r>
                    </a:p>
                  </a:txBody>
                  <a:tcPr marL="3846" marR="3846" marT="384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ID" sz="600" b="0" i="0" u="none" strike="noStrike">
                          <a:effectLst/>
                          <a:latin typeface="Times New Roman" panose="02020603050405020304" pitchFamily="18" charset="0"/>
                        </a:rPr>
                        <a:t>Pembuatan Rencana Audit Internal Sistem Manajemen Terintegrasi (AISMT) ke-3 tahun 2023</a:t>
                      </a:r>
                    </a:p>
                  </a:txBody>
                  <a:tcPr marL="3846" marR="3846" marT="384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6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846" marR="3846" marT="384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6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846" marR="3846" marT="384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6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846" marR="3846" marT="384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6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846" marR="3846" marT="384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6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846" marR="3846" marT="384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6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846" marR="3846" marT="384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6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846" marR="3846" marT="384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6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846" marR="3846" marT="384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6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846" marR="3846" marT="384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6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846" marR="3846" marT="384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6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846" marR="3846" marT="384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6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846" marR="3846" marT="384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6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846" marR="3846" marT="384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846" marR="3846" marT="384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95912211"/>
                  </a:ext>
                </a:extLst>
              </a:tr>
              <a:tr h="253666">
                <a:tc>
                  <a:txBody>
                    <a:bodyPr/>
                    <a:lstStyle/>
                    <a:p>
                      <a:pPr algn="ctr" fontAlgn="ctr"/>
                      <a:r>
                        <a:rPr lang="en-ID" sz="600" b="0" i="0" u="none" strike="noStrike">
                          <a:effectLst/>
                          <a:latin typeface="Times New Roman" panose="02020603050405020304" pitchFamily="18" charset="0"/>
                        </a:rPr>
                        <a:t>28</a:t>
                      </a:r>
                    </a:p>
                  </a:txBody>
                  <a:tcPr marL="3846" marR="3846" marT="384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ID" sz="600" b="0" i="0" u="none" strike="noStrike">
                          <a:effectLst/>
                          <a:latin typeface="Times New Roman" panose="02020603050405020304" pitchFamily="18" charset="0"/>
                        </a:rPr>
                        <a:t>Pelaksanaan hasil Audit Internal Sistem Manajemen Terintegrasi (AISMT) ke-3 tahun 2023</a:t>
                      </a:r>
                    </a:p>
                  </a:txBody>
                  <a:tcPr marL="3846" marR="3846" marT="384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6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846" marR="3846" marT="384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6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846" marR="3846" marT="384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6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846" marR="3846" marT="384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6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846" marR="3846" marT="384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6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846" marR="3846" marT="384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6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846" marR="3846" marT="384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6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846" marR="3846" marT="384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6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846" marR="3846" marT="384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6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846" marR="3846" marT="384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6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846" marR="3846" marT="384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6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846" marR="3846" marT="384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6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846" marR="3846" marT="384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6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846" marR="3846" marT="384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846" marR="3846" marT="384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51444138"/>
                  </a:ext>
                </a:extLst>
              </a:tr>
              <a:tr h="253666">
                <a:tc>
                  <a:txBody>
                    <a:bodyPr/>
                    <a:lstStyle/>
                    <a:p>
                      <a:pPr algn="ctr" fontAlgn="ctr"/>
                      <a:r>
                        <a:rPr lang="en-ID" sz="600" b="0" i="0" u="none" strike="noStrike">
                          <a:effectLst/>
                          <a:latin typeface="Times New Roman" panose="02020603050405020304" pitchFamily="18" charset="0"/>
                        </a:rPr>
                        <a:t>29</a:t>
                      </a:r>
                    </a:p>
                  </a:txBody>
                  <a:tcPr marL="3846" marR="3846" marT="384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ID" sz="600" b="0" i="0" u="none" strike="noStrike">
                          <a:effectLst/>
                          <a:latin typeface="Times New Roman" panose="02020603050405020304" pitchFamily="18" charset="0"/>
                        </a:rPr>
                        <a:t>Audit Tindak lanjut  AISMT-1 dan Tinjauan Manajemen hasil Audit AISMT ke-3</a:t>
                      </a:r>
                    </a:p>
                  </a:txBody>
                  <a:tcPr marL="3846" marR="3846" marT="384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6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846" marR="3846" marT="384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6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846" marR="3846" marT="384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6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846" marR="3846" marT="384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6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846" marR="3846" marT="384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6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846" marR="3846" marT="384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6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846" marR="3846" marT="384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6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846" marR="3846" marT="384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6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846" marR="3846" marT="384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6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846" marR="3846" marT="384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6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846" marR="3846" marT="384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6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846" marR="3846" marT="384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6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846" marR="3846" marT="384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6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846" marR="3846" marT="384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846" marR="3846" marT="384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47490212"/>
                  </a:ext>
                </a:extLst>
              </a:tr>
              <a:tr h="253666">
                <a:tc>
                  <a:txBody>
                    <a:bodyPr/>
                    <a:lstStyle/>
                    <a:p>
                      <a:pPr algn="ctr" fontAlgn="ctr"/>
                      <a:r>
                        <a:rPr lang="en-ID" sz="600" b="0" i="0" u="none" strike="noStrike">
                          <a:effectLst/>
                          <a:latin typeface="Times New Roman" panose="02020603050405020304" pitchFamily="18" charset="0"/>
                        </a:rPr>
                        <a:t>30</a:t>
                      </a:r>
                    </a:p>
                  </a:txBody>
                  <a:tcPr marL="3846" marR="3846" marT="384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ID" sz="600" b="0" i="0" u="none" strike="noStrike">
                          <a:effectLst/>
                          <a:latin typeface="Times New Roman" panose="02020603050405020304" pitchFamily="18" charset="0"/>
                        </a:rPr>
                        <a:t>Monitoring pelaksanaan hasil dari Tinjauan Manajemen dan audit  AISMT ke-3</a:t>
                      </a:r>
                    </a:p>
                  </a:txBody>
                  <a:tcPr marL="3846" marR="3846" marT="384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6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846" marR="3846" marT="384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6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846" marR="3846" marT="384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6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846" marR="3846" marT="384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6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846" marR="3846" marT="384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6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846" marR="3846" marT="384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6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846" marR="3846" marT="384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6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846" marR="3846" marT="384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6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846" marR="3846" marT="384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6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846" marR="3846" marT="384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6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846" marR="3846" marT="384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6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846" marR="3846" marT="384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6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846" marR="3846" marT="384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6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846" marR="3846" marT="384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846" marR="3846" marT="384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95126307"/>
                  </a:ext>
                </a:extLst>
              </a:tr>
              <a:tr h="242137">
                <a:tc>
                  <a:txBody>
                    <a:bodyPr/>
                    <a:lstStyle/>
                    <a:p>
                      <a:pPr algn="ctr" fontAlgn="ctr"/>
                      <a:r>
                        <a:rPr lang="en-ID" sz="600" b="0" i="0" u="none" strike="noStrike">
                          <a:effectLst/>
                          <a:latin typeface="Times New Roman" panose="02020603050405020304" pitchFamily="18" charset="0"/>
                        </a:rPr>
                        <a:t>31</a:t>
                      </a:r>
                    </a:p>
                  </a:txBody>
                  <a:tcPr marL="3846" marR="3846" marT="384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ID" sz="600" b="0" i="0" u="none" strike="noStrike">
                          <a:effectLst/>
                          <a:latin typeface="Times New Roman" panose="02020603050405020304" pitchFamily="18" charset="0"/>
                        </a:rPr>
                        <a:t>Eksternal Assesment Audit  SNI produk kursi baja dan kursi lipat oleh B4T</a:t>
                      </a:r>
                    </a:p>
                  </a:txBody>
                  <a:tcPr marL="3846" marR="3846" marT="384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6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846" marR="3846" marT="384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6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846" marR="3846" marT="384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6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846" marR="3846" marT="384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6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846" marR="3846" marT="384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6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846" marR="3846" marT="384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6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846" marR="3846" marT="384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6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846" marR="3846" marT="384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6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846" marR="3846" marT="384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6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846" marR="3846" marT="384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6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846" marR="3846" marT="384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6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846" marR="3846" marT="384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6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846" marR="3846" marT="384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6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846" marR="3846" marT="384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846" marR="3846" marT="384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34294701"/>
                  </a:ext>
                </a:extLst>
              </a:tr>
              <a:tr h="350521">
                <a:tc>
                  <a:txBody>
                    <a:bodyPr/>
                    <a:lstStyle/>
                    <a:p>
                      <a:pPr algn="ctr" fontAlgn="ctr"/>
                      <a:r>
                        <a:rPr lang="en-ID" sz="600" b="0" i="0" u="none" strike="noStrike">
                          <a:effectLst/>
                          <a:latin typeface="Times New Roman" panose="02020603050405020304" pitchFamily="18" charset="0"/>
                        </a:rPr>
                        <a:t>32</a:t>
                      </a:r>
                    </a:p>
                  </a:txBody>
                  <a:tcPr marL="3846" marR="3846" marT="384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ID" sz="600" b="0" i="0" u="none" strike="noStrike">
                          <a:effectLst/>
                          <a:latin typeface="Times New Roman" panose="02020603050405020304" pitchFamily="18" charset="0"/>
                        </a:rPr>
                        <a:t>Pembuatan Perencanaan Strategis tahun 2024 dengan Analisa SWOT berdasar pada Isu Internal dan Eksternal selama tahun 2023</a:t>
                      </a:r>
                    </a:p>
                  </a:txBody>
                  <a:tcPr marL="3846" marR="3846" marT="384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6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846" marR="3846" marT="384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6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846" marR="3846" marT="384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6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846" marR="3846" marT="384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6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846" marR="3846" marT="384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6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846" marR="3846" marT="384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6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846" marR="3846" marT="384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6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846" marR="3846" marT="384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6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846" marR="3846" marT="384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6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846" marR="3846" marT="384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6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846" marR="3846" marT="384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6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846" marR="3846" marT="384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6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846" marR="3846" marT="384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6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846" marR="3846" marT="384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846" marR="3846" marT="384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70309971"/>
                  </a:ext>
                </a:extLst>
              </a:tr>
              <a:tr h="253666">
                <a:tc>
                  <a:txBody>
                    <a:bodyPr/>
                    <a:lstStyle/>
                    <a:p>
                      <a:pPr algn="ctr" fontAlgn="ctr"/>
                      <a:r>
                        <a:rPr lang="en-ID" sz="600" b="0" i="0" u="none" strike="noStrike">
                          <a:effectLst/>
                          <a:latin typeface="Times New Roman" panose="02020603050405020304" pitchFamily="18" charset="0"/>
                        </a:rPr>
                        <a:t>33</a:t>
                      </a:r>
                    </a:p>
                  </a:txBody>
                  <a:tcPr marL="3846" marR="3846" marT="384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ID" sz="600" b="0" i="0" u="none" strike="noStrike">
                          <a:effectLst/>
                          <a:latin typeface="Times New Roman" panose="02020603050405020304" pitchFamily="18" charset="0"/>
                        </a:rPr>
                        <a:t>Follow Up perbaikan temuan eksternal Assesment Audit SNI produk kursi baja dan kursi kantor</a:t>
                      </a:r>
                    </a:p>
                  </a:txBody>
                  <a:tcPr marL="3846" marR="3846" marT="384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6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846" marR="3846" marT="384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6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846" marR="3846" marT="384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6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846" marR="3846" marT="384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6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846" marR="3846" marT="384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6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846" marR="3846" marT="384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6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846" marR="3846" marT="384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6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846" marR="3846" marT="384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6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846" marR="3846" marT="384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6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846" marR="3846" marT="384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6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846" marR="3846" marT="384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6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846" marR="3846" marT="384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6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846" marR="3846" marT="384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6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846" marR="3846" marT="384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846" marR="3846" marT="384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9659575"/>
                  </a:ext>
                </a:extLst>
              </a:tr>
              <a:tr h="235218">
                <a:tc>
                  <a:txBody>
                    <a:bodyPr/>
                    <a:lstStyle/>
                    <a:p>
                      <a:pPr algn="ctr" fontAlgn="ctr"/>
                      <a:r>
                        <a:rPr lang="en-ID" sz="600" b="0" i="0" u="none" strike="noStrike">
                          <a:effectLst/>
                          <a:latin typeface="Times New Roman" panose="02020603050405020304" pitchFamily="18" charset="0"/>
                        </a:rPr>
                        <a:t>34</a:t>
                      </a:r>
                    </a:p>
                  </a:txBody>
                  <a:tcPr marL="3846" marR="3846" marT="384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D" sz="600" b="0" i="0" u="none" strike="noStrike">
                          <a:effectLst/>
                          <a:latin typeface="Times New Roman" panose="02020603050405020304" pitchFamily="18" charset="0"/>
                        </a:rPr>
                        <a:t>Pengujian Produk dan komponen untuk SNI produk kursi baja dan kursi lipat</a:t>
                      </a:r>
                    </a:p>
                  </a:txBody>
                  <a:tcPr marL="3846" marR="3846" marT="384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6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846" marR="3846" marT="384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6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846" marR="3846" marT="384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6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846" marR="3846" marT="384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6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846" marR="3846" marT="384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6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846" marR="3846" marT="384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6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846" marR="3846" marT="384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6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846" marR="3846" marT="384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6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846" marR="3846" marT="384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6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846" marR="3846" marT="384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6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846" marR="3846" marT="384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6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846" marR="3846" marT="384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6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846" marR="3846" marT="384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600" b="0" i="0" u="none" strike="noStrike"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846" marR="3846" marT="384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846" marR="3846" marT="384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6593115"/>
                  </a:ext>
                </a:extLst>
              </a:tr>
              <a:tr h="101466">
                <a:tc>
                  <a:txBody>
                    <a:bodyPr/>
                    <a:lstStyle/>
                    <a:p>
                      <a:pPr algn="l" fontAlgn="b"/>
                      <a:endParaRPr lang="en-ID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846" marR="3846" marT="3846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en-ID" sz="5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846" marR="3846" marT="3846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846" marR="3846" marT="3846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846" marR="3846" marT="3846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846" marR="3846" marT="3846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846" marR="3846" marT="3846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846" marR="3846" marT="3846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846" marR="3846" marT="3846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846" marR="3846" marT="3846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846" marR="3846" marT="3846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846" marR="3846" marT="3846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846" marR="3846" marT="3846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846" marR="3846" marT="3846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846" marR="3846" marT="3846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846" marR="3846" marT="3846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846" marR="3846" marT="38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80444155"/>
                  </a:ext>
                </a:extLst>
              </a:tr>
              <a:tr h="101466">
                <a:tc>
                  <a:txBody>
                    <a:bodyPr/>
                    <a:lstStyle/>
                    <a:p>
                      <a:pPr algn="l" fontAlgn="b"/>
                      <a:endParaRPr lang="en-ID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846" marR="3846" marT="38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en-ID" sz="5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846" marR="3846" marT="3846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846" marR="3846" marT="38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846" marR="3846" marT="38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846" marR="3846" marT="38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846" marR="3846" marT="38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846" marR="3846" marT="38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846" marR="3846" marT="38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846" marR="3846" marT="38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846" marR="3846" marT="38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846" marR="3846" marT="38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846" marR="3846" marT="38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846" marR="3846" marT="38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846" marR="3846" marT="38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846" marR="3846" marT="38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846" marR="3846" marT="38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73871610"/>
                  </a:ext>
                </a:extLst>
              </a:tr>
              <a:tr h="101466">
                <a:tc>
                  <a:txBody>
                    <a:bodyPr/>
                    <a:lstStyle/>
                    <a:p>
                      <a:pPr algn="l" fontAlgn="b"/>
                      <a:endParaRPr lang="en-ID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846" marR="3846" marT="38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en-ID" sz="5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846" marR="3846" marT="3846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846" marR="3846" marT="38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846" marR="3846" marT="38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846" marR="3846" marT="38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846" marR="3846" marT="38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846" marR="3846" marT="38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846" marR="3846" marT="38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846" marR="3846" marT="38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846" marR="3846" marT="38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846" marR="3846" marT="38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846" marR="3846" marT="38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846" marR="3846" marT="38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846" marR="3846" marT="38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846" marR="3846" marT="38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846" marR="3846" marT="38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77524127"/>
                  </a:ext>
                </a:extLst>
              </a:tr>
              <a:tr h="119915">
                <a:tc>
                  <a:txBody>
                    <a:bodyPr/>
                    <a:lstStyle/>
                    <a:p>
                      <a:pPr algn="l" fontAlgn="b"/>
                      <a:endParaRPr lang="en-ID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846" marR="3846" marT="38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ID" sz="600" b="0" i="0" u="none" strike="noStrike">
                          <a:effectLst/>
                          <a:latin typeface="Times New Roman" panose="02020603050405020304" pitchFamily="18" charset="0"/>
                        </a:rPr>
                        <a:t>Ditetapkan oleh,</a:t>
                      </a:r>
                    </a:p>
                  </a:txBody>
                  <a:tcPr marL="3846" marR="3846" marT="3846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846" marR="3846" marT="38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846" marR="3846" marT="38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846" marR="3846" marT="38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846" marR="3846" marT="38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846" marR="3846" marT="38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846" marR="3846" marT="38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846" marR="3846" marT="38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846" marR="3846" marT="38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846" marR="3846" marT="38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846" marR="3846" marT="38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846" marR="3846" marT="38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846" marR="3846" marT="38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846" marR="3846" marT="38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846" marR="3846" marT="38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57944811"/>
                  </a:ext>
                </a:extLst>
              </a:tr>
              <a:tr h="119915">
                <a:tc>
                  <a:txBody>
                    <a:bodyPr/>
                    <a:lstStyle/>
                    <a:p>
                      <a:pPr algn="l" fontAlgn="b"/>
                      <a:endParaRPr lang="en-ID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846" marR="3846" marT="38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ID" sz="6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846" marR="3846" marT="38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846" marR="3846" marT="38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846" marR="3846" marT="38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846" marR="3846" marT="38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846" marR="3846" marT="38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846" marR="3846" marT="38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846" marR="3846" marT="38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846" marR="3846" marT="38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846" marR="3846" marT="38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846" marR="3846" marT="38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846" marR="3846" marT="38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846" marR="3846" marT="38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846" marR="3846" marT="38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846" marR="3846" marT="38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846" marR="3846" marT="38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44463931"/>
                  </a:ext>
                </a:extLst>
              </a:tr>
              <a:tr h="119915">
                <a:tc>
                  <a:txBody>
                    <a:bodyPr/>
                    <a:lstStyle/>
                    <a:p>
                      <a:pPr algn="l" fontAlgn="b"/>
                      <a:endParaRPr lang="en-ID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846" marR="3846" marT="38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ID" sz="6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846" marR="3846" marT="38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846" marR="3846" marT="38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846" marR="3846" marT="38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846" marR="3846" marT="38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846" marR="3846" marT="38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846" marR="3846" marT="38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846" marR="3846" marT="38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846" marR="3846" marT="38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846" marR="3846" marT="38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846" marR="3846" marT="38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846" marR="3846" marT="38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846" marR="3846" marT="38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846" marR="3846" marT="38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846" marR="3846" marT="38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846" marR="3846" marT="38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80984099"/>
                  </a:ext>
                </a:extLst>
              </a:tr>
              <a:tr h="119915">
                <a:tc>
                  <a:txBody>
                    <a:bodyPr/>
                    <a:lstStyle/>
                    <a:p>
                      <a:pPr algn="l" fontAlgn="b"/>
                      <a:endParaRPr lang="en-ID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846" marR="3846" marT="38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D" sz="600" b="0" i="0" u="sng" strike="noStrike">
                          <a:effectLst/>
                          <a:latin typeface="Times New Roman" panose="02020603050405020304" pitchFamily="18" charset="0"/>
                        </a:rPr>
                        <a:t>Agung T</a:t>
                      </a:r>
                    </a:p>
                  </a:txBody>
                  <a:tcPr marL="3846" marR="3846" marT="38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846" marR="3846" marT="38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846" marR="3846" marT="38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846" marR="3846" marT="38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846" marR="3846" marT="38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846" marR="3846" marT="38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846" marR="3846" marT="38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846" marR="3846" marT="38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846" marR="3846" marT="38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846" marR="3846" marT="38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846" marR="3846" marT="38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846" marR="3846" marT="38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846" marR="3846" marT="38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846" marR="3846" marT="38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846" marR="3846" marT="38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05654687"/>
                  </a:ext>
                </a:extLst>
              </a:tr>
              <a:tr h="119915">
                <a:tc>
                  <a:txBody>
                    <a:bodyPr/>
                    <a:lstStyle/>
                    <a:p>
                      <a:pPr algn="l" fontAlgn="b"/>
                      <a:endParaRPr lang="en-ID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846" marR="3846" marT="38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600" b="0" i="0" u="none" strike="noStrike">
                          <a:effectLst/>
                          <a:latin typeface="Times New Roman" panose="02020603050405020304" pitchFamily="18" charset="0"/>
                        </a:rPr>
                        <a:t>(Ass. MR. PT. CINT Tbk)</a:t>
                      </a:r>
                    </a:p>
                  </a:txBody>
                  <a:tcPr marL="3846" marR="3846" marT="38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846" marR="3846" marT="38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846" marR="3846" marT="38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846" marR="3846" marT="38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846" marR="3846" marT="38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846" marR="3846" marT="38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846" marR="3846" marT="38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846" marR="3846" marT="38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846" marR="3846" marT="38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846" marR="3846" marT="38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846" marR="3846" marT="38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846" marR="3846" marT="38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846" marR="3846" marT="38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846" marR="3846" marT="38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D" sz="5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846" marR="3846" marT="38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29067082"/>
                  </a:ext>
                </a:extLst>
              </a:tr>
            </a:tbl>
          </a:graphicData>
        </a:graphic>
      </p:graphicFrame>
      <p:pic>
        <p:nvPicPr>
          <p:cNvPr id="3" name="Graphic 2" descr="Asian Temple with solid fill">
            <a:hlinkClick r:id="rId2" action="ppaction://hlinksldjump"/>
            <a:extLst>
              <a:ext uri="{FF2B5EF4-FFF2-40B4-BE49-F238E27FC236}">
                <a16:creationId xmlns:a16="http://schemas.microsoft.com/office/drawing/2014/main" id="{041D0D47-E2BA-811D-2178-72CAD8D641D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083650" y="5014444"/>
            <a:ext cx="636574" cy="5647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567201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49AD57-399F-3BAF-258C-BEBB3A1F6A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85134"/>
          </a:xfrm>
        </p:spPr>
        <p:txBody>
          <a:bodyPr>
            <a:normAutofit/>
          </a:bodyPr>
          <a:lstStyle/>
          <a:p>
            <a:pPr algn="ctr"/>
            <a:r>
              <a:rPr lang="en-US" sz="3200" b="1"/>
              <a:t>JADWAL PELAKSANAAN AUDIT INTERNAL SMT</a:t>
            </a:r>
            <a:endParaRPr lang="en-ID" sz="3200" b="1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9C724BF7-BEFA-0DB6-1656-6C0A1361CDB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40358895"/>
              </p:ext>
            </p:extLst>
          </p:nvPr>
        </p:nvGraphicFramePr>
        <p:xfrm>
          <a:off x="2483222" y="1411925"/>
          <a:ext cx="7682754" cy="4899224"/>
        </p:xfrm>
        <a:graphic>
          <a:graphicData uri="http://schemas.openxmlformats.org/drawingml/2006/table">
            <a:tbl>
              <a:tblPr firstRow="1" firstCol="1" bandRow="1"/>
              <a:tblGrid>
                <a:gridCol w="1232141">
                  <a:extLst>
                    <a:ext uri="{9D8B030D-6E8A-4147-A177-3AD203B41FA5}">
                      <a16:colId xmlns:a16="http://schemas.microsoft.com/office/drawing/2014/main" val="4000436809"/>
                    </a:ext>
                  </a:extLst>
                </a:gridCol>
                <a:gridCol w="1232141">
                  <a:extLst>
                    <a:ext uri="{9D8B030D-6E8A-4147-A177-3AD203B41FA5}">
                      <a16:colId xmlns:a16="http://schemas.microsoft.com/office/drawing/2014/main" val="3395043458"/>
                    </a:ext>
                  </a:extLst>
                </a:gridCol>
                <a:gridCol w="1159661">
                  <a:extLst>
                    <a:ext uri="{9D8B030D-6E8A-4147-A177-3AD203B41FA5}">
                      <a16:colId xmlns:a16="http://schemas.microsoft.com/office/drawing/2014/main" val="1901433617"/>
                    </a:ext>
                  </a:extLst>
                </a:gridCol>
                <a:gridCol w="2681715">
                  <a:extLst>
                    <a:ext uri="{9D8B030D-6E8A-4147-A177-3AD203B41FA5}">
                      <a16:colId xmlns:a16="http://schemas.microsoft.com/office/drawing/2014/main" val="55323748"/>
                    </a:ext>
                  </a:extLst>
                </a:gridCol>
                <a:gridCol w="1377096">
                  <a:extLst>
                    <a:ext uri="{9D8B030D-6E8A-4147-A177-3AD203B41FA5}">
                      <a16:colId xmlns:a16="http://schemas.microsoft.com/office/drawing/2014/main" val="2081475257"/>
                    </a:ext>
                  </a:extLst>
                </a:gridCol>
              </a:tblGrid>
              <a:tr h="40962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7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Hari, Tanggal</a:t>
                      </a:r>
                      <a:endParaRPr lang="en-ID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333" marR="403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7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Waktu</a:t>
                      </a:r>
                      <a:endParaRPr lang="en-ID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333" marR="403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7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Auditee</a:t>
                      </a:r>
                      <a:endParaRPr lang="en-ID" sz="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333" marR="403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7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Nama Proses Sistem Manajemen mutu yang Diaudit</a:t>
                      </a:r>
                      <a:endParaRPr lang="en-ID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333" marR="403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7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Auditor</a:t>
                      </a:r>
                      <a:endParaRPr lang="en-ID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333" marR="403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5838247"/>
                  </a:ext>
                </a:extLst>
              </a:tr>
              <a:tr h="27036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Senin, 8 Mei 2023</a:t>
                      </a:r>
                      <a:endParaRPr lang="en-ID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333" marR="403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7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09.30 - 11.00</a:t>
                      </a:r>
                      <a:endParaRPr lang="en-ID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333" marR="403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7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QC</a:t>
                      </a:r>
                      <a:endParaRPr lang="en-ID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333" marR="403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en-US" sz="7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Verification QA/QC and Inspection Standard</a:t>
                      </a:r>
                      <a:endParaRPr lang="en-ID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333" marR="403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7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Gunawan</a:t>
                      </a:r>
                      <a:endParaRPr lang="en-ID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7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Lilik</a:t>
                      </a:r>
                      <a:endParaRPr lang="en-ID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333" marR="403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39376355"/>
                  </a:ext>
                </a:extLst>
              </a:tr>
              <a:tr h="27036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Senin, 8 Mei 2023</a:t>
                      </a:r>
                      <a:endParaRPr lang="en-ID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333" marR="403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7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14.30 - 16.00</a:t>
                      </a:r>
                      <a:endParaRPr lang="en-ID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333" marR="403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7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PPIC</a:t>
                      </a:r>
                      <a:endParaRPr lang="en-ID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333" marR="403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en-US" sz="7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Production Planning dan Inventory Control</a:t>
                      </a:r>
                      <a:endParaRPr lang="en-ID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333" marR="403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Surya</a:t>
                      </a:r>
                      <a:endParaRPr lang="en-ID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Yulan</a:t>
                      </a:r>
                      <a:endParaRPr lang="en-ID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333" marR="403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14811137"/>
                  </a:ext>
                </a:extLst>
              </a:tr>
              <a:tr h="27036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Selasa, 9 Mei 2023</a:t>
                      </a:r>
                      <a:endParaRPr lang="en-ID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333" marR="403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7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09.30 - 11.00</a:t>
                      </a:r>
                      <a:endParaRPr lang="en-ID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333" marR="403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7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PPC &amp; WIP</a:t>
                      </a:r>
                      <a:endParaRPr lang="en-ID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333" marR="403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en-US" sz="7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Material &amp; Komponen Control</a:t>
                      </a:r>
                      <a:endParaRPr lang="en-ID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333" marR="403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7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Yulan</a:t>
                      </a:r>
                      <a:endParaRPr lang="en-ID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7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Gunawan</a:t>
                      </a:r>
                      <a:endParaRPr lang="en-ID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333" marR="403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45182051"/>
                  </a:ext>
                </a:extLst>
              </a:tr>
              <a:tr h="40962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Selasa, 9 Mei 2023</a:t>
                      </a:r>
                      <a:endParaRPr lang="en-ID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333" marR="403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7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14.30 - 16.00</a:t>
                      </a:r>
                      <a:endParaRPr lang="en-ID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333" marR="403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7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R&amp;D</a:t>
                      </a:r>
                      <a:endParaRPr lang="en-ID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333" marR="403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en-US" sz="7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Design &amp; Development Product</a:t>
                      </a:r>
                      <a:endParaRPr lang="en-ID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333" marR="403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7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Adhi</a:t>
                      </a:r>
                      <a:endParaRPr lang="en-ID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7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Fitri Nuzulianti</a:t>
                      </a:r>
                      <a:endParaRPr lang="en-ID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333" marR="403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66987158"/>
                  </a:ext>
                </a:extLst>
              </a:tr>
              <a:tr h="54889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Rabu, 10 Mei 2023</a:t>
                      </a:r>
                      <a:endParaRPr lang="en-ID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333" marR="403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7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09.30 - 11.00</a:t>
                      </a:r>
                      <a:endParaRPr lang="en-ID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333" marR="403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7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Production Steel &amp;</a:t>
                      </a:r>
                      <a:endParaRPr lang="en-ID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7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-PRO</a:t>
                      </a:r>
                      <a:endParaRPr lang="en-ID" sz="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333" marR="403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en-US" sz="7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Product Realization &amp; Control Plan</a:t>
                      </a:r>
                      <a:endParaRPr lang="en-ID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333" marR="403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7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Fitri Nuzulianti</a:t>
                      </a:r>
                      <a:endParaRPr lang="en-ID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7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Reggi</a:t>
                      </a:r>
                      <a:endParaRPr lang="en-ID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333" marR="403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12454894"/>
                  </a:ext>
                </a:extLst>
              </a:tr>
              <a:tr h="27036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Rabu, 10 Mei 2023</a:t>
                      </a:r>
                      <a:endParaRPr lang="en-ID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333" marR="403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7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14.30 - 16.00</a:t>
                      </a:r>
                      <a:endParaRPr lang="en-ID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333" marR="403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7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Production NSB</a:t>
                      </a:r>
                      <a:endParaRPr lang="en-ID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333" marR="403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en-US" sz="7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Product Realization &amp; Control Plan</a:t>
                      </a:r>
                      <a:endParaRPr lang="en-ID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333" marR="403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7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Lilik</a:t>
                      </a:r>
                      <a:endParaRPr lang="en-ID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7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Desti</a:t>
                      </a:r>
                      <a:endParaRPr lang="en-ID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333" marR="403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52659748"/>
                  </a:ext>
                </a:extLst>
              </a:tr>
              <a:tr h="54889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Kamis, 11 Mei 2023</a:t>
                      </a:r>
                      <a:endParaRPr lang="en-ID" sz="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333" marR="403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7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09.30 - 11.00</a:t>
                      </a:r>
                      <a:endParaRPr lang="en-ID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333" marR="403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7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Production Woodline</a:t>
                      </a:r>
                      <a:endParaRPr lang="en-ID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333" marR="403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en-US" sz="7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Product Realization &amp; Control Plan</a:t>
                      </a:r>
                      <a:endParaRPr lang="en-ID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333" marR="403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7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Reggi</a:t>
                      </a:r>
                      <a:endParaRPr lang="en-ID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7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Fitri Febriani</a:t>
                      </a:r>
                      <a:endParaRPr lang="en-ID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333" marR="403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94174552"/>
                  </a:ext>
                </a:extLst>
              </a:tr>
              <a:tr h="27036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Kamis, 11 Mei 2023</a:t>
                      </a:r>
                      <a:endParaRPr lang="en-ID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333" marR="403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7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14.30 - 16.00</a:t>
                      </a:r>
                      <a:endParaRPr lang="en-ID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333" marR="403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7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PCH</a:t>
                      </a:r>
                      <a:endParaRPr lang="en-ID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333" marR="403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en-US" sz="7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Purchasing</a:t>
                      </a:r>
                      <a:endParaRPr lang="en-ID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333" marR="403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7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Surya</a:t>
                      </a:r>
                      <a:endParaRPr lang="en-ID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7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Berry</a:t>
                      </a:r>
                      <a:endParaRPr lang="en-ID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333" marR="403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57067787"/>
                  </a:ext>
                </a:extLst>
              </a:tr>
              <a:tr h="27036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Jumat, 12 Mei 2023</a:t>
                      </a:r>
                      <a:endParaRPr lang="en-ID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333" marR="403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7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09.30 - 11.00</a:t>
                      </a:r>
                      <a:endParaRPr lang="en-ID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333" marR="403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7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Engineering</a:t>
                      </a:r>
                      <a:endParaRPr lang="en-ID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333" marR="403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en-US" sz="7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Maintenance &amp; Repair Infrastrukture</a:t>
                      </a:r>
                      <a:endParaRPr lang="en-ID" sz="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333" marR="403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7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Berry</a:t>
                      </a:r>
                      <a:endParaRPr lang="en-ID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7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Adhi</a:t>
                      </a:r>
                      <a:endParaRPr lang="en-ID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333" marR="403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76492796"/>
                  </a:ext>
                </a:extLst>
              </a:tr>
              <a:tr h="27036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Jumat, 12 Mei 2023</a:t>
                      </a:r>
                      <a:endParaRPr lang="en-ID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333" marR="403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7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14.30 - 16.00</a:t>
                      </a:r>
                      <a:endParaRPr lang="en-ID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333" marR="403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7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Marketing &amp; Sales</a:t>
                      </a:r>
                      <a:endParaRPr lang="en-ID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333" marR="403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en-US" sz="7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Customer Handling</a:t>
                      </a:r>
                      <a:endParaRPr lang="en-ID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en-US" sz="7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Order Handling</a:t>
                      </a:r>
                      <a:endParaRPr lang="en-ID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333" marR="403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Diah</a:t>
                      </a:r>
                      <a:endParaRPr lang="en-ID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Maudina</a:t>
                      </a:r>
                      <a:endParaRPr lang="en-ID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333" marR="403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88377781"/>
                  </a:ext>
                </a:extLst>
              </a:tr>
              <a:tr h="40962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Senin, 15 Mei 2023</a:t>
                      </a:r>
                      <a:endParaRPr lang="en-ID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ID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333" marR="403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7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09.30 - 11.00</a:t>
                      </a:r>
                      <a:endParaRPr lang="en-ID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7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ID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333" marR="403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7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HC</a:t>
                      </a:r>
                      <a:endParaRPr lang="en-ID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7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ID" sz="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333" marR="403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en-US" sz="7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Provision of Personel &amp; Development</a:t>
                      </a:r>
                      <a:endParaRPr lang="en-ID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en-US" sz="7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ID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333" marR="403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Berry</a:t>
                      </a:r>
                      <a:endParaRPr lang="en-ID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Lilik</a:t>
                      </a:r>
                      <a:endParaRPr lang="en-ID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333" marR="403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78523384"/>
                  </a:ext>
                </a:extLst>
              </a:tr>
              <a:tr h="40962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Senin, 15 Mei 2023</a:t>
                      </a:r>
                      <a:endParaRPr lang="en-ID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333" marR="403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7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14.30 - 16.00</a:t>
                      </a:r>
                      <a:endParaRPr lang="en-ID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333" marR="403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7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Finance</a:t>
                      </a:r>
                      <a:endParaRPr lang="en-ID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333" marR="403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en-US" sz="7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Cost control</a:t>
                      </a:r>
                      <a:endParaRPr lang="en-ID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333" marR="403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7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Fitri Febriani</a:t>
                      </a:r>
                      <a:endParaRPr lang="en-ID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7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Diah</a:t>
                      </a:r>
                      <a:endParaRPr lang="en-ID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333" marR="403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22212668"/>
                  </a:ext>
                </a:extLst>
              </a:tr>
              <a:tr h="27036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Selasa, 16 Mei 2023</a:t>
                      </a:r>
                      <a:endParaRPr lang="en-ID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333" marR="403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7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09.30 - 11.00</a:t>
                      </a:r>
                      <a:endParaRPr lang="en-ID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333" marR="403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7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IT</a:t>
                      </a:r>
                      <a:endParaRPr lang="en-ID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333" marR="403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en-US" sz="7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Information System</a:t>
                      </a:r>
                      <a:endParaRPr lang="en-ID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333" marR="403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7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Desti</a:t>
                      </a:r>
                      <a:endParaRPr lang="en-ID" sz="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333" marR="403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67031797"/>
                  </a:ext>
                </a:extLst>
              </a:tr>
            </a:tbl>
          </a:graphicData>
        </a:graphic>
      </p:graphicFrame>
      <p:sp>
        <p:nvSpPr>
          <p:cNvPr id="5" name="Rectangle 1">
            <a:extLst>
              <a:ext uri="{FF2B5EF4-FFF2-40B4-BE49-F238E27FC236}">
                <a16:creationId xmlns:a16="http://schemas.microsoft.com/office/drawing/2014/main" id="{A6B210AD-4BAA-6EFD-C96C-259976D205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85916" y="950260"/>
            <a:ext cx="3960828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JADWAL PELAKSANAAN AUDIT MUTU INTERNAL KUARTAL I</a:t>
            </a:r>
            <a:endParaRPr kumimoji="0" lang="en-US" altLang="en-US" sz="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PERIODE : 1 Januari s.d 30 April 2023</a:t>
            </a:r>
            <a:endParaRPr kumimoji="0" lang="en-US" alt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pic>
        <p:nvPicPr>
          <p:cNvPr id="3" name="Graphic 2" descr="Asian Temple with solid fill">
            <a:hlinkClick r:id="rId2" action="ppaction://hlinksldjump"/>
            <a:extLst>
              <a:ext uri="{FF2B5EF4-FFF2-40B4-BE49-F238E27FC236}">
                <a16:creationId xmlns:a16="http://schemas.microsoft.com/office/drawing/2014/main" id="{E829C95B-9821-2B3C-C843-885D1672E53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434632" y="5746378"/>
            <a:ext cx="636574" cy="5647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962120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C28690-440A-A87E-9FB1-8C282DF758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57837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/>
              <a:t>BALANCE SCORE CARD (BSC) DEPT.</a:t>
            </a:r>
            <a:endParaRPr lang="en-ID" sz="3200" b="1" dirty="0"/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EA088B5B-A70E-3C3D-B6CD-D5F82B59768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74387" y="1652948"/>
            <a:ext cx="10243226" cy="4375815"/>
          </a:xfrm>
          <a:prstGeom prst="rect">
            <a:avLst/>
          </a:prstGeom>
        </p:spPr>
      </p:pic>
      <p:pic>
        <p:nvPicPr>
          <p:cNvPr id="8" name="Graphic 7" descr="Asian Temple with solid fill">
            <a:hlinkClick r:id="rId3" action="ppaction://hlinksldjump"/>
            <a:extLst>
              <a:ext uri="{FF2B5EF4-FFF2-40B4-BE49-F238E27FC236}">
                <a16:creationId xmlns:a16="http://schemas.microsoft.com/office/drawing/2014/main" id="{95C93FAD-9AC2-DEED-42F2-0636B8ABA9E4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1353800" y="5386454"/>
            <a:ext cx="529300" cy="4695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28229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A5EE03-691B-38EF-1D9C-C8FE551F8C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5438" y="371582"/>
            <a:ext cx="6681122" cy="628446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DAFTAR ISI</a:t>
            </a:r>
            <a:endParaRPr lang="en-ID" dirty="0"/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B96CAF86-3894-2CE6-7E3B-93DE07CB75E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49543889"/>
              </p:ext>
            </p:extLst>
          </p:nvPr>
        </p:nvGraphicFramePr>
        <p:xfrm>
          <a:off x="2334129" y="1000028"/>
          <a:ext cx="7523740" cy="1036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8046">
                  <a:extLst>
                    <a:ext uri="{9D8B030D-6E8A-4147-A177-3AD203B41FA5}">
                      <a16:colId xmlns:a16="http://schemas.microsoft.com/office/drawing/2014/main" val="2007473775"/>
                    </a:ext>
                  </a:extLst>
                </a:gridCol>
                <a:gridCol w="5497440">
                  <a:extLst>
                    <a:ext uri="{9D8B030D-6E8A-4147-A177-3AD203B41FA5}">
                      <a16:colId xmlns:a16="http://schemas.microsoft.com/office/drawing/2014/main" val="2404505125"/>
                    </a:ext>
                  </a:extLst>
                </a:gridCol>
                <a:gridCol w="1418254">
                  <a:extLst>
                    <a:ext uri="{9D8B030D-6E8A-4147-A177-3AD203B41FA5}">
                      <a16:colId xmlns:a16="http://schemas.microsoft.com/office/drawing/2014/main" val="1187108462"/>
                    </a:ext>
                  </a:extLst>
                </a:gridCol>
              </a:tblGrid>
              <a:tr h="36480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NO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NAMA DOKUMEN 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CHART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64167197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  <a:endParaRPr lang="en-ID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err="1"/>
                        <a:t>Bisnis</a:t>
                      </a:r>
                      <a:r>
                        <a:rPr lang="en-US" sz="1600" dirty="0"/>
                        <a:t> Proses Corporate </a:t>
                      </a:r>
                      <a:r>
                        <a:rPr lang="en-US" sz="1600" dirty="0" err="1"/>
                        <a:t>Manajemen</a:t>
                      </a:r>
                      <a:r>
                        <a:rPr lang="en-US" sz="1600" dirty="0"/>
                        <a:t> System</a:t>
                      </a:r>
                      <a:endParaRPr lang="en-ID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ID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48352327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</a:t>
                      </a:r>
                      <a:endParaRPr lang="en-ID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err="1"/>
                        <a:t>Konteks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Organisasi</a:t>
                      </a:r>
                      <a:endParaRPr lang="en-ID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ID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1842301"/>
                  </a:ext>
                </a:extLst>
              </a:tr>
            </a:tbl>
          </a:graphicData>
        </a:graphic>
      </p:graphicFrame>
      <p:pic>
        <p:nvPicPr>
          <p:cNvPr id="6" name="Graphic 5" descr="Double Tap Gesture outline">
            <a:hlinkClick r:id="rId2" action="ppaction://hlinksldjump"/>
            <a:extLst>
              <a:ext uri="{FF2B5EF4-FFF2-40B4-BE49-F238E27FC236}">
                <a16:creationId xmlns:a16="http://schemas.microsoft.com/office/drawing/2014/main" id="{E8C3288A-4473-A12B-B2FD-6E99EE951F1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035644" y="1422248"/>
            <a:ext cx="291580" cy="291580"/>
          </a:xfrm>
          <a:prstGeom prst="rect">
            <a:avLst/>
          </a:prstGeom>
        </p:spPr>
      </p:pic>
      <p:pic>
        <p:nvPicPr>
          <p:cNvPr id="4" name="Graphic 3" descr="Double Tap Gesture outline">
            <a:hlinkClick r:id="rId5" action="ppaction://hlinksldjump"/>
            <a:extLst>
              <a:ext uri="{FF2B5EF4-FFF2-40B4-BE49-F238E27FC236}">
                <a16:creationId xmlns:a16="http://schemas.microsoft.com/office/drawing/2014/main" id="{34D2A2A0-E76E-1B37-A9DD-2096D3422CF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035644" y="1744768"/>
            <a:ext cx="291580" cy="2915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294719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908789-ACDB-3E36-9BC9-746049747C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50832"/>
          </a:xfrm>
        </p:spPr>
        <p:txBody>
          <a:bodyPr/>
          <a:lstStyle/>
          <a:p>
            <a:pPr algn="ctr"/>
            <a:r>
              <a:rPr lang="en-US" dirty="0"/>
              <a:t>DAFTAR SOP MR</a:t>
            </a:r>
            <a:endParaRPr lang="en-ID" dirty="0"/>
          </a:p>
        </p:txBody>
      </p:sp>
      <p:graphicFrame>
        <p:nvGraphicFramePr>
          <p:cNvPr id="10" name="Table 5">
            <a:extLst>
              <a:ext uri="{FF2B5EF4-FFF2-40B4-BE49-F238E27FC236}">
                <a16:creationId xmlns:a16="http://schemas.microsoft.com/office/drawing/2014/main" id="{D7B8BFB2-21CD-58CA-4380-15EA1613F59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18314651"/>
              </p:ext>
            </p:extLst>
          </p:nvPr>
        </p:nvGraphicFramePr>
        <p:xfrm>
          <a:off x="2363627" y="1684266"/>
          <a:ext cx="7748820" cy="3383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3120">
                  <a:extLst>
                    <a:ext uri="{9D8B030D-6E8A-4147-A177-3AD203B41FA5}">
                      <a16:colId xmlns:a16="http://schemas.microsoft.com/office/drawing/2014/main" val="2007473775"/>
                    </a:ext>
                  </a:extLst>
                </a:gridCol>
                <a:gridCol w="5759376">
                  <a:extLst>
                    <a:ext uri="{9D8B030D-6E8A-4147-A177-3AD203B41FA5}">
                      <a16:colId xmlns:a16="http://schemas.microsoft.com/office/drawing/2014/main" val="2404505125"/>
                    </a:ext>
                  </a:extLst>
                </a:gridCol>
                <a:gridCol w="1156324">
                  <a:extLst>
                    <a:ext uri="{9D8B030D-6E8A-4147-A177-3AD203B41FA5}">
                      <a16:colId xmlns:a16="http://schemas.microsoft.com/office/drawing/2014/main" val="1187108462"/>
                    </a:ext>
                  </a:extLst>
                </a:gridCol>
              </a:tblGrid>
              <a:tr h="36480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NO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NAMA DOKUMEN 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LINK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64167197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  <a:endParaRPr lang="en-ID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/>
                        <a:t>MR.P.1. </a:t>
                      </a:r>
                      <a:r>
                        <a:rPr lang="en-US" sz="1600" dirty="0" err="1"/>
                        <a:t>Prosedur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Pengendalian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Dokumen</a:t>
                      </a:r>
                      <a:endParaRPr lang="en-ID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ID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4835232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</a:t>
                      </a:r>
                      <a:endParaRPr lang="en-ID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/>
                        <a:t>MR.P.2. </a:t>
                      </a:r>
                      <a:r>
                        <a:rPr lang="en-US" sz="1600" dirty="0" err="1"/>
                        <a:t>Prosedur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Pengendalian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Rekaman</a:t>
                      </a:r>
                      <a:endParaRPr lang="en-ID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ID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1842301"/>
                  </a:ext>
                </a:extLst>
              </a:tr>
              <a:tr h="27940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3.</a:t>
                      </a:r>
                      <a:endParaRPr lang="en-ID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/>
                        <a:t>MR.P.3. </a:t>
                      </a:r>
                      <a:r>
                        <a:rPr lang="en-US" sz="1600" dirty="0" err="1"/>
                        <a:t>Prosedur</a:t>
                      </a:r>
                      <a:r>
                        <a:rPr lang="en-US" sz="1600" dirty="0"/>
                        <a:t> Audit </a:t>
                      </a:r>
                      <a:r>
                        <a:rPr lang="en-US" sz="1600" dirty="0" err="1"/>
                        <a:t>Mutu</a:t>
                      </a:r>
                      <a:r>
                        <a:rPr lang="en-US" sz="1600" dirty="0"/>
                        <a:t> Internal SMT</a:t>
                      </a:r>
                      <a:endParaRPr lang="en-ID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ID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82612782"/>
                  </a:ext>
                </a:extLst>
              </a:tr>
              <a:tr h="2235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4.</a:t>
                      </a:r>
                      <a:endParaRPr lang="en-ID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/>
                        <a:t>MR.P.1.IK.1. </a:t>
                      </a:r>
                      <a:r>
                        <a:rPr lang="en-US" sz="1600" dirty="0" err="1"/>
                        <a:t>Instruksi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Kerja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Perencanaan</a:t>
                      </a:r>
                      <a:r>
                        <a:rPr lang="en-US" sz="1600" dirty="0"/>
                        <a:t>  AMI SMT</a:t>
                      </a:r>
                      <a:endParaRPr lang="en-ID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ID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37541526"/>
                  </a:ext>
                </a:extLst>
              </a:tr>
              <a:tr h="1676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5.</a:t>
                      </a:r>
                      <a:endParaRPr lang="en-ID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/>
                        <a:t>MR.P.1.IK.2. </a:t>
                      </a:r>
                      <a:r>
                        <a:rPr lang="en-US" sz="1600" dirty="0" err="1"/>
                        <a:t>Instruksi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Kerja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Pelaksanaan</a:t>
                      </a:r>
                      <a:r>
                        <a:rPr lang="en-US" sz="1600" dirty="0"/>
                        <a:t> AMI</a:t>
                      </a:r>
                      <a:endParaRPr lang="en-ID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ID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1594189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6. </a:t>
                      </a:r>
                      <a:endParaRPr lang="en-ID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/>
                        <a:t>MR.P.!.IK.3. </a:t>
                      </a:r>
                      <a:r>
                        <a:rPr lang="en-US" sz="1600" dirty="0" err="1"/>
                        <a:t>Instruksi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Kerja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Pembuatan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Laporan</a:t>
                      </a:r>
                      <a:r>
                        <a:rPr lang="en-US" sz="1600" dirty="0"/>
                        <a:t> AMI</a:t>
                      </a:r>
                      <a:endParaRPr lang="en-ID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ID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14263028"/>
                  </a:ext>
                </a:extLst>
              </a:tr>
              <a:tr h="1676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7.</a:t>
                      </a:r>
                      <a:endParaRPr lang="en-ID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/>
                        <a:t>MR.P.4. </a:t>
                      </a:r>
                      <a:r>
                        <a:rPr lang="en-US" sz="1600" dirty="0" err="1"/>
                        <a:t>Prosedur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Tinjauan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Manajemen</a:t>
                      </a:r>
                      <a:endParaRPr lang="en-ID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ID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15425640"/>
                  </a:ext>
                </a:extLst>
              </a:tr>
              <a:tr h="1676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8.</a:t>
                      </a:r>
                      <a:endParaRPr lang="en-ID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/>
                        <a:t>MR.P.5. </a:t>
                      </a:r>
                      <a:r>
                        <a:rPr lang="en-US" sz="1600" dirty="0" err="1"/>
                        <a:t>Prosedur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Pengetahuan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Organisasi</a:t>
                      </a:r>
                      <a:endParaRPr lang="en-ID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ID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53061276"/>
                  </a:ext>
                </a:extLst>
              </a:tr>
              <a:tr h="1676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9.</a:t>
                      </a:r>
                      <a:endParaRPr lang="en-ID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/>
                        <a:t>MR.P.6. </a:t>
                      </a:r>
                      <a:r>
                        <a:rPr lang="en-US" sz="1600" dirty="0" err="1"/>
                        <a:t>Prosedur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Pengendalian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Risiko</a:t>
                      </a:r>
                      <a:r>
                        <a:rPr lang="en-US" sz="1600" dirty="0"/>
                        <a:t> dan </a:t>
                      </a:r>
                      <a:r>
                        <a:rPr lang="en-US" sz="1600" dirty="0" err="1"/>
                        <a:t>Peluang</a:t>
                      </a:r>
                      <a:endParaRPr lang="en-ID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ID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76048177"/>
                  </a:ext>
                </a:extLst>
              </a:tr>
            </a:tbl>
          </a:graphicData>
        </a:graphic>
      </p:graphicFrame>
      <p:pic>
        <p:nvPicPr>
          <p:cNvPr id="11" name="Graphic 10" descr="Key outline">
            <a:extLst>
              <a:ext uri="{FF2B5EF4-FFF2-40B4-BE49-F238E27FC236}">
                <a16:creationId xmlns:a16="http://schemas.microsoft.com/office/drawing/2014/main" id="{EB79CA50-5AD0-B3DB-310A-9C992F5BB00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352759" y="2361379"/>
            <a:ext cx="475614" cy="421966"/>
          </a:xfrm>
          <a:prstGeom prst="rect">
            <a:avLst/>
          </a:prstGeom>
        </p:spPr>
      </p:pic>
      <p:pic>
        <p:nvPicPr>
          <p:cNvPr id="12" name="Graphic 11" descr="Key outline">
            <a:extLst>
              <a:ext uri="{FF2B5EF4-FFF2-40B4-BE49-F238E27FC236}">
                <a16:creationId xmlns:a16="http://schemas.microsoft.com/office/drawing/2014/main" id="{B4580F66-A496-D6EB-2267-1CF8E43835A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352759" y="1997996"/>
            <a:ext cx="475614" cy="421966"/>
          </a:xfrm>
          <a:prstGeom prst="rect">
            <a:avLst/>
          </a:prstGeom>
        </p:spPr>
      </p:pic>
      <p:pic>
        <p:nvPicPr>
          <p:cNvPr id="13" name="Graphic 12" descr="Key outline">
            <a:extLst>
              <a:ext uri="{FF2B5EF4-FFF2-40B4-BE49-F238E27FC236}">
                <a16:creationId xmlns:a16="http://schemas.microsoft.com/office/drawing/2014/main" id="{8592E21B-C777-CD84-28BA-7A949DB7921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352759" y="2667447"/>
            <a:ext cx="475614" cy="421966"/>
          </a:xfrm>
          <a:prstGeom prst="rect">
            <a:avLst/>
          </a:prstGeom>
        </p:spPr>
      </p:pic>
      <p:pic>
        <p:nvPicPr>
          <p:cNvPr id="14" name="Graphic 13" descr="Key outline">
            <a:extLst>
              <a:ext uri="{FF2B5EF4-FFF2-40B4-BE49-F238E27FC236}">
                <a16:creationId xmlns:a16="http://schemas.microsoft.com/office/drawing/2014/main" id="{E3B5BBDB-49ED-1621-2348-19628087606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352759" y="3329488"/>
            <a:ext cx="475614" cy="421966"/>
          </a:xfrm>
          <a:prstGeom prst="rect">
            <a:avLst/>
          </a:prstGeom>
        </p:spPr>
      </p:pic>
      <p:pic>
        <p:nvPicPr>
          <p:cNvPr id="15" name="Graphic 14" descr="Key outline">
            <a:extLst>
              <a:ext uri="{FF2B5EF4-FFF2-40B4-BE49-F238E27FC236}">
                <a16:creationId xmlns:a16="http://schemas.microsoft.com/office/drawing/2014/main" id="{D92ADAEB-13C4-58C6-2F76-24F6DC7D613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352759" y="3023420"/>
            <a:ext cx="475614" cy="421966"/>
          </a:xfrm>
          <a:prstGeom prst="rect">
            <a:avLst/>
          </a:prstGeom>
        </p:spPr>
      </p:pic>
      <p:pic>
        <p:nvPicPr>
          <p:cNvPr id="16" name="Graphic 15" descr="Key outline">
            <a:extLst>
              <a:ext uri="{FF2B5EF4-FFF2-40B4-BE49-F238E27FC236}">
                <a16:creationId xmlns:a16="http://schemas.microsoft.com/office/drawing/2014/main" id="{A1911509-1C53-E686-EA86-B6112C7C86B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352759" y="4023852"/>
            <a:ext cx="475614" cy="421966"/>
          </a:xfrm>
          <a:prstGeom prst="rect">
            <a:avLst/>
          </a:prstGeom>
        </p:spPr>
      </p:pic>
      <p:pic>
        <p:nvPicPr>
          <p:cNvPr id="17" name="Graphic 16" descr="Key outline">
            <a:extLst>
              <a:ext uri="{FF2B5EF4-FFF2-40B4-BE49-F238E27FC236}">
                <a16:creationId xmlns:a16="http://schemas.microsoft.com/office/drawing/2014/main" id="{D05328A9-1943-987C-2075-6174378F1A4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352759" y="3685461"/>
            <a:ext cx="475614" cy="421966"/>
          </a:xfrm>
          <a:prstGeom prst="rect">
            <a:avLst/>
          </a:prstGeom>
        </p:spPr>
      </p:pic>
      <p:pic>
        <p:nvPicPr>
          <p:cNvPr id="18" name="Graphic 17" descr="Key outline">
            <a:extLst>
              <a:ext uri="{FF2B5EF4-FFF2-40B4-BE49-F238E27FC236}">
                <a16:creationId xmlns:a16="http://schemas.microsoft.com/office/drawing/2014/main" id="{D3235448-BAF6-6A1F-BB1D-7DD2AB236EB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352759" y="4383056"/>
            <a:ext cx="475614" cy="421966"/>
          </a:xfrm>
          <a:prstGeom prst="rect">
            <a:avLst/>
          </a:prstGeom>
        </p:spPr>
      </p:pic>
      <p:pic>
        <p:nvPicPr>
          <p:cNvPr id="19" name="Graphic 18" descr="Key outline">
            <a:extLst>
              <a:ext uri="{FF2B5EF4-FFF2-40B4-BE49-F238E27FC236}">
                <a16:creationId xmlns:a16="http://schemas.microsoft.com/office/drawing/2014/main" id="{0054C505-1CBA-F363-E119-2FDC3F161FC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352759" y="4658685"/>
            <a:ext cx="475614" cy="4219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728234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C7B7A60-B5F1-55FA-EED6-F5FEA0BFF2F1}"/>
              </a:ext>
            </a:extLst>
          </p:cNvPr>
          <p:cNvSpPr/>
          <p:nvPr/>
        </p:nvSpPr>
        <p:spPr>
          <a:xfrm>
            <a:off x="2733472" y="2161308"/>
            <a:ext cx="6536987" cy="1938992"/>
          </a:xfrm>
          <a:prstGeom prst="rect">
            <a:avLst/>
          </a:prstGeom>
          <a:noFill/>
          <a:effectLst>
            <a:glow rad="139700">
              <a:schemeClr val="accent2">
                <a:alpha val="40000"/>
              </a:schemeClr>
            </a:glow>
          </a:effectLst>
        </p:spPr>
        <p:txBody>
          <a:bodyPr wrap="squar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en-US" sz="12000" b="1" cap="none" spc="0" dirty="0">
                <a:ln/>
                <a:solidFill>
                  <a:schemeClr val="accent3"/>
                </a:solidFill>
                <a:effectLst/>
                <a:latin typeface="Algerian" panose="04020705040A02060702" pitchFamily="82" charset="0"/>
              </a:rPr>
              <a:t>SELESAI</a:t>
            </a:r>
          </a:p>
        </p:txBody>
      </p:sp>
      <p:pic>
        <p:nvPicPr>
          <p:cNvPr id="2" name="Graphic 1" descr="Asian Temple with solid fill">
            <a:hlinkClick r:id="rId2" action="ppaction://hlinksldjump"/>
            <a:extLst>
              <a:ext uri="{FF2B5EF4-FFF2-40B4-BE49-F238E27FC236}">
                <a16:creationId xmlns:a16="http://schemas.microsoft.com/office/drawing/2014/main" id="{5480FD31-FE9D-E1CD-32C8-8BC8B5AB083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270459" y="3335383"/>
            <a:ext cx="382813" cy="3396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22891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2B1273-9A52-15A2-C520-C99CE3FB7B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60560"/>
          </a:xfrm>
        </p:spPr>
        <p:txBody>
          <a:bodyPr/>
          <a:lstStyle/>
          <a:p>
            <a:pPr algn="ctr"/>
            <a:r>
              <a:rPr lang="en-US" b="1" dirty="0"/>
              <a:t>BISNIS PROSES CMS</a:t>
            </a:r>
            <a:endParaRPr lang="en-ID" b="1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605C22CE-C1C5-91A2-14C8-B411FB16A0F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59846" y="1061884"/>
            <a:ext cx="9528388" cy="5430991"/>
          </a:xfrm>
        </p:spPr>
      </p:pic>
      <p:sp>
        <p:nvSpPr>
          <p:cNvPr id="8" name="Flowchart: Document 7">
            <a:extLst>
              <a:ext uri="{FF2B5EF4-FFF2-40B4-BE49-F238E27FC236}">
                <a16:creationId xmlns:a16="http://schemas.microsoft.com/office/drawing/2014/main" id="{AEA4D932-9113-500F-E26E-766FD91699E5}"/>
              </a:ext>
            </a:extLst>
          </p:cNvPr>
          <p:cNvSpPr/>
          <p:nvPr/>
        </p:nvSpPr>
        <p:spPr>
          <a:xfrm>
            <a:off x="3702210" y="3357033"/>
            <a:ext cx="118533" cy="84667"/>
          </a:xfrm>
          <a:prstGeom prst="flowChartDocumen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pic>
        <p:nvPicPr>
          <p:cNvPr id="9" name="Graphic 8" descr="Double Tap Gesture outline">
            <a:hlinkClick r:id="rId3" action="ppaction://hlinksldjump"/>
            <a:extLst>
              <a:ext uri="{FF2B5EF4-FFF2-40B4-BE49-F238E27FC236}">
                <a16:creationId xmlns:a16="http://schemas.microsoft.com/office/drawing/2014/main" id="{29054F79-C37F-B0ED-3CDE-E20B766E5EB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968986" y="3357033"/>
            <a:ext cx="143933" cy="143933"/>
          </a:xfrm>
          <a:prstGeom prst="rect">
            <a:avLst/>
          </a:prstGeom>
        </p:spPr>
      </p:pic>
      <p:sp>
        <p:nvSpPr>
          <p:cNvPr id="11" name="Flowchart: Document 10">
            <a:extLst>
              <a:ext uri="{FF2B5EF4-FFF2-40B4-BE49-F238E27FC236}">
                <a16:creationId xmlns:a16="http://schemas.microsoft.com/office/drawing/2014/main" id="{3CF06DEB-008A-5B4A-D333-DD90188F7B48}"/>
              </a:ext>
            </a:extLst>
          </p:cNvPr>
          <p:cNvSpPr/>
          <p:nvPr/>
        </p:nvSpPr>
        <p:spPr>
          <a:xfrm>
            <a:off x="5685291" y="3500966"/>
            <a:ext cx="118533" cy="84667"/>
          </a:xfrm>
          <a:prstGeom prst="flowChartDocumen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pic>
        <p:nvPicPr>
          <p:cNvPr id="12" name="Graphic 11" descr="Double Tap Gesture outline">
            <a:hlinkClick r:id="rId6" action="ppaction://hlinksldjump"/>
            <a:extLst>
              <a:ext uri="{FF2B5EF4-FFF2-40B4-BE49-F238E27FC236}">
                <a16:creationId xmlns:a16="http://schemas.microsoft.com/office/drawing/2014/main" id="{1455AC4D-7A5A-4981-619B-7EFB4B0B27E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952067" y="3500966"/>
            <a:ext cx="143933" cy="143933"/>
          </a:xfrm>
          <a:prstGeom prst="rect">
            <a:avLst/>
          </a:prstGeom>
        </p:spPr>
      </p:pic>
      <p:sp>
        <p:nvSpPr>
          <p:cNvPr id="14" name="Flowchart: Document 13">
            <a:extLst>
              <a:ext uri="{FF2B5EF4-FFF2-40B4-BE49-F238E27FC236}">
                <a16:creationId xmlns:a16="http://schemas.microsoft.com/office/drawing/2014/main" id="{263FF738-D59C-2787-539C-BE07C575E545}"/>
              </a:ext>
            </a:extLst>
          </p:cNvPr>
          <p:cNvSpPr/>
          <p:nvPr/>
        </p:nvSpPr>
        <p:spPr>
          <a:xfrm>
            <a:off x="10132507" y="2390604"/>
            <a:ext cx="118533" cy="84667"/>
          </a:xfrm>
          <a:prstGeom prst="flowChartDocumen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pic>
        <p:nvPicPr>
          <p:cNvPr id="15" name="Graphic 14" descr="Double Tap Gesture outline">
            <a:hlinkClick r:id="rId7" action="ppaction://hlinksldjump"/>
            <a:extLst>
              <a:ext uri="{FF2B5EF4-FFF2-40B4-BE49-F238E27FC236}">
                <a16:creationId xmlns:a16="http://schemas.microsoft.com/office/drawing/2014/main" id="{1ABEEE32-B727-79C7-1914-3EF68833336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399283" y="2390604"/>
            <a:ext cx="143933" cy="143933"/>
          </a:xfrm>
          <a:prstGeom prst="rect">
            <a:avLst/>
          </a:prstGeom>
        </p:spPr>
      </p:pic>
      <p:sp>
        <p:nvSpPr>
          <p:cNvPr id="17" name="Flowchart: Document 16">
            <a:extLst>
              <a:ext uri="{FF2B5EF4-FFF2-40B4-BE49-F238E27FC236}">
                <a16:creationId xmlns:a16="http://schemas.microsoft.com/office/drawing/2014/main" id="{F3E413C8-E3B4-2D87-2BD0-7216C55D41CE}"/>
              </a:ext>
            </a:extLst>
          </p:cNvPr>
          <p:cNvSpPr/>
          <p:nvPr/>
        </p:nvSpPr>
        <p:spPr>
          <a:xfrm>
            <a:off x="10136301" y="2715069"/>
            <a:ext cx="118533" cy="84667"/>
          </a:xfrm>
          <a:prstGeom prst="flowChartDocumen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pic>
        <p:nvPicPr>
          <p:cNvPr id="18" name="Graphic 17" descr="Double Tap Gesture outline">
            <a:hlinkClick r:id="rId8" action="ppaction://hlinksldjump"/>
            <a:extLst>
              <a:ext uri="{FF2B5EF4-FFF2-40B4-BE49-F238E27FC236}">
                <a16:creationId xmlns:a16="http://schemas.microsoft.com/office/drawing/2014/main" id="{4758E75A-42C4-0E89-0770-99D59A5F263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429187" y="2715069"/>
            <a:ext cx="143933" cy="143933"/>
          </a:xfrm>
          <a:prstGeom prst="rect">
            <a:avLst/>
          </a:prstGeom>
        </p:spPr>
      </p:pic>
      <p:sp>
        <p:nvSpPr>
          <p:cNvPr id="20" name="Flowchart: Document 19">
            <a:extLst>
              <a:ext uri="{FF2B5EF4-FFF2-40B4-BE49-F238E27FC236}">
                <a16:creationId xmlns:a16="http://schemas.microsoft.com/office/drawing/2014/main" id="{0972D9FA-70C2-CCA0-EE51-040722D3A699}"/>
              </a:ext>
            </a:extLst>
          </p:cNvPr>
          <p:cNvSpPr/>
          <p:nvPr/>
        </p:nvSpPr>
        <p:spPr>
          <a:xfrm>
            <a:off x="10132507" y="3039534"/>
            <a:ext cx="118533" cy="84667"/>
          </a:xfrm>
          <a:prstGeom prst="flowChartDocumen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pic>
        <p:nvPicPr>
          <p:cNvPr id="21" name="Graphic 20" descr="Double Tap Gesture outline">
            <a:hlinkClick r:id="rId9" action="ppaction://hlinksldjump"/>
            <a:extLst>
              <a:ext uri="{FF2B5EF4-FFF2-40B4-BE49-F238E27FC236}">
                <a16:creationId xmlns:a16="http://schemas.microsoft.com/office/drawing/2014/main" id="{28F6CAD9-2F3E-D8B6-5A86-74C39F38296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399283" y="3039534"/>
            <a:ext cx="143933" cy="143933"/>
          </a:xfrm>
          <a:prstGeom prst="rect">
            <a:avLst/>
          </a:prstGeom>
        </p:spPr>
      </p:pic>
      <p:sp>
        <p:nvSpPr>
          <p:cNvPr id="23" name="Flowchart: Document 22">
            <a:extLst>
              <a:ext uri="{FF2B5EF4-FFF2-40B4-BE49-F238E27FC236}">
                <a16:creationId xmlns:a16="http://schemas.microsoft.com/office/drawing/2014/main" id="{D19D70AF-0F2E-030A-2133-F4BDA4C8A8A5}"/>
              </a:ext>
            </a:extLst>
          </p:cNvPr>
          <p:cNvSpPr/>
          <p:nvPr/>
        </p:nvSpPr>
        <p:spPr>
          <a:xfrm>
            <a:off x="10132507" y="3340100"/>
            <a:ext cx="118533" cy="84667"/>
          </a:xfrm>
          <a:prstGeom prst="flowChartDocumen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pic>
        <p:nvPicPr>
          <p:cNvPr id="24" name="Graphic 23" descr="Double Tap Gesture outline">
            <a:hlinkClick r:id="rId10" action="ppaction://hlinksldjump"/>
            <a:extLst>
              <a:ext uri="{FF2B5EF4-FFF2-40B4-BE49-F238E27FC236}">
                <a16:creationId xmlns:a16="http://schemas.microsoft.com/office/drawing/2014/main" id="{0867A52E-9CB5-DEF9-7796-F0EEBB2D69C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399283" y="3340100"/>
            <a:ext cx="143933" cy="143933"/>
          </a:xfrm>
          <a:prstGeom prst="rect">
            <a:avLst/>
          </a:prstGeom>
        </p:spPr>
      </p:pic>
      <p:sp>
        <p:nvSpPr>
          <p:cNvPr id="26" name="Flowchart: Document 25">
            <a:extLst>
              <a:ext uri="{FF2B5EF4-FFF2-40B4-BE49-F238E27FC236}">
                <a16:creationId xmlns:a16="http://schemas.microsoft.com/office/drawing/2014/main" id="{5F1D186E-10FC-22D3-DD3A-B602642FE407}"/>
              </a:ext>
            </a:extLst>
          </p:cNvPr>
          <p:cNvSpPr/>
          <p:nvPr/>
        </p:nvSpPr>
        <p:spPr>
          <a:xfrm>
            <a:off x="4695268" y="5724149"/>
            <a:ext cx="118533" cy="84667"/>
          </a:xfrm>
          <a:prstGeom prst="flowChartDocumen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pic>
        <p:nvPicPr>
          <p:cNvPr id="27" name="Graphic 26" descr="Double Tap Gesture outline">
            <a:hlinkClick r:id="rId11" action="ppaction://hlinksldjump"/>
            <a:extLst>
              <a:ext uri="{FF2B5EF4-FFF2-40B4-BE49-F238E27FC236}">
                <a16:creationId xmlns:a16="http://schemas.microsoft.com/office/drawing/2014/main" id="{3512BAD0-3B0E-ED2D-5976-61CE93CD59E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962044" y="5724149"/>
            <a:ext cx="143933" cy="143933"/>
          </a:xfrm>
          <a:prstGeom prst="rect">
            <a:avLst/>
          </a:prstGeom>
        </p:spPr>
      </p:pic>
      <p:sp>
        <p:nvSpPr>
          <p:cNvPr id="29" name="Flowchart: Document 28">
            <a:extLst>
              <a:ext uri="{FF2B5EF4-FFF2-40B4-BE49-F238E27FC236}">
                <a16:creationId xmlns:a16="http://schemas.microsoft.com/office/drawing/2014/main" id="{FCBCA0FB-1644-B8EF-E842-1D9D8A724CAA}"/>
              </a:ext>
            </a:extLst>
          </p:cNvPr>
          <p:cNvSpPr/>
          <p:nvPr/>
        </p:nvSpPr>
        <p:spPr>
          <a:xfrm>
            <a:off x="6484739" y="5835172"/>
            <a:ext cx="118533" cy="84667"/>
          </a:xfrm>
          <a:prstGeom prst="flowChartDocumen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pic>
        <p:nvPicPr>
          <p:cNvPr id="30" name="Graphic 29" descr="Double Tap Gesture outline">
            <a:hlinkClick r:id="rId12" action="ppaction://hlinksldjump"/>
            <a:extLst>
              <a:ext uri="{FF2B5EF4-FFF2-40B4-BE49-F238E27FC236}">
                <a16:creationId xmlns:a16="http://schemas.microsoft.com/office/drawing/2014/main" id="{C5ECA096-0817-AFC6-0CDF-0B61782ED8D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751515" y="5835172"/>
            <a:ext cx="143933" cy="143933"/>
          </a:xfrm>
          <a:prstGeom prst="rect">
            <a:avLst/>
          </a:prstGeom>
        </p:spPr>
      </p:pic>
      <p:sp>
        <p:nvSpPr>
          <p:cNvPr id="32" name="Flowchart: Document 31">
            <a:extLst>
              <a:ext uri="{FF2B5EF4-FFF2-40B4-BE49-F238E27FC236}">
                <a16:creationId xmlns:a16="http://schemas.microsoft.com/office/drawing/2014/main" id="{D1C7CE90-C885-8424-2872-AEAF8D9421EF}"/>
              </a:ext>
            </a:extLst>
          </p:cNvPr>
          <p:cNvSpPr/>
          <p:nvPr/>
        </p:nvSpPr>
        <p:spPr>
          <a:xfrm>
            <a:off x="6484739" y="6062423"/>
            <a:ext cx="118533" cy="84667"/>
          </a:xfrm>
          <a:prstGeom prst="flowChartDocumen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pic>
        <p:nvPicPr>
          <p:cNvPr id="33" name="Graphic 32" descr="Double Tap Gesture outline">
            <a:hlinkClick r:id="rId13" action="ppaction://hlinksldjump"/>
            <a:extLst>
              <a:ext uri="{FF2B5EF4-FFF2-40B4-BE49-F238E27FC236}">
                <a16:creationId xmlns:a16="http://schemas.microsoft.com/office/drawing/2014/main" id="{C3292649-6F46-2CD7-FE9A-6BCFB5FE474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751515" y="6062423"/>
            <a:ext cx="143933" cy="143933"/>
          </a:xfrm>
          <a:prstGeom prst="rect">
            <a:avLst/>
          </a:prstGeom>
        </p:spPr>
      </p:pic>
      <p:pic>
        <p:nvPicPr>
          <p:cNvPr id="3" name="Graphic 2" descr="Asian Temple with solid fill">
            <a:hlinkClick r:id="rId14" action="ppaction://hlinksldjump"/>
            <a:extLst>
              <a:ext uri="{FF2B5EF4-FFF2-40B4-BE49-F238E27FC236}">
                <a16:creationId xmlns:a16="http://schemas.microsoft.com/office/drawing/2014/main" id="{FD366B69-4A12-D1A1-E63B-B6F8082782B8}"/>
              </a:ext>
            </a:extLst>
          </p:cNvPr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6"/>
              </a:ext>
            </a:extLst>
          </a:blip>
          <a:stretch>
            <a:fillRect/>
          </a:stretch>
        </p:blipFill>
        <p:spPr>
          <a:xfrm>
            <a:off x="10788234" y="5822370"/>
            <a:ext cx="636574" cy="5647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75256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E12805-EB11-3FE0-A804-7F8A1AF826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59003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/>
              <a:t>CHITOSE VISI, MISI &amp; VALUE </a:t>
            </a:r>
            <a:endParaRPr lang="en-ID" sz="32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035F00-56F7-DD5D-464A-1DA2EC361E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61872" y="1001949"/>
            <a:ext cx="9991928" cy="5175014"/>
          </a:xfrm>
        </p:spPr>
        <p:txBody>
          <a:bodyPr>
            <a:normAutofit fontScale="70000" lnSpcReduction="20000"/>
          </a:bodyPr>
          <a:lstStyle/>
          <a:p>
            <a:pPr algn="just">
              <a:lnSpc>
                <a:spcPct val="115000"/>
              </a:lnSpc>
            </a:pPr>
            <a:r>
              <a:rPr lang="en-US" sz="19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VISI</a:t>
            </a:r>
            <a:endParaRPr lang="en-ID" sz="19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22300" lvl="1" algn="just">
              <a:lnSpc>
                <a:spcPct val="115000"/>
              </a:lnSpc>
              <a:buFont typeface="+mj-lt"/>
              <a:buAutoNum type="arabicPeriod"/>
            </a:pP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Menjadi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perusahaan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nomor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satu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di Indonesia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sebagai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penyedia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8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steel related furniture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inovatif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dan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kompetitif</a:t>
            </a:r>
            <a:endParaRPr lang="en-ID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n-US" sz="19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MISI</a:t>
            </a:r>
            <a:endParaRPr lang="en-ID" sz="19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22300" lvl="3" algn="just">
              <a:lnSpc>
                <a:spcPct val="115000"/>
              </a:lnSpc>
              <a:buFont typeface="+mj-lt"/>
              <a:buAutoNum type="arabicPeriod"/>
            </a:pPr>
            <a:r>
              <a:rPr lang="en-US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Meningkatkan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kepuasan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pelanggan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dengan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inovasi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produk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dan </a:t>
            </a:r>
            <a:r>
              <a:rPr lang="en-US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pelayanan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bermutu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tinggi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melalui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kepemimpinan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kuat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n-ID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22300" lvl="3" algn="just">
              <a:lnSpc>
                <a:spcPct val="115000"/>
              </a:lnSpc>
              <a:buFont typeface="+mj-lt"/>
              <a:buAutoNum type="arabicPeriod"/>
            </a:pPr>
            <a:r>
              <a:rPr lang="en-US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Memberikan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manajemen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terpercaya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melalui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penegakan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good corporate governance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dan </a:t>
            </a:r>
            <a:r>
              <a:rPr lang="en-US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penerapan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sistem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terintegrasi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</a:t>
            </a:r>
            <a:endParaRPr lang="en-ID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22300" lvl="3" algn="just">
              <a:lnSpc>
                <a:spcPct val="115000"/>
              </a:lnSpc>
              <a:buFont typeface="+mj-lt"/>
              <a:buAutoNum type="arabicPeriod"/>
            </a:pPr>
            <a:r>
              <a:rPr lang="en-US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Memberikan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pertumbuhan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keuntungan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bagi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shareholders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dan </a:t>
            </a:r>
            <a:r>
              <a:rPr lang="en-US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kontribusi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manfaat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bagi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seluruh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stakeholders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n-ID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22300" lvl="3" algn="just">
              <a:lnSpc>
                <a:spcPct val="115000"/>
              </a:lnSpc>
              <a:buFont typeface="+mj-lt"/>
              <a:buAutoNum type="arabicPeriod"/>
            </a:pPr>
            <a:r>
              <a:rPr lang="en-US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Membangun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sumber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daya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manusia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berkarakter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dan </a:t>
            </a:r>
            <a:r>
              <a:rPr lang="en-US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dapat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diandalkan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serta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mempunyai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etos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kerja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tinggi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n-ID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22300" lvl="3" algn="just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en-US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Membangun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pondasi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perusahaan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berkelanjutan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dengan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memperhatikan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aspek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ESG </a:t>
            </a:r>
            <a:r>
              <a:rPr lang="en-US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dalam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penetapan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kebijakan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maupun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operasional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perusahaan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	</a:t>
            </a:r>
            <a:endParaRPr lang="en-ID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900" b="1" kern="12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VALUE</a:t>
            </a:r>
            <a:endParaRPr lang="en-ID" sz="1900" b="1" dirty="0">
              <a:effectLst/>
              <a:ea typeface="Times New Roman" panose="02020603050405020304" pitchFamily="18" charset="0"/>
            </a:endParaRPr>
          </a:p>
          <a:p>
            <a:pPr marL="622800" lvl="1" indent="-230400">
              <a:buFont typeface="Symbol" panose="05050102010706020507" pitchFamily="18" charset="2"/>
              <a:buChar char=""/>
            </a:pPr>
            <a:r>
              <a:rPr lang="en-US" sz="1800" b="1" kern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Integrity</a:t>
            </a:r>
            <a:r>
              <a:rPr lang="en-US" sz="1400" kern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 </a:t>
            </a:r>
            <a:endParaRPr lang="en-ID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22800" marR="789305" indent="0">
              <a:spcBef>
                <a:spcPts val="0"/>
              </a:spcBef>
              <a:buNone/>
            </a:pPr>
            <a:r>
              <a:rPr lang="de-DE" sz="1800" kern="12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Jujur dan konsisten atas ucapan dan tindakan serta mengutamakan kepentingan perusahaan</a:t>
            </a:r>
            <a:endParaRPr lang="en-ID" sz="1800" dirty="0">
              <a:effectLst/>
              <a:ea typeface="Times New Roman" panose="02020603050405020304" pitchFamily="18" charset="0"/>
            </a:endParaRPr>
          </a:p>
          <a:p>
            <a:pPr marL="622800" marR="968375" lvl="1" indent="-230400">
              <a:spcBef>
                <a:spcPts val="1200"/>
              </a:spcBef>
              <a:buFont typeface="Symbol" panose="05050102010706020507" pitchFamily="18" charset="2"/>
              <a:buChar char=""/>
            </a:pPr>
            <a:r>
              <a:rPr lang="en-US" sz="1800" b="1" kern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Professional</a:t>
            </a:r>
            <a:r>
              <a:rPr lang="en-US" sz="1400" kern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en-ID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22800" marR="968375" indent="0">
              <a:spcBef>
                <a:spcPts val="0"/>
              </a:spcBef>
              <a:buNone/>
            </a:pPr>
            <a:r>
              <a:rPr lang="en-US" sz="1800" kern="12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Menguasai</a:t>
            </a:r>
            <a:r>
              <a:rPr lang="en-US" sz="1800" kern="12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kern="12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bidang</a:t>
            </a:r>
            <a:r>
              <a:rPr lang="en-US" sz="1800" kern="12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kern="12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pekerjaannya</a:t>
            </a:r>
            <a:r>
              <a:rPr lang="en-US" sz="1800" kern="12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kern="12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sz="1800" kern="12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kern="12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standar</a:t>
            </a:r>
            <a:r>
              <a:rPr lang="en-US" sz="1800" kern="12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kern="12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kualitas</a:t>
            </a:r>
            <a:r>
              <a:rPr lang="en-US" sz="1800" kern="12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US" sz="1800" kern="12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etika</a:t>
            </a:r>
            <a:r>
              <a:rPr lang="en-US" sz="1800" kern="12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moral yang </a:t>
            </a:r>
            <a:r>
              <a:rPr lang="en-US" sz="1800" kern="12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tinggi</a:t>
            </a:r>
            <a:endParaRPr lang="en-ID" sz="1800" dirty="0">
              <a:effectLst/>
              <a:ea typeface="Times New Roman" panose="02020603050405020304" pitchFamily="18" charset="0"/>
            </a:endParaRPr>
          </a:p>
          <a:p>
            <a:pPr marL="622800" marR="968375" lvl="1" indent="-230400">
              <a:spcBef>
                <a:spcPts val="1200"/>
              </a:spcBef>
              <a:buFont typeface="Symbol" panose="05050102010706020507" pitchFamily="18" charset="2"/>
              <a:buChar char=""/>
            </a:pPr>
            <a:r>
              <a:rPr lang="en-US" sz="1800" b="1" kern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Innovation</a:t>
            </a:r>
            <a:r>
              <a:rPr lang="en-US" sz="1400" kern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en-ID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22800" marR="789305" indent="0">
              <a:spcBef>
                <a:spcPts val="0"/>
              </a:spcBef>
              <a:buNone/>
            </a:pPr>
            <a:r>
              <a:rPr lang="id-ID" sz="1800" kern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Secara terus menerus mengeluarkan ide dan gagasan serta mengimplementasikannya untuk menciptakan nilai tambah bagi perusahaan</a:t>
            </a:r>
            <a:endParaRPr lang="en-ID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22800" marR="968375" lvl="1" indent="-230400">
              <a:spcBef>
                <a:spcPts val="1200"/>
              </a:spcBef>
              <a:buFont typeface="Symbol" panose="05050102010706020507" pitchFamily="18" charset="2"/>
              <a:buChar char=""/>
            </a:pPr>
            <a:r>
              <a:rPr lang="en-US" sz="1800" b="1" kern="12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Customer focus</a:t>
            </a:r>
            <a:endParaRPr lang="en-ID" sz="1800" b="1" dirty="0">
              <a:effectLst/>
              <a:ea typeface="Times New Roman" panose="02020603050405020304" pitchFamily="18" charset="0"/>
            </a:endParaRPr>
          </a:p>
          <a:p>
            <a:pPr marL="622800" marR="879475" indent="0">
              <a:spcBef>
                <a:spcPts val="0"/>
              </a:spcBef>
              <a:buNone/>
            </a:pPr>
            <a:r>
              <a:rPr lang="en-US" sz="1800" kern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Menempatkan</a:t>
            </a:r>
            <a:r>
              <a:rPr lang="en-US" sz="1800" kern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kern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pelanggan</a:t>
            </a:r>
            <a:r>
              <a:rPr lang="en-US" sz="1800" kern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kern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sebagai</a:t>
            </a:r>
            <a:r>
              <a:rPr lang="en-US" sz="1800" kern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kern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prioritas</a:t>
            </a:r>
            <a:r>
              <a:rPr lang="en-US" sz="1800" kern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kern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utama</a:t>
            </a:r>
            <a:r>
              <a:rPr lang="en-US" sz="1800" kern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kern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melalui</a:t>
            </a:r>
            <a:r>
              <a:rPr lang="en-US" sz="1800" kern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kern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pemenuhan</a:t>
            </a:r>
            <a:r>
              <a:rPr lang="en-US" sz="1800" kern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kern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kebutuhannya</a:t>
            </a:r>
            <a:r>
              <a:rPr lang="en-US" sz="1800" kern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kern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melampaui</a:t>
            </a:r>
            <a:r>
              <a:rPr lang="en-US" sz="1800" kern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kern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harapannya</a:t>
            </a:r>
            <a:r>
              <a:rPr lang="en-US" sz="1800" kern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1800" kern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excedding</a:t>
            </a:r>
            <a:r>
              <a:rPr lang="en-US" sz="1800" kern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expectation)</a:t>
            </a:r>
            <a:endParaRPr lang="en-ID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22800" marR="968375" lvl="1" indent="-230400">
              <a:spcBef>
                <a:spcPts val="1200"/>
              </a:spcBef>
              <a:buFont typeface="Symbol" panose="05050102010706020507" pitchFamily="18" charset="2"/>
              <a:buChar char=""/>
            </a:pPr>
            <a:r>
              <a:rPr lang="en-US" sz="1800" b="1" kern="12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Excellent</a:t>
            </a:r>
            <a:endParaRPr lang="en-ID" sz="1800" b="1" dirty="0">
              <a:effectLst/>
              <a:ea typeface="Times New Roman" panose="02020603050405020304" pitchFamily="18" charset="0"/>
            </a:endParaRPr>
          </a:p>
          <a:p>
            <a:pPr marL="622800" marR="968375" indent="0">
              <a:spcBef>
                <a:spcPts val="0"/>
              </a:spcBef>
              <a:buNone/>
            </a:pPr>
            <a:r>
              <a:rPr lang="id-ID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Berkomitmen memberikan yang terbaik untuk menciptakan nilai tambah bagi stakeholders</a:t>
            </a:r>
            <a:endParaRPr lang="en-ID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ID" dirty="0"/>
          </a:p>
        </p:txBody>
      </p:sp>
      <p:pic>
        <p:nvPicPr>
          <p:cNvPr id="4" name="Graphic 3" descr="Asian Temple with solid fill">
            <a:hlinkClick r:id="rId2" action="ppaction://hlinksldjump"/>
            <a:extLst>
              <a:ext uri="{FF2B5EF4-FFF2-40B4-BE49-F238E27FC236}">
                <a16:creationId xmlns:a16="http://schemas.microsoft.com/office/drawing/2014/main" id="{DD0FF4CF-16AB-B33A-9369-98BD81412CC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717226" y="5457790"/>
            <a:ext cx="636574" cy="5647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06899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023285-8CBB-0589-DC08-6FD2C29040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07641"/>
          </a:xfrm>
        </p:spPr>
        <p:txBody>
          <a:bodyPr>
            <a:normAutofit/>
          </a:bodyPr>
          <a:lstStyle/>
          <a:p>
            <a:pPr algn="ctr"/>
            <a:r>
              <a:rPr lang="en-US" sz="3600" b="1" dirty="0"/>
              <a:t>FORM BSC CORPORATE</a:t>
            </a:r>
            <a:endParaRPr lang="en-ID" sz="3600" b="1" dirty="0"/>
          </a:p>
        </p:txBody>
      </p:sp>
      <p:pic>
        <p:nvPicPr>
          <p:cNvPr id="323" name="Content Placeholder 322">
            <a:extLst>
              <a:ext uri="{FF2B5EF4-FFF2-40B4-BE49-F238E27FC236}">
                <a16:creationId xmlns:a16="http://schemas.microsoft.com/office/drawing/2014/main" id="{50D56009-4DF9-42FA-2FD6-DB718F5809B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58925" y="1117100"/>
            <a:ext cx="9404043" cy="5308600"/>
          </a:xfrm>
          <a:prstGeom prst="rect">
            <a:avLst/>
          </a:prstGeom>
        </p:spPr>
      </p:pic>
      <p:pic>
        <p:nvPicPr>
          <p:cNvPr id="3" name="Graphic 2" descr="Asian Temple with solid fill">
            <a:hlinkClick r:id="rId3" action="ppaction://hlinksldjump"/>
            <a:extLst>
              <a:ext uri="{FF2B5EF4-FFF2-40B4-BE49-F238E27FC236}">
                <a16:creationId xmlns:a16="http://schemas.microsoft.com/office/drawing/2014/main" id="{301098E0-5078-B223-8CFA-81FDBB84198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962968" y="5740900"/>
            <a:ext cx="636574" cy="5647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4780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Content Placeholder 8">
            <a:extLst>
              <a:ext uri="{FF2B5EF4-FFF2-40B4-BE49-F238E27FC236}">
                <a16:creationId xmlns:a16="http://schemas.microsoft.com/office/drawing/2014/main" id="{88931AAD-9BE9-6E88-6653-1D42E43EC85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895339" y="1079770"/>
            <a:ext cx="8513257" cy="5474375"/>
          </a:xfr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6F8A5B4B-B3BC-0BBA-AF0F-B980178BB7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74322" y="365126"/>
            <a:ext cx="10079477" cy="714644"/>
          </a:xfrm>
        </p:spPr>
        <p:txBody>
          <a:bodyPr>
            <a:normAutofit/>
          </a:bodyPr>
          <a:lstStyle/>
          <a:p>
            <a:pPr algn="ctr"/>
            <a:r>
              <a:rPr lang="en-US" sz="3600" b="1" dirty="0"/>
              <a:t>KONTEKS ORGANISASI</a:t>
            </a:r>
            <a:endParaRPr lang="en-ID" sz="3600" b="1" dirty="0"/>
          </a:p>
        </p:txBody>
      </p:sp>
      <p:sp>
        <p:nvSpPr>
          <p:cNvPr id="7" name="Flowchart: Document 6">
            <a:extLst>
              <a:ext uri="{FF2B5EF4-FFF2-40B4-BE49-F238E27FC236}">
                <a16:creationId xmlns:a16="http://schemas.microsoft.com/office/drawing/2014/main" id="{18B3A05C-3A93-BF1D-B42D-7C3D5E6FB879}"/>
              </a:ext>
            </a:extLst>
          </p:cNvPr>
          <p:cNvSpPr/>
          <p:nvPr/>
        </p:nvSpPr>
        <p:spPr>
          <a:xfrm>
            <a:off x="8467647" y="3488264"/>
            <a:ext cx="118533" cy="84667"/>
          </a:xfrm>
          <a:prstGeom prst="flowChartDocumen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pic>
        <p:nvPicPr>
          <p:cNvPr id="8" name="Graphic 7" descr="Double Tap Gesture outline">
            <a:hlinkClick r:id="rId3" action="ppaction://hlinksldjump"/>
            <a:extLst>
              <a:ext uri="{FF2B5EF4-FFF2-40B4-BE49-F238E27FC236}">
                <a16:creationId xmlns:a16="http://schemas.microsoft.com/office/drawing/2014/main" id="{70D91347-5D99-6C23-4A14-44D20D3CC7B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728017" y="3468947"/>
            <a:ext cx="143933" cy="143933"/>
          </a:xfrm>
          <a:prstGeom prst="rect">
            <a:avLst/>
          </a:prstGeom>
        </p:spPr>
      </p:pic>
      <p:sp>
        <p:nvSpPr>
          <p:cNvPr id="11" name="Flowchart: Document 10">
            <a:extLst>
              <a:ext uri="{FF2B5EF4-FFF2-40B4-BE49-F238E27FC236}">
                <a16:creationId xmlns:a16="http://schemas.microsoft.com/office/drawing/2014/main" id="{04A6B001-F476-2A0E-4268-B7C405418530}"/>
              </a:ext>
            </a:extLst>
          </p:cNvPr>
          <p:cNvSpPr/>
          <p:nvPr/>
        </p:nvSpPr>
        <p:spPr>
          <a:xfrm>
            <a:off x="6683076" y="4697355"/>
            <a:ext cx="118533" cy="84667"/>
          </a:xfrm>
          <a:prstGeom prst="flowChartDocumen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pic>
        <p:nvPicPr>
          <p:cNvPr id="12" name="Graphic 11" descr="Double Tap Gesture outline">
            <a:hlinkClick r:id="rId6" action="ppaction://hlinksldjump"/>
            <a:extLst>
              <a:ext uri="{FF2B5EF4-FFF2-40B4-BE49-F238E27FC236}">
                <a16:creationId xmlns:a16="http://schemas.microsoft.com/office/drawing/2014/main" id="{33C0F15E-4CBD-5B8F-F02A-544FCB29442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949852" y="4697355"/>
            <a:ext cx="143933" cy="143933"/>
          </a:xfrm>
          <a:prstGeom prst="rect">
            <a:avLst/>
          </a:prstGeom>
        </p:spPr>
      </p:pic>
      <p:sp>
        <p:nvSpPr>
          <p:cNvPr id="14" name="Flowchart: Document 13">
            <a:extLst>
              <a:ext uri="{FF2B5EF4-FFF2-40B4-BE49-F238E27FC236}">
                <a16:creationId xmlns:a16="http://schemas.microsoft.com/office/drawing/2014/main" id="{E957FEAA-1192-97B7-52C2-0BAB42281F32}"/>
              </a:ext>
            </a:extLst>
          </p:cNvPr>
          <p:cNvSpPr/>
          <p:nvPr/>
        </p:nvSpPr>
        <p:spPr>
          <a:xfrm>
            <a:off x="3533612" y="4866611"/>
            <a:ext cx="118533" cy="84667"/>
          </a:xfrm>
          <a:prstGeom prst="flowChartDocumen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pic>
        <p:nvPicPr>
          <p:cNvPr id="15" name="Graphic 14" descr="Double Tap Gesture outline">
            <a:hlinkClick r:id="rId7" action="ppaction://hlinksldjump"/>
            <a:extLst>
              <a:ext uri="{FF2B5EF4-FFF2-40B4-BE49-F238E27FC236}">
                <a16:creationId xmlns:a16="http://schemas.microsoft.com/office/drawing/2014/main" id="{341A0F37-DFA1-48E9-3613-A295E165D8B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800388" y="4866611"/>
            <a:ext cx="143933" cy="143933"/>
          </a:xfrm>
          <a:prstGeom prst="rect">
            <a:avLst/>
          </a:prstGeom>
        </p:spPr>
      </p:pic>
      <p:sp>
        <p:nvSpPr>
          <p:cNvPr id="17" name="Flowchart: Document 16">
            <a:extLst>
              <a:ext uri="{FF2B5EF4-FFF2-40B4-BE49-F238E27FC236}">
                <a16:creationId xmlns:a16="http://schemas.microsoft.com/office/drawing/2014/main" id="{E16DAC1A-4DEA-0E22-4B4B-7FC0BBAECF90}"/>
              </a:ext>
            </a:extLst>
          </p:cNvPr>
          <p:cNvSpPr/>
          <p:nvPr/>
        </p:nvSpPr>
        <p:spPr>
          <a:xfrm>
            <a:off x="8910082" y="5651086"/>
            <a:ext cx="118533" cy="84667"/>
          </a:xfrm>
          <a:prstGeom prst="flowChartDocumen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pic>
        <p:nvPicPr>
          <p:cNvPr id="18" name="Graphic 17" descr="Double Tap Gesture outline">
            <a:hlinkClick r:id="rId8" action="ppaction://hlinksldjump"/>
            <a:extLst>
              <a:ext uri="{FF2B5EF4-FFF2-40B4-BE49-F238E27FC236}">
                <a16:creationId xmlns:a16="http://schemas.microsoft.com/office/drawing/2014/main" id="{2D1967EF-F221-3FBF-2B89-847CE9BB77F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176858" y="5651086"/>
            <a:ext cx="143933" cy="143933"/>
          </a:xfrm>
          <a:prstGeom prst="rect">
            <a:avLst/>
          </a:prstGeom>
        </p:spPr>
      </p:pic>
      <p:sp>
        <p:nvSpPr>
          <p:cNvPr id="19" name="Flowchart: Document 18">
            <a:extLst>
              <a:ext uri="{FF2B5EF4-FFF2-40B4-BE49-F238E27FC236}">
                <a16:creationId xmlns:a16="http://schemas.microsoft.com/office/drawing/2014/main" id="{0A0BB231-54B3-BF89-3CBB-D48375A58734}"/>
              </a:ext>
            </a:extLst>
          </p:cNvPr>
          <p:cNvSpPr/>
          <p:nvPr/>
        </p:nvSpPr>
        <p:spPr>
          <a:xfrm>
            <a:off x="8467646" y="3344333"/>
            <a:ext cx="118533" cy="84667"/>
          </a:xfrm>
          <a:prstGeom prst="flowChartDocumen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pic>
        <p:nvPicPr>
          <p:cNvPr id="20" name="Graphic 19" descr="Double Tap Gesture outline">
            <a:hlinkClick r:id="rId9" action="ppaction://hlinksldjump"/>
            <a:extLst>
              <a:ext uri="{FF2B5EF4-FFF2-40B4-BE49-F238E27FC236}">
                <a16:creationId xmlns:a16="http://schemas.microsoft.com/office/drawing/2014/main" id="{0096EAD3-A0D1-4C81-1F7F-C96DEE159A5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728017" y="3299883"/>
            <a:ext cx="143933" cy="143933"/>
          </a:xfrm>
          <a:prstGeom prst="rect">
            <a:avLst/>
          </a:prstGeom>
        </p:spPr>
      </p:pic>
      <p:pic>
        <p:nvPicPr>
          <p:cNvPr id="21" name="Graphic 20" descr="Asian Temple with solid fill">
            <a:hlinkClick r:id="rId10" action="ppaction://hlinksldjump"/>
            <a:extLst>
              <a:ext uri="{FF2B5EF4-FFF2-40B4-BE49-F238E27FC236}">
                <a16:creationId xmlns:a16="http://schemas.microsoft.com/office/drawing/2014/main" id="{69504DC0-4329-BFC6-321E-B2D5547CF8E9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10582414" y="5864190"/>
            <a:ext cx="636574" cy="564771"/>
          </a:xfrm>
          <a:prstGeom prst="rect">
            <a:avLst/>
          </a:prstGeom>
        </p:spPr>
      </p:pic>
      <p:pic>
        <p:nvPicPr>
          <p:cNvPr id="3" name="Graphic 2" descr="Double Tap Gesture outline">
            <a:hlinkClick r:id="rId13" action="ppaction://hlinksldjump"/>
            <a:extLst>
              <a:ext uri="{FF2B5EF4-FFF2-40B4-BE49-F238E27FC236}">
                <a16:creationId xmlns:a16="http://schemas.microsoft.com/office/drawing/2014/main" id="{2C433977-2D42-E4CD-46BC-5147CF54A94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958940" y="6074608"/>
            <a:ext cx="143933" cy="143933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04A4EAF1-2DC3-766D-5543-F01B828FA95D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1959042" y="1230507"/>
            <a:ext cx="852085" cy="6035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01716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825AC9-1C57-A6E1-F7F8-87055F5737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39944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/>
              <a:t>KEBUTUHAN DAN HARAPAN PELANGGAN</a:t>
            </a:r>
            <a:endParaRPr lang="en-ID" sz="3200" b="1" dirty="0"/>
          </a:p>
        </p:txBody>
      </p:sp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8C7C1AA7-6790-0A77-F16A-B25D987046F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28578548"/>
              </p:ext>
            </p:extLst>
          </p:nvPr>
        </p:nvGraphicFramePr>
        <p:xfrm>
          <a:off x="1279605" y="1054359"/>
          <a:ext cx="9706432" cy="5312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2" imgW="13807499" imgH="7155022" progId="Excel.Sheet.12">
                  <p:embed/>
                </p:oleObj>
              </mc:Choice>
              <mc:Fallback>
                <p:oleObj name="Worksheet" r:id="rId2" imgW="13807499" imgH="7155022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279605" y="1054359"/>
                        <a:ext cx="9706432" cy="53124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" name="Graphic 5" descr="Asian Temple with solid fill">
            <a:hlinkClick r:id="rId4" action="ppaction://hlinksldjump"/>
            <a:extLst>
              <a:ext uri="{FF2B5EF4-FFF2-40B4-BE49-F238E27FC236}">
                <a16:creationId xmlns:a16="http://schemas.microsoft.com/office/drawing/2014/main" id="{A58EB9AD-94E3-558A-1266-4E53A9F10A0A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0986037" y="5057367"/>
            <a:ext cx="608592" cy="5399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03233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02D6C1-3F23-981D-1D5F-097E28177B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b="1" dirty="0"/>
              <a:t>KONTEKS ORGANISASI INTERNAL ISSUES</a:t>
            </a:r>
            <a:endParaRPr lang="en-ID" sz="3200" b="1" dirty="0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DE99F98F-9A32-6DC5-5ACC-FD997436D41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13510" y="1867694"/>
            <a:ext cx="9364980" cy="4267200"/>
          </a:xfrm>
          <a:prstGeom prst="rect">
            <a:avLst/>
          </a:prstGeom>
        </p:spPr>
      </p:pic>
      <p:pic>
        <p:nvPicPr>
          <p:cNvPr id="3" name="Graphic 2" descr="Asian Temple with solid fill">
            <a:hlinkClick r:id="rId3" action="ppaction://hlinksldjump"/>
            <a:extLst>
              <a:ext uri="{FF2B5EF4-FFF2-40B4-BE49-F238E27FC236}">
                <a16:creationId xmlns:a16="http://schemas.microsoft.com/office/drawing/2014/main" id="{569D873C-028B-BAA2-645A-0DE18AE5BB3E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778490" y="4294009"/>
            <a:ext cx="636574" cy="5647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55212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157375-456C-9E9F-135A-ED7B9263F8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18926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/>
              <a:t>KONTEKS ORGANISASI EKTERNAL ISSUES</a:t>
            </a:r>
            <a:endParaRPr lang="en-ID" sz="3200" dirty="0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3B97A8CD-8210-07A7-078D-6A007E78D4A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36430" y="1530509"/>
            <a:ext cx="9859107" cy="4667126"/>
          </a:xfrm>
          <a:prstGeom prst="rect">
            <a:avLst/>
          </a:prstGeom>
        </p:spPr>
      </p:pic>
      <p:pic>
        <p:nvPicPr>
          <p:cNvPr id="3" name="Graphic 2" descr="Asian Temple with solid fill">
            <a:hlinkClick r:id="rId3" action="ppaction://hlinksldjump"/>
            <a:extLst>
              <a:ext uri="{FF2B5EF4-FFF2-40B4-BE49-F238E27FC236}">
                <a16:creationId xmlns:a16="http://schemas.microsoft.com/office/drawing/2014/main" id="{D0DB7E61-0447-9463-4B31-37ADB6AF932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1081695" y="4312481"/>
            <a:ext cx="777796" cy="6900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66505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464</TotalTime>
  <Words>1471</Words>
  <Application>Microsoft Office PowerPoint</Application>
  <PresentationFormat>Widescreen</PresentationFormat>
  <Paragraphs>693</Paragraphs>
  <Slides>21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32" baseType="lpstr">
      <vt:lpstr>Algerian</vt:lpstr>
      <vt:lpstr>Arial</vt:lpstr>
      <vt:lpstr>Calibri</vt:lpstr>
      <vt:lpstr>Calibri Light</vt:lpstr>
      <vt:lpstr>Perpetua</vt:lpstr>
      <vt:lpstr>Segoe UI</vt:lpstr>
      <vt:lpstr>Symbol</vt:lpstr>
      <vt:lpstr>Tahoma</vt:lpstr>
      <vt:lpstr>Times New Roman</vt:lpstr>
      <vt:lpstr>Office Theme</vt:lpstr>
      <vt:lpstr>Worksheet</vt:lpstr>
      <vt:lpstr>IDENTIFIKASI CMS PROSES</vt:lpstr>
      <vt:lpstr>DAFTAR ISI</vt:lpstr>
      <vt:lpstr>BISNIS PROSES CMS</vt:lpstr>
      <vt:lpstr>CHITOSE VISI, MISI &amp; VALUE </vt:lpstr>
      <vt:lpstr>FORM BSC CORPORATE</vt:lpstr>
      <vt:lpstr>KONTEKS ORGANISASI</vt:lpstr>
      <vt:lpstr>KEBUTUHAN DAN HARAPAN PELANGGAN</vt:lpstr>
      <vt:lpstr>KONTEKS ORGANISASI INTERNAL ISSUES</vt:lpstr>
      <vt:lpstr>KONTEKS ORGANISASI EKTERNAL ISSUES</vt:lpstr>
      <vt:lpstr>IDENTIFIKASI RISIKO MUTU (hal. 1)</vt:lpstr>
      <vt:lpstr>IDENTIFIKASI RISIKO LINGKUNGAN &amp; K3 (hal.2)</vt:lpstr>
      <vt:lpstr>PEMBOBOTAN ISSUES STRATEGIS</vt:lpstr>
      <vt:lpstr>MATRIK SWOT</vt:lpstr>
      <vt:lpstr>DAFTAR PERATURAN PERUNDANGAN LINGKUNGAN, K3 DAN PERSYARATAN LAIN PT. CHITOSE INTERNASIONAL TBK (hal.1)</vt:lpstr>
      <vt:lpstr>LANJUTAN DAFTAR PERATURAN PERUNDANGAN LINGKUNGAN, K3 DAN PERSYARATAN LAIN PT. CHITOSE INTERNASIONAL TBK (hal.2)</vt:lpstr>
      <vt:lpstr>RENCANA KEGIATAN SISTEM MANAJEMEN (hal.1)</vt:lpstr>
      <vt:lpstr>LANJUTAN RENCANA KEGIATAN SISTEM MANAJEMEN (hal.2)</vt:lpstr>
      <vt:lpstr>JADWAL PELAKSANAAN AUDIT INTERNAL SMT</vt:lpstr>
      <vt:lpstr>BALANCE SCORE CARD (BSC) DEPT.</vt:lpstr>
      <vt:lpstr>DAFTAR SOP MR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IDENTIFIKASI CMS PROSES</dc:title>
  <dc:creator>Agung  TW</dc:creator>
  <cp:lastModifiedBy>Agung  TW</cp:lastModifiedBy>
  <cp:revision>42</cp:revision>
  <dcterms:created xsi:type="dcterms:W3CDTF">2023-05-09T01:59:13Z</dcterms:created>
  <dcterms:modified xsi:type="dcterms:W3CDTF">2023-05-16T08:39:56Z</dcterms:modified>
</cp:coreProperties>
</file>