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8" r:id="rId4"/>
    <p:sldId id="260" r:id="rId5"/>
    <p:sldId id="261" r:id="rId6"/>
    <p:sldId id="263" r:id="rId7"/>
    <p:sldId id="275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69889-7FB7-331C-3727-77FC7D949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51B1FA-457E-FC39-24B9-691FA4FDCD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3734D-1D7F-816E-B790-7CEBC88C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AB5-888F-41A0-8240-B2BD2515F22B}" type="datetimeFigureOut">
              <a:rPr lang="en-ID" smtClean="0"/>
              <a:t>17/11/2023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750A8-C185-10ED-C87E-E84FD34F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6533D-B41A-F449-57FB-CE35C39F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8C1F-0128-4BE3-930C-E1E768AE30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69827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30F8-5699-7A6B-3690-DD512E6B2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6331D8-9147-56C2-92DE-109BB28C9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5ECB5-7DEF-859A-B9AB-B6748F5BC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AB5-888F-41A0-8240-B2BD2515F22B}" type="datetimeFigureOut">
              <a:rPr lang="en-ID" smtClean="0"/>
              <a:t>17/11/2023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B2C8C-17C4-E9ED-1D55-0D38415B6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E0693-51D2-A680-35EE-B2A65812B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8C1F-0128-4BE3-930C-E1E768AE30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2814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809014-CD76-D346-995A-206A81D980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EB3015-5D45-140E-69FC-11905F639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93057-CDE0-A774-9BCD-CA8C05A8D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AB5-888F-41A0-8240-B2BD2515F22B}" type="datetimeFigureOut">
              <a:rPr lang="en-ID" smtClean="0"/>
              <a:t>17/11/2023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8028F-BC27-869F-C0F0-798ECC59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73404-CC06-4D3C-DC43-1C988BBF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8C1F-0128-4BE3-930C-E1E768AE30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7311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169EA-2779-9CEC-4839-7F93741E0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643D1-FEBA-12B1-F6D8-E6A538613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AE0F8-5349-8C00-EF47-1DE7557BC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AB5-888F-41A0-8240-B2BD2515F22B}" type="datetimeFigureOut">
              <a:rPr lang="en-ID" smtClean="0"/>
              <a:t>17/11/2023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FE199-3C8F-D626-23E9-50999213A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234CB-ECF7-F7A4-2938-F3EC101B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8C1F-0128-4BE3-930C-E1E768AE30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090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F9E81-BD94-35E8-1117-2B610B860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D45A8-2053-AE57-2A52-84CC245AA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84420-8372-1396-064A-92CF5B68B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AB5-888F-41A0-8240-B2BD2515F22B}" type="datetimeFigureOut">
              <a:rPr lang="en-ID" smtClean="0"/>
              <a:t>17/11/2023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5BB67-3CBB-A2C2-8198-9A5BC0A89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2A8D9-0DD2-684E-D0EC-C8379D82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8C1F-0128-4BE3-930C-E1E768AE30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144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943C2-AE44-E2DA-5DCD-6B0C2045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77508-A2A3-63D9-B614-4844D4D11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A7AD5-0B00-C7DD-97D0-7656402E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5787C-4014-1BC3-99A4-8D7C76007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AB5-888F-41A0-8240-B2BD2515F22B}" type="datetimeFigureOut">
              <a:rPr lang="en-ID" smtClean="0"/>
              <a:t>17/11/2023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8DA6D-76B6-8ED4-195D-CED58B1D9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27E1B-134A-F092-6C29-99E6D0741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8C1F-0128-4BE3-930C-E1E768AE30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108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65C23-4882-D9FF-9CAE-F41FC1FC0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96DA6-DF6E-35F1-579A-6E0D2345A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425DE-8615-F276-D8A2-AF70DCD25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35AA5B-F9BF-71AF-8FEE-87C8A145AD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FA8218-A9BE-D81C-02C6-6C69B924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1088DD-715F-53D1-31FB-295DFD4E4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AB5-888F-41A0-8240-B2BD2515F22B}" type="datetimeFigureOut">
              <a:rPr lang="en-ID" smtClean="0"/>
              <a:t>17/11/2023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70BDD1-1BEE-2FB6-EC0F-9E327C75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AB532C-4D0D-6A43-F35E-0D731CEA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8C1F-0128-4BE3-930C-E1E768AE30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30980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0F37C-C6C8-B237-CDC9-CF29B52CE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568A8-108E-CC1F-0558-8285383E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AB5-888F-41A0-8240-B2BD2515F22B}" type="datetimeFigureOut">
              <a:rPr lang="en-ID" smtClean="0"/>
              <a:t>17/11/2023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B7AD6-CEF0-B7EC-B55D-4DE9347DA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F792C-35E1-CE00-3234-8E8C68AB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8C1F-0128-4BE3-930C-E1E768AE30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6434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F76793-0B6C-CE17-B101-90A2B8A4A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AB5-888F-41A0-8240-B2BD2515F22B}" type="datetimeFigureOut">
              <a:rPr lang="en-ID" smtClean="0"/>
              <a:t>17/11/2023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C2ED4-7106-EB36-9EEE-3C46D54E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95156-E086-4640-1998-C5C413B5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8C1F-0128-4BE3-930C-E1E768AE30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1952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031F-D639-DCAE-E49B-3A7D38475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E8881-1797-E9C4-8957-25783AAC8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DEB36-D14B-3E11-1123-F14E76602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D01CB-5F89-940F-66FE-A216DF02F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AB5-888F-41A0-8240-B2BD2515F22B}" type="datetimeFigureOut">
              <a:rPr lang="en-ID" smtClean="0"/>
              <a:t>17/11/2023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F1593-D2C1-33A8-B2EB-72DA8165F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7C5F0-AEC8-0F1A-AF34-7BCE25D97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8C1F-0128-4BE3-930C-E1E768AE30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72892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56445-ABC5-BF63-5715-772C3A236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1B8962-253D-D180-7722-BA831C4085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DDA25-8CD2-3E28-4E0E-431BBC2A6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231C7-2442-6783-C3C6-B20C2C2D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AB5-888F-41A0-8240-B2BD2515F22B}" type="datetimeFigureOut">
              <a:rPr lang="en-ID" smtClean="0"/>
              <a:t>17/11/2023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0165C-D546-CE37-2422-039E05107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A1B48-73E0-1BDF-E480-905622086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8C1F-0128-4BE3-930C-E1E768AE30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1256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0083C3-0667-DD30-B4D1-E3927F4C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7A6EB-F6AA-7FA7-5650-0EF59B2DB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456AD-3A25-2066-6D27-2A0B548EF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11AB5-888F-41A0-8240-B2BD2515F22B}" type="datetimeFigureOut">
              <a:rPr lang="en-ID" smtClean="0"/>
              <a:t>17/11/2023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7C075-6AAF-89D7-4BA7-54C55389B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39B0A-4CF0-B8B9-B581-4FB6D748D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58C1F-0128-4BE3-930C-E1E768AE30B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6279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E8D8-D2E6-7118-5094-1FF8B7F0F5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C5EEF4-2989-ECD0-DF18-961211E7A2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2DC8F-9364-1401-EFC3-B526A87A9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050" y="0"/>
            <a:ext cx="9631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50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199E-3227-B3A1-F6DE-5F6F91EBC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651" y="1897625"/>
            <a:ext cx="5929149" cy="4279337"/>
          </a:xfrm>
          <a:solidFill>
            <a:srgbClr val="FF0000"/>
          </a:solidFill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Menempatkan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Produk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Lebih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Dekat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Lagi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Pelanggan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adalah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tahap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perkembangan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pemasaran</a:t>
            </a:r>
            <a:r>
              <a:rPr lang="en-US" dirty="0">
                <a:solidFill>
                  <a:schemeClr val="bg1"/>
                </a:solidFill>
              </a:rPr>
              <a:t> Chitose yang </a:t>
            </a:r>
            <a:r>
              <a:rPr lang="en-US" dirty="0" err="1">
                <a:solidFill>
                  <a:schemeClr val="bg1"/>
                </a:solidFill>
              </a:rPr>
              <a:t>berikutnya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Tantangan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dihadapi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empat</a:t>
            </a:r>
            <a:r>
              <a:rPr lang="en-US" dirty="0">
                <a:solidFill>
                  <a:schemeClr val="bg1"/>
                </a:solidFill>
              </a:rPr>
              <a:t> strategi : </a:t>
            </a:r>
            <a:r>
              <a:rPr lang="en-US" dirty="0" err="1">
                <a:solidFill>
                  <a:schemeClr val="bg1"/>
                </a:solidFill>
              </a:rPr>
              <a:t>Mengembangkan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jaringan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pemasaran</a:t>
            </a:r>
            <a:r>
              <a:rPr lang="en-US" dirty="0">
                <a:solidFill>
                  <a:schemeClr val="bg1"/>
                </a:solidFill>
              </a:rPr>
              <a:t> dan </a:t>
            </a:r>
            <a:r>
              <a:rPr lang="en-US" dirty="0" err="1">
                <a:solidFill>
                  <a:schemeClr val="bg1"/>
                </a:solidFill>
              </a:rPr>
              <a:t>distribusi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sudah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Bekerjasama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retailer modern dan supermarket, </a:t>
            </a:r>
            <a:r>
              <a:rPr lang="en-US" dirty="0" err="1">
                <a:solidFill>
                  <a:schemeClr val="bg1"/>
                </a:solidFill>
              </a:rPr>
              <a:t>menjalani</a:t>
            </a:r>
            <a:r>
              <a:rPr lang="en-US" dirty="0">
                <a:solidFill>
                  <a:schemeClr val="bg1"/>
                </a:solidFill>
              </a:rPr>
              <a:t> direct selling </a:t>
            </a:r>
            <a:r>
              <a:rPr lang="en-US" dirty="0" err="1">
                <a:solidFill>
                  <a:schemeClr val="bg1"/>
                </a:solidFill>
              </a:rPr>
              <a:t>serta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mengelola</a:t>
            </a:r>
            <a:r>
              <a:rPr lang="en-US" dirty="0">
                <a:solidFill>
                  <a:schemeClr val="bg1"/>
                </a:solidFill>
              </a:rPr>
              <a:t> online shopping </a:t>
            </a:r>
            <a:endParaRPr lang="en-ID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A4F9BF-15BD-D943-F123-87770A999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4586451" cy="58118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FB9FB8-4B59-1FB5-0771-6F7F5D90CA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4488" y="365125"/>
            <a:ext cx="5929312" cy="1460500"/>
          </a:xfrm>
          <a:prstGeom prst="rect">
            <a:avLst/>
          </a:prstGeom>
          <a:solidFill>
            <a:srgbClr val="FF33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i="1" dirty="0">
                <a:solidFill>
                  <a:schemeClr val="bg1"/>
                </a:solidFill>
              </a:rPr>
              <a:t>SERVING CUSTOMERS, REACHING FOR THE WORLD</a:t>
            </a:r>
          </a:p>
          <a:p>
            <a:pPr algn="ctr"/>
            <a:r>
              <a:rPr lang="en-ID" sz="2800" dirty="0">
                <a:solidFill>
                  <a:schemeClr val="bg1"/>
                </a:solidFill>
              </a:rPr>
              <a:t>(</a:t>
            </a:r>
            <a:r>
              <a:rPr lang="en-ID" sz="2800" dirty="0" err="1">
                <a:solidFill>
                  <a:schemeClr val="bg1"/>
                </a:solidFill>
              </a:rPr>
              <a:t>Melayani</a:t>
            </a:r>
            <a:r>
              <a:rPr lang="en-ID" sz="2800" dirty="0">
                <a:solidFill>
                  <a:schemeClr val="bg1"/>
                </a:solidFill>
              </a:rPr>
              <a:t> </a:t>
            </a:r>
            <a:r>
              <a:rPr lang="en-ID" sz="2800" dirty="0" err="1">
                <a:solidFill>
                  <a:schemeClr val="bg1"/>
                </a:solidFill>
              </a:rPr>
              <a:t>Pelanggan</a:t>
            </a:r>
            <a:r>
              <a:rPr lang="en-ID" sz="2800" dirty="0">
                <a:solidFill>
                  <a:schemeClr val="bg1"/>
                </a:solidFill>
              </a:rPr>
              <a:t> </a:t>
            </a:r>
            <a:r>
              <a:rPr lang="en-ID" sz="2800" dirty="0" err="1">
                <a:solidFill>
                  <a:schemeClr val="bg1"/>
                </a:solidFill>
              </a:rPr>
              <a:t>untuk</a:t>
            </a:r>
            <a:r>
              <a:rPr lang="en-ID" sz="2800" dirty="0">
                <a:solidFill>
                  <a:schemeClr val="bg1"/>
                </a:solidFill>
              </a:rPr>
              <a:t> </a:t>
            </a:r>
            <a:r>
              <a:rPr lang="en-ID" sz="2800" dirty="0" err="1">
                <a:solidFill>
                  <a:schemeClr val="bg1"/>
                </a:solidFill>
              </a:rPr>
              <a:t>Menjangkau</a:t>
            </a:r>
            <a:r>
              <a:rPr lang="en-ID" sz="2800" dirty="0">
                <a:solidFill>
                  <a:schemeClr val="bg1"/>
                </a:solidFill>
              </a:rPr>
              <a:t> Dunia)</a:t>
            </a:r>
          </a:p>
        </p:txBody>
      </p:sp>
    </p:spTree>
    <p:extLst>
      <p:ext uri="{BB962C8B-B14F-4D97-AF65-F5344CB8AC3E}">
        <p14:creationId xmlns:p14="http://schemas.microsoft.com/office/powerpoint/2010/main" val="2737209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2B33A34-FA4B-021F-0637-474E01F39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72435"/>
            <a:ext cx="2917723" cy="3923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FF1A6C-F894-C8B4-6971-A80492867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2418"/>
            <a:ext cx="2917723" cy="21119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B4B5D9E-0E7A-3013-E69B-3273B93C87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55922" y="312419"/>
            <a:ext cx="7268349" cy="1614704"/>
          </a:xfrm>
          <a:prstGeom prst="rect">
            <a:avLst/>
          </a:prstGeom>
          <a:solidFill>
            <a:srgbClr val="FF33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i="1" dirty="0">
                <a:solidFill>
                  <a:schemeClr val="bg1"/>
                </a:solidFill>
                <a:latin typeface="+mn-lt"/>
              </a:rPr>
              <a:t>ADDING VALUE SAVING RESOURCES</a:t>
            </a:r>
          </a:p>
          <a:p>
            <a:pPr algn="ctr"/>
            <a:r>
              <a:rPr lang="en-ID" sz="3200" dirty="0">
                <a:solidFill>
                  <a:schemeClr val="bg1"/>
                </a:solidFill>
                <a:latin typeface="+mn-lt"/>
              </a:rPr>
              <a:t>(</a:t>
            </a:r>
            <a:r>
              <a:rPr lang="en-ID" sz="3200" dirty="0" err="1">
                <a:solidFill>
                  <a:schemeClr val="bg1"/>
                </a:solidFill>
                <a:latin typeface="+mn-lt"/>
              </a:rPr>
              <a:t>Menciptakan</a:t>
            </a:r>
            <a:r>
              <a:rPr lang="en-ID" sz="3200" dirty="0">
                <a:solidFill>
                  <a:schemeClr val="bg1"/>
                </a:solidFill>
                <a:latin typeface="+mn-lt"/>
              </a:rPr>
              <a:t> Nilai </a:t>
            </a:r>
            <a:r>
              <a:rPr lang="en-ID" sz="3200" dirty="0" err="1">
                <a:solidFill>
                  <a:schemeClr val="bg1"/>
                </a:solidFill>
                <a:latin typeface="+mn-lt"/>
              </a:rPr>
              <a:t>Tambah</a:t>
            </a:r>
            <a:r>
              <a:rPr lang="en-ID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+mn-lt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+mn-lt"/>
              </a:rPr>
              <a:t>Efisiensi</a:t>
            </a:r>
            <a:r>
              <a:rPr lang="en-ID" sz="32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6CFEC49-49D6-6A86-581E-B87E0E9184EE}"/>
              </a:ext>
            </a:extLst>
          </p:cNvPr>
          <p:cNvSpPr txBox="1">
            <a:spLocks/>
          </p:cNvSpPr>
          <p:nvPr/>
        </p:nvSpPr>
        <p:spPr>
          <a:xfrm>
            <a:off x="3755921" y="2015613"/>
            <a:ext cx="7268350" cy="4280222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Mengganti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mesin</a:t>
            </a:r>
            <a:r>
              <a:rPr lang="en-US" dirty="0">
                <a:solidFill>
                  <a:schemeClr val="bg1"/>
                </a:solidFill>
              </a:rPr>
              <a:t> lama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mesin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baru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mempunyai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teknologi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lebih</a:t>
            </a:r>
            <a:r>
              <a:rPr lang="en-US" dirty="0">
                <a:solidFill>
                  <a:schemeClr val="bg1"/>
                </a:solidFill>
              </a:rPr>
              <a:t> modern, </a:t>
            </a:r>
            <a:r>
              <a:rPr lang="en-US" dirty="0" err="1">
                <a:solidFill>
                  <a:schemeClr val="bg1"/>
                </a:solidFill>
              </a:rPr>
              <a:t>untuk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mencapai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standar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kualitas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lebih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tinggi</a:t>
            </a: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Menggunakan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mesin</a:t>
            </a:r>
            <a:r>
              <a:rPr lang="en-US" dirty="0">
                <a:solidFill>
                  <a:schemeClr val="bg1"/>
                </a:solidFill>
              </a:rPr>
              <a:t> CNC bending dan robot las yang </a:t>
            </a:r>
            <a:r>
              <a:rPr lang="en-US" dirty="0" err="1">
                <a:solidFill>
                  <a:schemeClr val="bg1"/>
                </a:solidFill>
              </a:rPr>
              <a:t>dikontrol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computer </a:t>
            </a:r>
            <a:r>
              <a:rPr lang="en-US" dirty="0" err="1">
                <a:solidFill>
                  <a:schemeClr val="bg1"/>
                </a:solidFill>
              </a:rPr>
              <a:t>untuk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menghasilkan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tingkat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presisi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lebih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tinggi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Sebisa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mungkin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menggunakan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bahan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ramah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lingkungan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0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27917-96FE-4A6F-808E-3C76B332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2631" y="1700980"/>
            <a:ext cx="7991168" cy="4503205"/>
          </a:xfrm>
          <a:solidFill>
            <a:srgbClr val="FF0000"/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Chitose </a:t>
            </a:r>
            <a:r>
              <a:rPr lang="en-US" dirty="0" err="1">
                <a:solidFill>
                  <a:schemeClr val="bg1"/>
                </a:solidFill>
              </a:rPr>
              <a:t>menggunakan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Standar</a:t>
            </a:r>
            <a:r>
              <a:rPr lang="en-US" dirty="0">
                <a:solidFill>
                  <a:schemeClr val="bg1"/>
                </a:solidFill>
              </a:rPr>
              <a:t> JIS (Japan Industrial Standard) </a:t>
            </a:r>
            <a:r>
              <a:rPr lang="en-US" dirty="0" err="1">
                <a:solidFill>
                  <a:schemeClr val="bg1"/>
                </a:solidFill>
              </a:rPr>
              <a:t>sebagai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acuan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dalam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pengujian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untuk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mendapatkan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kualitas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tinggi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Dalam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pengujian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Kualitas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didukung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instrument yang </a:t>
            </a:r>
            <a:r>
              <a:rPr lang="en-US" dirty="0" err="1">
                <a:solidFill>
                  <a:schemeClr val="bg1"/>
                </a:solidFill>
              </a:rPr>
              <a:t>sesuai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standar</a:t>
            </a:r>
            <a:r>
              <a:rPr lang="en-US" dirty="0">
                <a:solidFill>
                  <a:schemeClr val="bg1"/>
                </a:solidFill>
              </a:rPr>
              <a:t> JIS, </a:t>
            </a:r>
            <a:r>
              <a:rPr lang="en-US" dirty="0" err="1">
                <a:solidFill>
                  <a:schemeClr val="bg1"/>
                </a:solidFill>
              </a:rPr>
              <a:t>sehingga</a:t>
            </a:r>
            <a:r>
              <a:rPr lang="en-US" dirty="0">
                <a:solidFill>
                  <a:schemeClr val="bg1"/>
                </a:solidFill>
              </a:rPr>
              <a:t> Chitose </a:t>
            </a:r>
            <a:r>
              <a:rPr lang="en-US" dirty="0" err="1">
                <a:solidFill>
                  <a:schemeClr val="bg1"/>
                </a:solidFill>
              </a:rPr>
              <a:t>dapat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memberikan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garansi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purna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jual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komprehensif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Konsistensi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dalam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pengujian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adalah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komitmen</a:t>
            </a:r>
            <a:r>
              <a:rPr lang="en-US" dirty="0">
                <a:solidFill>
                  <a:schemeClr val="bg1"/>
                </a:solidFill>
              </a:rPr>
              <a:t> Chitose </a:t>
            </a:r>
            <a:r>
              <a:rPr lang="en-US" dirty="0" err="1">
                <a:solidFill>
                  <a:schemeClr val="bg1"/>
                </a:solidFill>
              </a:rPr>
              <a:t>terhadap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kualitas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EEF75-5710-5782-01FB-F4CBC58B4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4681"/>
            <a:ext cx="2524432" cy="2979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57BA3-5E37-2D74-0B4D-4FF6020AD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3224433"/>
            <a:ext cx="2524432" cy="298237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B8B62B6-E617-A37F-FB74-140577DEF1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62632" y="264612"/>
            <a:ext cx="7991168" cy="1325563"/>
          </a:xfrm>
          <a:prstGeom prst="rect">
            <a:avLst/>
          </a:prstGeom>
          <a:solidFill>
            <a:srgbClr val="FF33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i="1" dirty="0">
                <a:solidFill>
                  <a:schemeClr val="bg1"/>
                </a:solidFill>
                <a:latin typeface="+mn-lt"/>
              </a:rPr>
              <a:t>INDUSTRIAL STANDARDS, QUALITY ASSURANCE</a:t>
            </a:r>
          </a:p>
          <a:p>
            <a:pPr algn="ctr"/>
            <a:r>
              <a:rPr lang="en-ID" sz="3200" dirty="0">
                <a:solidFill>
                  <a:schemeClr val="bg1"/>
                </a:solidFill>
                <a:latin typeface="+mn-lt"/>
              </a:rPr>
              <a:t>(</a:t>
            </a:r>
            <a:r>
              <a:rPr lang="en-ID" sz="3200" dirty="0" err="1">
                <a:solidFill>
                  <a:schemeClr val="bg1"/>
                </a:solidFill>
                <a:latin typeface="+mn-lt"/>
              </a:rPr>
              <a:t>Standar</a:t>
            </a:r>
            <a:r>
              <a:rPr lang="en-ID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+mn-lt"/>
              </a:rPr>
              <a:t>Industri</a:t>
            </a:r>
            <a:r>
              <a:rPr lang="en-ID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+mn-lt"/>
              </a:rPr>
              <a:t>sebagai</a:t>
            </a:r>
            <a:r>
              <a:rPr lang="en-ID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+mn-lt"/>
              </a:rPr>
              <a:t>jaminan</a:t>
            </a:r>
            <a:r>
              <a:rPr lang="en-ID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+mn-lt"/>
              </a:rPr>
              <a:t>Kualitas</a:t>
            </a:r>
            <a:r>
              <a:rPr lang="en-ID" sz="32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2912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5DD378-78FD-F813-203A-E7418575E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7712" y="1139825"/>
            <a:ext cx="7816575" cy="50371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469E91B-7198-1D07-8233-F83B40CA36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6591"/>
          </a:xfrm>
          <a:prstGeom prst="rect">
            <a:avLst/>
          </a:prstGeom>
          <a:solidFill>
            <a:srgbClr val="FF33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BEBERAPA CONTOH PROYEK CHITOSE</a:t>
            </a:r>
            <a:endParaRPr lang="en-ID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2229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DA34CF-7579-10FD-10A1-CFE681CC5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8877" y="525744"/>
            <a:ext cx="4180645" cy="55682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DDC4C5-D16B-A796-ADAC-0F743FD8F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371" y="525744"/>
            <a:ext cx="4372163" cy="55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4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69E91B-7198-1D07-8233-F83B40CA36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6591"/>
          </a:xfrm>
          <a:prstGeom prst="rect">
            <a:avLst/>
          </a:prstGeom>
          <a:solidFill>
            <a:srgbClr val="FF33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BEBERAPA REKANAN CHITOSE</a:t>
            </a:r>
            <a:endParaRPr lang="en-ID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908AB1-2CDB-4344-E065-9427BF3C7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9342" y="1071716"/>
            <a:ext cx="5456903" cy="5105247"/>
          </a:xfrm>
        </p:spPr>
      </p:pic>
    </p:spTree>
    <p:extLst>
      <p:ext uri="{BB962C8B-B14F-4D97-AF65-F5344CB8AC3E}">
        <p14:creationId xmlns:p14="http://schemas.microsoft.com/office/powerpoint/2010/main" val="3287531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41DDB3-09AE-083D-272D-C3C55A37B028}"/>
              </a:ext>
            </a:extLst>
          </p:cNvPr>
          <p:cNvSpPr/>
          <p:nvPr/>
        </p:nvSpPr>
        <p:spPr>
          <a:xfrm>
            <a:off x="4309997" y="2613392"/>
            <a:ext cx="6194173" cy="1631216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SELESAI</a:t>
            </a:r>
            <a:endParaRPr lang="en-ID" sz="10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373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09575B-F97A-54C2-3BD7-7F3773F7B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348" y="576928"/>
            <a:ext cx="10044658" cy="5204440"/>
          </a:xfrm>
        </p:spPr>
      </p:pic>
    </p:spTree>
    <p:extLst>
      <p:ext uri="{BB962C8B-B14F-4D97-AF65-F5344CB8AC3E}">
        <p14:creationId xmlns:p14="http://schemas.microsoft.com/office/powerpoint/2010/main" val="985398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A4DB6-4A9E-5E3C-48ED-FD98D206B89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VISI PT. CHITOSE INTERNASIONAL </a:t>
            </a:r>
            <a:r>
              <a:rPr lang="en-US" dirty="0" err="1">
                <a:solidFill>
                  <a:schemeClr val="bg1"/>
                </a:solidFill>
              </a:rPr>
              <a:t>Tbk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6390-146B-1A45-B116-6D02941E5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981"/>
            <a:ext cx="10515600" cy="3934047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4000" dirty="0">
                <a:solidFill>
                  <a:srgbClr val="FF3300"/>
                </a:solidFill>
              </a:rPr>
              <a:t>MENJADI PERUSAHAAN NOMOR SATU DI INDONESIA SEBAGAI PENYEDIA STEEL RELATED FURNITURE YANG INOVATIF DAN KOMPETITIF</a:t>
            </a:r>
          </a:p>
        </p:txBody>
      </p:sp>
    </p:spTree>
    <p:extLst>
      <p:ext uri="{BB962C8B-B14F-4D97-AF65-F5344CB8AC3E}">
        <p14:creationId xmlns:p14="http://schemas.microsoft.com/office/powerpoint/2010/main" val="3343979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A4DB6-4A9E-5E3C-48ED-FD98D206B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2047"/>
          </a:xfrm>
          <a:solidFill>
            <a:srgbClr val="FF330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MISI PT. CHITOSE INTERNASIONAL </a:t>
            </a:r>
            <a:r>
              <a:rPr lang="en-US" dirty="0" err="1">
                <a:solidFill>
                  <a:schemeClr val="bg1"/>
                </a:solidFill>
              </a:rPr>
              <a:t>Tbk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6390-146B-1A45-B116-6D02941E5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2865"/>
            <a:ext cx="10515600" cy="4805916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361950" indent="-361950">
              <a:buFont typeface="+mj-lt"/>
              <a:buAutoNum type="arabicPeriod"/>
            </a:pPr>
            <a:r>
              <a:rPr lang="en-ID" dirty="0" err="1">
                <a:solidFill>
                  <a:srgbClr val="FF3300"/>
                </a:solidFill>
              </a:rPr>
              <a:t>Meningkatkan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kepuasan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pelanggan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dengan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inovasi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produk</a:t>
            </a:r>
            <a:r>
              <a:rPr lang="en-ID" dirty="0">
                <a:solidFill>
                  <a:srgbClr val="FF3300"/>
                </a:solidFill>
              </a:rPr>
              <a:t> dan </a:t>
            </a:r>
            <a:r>
              <a:rPr lang="en-ID" dirty="0" err="1">
                <a:solidFill>
                  <a:srgbClr val="FF3300"/>
                </a:solidFill>
              </a:rPr>
              <a:t>pelayanan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bermutu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tinggi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melalui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kepemimpinan</a:t>
            </a:r>
            <a:r>
              <a:rPr lang="en-ID" dirty="0">
                <a:solidFill>
                  <a:srgbClr val="FF3300"/>
                </a:solidFill>
              </a:rPr>
              <a:t> yang </a:t>
            </a:r>
            <a:r>
              <a:rPr lang="en-ID" dirty="0" err="1">
                <a:solidFill>
                  <a:srgbClr val="FF3300"/>
                </a:solidFill>
              </a:rPr>
              <a:t>kuat</a:t>
            </a:r>
            <a:r>
              <a:rPr lang="en-ID" dirty="0">
                <a:solidFill>
                  <a:srgbClr val="FF3300"/>
                </a:solidFill>
              </a:rPr>
              <a:t>.</a:t>
            </a:r>
          </a:p>
          <a:p>
            <a:pPr marL="361950" indent="-361950">
              <a:buFont typeface="+mj-lt"/>
              <a:buAutoNum type="arabicPeriod"/>
            </a:pPr>
            <a:r>
              <a:rPr lang="en-ID" dirty="0" err="1">
                <a:solidFill>
                  <a:srgbClr val="FF3300"/>
                </a:solidFill>
              </a:rPr>
              <a:t>Memberikan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manajemen</a:t>
            </a:r>
            <a:r>
              <a:rPr lang="en-ID" dirty="0">
                <a:solidFill>
                  <a:srgbClr val="FF3300"/>
                </a:solidFill>
              </a:rPr>
              <a:t> yang </a:t>
            </a:r>
            <a:r>
              <a:rPr lang="en-ID" dirty="0" err="1">
                <a:solidFill>
                  <a:srgbClr val="FF3300"/>
                </a:solidFill>
              </a:rPr>
              <a:t>terpercaya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melalui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penegakan</a:t>
            </a:r>
            <a:r>
              <a:rPr lang="en-ID" dirty="0">
                <a:solidFill>
                  <a:srgbClr val="FF3300"/>
                </a:solidFill>
              </a:rPr>
              <a:t> good corporate governance dan </a:t>
            </a:r>
            <a:r>
              <a:rPr lang="en-ID" dirty="0" err="1">
                <a:solidFill>
                  <a:srgbClr val="FF3300"/>
                </a:solidFill>
              </a:rPr>
              <a:t>penerapan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sistem</a:t>
            </a:r>
            <a:r>
              <a:rPr lang="en-ID" dirty="0">
                <a:solidFill>
                  <a:srgbClr val="FF3300"/>
                </a:solidFill>
              </a:rPr>
              <a:t> yang </a:t>
            </a:r>
            <a:r>
              <a:rPr lang="en-ID" dirty="0" err="1">
                <a:solidFill>
                  <a:srgbClr val="FF3300"/>
                </a:solidFill>
              </a:rPr>
              <a:t>terintegrasi</a:t>
            </a:r>
            <a:r>
              <a:rPr lang="en-ID" dirty="0">
                <a:solidFill>
                  <a:srgbClr val="FF3300"/>
                </a:solidFill>
              </a:rPr>
              <a:t>.</a:t>
            </a:r>
          </a:p>
          <a:p>
            <a:pPr marL="361950" indent="-361950">
              <a:buFont typeface="+mj-lt"/>
              <a:buAutoNum type="arabicPeriod"/>
            </a:pPr>
            <a:r>
              <a:rPr lang="en-ID" dirty="0" err="1">
                <a:solidFill>
                  <a:srgbClr val="FF3300"/>
                </a:solidFill>
              </a:rPr>
              <a:t>Memberikan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pertumbuhan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keuntungan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bagi</a:t>
            </a:r>
            <a:r>
              <a:rPr lang="en-ID" dirty="0">
                <a:solidFill>
                  <a:srgbClr val="FF3300"/>
                </a:solidFill>
              </a:rPr>
              <a:t> shareholders dan </a:t>
            </a:r>
            <a:r>
              <a:rPr lang="en-ID" dirty="0" err="1">
                <a:solidFill>
                  <a:srgbClr val="FF3300"/>
                </a:solidFill>
              </a:rPr>
              <a:t>kontribusi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manfaat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bagi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seluruh</a:t>
            </a:r>
            <a:r>
              <a:rPr lang="en-ID" dirty="0">
                <a:solidFill>
                  <a:srgbClr val="FF3300"/>
                </a:solidFill>
              </a:rPr>
              <a:t> stakeholders.</a:t>
            </a:r>
          </a:p>
          <a:p>
            <a:pPr marL="361950" indent="-361950">
              <a:buFont typeface="+mj-lt"/>
              <a:buAutoNum type="arabicPeriod"/>
            </a:pPr>
            <a:r>
              <a:rPr lang="en-ID" dirty="0" err="1">
                <a:solidFill>
                  <a:srgbClr val="FF3300"/>
                </a:solidFill>
              </a:rPr>
              <a:t>Membangun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sumber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daya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manusia</a:t>
            </a:r>
            <a:r>
              <a:rPr lang="en-ID" dirty="0">
                <a:solidFill>
                  <a:srgbClr val="FF3300"/>
                </a:solidFill>
              </a:rPr>
              <a:t> yang </a:t>
            </a:r>
            <a:r>
              <a:rPr lang="en-ID" dirty="0" err="1">
                <a:solidFill>
                  <a:srgbClr val="FF3300"/>
                </a:solidFill>
              </a:rPr>
              <a:t>berkarakter</a:t>
            </a:r>
            <a:r>
              <a:rPr lang="en-ID" dirty="0">
                <a:solidFill>
                  <a:srgbClr val="FF3300"/>
                </a:solidFill>
              </a:rPr>
              <a:t> dan </a:t>
            </a:r>
            <a:r>
              <a:rPr lang="en-ID" dirty="0" err="1">
                <a:solidFill>
                  <a:srgbClr val="FF3300"/>
                </a:solidFill>
              </a:rPr>
              <a:t>dapat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diandalkan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serta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mempunyai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etos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kerja</a:t>
            </a:r>
            <a:r>
              <a:rPr lang="en-ID" dirty="0">
                <a:solidFill>
                  <a:srgbClr val="FF3300"/>
                </a:solidFill>
              </a:rPr>
              <a:t> yang </a:t>
            </a:r>
            <a:r>
              <a:rPr lang="en-ID" dirty="0" err="1">
                <a:solidFill>
                  <a:srgbClr val="FF3300"/>
                </a:solidFill>
              </a:rPr>
              <a:t>tinggi</a:t>
            </a:r>
            <a:r>
              <a:rPr lang="en-ID" dirty="0">
                <a:solidFill>
                  <a:srgbClr val="FF3300"/>
                </a:solidFill>
              </a:rPr>
              <a:t>.</a:t>
            </a:r>
          </a:p>
          <a:p>
            <a:pPr marL="361950" indent="-361950">
              <a:buFont typeface="+mj-lt"/>
              <a:buAutoNum type="arabicPeriod"/>
            </a:pPr>
            <a:r>
              <a:rPr lang="en-ID" dirty="0" err="1">
                <a:solidFill>
                  <a:srgbClr val="FF3300"/>
                </a:solidFill>
              </a:rPr>
              <a:t>Membangun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pondasi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perusahaan</a:t>
            </a:r>
            <a:r>
              <a:rPr lang="en-ID" dirty="0">
                <a:solidFill>
                  <a:srgbClr val="FF3300"/>
                </a:solidFill>
              </a:rPr>
              <a:t> yang </a:t>
            </a:r>
            <a:r>
              <a:rPr lang="en-ID" dirty="0" err="1">
                <a:solidFill>
                  <a:srgbClr val="FF3300"/>
                </a:solidFill>
              </a:rPr>
              <a:t>berkelanjutan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dengan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memperhatikan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aspek</a:t>
            </a:r>
            <a:r>
              <a:rPr lang="en-ID" dirty="0">
                <a:solidFill>
                  <a:srgbClr val="FF3300"/>
                </a:solidFill>
              </a:rPr>
              <a:t> ESG </a:t>
            </a:r>
            <a:r>
              <a:rPr lang="en-ID" dirty="0" err="1">
                <a:solidFill>
                  <a:srgbClr val="FF3300"/>
                </a:solidFill>
              </a:rPr>
              <a:t>dalam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penetapan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kebijakan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maupun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operasional</a:t>
            </a:r>
            <a:r>
              <a:rPr lang="en-ID" dirty="0">
                <a:solidFill>
                  <a:srgbClr val="FF3300"/>
                </a:solidFill>
              </a:rPr>
              <a:t> </a:t>
            </a:r>
            <a:r>
              <a:rPr lang="en-ID" dirty="0" err="1">
                <a:solidFill>
                  <a:srgbClr val="FF3300"/>
                </a:solidFill>
              </a:rPr>
              <a:t>perusahaan</a:t>
            </a:r>
            <a:endParaRPr lang="en-ID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23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A4DB6-4A9E-5E3C-48ED-FD98D206B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9395"/>
          </a:xfrm>
          <a:solidFill>
            <a:srgbClr val="FF3300"/>
          </a:solidFill>
        </p:spPr>
        <p:txBody>
          <a:bodyPr>
            <a:norm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CHITOSE VALUE </a:t>
            </a:r>
            <a:r>
              <a:rPr lang="en-US" sz="3600" dirty="0">
                <a:solidFill>
                  <a:schemeClr val="bg1"/>
                </a:solidFill>
              </a:rPr>
              <a:t>(NILAI DASAR CHITOSE)</a:t>
            </a:r>
            <a:endParaRPr lang="en-ID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6390-146B-1A45-B116-6D02941E5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0846"/>
            <a:ext cx="10515600" cy="5302027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361950" indent="-361950">
              <a:buFont typeface="+mj-lt"/>
              <a:buAutoNum type="arabicPeriod"/>
            </a:pPr>
            <a:r>
              <a:rPr lang="en-ID" sz="2400" b="1" dirty="0">
                <a:solidFill>
                  <a:srgbClr val="FF3300"/>
                </a:solidFill>
              </a:rPr>
              <a:t>Integrity</a:t>
            </a:r>
          </a:p>
          <a:p>
            <a:pPr marL="361950" indent="0">
              <a:spcBef>
                <a:spcPts val="0"/>
              </a:spcBef>
              <a:buNone/>
            </a:pPr>
            <a:r>
              <a:rPr lang="en-ID" sz="2400" dirty="0" err="1">
                <a:solidFill>
                  <a:srgbClr val="FF3300"/>
                </a:solidFill>
              </a:rPr>
              <a:t>Jujur</a:t>
            </a:r>
            <a:r>
              <a:rPr lang="en-ID" sz="2400" dirty="0">
                <a:solidFill>
                  <a:srgbClr val="FF3300"/>
                </a:solidFill>
              </a:rPr>
              <a:t> dan </a:t>
            </a:r>
            <a:r>
              <a:rPr lang="en-ID" sz="2400" dirty="0" err="1">
                <a:solidFill>
                  <a:srgbClr val="FF3300"/>
                </a:solidFill>
              </a:rPr>
              <a:t>konsisten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atas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ucapan</a:t>
            </a:r>
            <a:r>
              <a:rPr lang="en-ID" sz="2400" dirty="0">
                <a:solidFill>
                  <a:srgbClr val="FF3300"/>
                </a:solidFill>
              </a:rPr>
              <a:t> dan </a:t>
            </a:r>
            <a:r>
              <a:rPr lang="en-ID" sz="2400" dirty="0" err="1">
                <a:solidFill>
                  <a:srgbClr val="FF3300"/>
                </a:solidFill>
              </a:rPr>
              <a:t>tindakan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serta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mengutamakan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kepentingan</a:t>
            </a:r>
            <a:r>
              <a:rPr lang="en-ID" sz="2400" dirty="0">
                <a:solidFill>
                  <a:srgbClr val="FF3300"/>
                </a:solidFill>
              </a:rPr>
              <a:t> Perusahaan</a:t>
            </a:r>
          </a:p>
          <a:p>
            <a:pPr marL="361950" indent="-361950">
              <a:spcBef>
                <a:spcPts val="600"/>
              </a:spcBef>
              <a:buFont typeface="+mj-lt"/>
              <a:buAutoNum type="arabicPeriod" startAt="2"/>
            </a:pPr>
            <a:r>
              <a:rPr lang="en-ID" sz="2400" b="1" dirty="0">
                <a:solidFill>
                  <a:srgbClr val="FF3300"/>
                </a:solidFill>
              </a:rPr>
              <a:t>Professional</a:t>
            </a:r>
          </a:p>
          <a:p>
            <a:pPr marL="361950" indent="0">
              <a:spcBef>
                <a:spcPts val="0"/>
              </a:spcBef>
              <a:buNone/>
            </a:pPr>
            <a:r>
              <a:rPr lang="en-ID" sz="2400" dirty="0" err="1">
                <a:solidFill>
                  <a:srgbClr val="FF3300"/>
                </a:solidFill>
              </a:rPr>
              <a:t>Menguasai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bidang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pekerjaannya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dengan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standar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kualitas</a:t>
            </a:r>
            <a:r>
              <a:rPr lang="en-ID" sz="2400" dirty="0">
                <a:solidFill>
                  <a:srgbClr val="FF3300"/>
                </a:solidFill>
              </a:rPr>
              <a:t> dan </a:t>
            </a:r>
            <a:r>
              <a:rPr lang="en-ID" sz="2400" dirty="0" err="1">
                <a:solidFill>
                  <a:srgbClr val="FF3300"/>
                </a:solidFill>
              </a:rPr>
              <a:t>etika</a:t>
            </a:r>
            <a:r>
              <a:rPr lang="en-ID" sz="2400" dirty="0">
                <a:solidFill>
                  <a:srgbClr val="FF3300"/>
                </a:solidFill>
              </a:rPr>
              <a:t> moral yang </a:t>
            </a:r>
            <a:r>
              <a:rPr lang="en-ID" sz="2400" dirty="0" err="1">
                <a:solidFill>
                  <a:srgbClr val="FF3300"/>
                </a:solidFill>
              </a:rPr>
              <a:t>tinggi</a:t>
            </a:r>
            <a:endParaRPr lang="en-ID" sz="2400" dirty="0">
              <a:solidFill>
                <a:srgbClr val="FF3300"/>
              </a:solidFill>
            </a:endParaRPr>
          </a:p>
          <a:p>
            <a:pPr marL="361950" indent="-361950">
              <a:spcBef>
                <a:spcPts val="600"/>
              </a:spcBef>
              <a:buFont typeface="+mj-lt"/>
              <a:buAutoNum type="arabicPeriod" startAt="3"/>
            </a:pPr>
            <a:r>
              <a:rPr lang="en-ID" sz="2400" b="1" dirty="0">
                <a:solidFill>
                  <a:srgbClr val="FF3300"/>
                </a:solidFill>
              </a:rPr>
              <a:t>Innovation</a:t>
            </a:r>
          </a:p>
          <a:p>
            <a:pPr marL="361950" indent="0">
              <a:spcBef>
                <a:spcPts val="0"/>
              </a:spcBef>
              <a:buNone/>
            </a:pPr>
            <a:r>
              <a:rPr lang="en-ID" sz="2400" dirty="0" err="1">
                <a:solidFill>
                  <a:srgbClr val="FF3300"/>
                </a:solidFill>
              </a:rPr>
              <a:t>Secara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terus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menerus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mengeluarkan</a:t>
            </a:r>
            <a:r>
              <a:rPr lang="en-ID" sz="2400" dirty="0">
                <a:solidFill>
                  <a:srgbClr val="FF3300"/>
                </a:solidFill>
              </a:rPr>
              <a:t> ide dan </a:t>
            </a:r>
            <a:r>
              <a:rPr lang="en-ID" sz="2400" dirty="0" err="1">
                <a:solidFill>
                  <a:srgbClr val="FF3300"/>
                </a:solidFill>
              </a:rPr>
              <a:t>gagasan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serta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mengimplementasikannya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untuk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menciptakan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nilai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tambah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bagi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perusahaan</a:t>
            </a:r>
            <a:endParaRPr lang="en-ID" sz="2400" dirty="0">
              <a:solidFill>
                <a:srgbClr val="FF3300"/>
              </a:solidFill>
            </a:endParaRPr>
          </a:p>
          <a:p>
            <a:pPr marL="361950" indent="-361950">
              <a:spcBef>
                <a:spcPts val="600"/>
              </a:spcBef>
              <a:buFont typeface="+mj-lt"/>
              <a:buAutoNum type="arabicPeriod" startAt="4"/>
            </a:pPr>
            <a:r>
              <a:rPr lang="en-ID" sz="2400" b="1" dirty="0">
                <a:solidFill>
                  <a:srgbClr val="FF3300"/>
                </a:solidFill>
              </a:rPr>
              <a:t>Customer focus</a:t>
            </a:r>
          </a:p>
          <a:p>
            <a:pPr marL="361950" indent="0">
              <a:spcBef>
                <a:spcPts val="0"/>
              </a:spcBef>
              <a:buNone/>
            </a:pPr>
            <a:r>
              <a:rPr lang="en-ID" sz="2400" dirty="0" err="1">
                <a:solidFill>
                  <a:srgbClr val="FF3300"/>
                </a:solidFill>
              </a:rPr>
              <a:t>Menempatkan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pelanggan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sebagai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prioritas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utama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melalui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pemenuhan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kebutuhannya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melampaui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harapannya</a:t>
            </a:r>
            <a:r>
              <a:rPr lang="en-ID" sz="2400" dirty="0">
                <a:solidFill>
                  <a:srgbClr val="FF3300"/>
                </a:solidFill>
              </a:rPr>
              <a:t> (</a:t>
            </a:r>
            <a:r>
              <a:rPr lang="en-ID" sz="2400" dirty="0" err="1">
                <a:solidFill>
                  <a:srgbClr val="FF3300"/>
                </a:solidFill>
              </a:rPr>
              <a:t>excedding</a:t>
            </a:r>
            <a:r>
              <a:rPr lang="en-ID" sz="2400" dirty="0">
                <a:solidFill>
                  <a:srgbClr val="FF3300"/>
                </a:solidFill>
              </a:rPr>
              <a:t> expectation)</a:t>
            </a:r>
          </a:p>
          <a:p>
            <a:pPr marL="361950" indent="-361950">
              <a:spcBef>
                <a:spcPts val="600"/>
              </a:spcBef>
              <a:buFont typeface="+mj-lt"/>
              <a:buAutoNum type="arabicPeriod" startAt="5"/>
            </a:pPr>
            <a:r>
              <a:rPr lang="en-ID" sz="2400" b="1" dirty="0">
                <a:solidFill>
                  <a:srgbClr val="FF3300"/>
                </a:solidFill>
              </a:rPr>
              <a:t>Excellent</a:t>
            </a:r>
          </a:p>
          <a:p>
            <a:pPr marL="361950" indent="0">
              <a:spcBef>
                <a:spcPts val="0"/>
              </a:spcBef>
              <a:buNone/>
            </a:pPr>
            <a:r>
              <a:rPr lang="en-ID" sz="2400" dirty="0" err="1">
                <a:solidFill>
                  <a:srgbClr val="FF3300"/>
                </a:solidFill>
              </a:rPr>
              <a:t>Berkomitmen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memberikan</a:t>
            </a:r>
            <a:r>
              <a:rPr lang="en-ID" sz="2400" dirty="0">
                <a:solidFill>
                  <a:srgbClr val="FF3300"/>
                </a:solidFill>
              </a:rPr>
              <a:t> yang </a:t>
            </a:r>
            <a:r>
              <a:rPr lang="en-ID" sz="2400" dirty="0" err="1">
                <a:solidFill>
                  <a:srgbClr val="FF3300"/>
                </a:solidFill>
              </a:rPr>
              <a:t>terbaik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untuk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menciptakan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nilai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tambah</a:t>
            </a:r>
            <a:r>
              <a:rPr lang="en-ID" sz="2400" dirty="0">
                <a:solidFill>
                  <a:srgbClr val="FF3300"/>
                </a:solidFill>
              </a:rPr>
              <a:t> </a:t>
            </a:r>
            <a:r>
              <a:rPr lang="en-ID" sz="2400" dirty="0" err="1">
                <a:solidFill>
                  <a:srgbClr val="FF3300"/>
                </a:solidFill>
              </a:rPr>
              <a:t>bagi</a:t>
            </a:r>
            <a:r>
              <a:rPr lang="en-ID" sz="2400" dirty="0">
                <a:solidFill>
                  <a:srgbClr val="FF3300"/>
                </a:solidFill>
              </a:rPr>
              <a:t> stakeholders</a:t>
            </a:r>
          </a:p>
        </p:txBody>
      </p:sp>
    </p:spTree>
    <p:extLst>
      <p:ext uri="{BB962C8B-B14F-4D97-AF65-F5344CB8AC3E}">
        <p14:creationId xmlns:p14="http://schemas.microsoft.com/office/powerpoint/2010/main" val="2458725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A4DB6-4A9E-5E3C-48ED-FD98D206B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198" y="365126"/>
            <a:ext cx="5899090" cy="719395"/>
          </a:xfrm>
          <a:solidFill>
            <a:srgbClr val="FF3300"/>
          </a:solidFill>
        </p:spPr>
        <p:txBody>
          <a:bodyPr>
            <a:norm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OUR BRANDS (MERK KITA)</a:t>
            </a:r>
            <a:endParaRPr lang="en-ID" sz="3600" dirty="0">
              <a:solidFill>
                <a:schemeClr val="bg1"/>
              </a:solidFill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1AB5B49-CCDB-97D7-52DB-B7362B6E4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27" t="26017" r="14019" b="13982"/>
          <a:stretch/>
        </p:blipFill>
        <p:spPr>
          <a:xfrm>
            <a:off x="2947198" y="1084521"/>
            <a:ext cx="5899090" cy="5189317"/>
          </a:xfrm>
        </p:spPr>
      </p:pic>
    </p:spTree>
    <p:extLst>
      <p:ext uri="{BB962C8B-B14F-4D97-AF65-F5344CB8AC3E}">
        <p14:creationId xmlns:p14="http://schemas.microsoft.com/office/powerpoint/2010/main" val="2950171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D9694-7BBA-6FBB-D961-4D43226CAA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A30A3D-563D-45AE-8DA6-AA0998DDC4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673" y="1607128"/>
            <a:ext cx="1814946" cy="1122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2E2622-68E5-0E3A-7755-C2EF9208DC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1854" y="1662545"/>
            <a:ext cx="1759527" cy="1052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3F04CA-AF73-E2A8-6DFC-351D4D9936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1607127"/>
            <a:ext cx="1634836" cy="1163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95B675-EACA-2841-4CAB-2A1074A599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7490" y="1537855"/>
            <a:ext cx="1066801" cy="95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FA9368-4D91-A7E7-3CF2-42534B5EE5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9927" y="1565563"/>
            <a:ext cx="1607128" cy="1025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98ED19-FD13-B600-CA10-87A29E464D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691" y="3186545"/>
            <a:ext cx="4724400" cy="1177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805405-F281-962E-C7C0-419556996C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9745" y="3255817"/>
            <a:ext cx="1662546" cy="10668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96F4D1-E8EC-22FA-30E5-4D67BC73B42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2508" y="3186545"/>
            <a:ext cx="2521527" cy="1191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F126DA-F9B4-9FC8-50F7-8CA332B17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964" y="4890655"/>
            <a:ext cx="1454727" cy="1066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DB9A11-2760-0D08-7306-F127AF58B18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382" y="4862945"/>
            <a:ext cx="1884218" cy="1219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3F7B4B-6566-5D1D-F467-BF21B1A10CD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1164" y="4890655"/>
            <a:ext cx="1316181" cy="9559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495EC6-8188-D17E-6636-BE56F7D9F8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182" y="4793673"/>
            <a:ext cx="1219200" cy="12330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806723-A9EA-20AF-424E-3FF55EFC452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2072" y="4738255"/>
            <a:ext cx="3214255" cy="11914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EE8E31-8008-8ECE-2A7B-BE4E655AECE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752" y="1651379"/>
            <a:ext cx="4462818" cy="8871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CE5A8D-C7A0-07E3-BD53-B3C4CF17B93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1651379"/>
            <a:ext cx="4899546" cy="11464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967CE4-1AFD-3FFC-4A74-45F5F12D298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1128" y="3234519"/>
            <a:ext cx="3289111" cy="9962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D48FEC-94DD-1F76-A869-680ECE95AA9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2251" y="3234519"/>
            <a:ext cx="5117910" cy="11054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11803D-B040-1C54-B4DC-8EC058C8809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3958" y="4885899"/>
            <a:ext cx="3043451" cy="9962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498E6-82AC-B93D-4C63-94078BCF8A3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716" y="4885899"/>
            <a:ext cx="1828800" cy="11054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10B2E8-5A59-C015-DA8C-BE6242E602F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4823" y="4885899"/>
            <a:ext cx="3248168" cy="11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3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81728-C701-3100-BDEC-2D1C9BACC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394" y="1665027"/>
            <a:ext cx="8618513" cy="4612943"/>
          </a:xfrm>
          <a:solidFill>
            <a:srgbClr val="FF3300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Sejak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Tahun</a:t>
            </a:r>
            <a:r>
              <a:rPr lang="en-US" dirty="0">
                <a:solidFill>
                  <a:schemeClr val="bg1"/>
                </a:solidFill>
              </a:rPr>
              <a:t> 1981, Chitose </a:t>
            </a:r>
            <a:r>
              <a:rPr lang="en-US" dirty="0" err="1">
                <a:solidFill>
                  <a:schemeClr val="bg1"/>
                </a:solidFill>
              </a:rPr>
              <a:t>terus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mengembangkan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produk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berdasar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atas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penelitian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ergonomi</a:t>
            </a:r>
            <a:r>
              <a:rPr lang="en-US" dirty="0">
                <a:solidFill>
                  <a:schemeClr val="bg1"/>
                </a:solidFill>
              </a:rPr>
              <a:t> dan </a:t>
            </a:r>
            <a:r>
              <a:rPr lang="en-US" dirty="0" err="1">
                <a:solidFill>
                  <a:schemeClr val="bg1"/>
                </a:solidFill>
              </a:rPr>
              <a:t>kebutuhan</a:t>
            </a:r>
            <a:r>
              <a:rPr lang="en-US" dirty="0">
                <a:solidFill>
                  <a:schemeClr val="bg1"/>
                </a:solidFill>
              </a:rPr>
              <a:t> pasar Indonesia</a:t>
            </a:r>
          </a:p>
          <a:p>
            <a:r>
              <a:rPr lang="en-US" dirty="0" err="1">
                <a:solidFill>
                  <a:schemeClr val="bg1"/>
                </a:solidFill>
              </a:rPr>
              <a:t>Mulai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kursi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lipat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sudah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menjadi</a:t>
            </a:r>
            <a:r>
              <a:rPr lang="en-US" dirty="0">
                <a:solidFill>
                  <a:schemeClr val="bg1"/>
                </a:solidFill>
              </a:rPr>
              <a:t> ikon </a:t>
            </a:r>
            <a:r>
              <a:rPr lang="en-US" dirty="0" err="1">
                <a:solidFill>
                  <a:schemeClr val="bg1"/>
                </a:solidFill>
              </a:rPr>
              <a:t>industri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mebel</a:t>
            </a:r>
            <a:r>
              <a:rPr lang="en-US" dirty="0">
                <a:solidFill>
                  <a:schemeClr val="bg1"/>
                </a:solidFill>
              </a:rPr>
              <a:t> Indonesia, Chitose </a:t>
            </a:r>
            <a:r>
              <a:rPr lang="en-US" dirty="0" err="1">
                <a:solidFill>
                  <a:schemeClr val="bg1"/>
                </a:solidFill>
              </a:rPr>
              <a:t>terus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tumbuh</a:t>
            </a:r>
            <a:r>
              <a:rPr lang="en-US" dirty="0">
                <a:solidFill>
                  <a:schemeClr val="bg1"/>
                </a:solidFill>
              </a:rPr>
              <a:t> dan </a:t>
            </a:r>
            <a:r>
              <a:rPr lang="en-US" dirty="0" err="1">
                <a:solidFill>
                  <a:schemeClr val="bg1"/>
                </a:solidFill>
              </a:rPr>
              <a:t>berkembang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sampai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memproduksi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lebih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dari</a:t>
            </a:r>
            <a:r>
              <a:rPr lang="en-US" dirty="0">
                <a:solidFill>
                  <a:schemeClr val="bg1"/>
                </a:solidFill>
              </a:rPr>
              <a:t> 200 </a:t>
            </a:r>
            <a:r>
              <a:rPr lang="en-US" dirty="0" err="1">
                <a:solidFill>
                  <a:schemeClr val="bg1"/>
                </a:solidFill>
              </a:rPr>
              <a:t>varian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mebel</a:t>
            </a:r>
            <a:r>
              <a:rPr lang="en-US" dirty="0">
                <a:solidFill>
                  <a:schemeClr val="bg1"/>
                </a:solidFill>
              </a:rPr>
              <a:t> dan </a:t>
            </a:r>
            <a:r>
              <a:rPr lang="en-US" dirty="0" err="1">
                <a:solidFill>
                  <a:schemeClr val="bg1"/>
                </a:solidFill>
              </a:rPr>
              <a:t>tempat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tidur</a:t>
            </a:r>
            <a:r>
              <a:rPr lang="en-US" dirty="0">
                <a:solidFill>
                  <a:schemeClr val="bg1"/>
                </a:solidFill>
              </a:rPr>
              <a:t>. Dimana pada </a:t>
            </a:r>
            <a:r>
              <a:rPr lang="en-US" dirty="0" err="1">
                <a:solidFill>
                  <a:schemeClr val="bg1"/>
                </a:solidFill>
              </a:rPr>
              <a:t>tahun</a:t>
            </a:r>
            <a:r>
              <a:rPr lang="en-US" dirty="0">
                <a:solidFill>
                  <a:schemeClr val="bg1"/>
                </a:solidFill>
              </a:rPr>
              <a:t> 2013 </a:t>
            </a:r>
            <a:r>
              <a:rPr lang="en-US" dirty="0" err="1">
                <a:solidFill>
                  <a:schemeClr val="bg1"/>
                </a:solidFill>
              </a:rPr>
              <a:t>tingkat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produksi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mencapai</a:t>
            </a:r>
            <a:r>
              <a:rPr lang="en-US" dirty="0">
                <a:solidFill>
                  <a:schemeClr val="bg1"/>
                </a:solidFill>
              </a:rPr>
              <a:t> 1,2 </a:t>
            </a:r>
            <a:r>
              <a:rPr lang="en-US" dirty="0" err="1">
                <a:solidFill>
                  <a:schemeClr val="bg1"/>
                </a:solidFill>
              </a:rPr>
              <a:t>juta</a:t>
            </a:r>
            <a:r>
              <a:rPr lang="en-US" dirty="0">
                <a:solidFill>
                  <a:schemeClr val="bg1"/>
                </a:solidFill>
              </a:rPr>
              <a:t> unit.</a:t>
            </a:r>
          </a:p>
          <a:p>
            <a:r>
              <a:rPr lang="en-US" dirty="0" err="1">
                <a:solidFill>
                  <a:schemeClr val="bg1"/>
                </a:solidFill>
              </a:rPr>
              <a:t>Pemasaran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mebel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dilakukan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sampai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seluruh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pelosok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melalui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jaringan</a:t>
            </a:r>
            <a:r>
              <a:rPr lang="en-US" dirty="0">
                <a:solidFill>
                  <a:schemeClr val="bg1"/>
                </a:solidFill>
              </a:rPr>
              <a:t> distributor dan </a:t>
            </a:r>
            <a:r>
              <a:rPr lang="en-US" dirty="0" err="1">
                <a:solidFill>
                  <a:schemeClr val="bg1"/>
                </a:solidFill>
              </a:rPr>
              <a:t>agen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tersebar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diseluruh</a:t>
            </a:r>
            <a:r>
              <a:rPr lang="en-US" dirty="0">
                <a:solidFill>
                  <a:schemeClr val="bg1"/>
                </a:solidFill>
              </a:rPr>
              <a:t> Indonesia dan </a:t>
            </a:r>
            <a:r>
              <a:rPr lang="en-US" dirty="0" err="1">
                <a:solidFill>
                  <a:schemeClr val="bg1"/>
                </a:solidFill>
              </a:rPr>
              <a:t>memiliki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jaringan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pemasaran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ekspor</a:t>
            </a:r>
            <a:r>
              <a:rPr lang="en-US" dirty="0">
                <a:solidFill>
                  <a:schemeClr val="bg1"/>
                </a:solidFill>
              </a:rPr>
              <a:t> di 43 negara</a:t>
            </a:r>
            <a:endParaRPr lang="en-ID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567FE-6D3D-60DF-A736-AFE033407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93" y="365125"/>
            <a:ext cx="2595301" cy="591284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3162A3-EF21-0765-3A9C-7C9FFDC20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394" y="365126"/>
            <a:ext cx="8618513" cy="1177072"/>
          </a:xfrm>
          <a:solidFill>
            <a:srgbClr val="FF33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OUR WORLD OF FURNITURE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Mebel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adalah</a:t>
            </a:r>
            <a:r>
              <a:rPr lang="en-US" dirty="0">
                <a:solidFill>
                  <a:schemeClr val="bg1"/>
                </a:solidFill>
              </a:rPr>
              <a:t> Dunia Chitose)</a:t>
            </a:r>
            <a:endParaRPr lang="en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C60BF-7E95-AEC1-94B4-B43A1D2AA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541" y="2386779"/>
            <a:ext cx="4640238" cy="3138949"/>
          </a:xfrm>
          <a:solidFill>
            <a:srgbClr val="FF3300"/>
          </a:solidFill>
        </p:spPr>
        <p:txBody>
          <a:bodyPr anchor="t">
            <a:no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+mn-lt"/>
              </a:rPr>
              <a:t>Sebagai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Upaya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untuk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memenuhi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permintaan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produk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berkualitas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Chitose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terus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mengembangkan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rangkaian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produk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mencakup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Mebel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Hotel dan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Restoran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, Kantor,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Sekolah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dan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Rumah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tinggal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Tahun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2011 Chitose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mulai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memproduksi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tempat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tidur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rumah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sakit</a:t>
            </a:r>
            <a:endParaRPr lang="en-ID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33F4DB-8F07-AC23-B49B-A12E69EF4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09" y="540816"/>
            <a:ext cx="6285931" cy="577636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6D02A34-DCD8-B0E5-B181-878F1CE0F6F6}"/>
              </a:ext>
            </a:extLst>
          </p:cNvPr>
          <p:cNvSpPr txBox="1">
            <a:spLocks/>
          </p:cNvSpPr>
          <p:nvPr/>
        </p:nvSpPr>
        <p:spPr>
          <a:xfrm>
            <a:off x="7069540" y="540815"/>
            <a:ext cx="4640239" cy="1700940"/>
          </a:xfrm>
          <a:prstGeom prst="rect">
            <a:avLst/>
          </a:prstGeom>
          <a:solidFill>
            <a:srgbClr val="FF33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i="1" dirty="0">
                <a:solidFill>
                  <a:schemeClr val="bg1"/>
                </a:solidFill>
              </a:rPr>
              <a:t>QULITY FURNITURE, QUALITY LIFE</a:t>
            </a:r>
          </a:p>
          <a:p>
            <a:pPr algn="ctr"/>
            <a:r>
              <a:rPr lang="en-ID" sz="2800" dirty="0">
                <a:solidFill>
                  <a:schemeClr val="bg1"/>
                </a:solidFill>
              </a:rPr>
              <a:t>(</a:t>
            </a:r>
            <a:r>
              <a:rPr lang="en-ID" sz="2800" dirty="0" err="1">
                <a:solidFill>
                  <a:schemeClr val="bg1"/>
                </a:solidFill>
              </a:rPr>
              <a:t>Mebel</a:t>
            </a:r>
            <a:r>
              <a:rPr lang="en-ID" sz="2800" dirty="0">
                <a:solidFill>
                  <a:schemeClr val="bg1"/>
                </a:solidFill>
              </a:rPr>
              <a:t> </a:t>
            </a:r>
            <a:r>
              <a:rPr lang="en-ID" sz="2800" dirty="0" err="1">
                <a:solidFill>
                  <a:schemeClr val="bg1"/>
                </a:solidFill>
              </a:rPr>
              <a:t>Berkualitas</a:t>
            </a:r>
            <a:r>
              <a:rPr lang="en-ID" sz="2800" dirty="0">
                <a:solidFill>
                  <a:schemeClr val="bg1"/>
                </a:solidFill>
              </a:rPr>
              <a:t> </a:t>
            </a:r>
            <a:r>
              <a:rPr lang="en-ID" sz="2800" dirty="0" err="1">
                <a:solidFill>
                  <a:schemeClr val="bg1"/>
                </a:solidFill>
              </a:rPr>
              <a:t>untuk</a:t>
            </a:r>
            <a:r>
              <a:rPr lang="en-ID" sz="2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ID" sz="2800" dirty="0" err="1">
                <a:solidFill>
                  <a:schemeClr val="bg1"/>
                </a:solidFill>
              </a:rPr>
              <a:t>Hidup</a:t>
            </a:r>
            <a:r>
              <a:rPr lang="en-ID" sz="2800" dirty="0">
                <a:solidFill>
                  <a:schemeClr val="bg1"/>
                </a:solidFill>
              </a:rPr>
              <a:t> </a:t>
            </a:r>
            <a:r>
              <a:rPr lang="en-ID" sz="2800" dirty="0" err="1">
                <a:solidFill>
                  <a:schemeClr val="bg1"/>
                </a:solidFill>
              </a:rPr>
              <a:t>Berkualitas</a:t>
            </a:r>
            <a:r>
              <a:rPr lang="en-ID" sz="28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0311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504</Words>
  <Application>Microsoft Office PowerPoint</Application>
  <PresentationFormat>Widescreen</PresentationFormat>
  <Paragraphs>44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VISI PT. CHITOSE INTERNASIONAL Tbk.</vt:lpstr>
      <vt:lpstr>MISI PT. CHITOSE INTERNASIONAL Tbk.</vt:lpstr>
      <vt:lpstr>CHITOSE VALUE (NILAI DASAR CHITOSE)</vt:lpstr>
      <vt:lpstr>OUR BRANDS (MERK KITA)</vt:lpstr>
      <vt:lpstr>PowerPoint Presentation</vt:lpstr>
      <vt:lpstr>OUR WORLD OF FURNITURE (Mebel adalah Dunia Chitose)</vt:lpstr>
      <vt:lpstr>Sebagai Upaya untuk memenuhi permintaan produk berkualitas Chitose terus mengembangkan rangkaian produk yang mencakup: Mebel Hotel dan Restoran, Kantor, Sekolah dan Rumah tinggal. Tahun 2011 Chitose mulai memproduksi tempat tidur rumah sakit</vt:lpstr>
      <vt:lpstr>SERVING CUSTOMERS, REACHING FOR THE WORLD (Melayani Pelanggan untuk Menjangkau Dunia)</vt:lpstr>
      <vt:lpstr>ADDING VALUE SAVING RESOURCES (Menciptakan Nilai Tambah dengan Efisiensi)</vt:lpstr>
      <vt:lpstr>INDUSTRIAL STANDARDS, QUALITY ASSURANCE (Standar Industri sebagai jaminan Kualitas)</vt:lpstr>
      <vt:lpstr>BEBERAPA CONTOH PROYEK CHITOSE</vt:lpstr>
      <vt:lpstr>PowerPoint Presentation</vt:lpstr>
      <vt:lpstr>BEBERAPA REKANAN CHITOSE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Agung  TW</dc:creator>
  <cp:lastModifiedBy>Agung  TW</cp:lastModifiedBy>
  <cp:revision>14</cp:revision>
  <dcterms:created xsi:type="dcterms:W3CDTF">2023-10-09T06:35:54Z</dcterms:created>
  <dcterms:modified xsi:type="dcterms:W3CDTF">2023-11-17T04:31:22Z</dcterms:modified>
</cp:coreProperties>
</file>