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323" r:id="rId4"/>
    <p:sldId id="328" r:id="rId5"/>
    <p:sldId id="324" r:id="rId6"/>
    <p:sldId id="325" r:id="rId7"/>
    <p:sldId id="303" r:id="rId8"/>
    <p:sldId id="268" r:id="rId9"/>
    <p:sldId id="330" r:id="rId10"/>
    <p:sldId id="331" r:id="rId11"/>
    <p:sldId id="269" r:id="rId12"/>
    <p:sldId id="270" r:id="rId13"/>
    <p:sldId id="320" r:id="rId14"/>
    <p:sldId id="271" r:id="rId15"/>
    <p:sldId id="272" r:id="rId16"/>
    <p:sldId id="273" r:id="rId17"/>
    <p:sldId id="274" r:id="rId18"/>
    <p:sldId id="315" r:id="rId19"/>
    <p:sldId id="275" r:id="rId20"/>
    <p:sldId id="326" r:id="rId21"/>
    <p:sldId id="276" r:id="rId22"/>
    <p:sldId id="277" r:id="rId23"/>
    <p:sldId id="278" r:id="rId24"/>
    <p:sldId id="279" r:id="rId25"/>
    <p:sldId id="280" r:id="rId26"/>
    <p:sldId id="281" r:id="rId27"/>
    <p:sldId id="332" r:id="rId28"/>
    <p:sldId id="289" r:id="rId29"/>
    <p:sldId id="288" r:id="rId30"/>
    <p:sldId id="311" r:id="rId31"/>
    <p:sldId id="290" r:id="rId32"/>
    <p:sldId id="292" r:id="rId33"/>
    <p:sldId id="333" r:id="rId34"/>
    <p:sldId id="293" r:id="rId35"/>
    <p:sldId id="294" r:id="rId36"/>
    <p:sldId id="295" r:id="rId37"/>
    <p:sldId id="329" r:id="rId38"/>
    <p:sldId id="314" r:id="rId39"/>
    <p:sldId id="296" r:id="rId40"/>
    <p:sldId id="297" r:id="rId41"/>
    <p:sldId id="300" r:id="rId42"/>
    <p:sldId id="301" r:id="rId43"/>
    <p:sldId id="302" r:id="rId44"/>
    <p:sldId id="316" r:id="rId45"/>
    <p:sldId id="31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56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17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47AFB15F-F4D4-323D-E2EC-7B6CCFA08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614" r="1" b="1056"/>
          <a:stretch/>
        </p:blipFill>
        <p:spPr>
          <a:xfrm>
            <a:off x="8878" y="0"/>
            <a:ext cx="12183122" cy="6857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F780B-041C-CF67-889F-CFC21D34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1" y="2271449"/>
            <a:ext cx="10300658" cy="3670098"/>
          </a:xfrm>
        </p:spPr>
        <p:txBody>
          <a:bodyPr anchor="ctr">
            <a:noAutofit/>
          </a:bodyPr>
          <a:lstStyle/>
          <a:p>
            <a:pPr algn="l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MANAJEMEN TERINTEGRASI ISO 9001, 14001 DAN 45001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PT. CHITOSE INTERNASIONAL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Tbk</a:t>
            </a:r>
            <a:endParaRPr lang="en-ID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11F56B6F-DEAC-571F-4523-9D269E428C2C}"/>
              </a:ext>
            </a:extLst>
          </p:cNvPr>
          <p:cNvGrpSpPr>
            <a:grpSpLocks/>
          </p:cNvGrpSpPr>
          <p:nvPr/>
        </p:nvGrpSpPr>
        <p:grpSpPr bwMode="auto">
          <a:xfrm>
            <a:off x="1071247" y="863633"/>
            <a:ext cx="2704340" cy="1407793"/>
            <a:chOff x="2112" y="3188"/>
            <a:chExt cx="1632" cy="84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B668953-BAAD-6E05-3011-876D584B5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88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pic>
          <p:nvPicPr>
            <p:cNvPr id="1031" name="Picture 3" descr="Logo&#10;&#10;Description automatically generated">
              <a:extLst>
                <a:ext uri="{FF2B5EF4-FFF2-40B4-BE49-F238E27FC236}">
                  <a16:creationId xmlns:a16="http://schemas.microsoft.com/office/drawing/2014/main" id="{67E3C2C6-E422-0413-55D2-4B0AF038C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188"/>
              <a:ext cx="1571" cy="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94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56FE-89E5-7963-2D91-2B2EB223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9977" cy="695569"/>
          </a:xfrm>
        </p:spPr>
        <p:txBody>
          <a:bodyPr>
            <a:normAutofit fontScale="90000"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STAKEHOLDER PT. CHITOSE INTERNASIONAL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Tbk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39408-FDDE-9FFD-204E-8F555C4D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1407459"/>
            <a:ext cx="8596668" cy="458908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PELANGGAN LOKAL &amp; INTERNASIONAL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PEMERINTAH DAERAH &amp; PUSAT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MASYARAKAT SEKITAR PERUSAHAAN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KARYAWAN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PEMEGANG SAHAM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REKANAN USAHA (BISNIS)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PENYEDIA EKSTERNAL (SUPPLIER &amp; SUBKON)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KOMUNITAS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KOMPETITOR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DAN LAINYA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28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E1F1-C7B7-65B8-F203-0039E1F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6182"/>
            <a:ext cx="8596668" cy="772434"/>
          </a:xfrm>
        </p:spPr>
        <p:txBody>
          <a:bodyPr>
            <a:normAutofit fontScale="90000"/>
          </a:bodyPr>
          <a:lstStyle/>
          <a:p>
            <a:pPr marL="442913" indent="-442913"/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IDENTIFIKASI KEBUTUHAN DAN HARAPAN PIHAK BERKEPENTINGAN)</a:t>
            </a:r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E43442-4A68-E881-44CD-6B0DE34F2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36207"/>
              </p:ext>
            </p:extLst>
          </p:nvPr>
        </p:nvGraphicFramePr>
        <p:xfrm>
          <a:off x="1381205" y="1328615"/>
          <a:ext cx="9067964" cy="531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807499" imgH="7155022" progId="Excel.Sheet.12">
                  <p:embed/>
                </p:oleObj>
              </mc:Choice>
              <mc:Fallback>
                <p:oleObj name="Worksheet" r:id="rId2" imgW="13807499" imgH="7155022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C7C1AA7-6790-0A77-F16A-B25D98704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205" y="1328615"/>
                        <a:ext cx="9067964" cy="531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28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541D-5C3B-BD39-8CC9-A347328F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433"/>
          </a:xfrm>
        </p:spPr>
        <p:txBody>
          <a:bodyPr>
            <a:normAutofit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STRATEGI SWOT)</a:t>
            </a:r>
            <a:endParaRPr lang="en-ID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9A87F3E-8D57-2620-5A29-13FFCBF2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90847"/>
            <a:ext cx="9899540" cy="52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0DE3-4F96-3134-3D11-82321C11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88" y="463685"/>
            <a:ext cx="9040599" cy="995464"/>
          </a:xfrm>
        </p:spPr>
        <p:txBody>
          <a:bodyPr/>
          <a:lstStyle/>
          <a:p>
            <a:pPr marL="534988" indent="-534988"/>
            <a:r>
              <a:rPr lang="en-US" dirty="0"/>
              <a:t>4. </a:t>
            </a:r>
            <a:r>
              <a:rPr lang="en-US" sz="3200" dirty="0"/>
              <a:t>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PT. CHITOSE INTERNASIONAL TBK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636D0-DDF6-AEFE-BBEF-BE2D1A2C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69" y="1362740"/>
            <a:ext cx="8515436" cy="50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6A09-9A18-42DF-374A-7A154C9D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VISI, MISI DAN VALUE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20A1BC-3B80-4705-97E5-8A0D66D38F05}"/>
              </a:ext>
            </a:extLst>
          </p:cNvPr>
          <p:cNvSpPr txBox="1">
            <a:spLocks/>
          </p:cNvSpPr>
          <p:nvPr/>
        </p:nvSpPr>
        <p:spPr>
          <a:xfrm>
            <a:off x="1161575" y="1245326"/>
            <a:ext cx="9645762" cy="522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Indonesia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related furniture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inovatif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kompetitif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kepuasan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bermutu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terpercaya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corporate governance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terintegrasi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shareholders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kontribusi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manfaat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berkarakter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diandalkan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penetapan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	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kumimoji="0" lang="en-ID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78930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Jujur dan konsisten atas ucapan dan tindakan serta mengutamakan kepentingan perusahaan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pekerjaannya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moral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78930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 terus menerus mengeluarkan ide dan gagasan serta mengimplementasikannya untuk menciptakan nilai tambah bagi perusahaan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Customer focus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8794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Menempatkan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melampaui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harapannya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excedding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expectation)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Berkomitmen memberikan yang terbaik untuk menciptakan nilai tambah bagi stakeholders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9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95C0-C78D-6AF2-59AA-402DFA14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977"/>
          </a:xfrm>
        </p:spPr>
        <p:txBody>
          <a:bodyPr>
            <a:normAutofit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KEBIJAKAN MUTU, LINGKUNGAN dan K3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CE47FE-7C7A-B7A8-77EE-525D27E53D57}"/>
              </a:ext>
            </a:extLst>
          </p:cNvPr>
          <p:cNvGrpSpPr/>
          <p:nvPr/>
        </p:nvGrpSpPr>
        <p:grpSpPr>
          <a:xfrm>
            <a:off x="1082040" y="1445056"/>
            <a:ext cx="9622971" cy="5019261"/>
            <a:chOff x="1447800" y="1593101"/>
            <a:chExt cx="9622971" cy="50192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6EEEAF-7129-65B7-94FF-8EF771415628}"/>
                </a:ext>
              </a:extLst>
            </p:cNvPr>
            <p:cNvSpPr/>
            <p:nvPr/>
          </p:nvSpPr>
          <p:spPr>
            <a:xfrm>
              <a:off x="1709530" y="1593101"/>
              <a:ext cx="9134061" cy="501926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076F7E-3A0D-4FC6-3E57-7F984ABC7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1690688"/>
              <a:ext cx="9622971" cy="4802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2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EC18-9BAF-B147-2487-EBD48859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7508"/>
            <a:ext cx="8596668" cy="705394"/>
          </a:xfrm>
        </p:spPr>
        <p:txBody>
          <a:bodyPr>
            <a:normAutofit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STRUKTUR ORGANISASI PT. CHITOSE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BD2D13-E099-3669-1234-FDA08EF8F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754" y="1106488"/>
            <a:ext cx="10004227" cy="5294004"/>
          </a:xfrm>
        </p:spPr>
      </p:pic>
    </p:spTree>
    <p:extLst>
      <p:ext uri="{BB962C8B-B14F-4D97-AF65-F5344CB8AC3E}">
        <p14:creationId xmlns:p14="http://schemas.microsoft.com/office/powerpoint/2010/main" val="260388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8775-7E03-96B3-8925-BDBEF7DD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4766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STRUKTUR ORGANISASI P2K3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A65C92-1FE9-E083-F850-53E9A2DF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57" y="1184366"/>
            <a:ext cx="8723683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B766-F4E5-E182-B28C-50498BC5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/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KOMUNIKASI INTERNAL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E86F0B-61D5-C844-F015-FE6E656D4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341" y="1397573"/>
            <a:ext cx="8864049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5B59-DB31-F34F-D14A-41F05B4C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851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MUTU/ BSC CORPORATE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22">
            <a:extLst>
              <a:ext uri="{FF2B5EF4-FFF2-40B4-BE49-F238E27FC236}">
                <a16:creationId xmlns:a16="http://schemas.microsoft.com/office/drawing/2014/main" id="{7CC346BB-4F12-4114-5B87-09493831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00" y="1334814"/>
            <a:ext cx="9404043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F818-74E5-F68D-B48C-DCF2B9A2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942"/>
            <a:ext cx="10478477" cy="914400"/>
          </a:xfrm>
        </p:spPr>
        <p:txBody>
          <a:bodyPr>
            <a:normAutofit/>
          </a:bodyPr>
          <a:lstStyle/>
          <a:p>
            <a:r>
              <a:rPr lang="en-US" sz="3600" dirty="0"/>
              <a:t>SISTEM MANAJEMEN TERINTEGRASI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100E-7406-5256-6640-37F103CB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826"/>
            <a:ext cx="9212385" cy="473423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gabungan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2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misal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ISO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9001; 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ISO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14001; 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ISO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45001)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dasar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terintegrasi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menerapkan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suatu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kepentingan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pemenuhan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berbeda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pemilik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(dept/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bagian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melakukan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audit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dua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185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5B59-DB31-F34F-D14A-41F05B4C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32" y="510363"/>
            <a:ext cx="8596668" cy="552894"/>
          </a:xfrm>
        </p:spPr>
        <p:txBody>
          <a:bodyPr>
            <a:normAutofit fontScale="90000"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MUTU/ BSC DEPARTEMEN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86515-36B3-7EB2-77F1-9E6475A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233377"/>
            <a:ext cx="9213850" cy="52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3251-A161-355F-B943-422B301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LINGKUNGAN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44CE31-86B5-1063-5BC2-FA2D37C6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7457"/>
              </p:ext>
            </p:extLst>
          </p:nvPr>
        </p:nvGraphicFramePr>
        <p:xfrm>
          <a:off x="1158241" y="1271451"/>
          <a:ext cx="8481870" cy="5272575"/>
        </p:xfrm>
        <a:graphic>
          <a:graphicData uri="http://schemas.openxmlformats.org/drawingml/2006/table">
            <a:tbl>
              <a:tblPr firstRow="1" firstCol="1" bandRow="1"/>
              <a:tblGrid>
                <a:gridCol w="266954">
                  <a:extLst>
                    <a:ext uri="{9D8B030D-6E8A-4147-A177-3AD203B41FA5}">
                      <a16:colId xmlns:a16="http://schemas.microsoft.com/office/drawing/2014/main" val="1384074537"/>
                    </a:ext>
                  </a:extLst>
                </a:gridCol>
                <a:gridCol w="391135">
                  <a:extLst>
                    <a:ext uri="{9D8B030D-6E8A-4147-A177-3AD203B41FA5}">
                      <a16:colId xmlns:a16="http://schemas.microsoft.com/office/drawing/2014/main" val="2329622322"/>
                    </a:ext>
                  </a:extLst>
                </a:gridCol>
                <a:gridCol w="1325519">
                  <a:extLst>
                    <a:ext uri="{9D8B030D-6E8A-4147-A177-3AD203B41FA5}">
                      <a16:colId xmlns:a16="http://schemas.microsoft.com/office/drawing/2014/main" val="2361756322"/>
                    </a:ext>
                  </a:extLst>
                </a:gridCol>
                <a:gridCol w="2996304">
                  <a:extLst>
                    <a:ext uri="{9D8B030D-6E8A-4147-A177-3AD203B41FA5}">
                      <a16:colId xmlns:a16="http://schemas.microsoft.com/office/drawing/2014/main" val="2589022093"/>
                    </a:ext>
                  </a:extLst>
                </a:gridCol>
                <a:gridCol w="1964987">
                  <a:extLst>
                    <a:ext uri="{9D8B030D-6E8A-4147-A177-3AD203B41FA5}">
                      <a16:colId xmlns:a16="http://schemas.microsoft.com/office/drawing/2014/main" val="1706328852"/>
                    </a:ext>
                  </a:extLst>
                </a:gridCol>
                <a:gridCol w="1536971">
                  <a:extLst>
                    <a:ext uri="{9D8B030D-6E8A-4147-A177-3AD203B41FA5}">
                      <a16:colId xmlns:a16="http://schemas.microsoft.com/office/drawing/2014/main" val="4260482871"/>
                    </a:ext>
                  </a:extLst>
                </a:gridCol>
              </a:tblGrid>
              <a:tr h="26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LINGKUNGAN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19539"/>
                  </a:ext>
                </a:extLst>
              </a:tr>
              <a:tr h="5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pemakaian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tiap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D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5 produk per bulan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741399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pengelolaan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13347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Melaksanakan patroli lingkungan  dan 5S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79160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Affair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 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44034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Pengujian emisi, udara dan penerangan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jadwal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688963"/>
                  </a:ext>
                </a:extLst>
              </a:tr>
              <a:tr h="5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pengelolaan dan pemanfaatan limbah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program per semester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027094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Management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202940"/>
                  </a:ext>
                </a:extLst>
              </a:tr>
              <a:tr h="964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Pencapaian Target Intensitas Solid Waste (refer to BSC CMS)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 dua muka kertas untuk print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paperless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ATK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62992"/>
                  </a:ext>
                </a:extLst>
              </a:tr>
              <a:tr h="825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 penggunaan energi listrik turun (refer to BSC CMS)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Efektivitas penggunaan listrik (komputer, lampu, dispenser, AC, dll)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Kontribusi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biaya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listrik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perusahaan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64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6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C521-224A-7FCB-C7FE-0F9AFE9B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en-US" dirty="0"/>
              <a:t>6.PERENCANAAN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K3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61C95A-56F0-5FAF-D1E1-8C2A72E7F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581837"/>
              </p:ext>
            </p:extLst>
          </p:nvPr>
        </p:nvGraphicFramePr>
        <p:xfrm>
          <a:off x="1123405" y="1342196"/>
          <a:ext cx="9048205" cy="5260217"/>
        </p:xfrm>
        <a:graphic>
          <a:graphicData uri="http://schemas.openxmlformats.org/drawingml/2006/table">
            <a:tbl>
              <a:tblPr firstRow="1" firstCol="1" bandRow="1"/>
              <a:tblGrid>
                <a:gridCol w="375540">
                  <a:extLst>
                    <a:ext uri="{9D8B030D-6E8A-4147-A177-3AD203B41FA5}">
                      <a16:colId xmlns:a16="http://schemas.microsoft.com/office/drawing/2014/main" val="1321145148"/>
                    </a:ext>
                  </a:extLst>
                </a:gridCol>
                <a:gridCol w="1543155">
                  <a:extLst>
                    <a:ext uri="{9D8B030D-6E8A-4147-A177-3AD203B41FA5}">
                      <a16:colId xmlns:a16="http://schemas.microsoft.com/office/drawing/2014/main" val="1762071483"/>
                    </a:ext>
                  </a:extLst>
                </a:gridCol>
                <a:gridCol w="3247022">
                  <a:extLst>
                    <a:ext uri="{9D8B030D-6E8A-4147-A177-3AD203B41FA5}">
                      <a16:colId xmlns:a16="http://schemas.microsoft.com/office/drawing/2014/main" val="1926381431"/>
                    </a:ext>
                  </a:extLst>
                </a:gridCol>
                <a:gridCol w="2066287">
                  <a:extLst>
                    <a:ext uri="{9D8B030D-6E8A-4147-A177-3AD203B41FA5}">
                      <a16:colId xmlns:a16="http://schemas.microsoft.com/office/drawing/2014/main" val="2269361621"/>
                    </a:ext>
                  </a:extLst>
                </a:gridCol>
                <a:gridCol w="1816201">
                  <a:extLst>
                    <a:ext uri="{9D8B030D-6E8A-4147-A177-3AD203B41FA5}">
                      <a16:colId xmlns:a16="http://schemas.microsoft.com/office/drawing/2014/main" val="13835274"/>
                    </a:ext>
                  </a:extLst>
                </a:gridCol>
              </a:tblGrid>
              <a:tr h="308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47310"/>
                  </a:ext>
                </a:extLst>
              </a:tr>
              <a:tr h="465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 Jumlah Kecelakaan kerja  (</a:t>
                      </a:r>
                      <a:r>
                        <a:rPr lang="en-ID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BSC; Learning &amp; Growth</a:t>
                      </a: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Kejadian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99308"/>
                  </a:ext>
                </a:extLst>
              </a:tr>
              <a:tr h="36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 General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Meningkatkan pengelolaan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Jadwal dan Pelaksanaan patroli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kali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213419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Affair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Ketaatan penggunaan APD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59409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 kecelakaan kerja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49953"/>
                  </a:ext>
                </a:extLst>
              </a:tr>
              <a:tr h="289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Kecelakaan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Kejadian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96995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 System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Temuan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temuan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084608"/>
                  </a:ext>
                </a:extLst>
              </a:tr>
              <a:tr h="62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Manufaktur System Development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dan berperan aktif dalam menurunkan jumlah kecelakaan kerja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tim HSE dalam pembuatan rambu-rambu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02274"/>
                  </a:ext>
                </a:extLst>
              </a:tr>
              <a:tr h="78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HSE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program-program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training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677665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Membuat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route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pejalan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kaki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67016"/>
                  </a:ext>
                </a:extLst>
              </a:tr>
              <a:tr h="943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dan bekerjasama dengan HSE dalam pembuatan SOP pejalan kaki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4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EBE4-D768-8817-6B47-A26623F8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66354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IDENTIFIKASI RISIKO MUTU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DFC46C-1466-D1A4-B42E-AC3294808F21}"/>
              </a:ext>
            </a:extLst>
          </p:cNvPr>
          <p:cNvGrpSpPr/>
          <p:nvPr/>
        </p:nvGrpSpPr>
        <p:grpSpPr>
          <a:xfrm>
            <a:off x="-1" y="0"/>
            <a:ext cx="45719" cy="844"/>
            <a:chOff x="0" y="0"/>
            <a:chExt cx="1632" cy="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F698CF-ECCA-248D-3B6C-D3048D26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F3E72CFB-BB76-240A-B46E-B79C628F4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05"/>
              <a:ext cx="157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0A30F7E-24DA-979D-4157-D78795EE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89897"/>
              </p:ext>
            </p:extLst>
          </p:nvPr>
        </p:nvGraphicFramePr>
        <p:xfrm>
          <a:off x="809898" y="1243880"/>
          <a:ext cx="10345783" cy="5303021"/>
        </p:xfrm>
        <a:graphic>
          <a:graphicData uri="http://schemas.openxmlformats.org/drawingml/2006/table">
            <a:tbl>
              <a:tblPr/>
              <a:tblGrid>
                <a:gridCol w="1073454">
                  <a:extLst>
                    <a:ext uri="{9D8B030D-6E8A-4147-A177-3AD203B41FA5}">
                      <a16:colId xmlns:a16="http://schemas.microsoft.com/office/drawing/2014/main" val="424688346"/>
                    </a:ext>
                  </a:extLst>
                </a:gridCol>
                <a:gridCol w="602005">
                  <a:extLst>
                    <a:ext uri="{9D8B030D-6E8A-4147-A177-3AD203B41FA5}">
                      <a16:colId xmlns:a16="http://schemas.microsoft.com/office/drawing/2014/main" val="4019241048"/>
                    </a:ext>
                  </a:extLst>
                </a:gridCol>
                <a:gridCol w="1357069">
                  <a:extLst>
                    <a:ext uri="{9D8B030D-6E8A-4147-A177-3AD203B41FA5}">
                      <a16:colId xmlns:a16="http://schemas.microsoft.com/office/drawing/2014/main" val="4268191164"/>
                    </a:ext>
                  </a:extLst>
                </a:gridCol>
                <a:gridCol w="1290302">
                  <a:extLst>
                    <a:ext uri="{9D8B030D-6E8A-4147-A177-3AD203B41FA5}">
                      <a16:colId xmlns:a16="http://schemas.microsoft.com/office/drawing/2014/main" val="339974938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3550398314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932039266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3593371822"/>
                    </a:ext>
                  </a:extLst>
                </a:gridCol>
                <a:gridCol w="116049">
                  <a:extLst>
                    <a:ext uri="{9D8B030D-6E8A-4147-A177-3AD203B41FA5}">
                      <a16:colId xmlns:a16="http://schemas.microsoft.com/office/drawing/2014/main" val="2229756560"/>
                    </a:ext>
                  </a:extLst>
                </a:gridCol>
                <a:gridCol w="1109720">
                  <a:extLst>
                    <a:ext uri="{9D8B030D-6E8A-4147-A177-3AD203B41FA5}">
                      <a16:colId xmlns:a16="http://schemas.microsoft.com/office/drawing/2014/main" val="1202499701"/>
                    </a:ext>
                  </a:extLst>
                </a:gridCol>
                <a:gridCol w="137808">
                  <a:extLst>
                    <a:ext uri="{9D8B030D-6E8A-4147-A177-3AD203B41FA5}">
                      <a16:colId xmlns:a16="http://schemas.microsoft.com/office/drawing/2014/main" val="1594472076"/>
                    </a:ext>
                  </a:extLst>
                </a:gridCol>
                <a:gridCol w="1240275">
                  <a:extLst>
                    <a:ext uri="{9D8B030D-6E8A-4147-A177-3AD203B41FA5}">
                      <a16:colId xmlns:a16="http://schemas.microsoft.com/office/drawing/2014/main" val="3709940794"/>
                    </a:ext>
                  </a:extLst>
                </a:gridCol>
                <a:gridCol w="931296">
                  <a:extLst>
                    <a:ext uri="{9D8B030D-6E8A-4147-A177-3AD203B41FA5}">
                      <a16:colId xmlns:a16="http://schemas.microsoft.com/office/drawing/2014/main" val="1101140324"/>
                    </a:ext>
                  </a:extLst>
                </a:gridCol>
                <a:gridCol w="1465120">
                  <a:extLst>
                    <a:ext uri="{9D8B030D-6E8A-4147-A177-3AD203B41FA5}">
                      <a16:colId xmlns:a16="http://schemas.microsoft.com/office/drawing/2014/main" val="158838844"/>
                    </a:ext>
                  </a:extLst>
                </a:gridCol>
              </a:tblGrid>
              <a:tr h="201537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ID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DETERMINATION &amp; PLANNING TO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No: MR.P.6.QC.1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91209"/>
                  </a:ext>
                </a:extLst>
              </a:tr>
              <a:tr h="15009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Name: QC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(Process: QC)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Version/ Revision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68123"/>
                  </a:ext>
                </a:extLst>
              </a:tr>
              <a:tr h="17480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3,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76391"/>
                  </a:ext>
                </a:extLst>
              </a:tr>
              <a:tr h="231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Prepared 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</a:t>
                      </a:r>
                      <a:r>
                        <a:rPr lang="en-ID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Mgr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&amp;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by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Director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&amp;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53691"/>
                  </a:ext>
                </a:extLst>
              </a:tr>
              <a:tr h="93213">
                <a:tc>
                  <a:txBody>
                    <a:bodyPr/>
                    <a:lstStyle/>
                    <a:p>
                      <a:pPr algn="l" fontAlgn="b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471730"/>
                  </a:ext>
                </a:extLst>
              </a:tr>
              <a:tr h="143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HASIL YANG DIHARAPKAN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RESIKO (Risk)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Dampak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Resiko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TINDAKAN PERBAIKAN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SASARAN MUTU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REALISASI SASARAN MUTU(JULI-DES 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24220"/>
                  </a:ext>
                </a:extLst>
              </a:tr>
              <a:tr h="1200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(Peluang)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07216"/>
                  </a:ext>
                </a:extLst>
              </a:tr>
              <a:tr h="98711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89650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Barang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Datang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Receiving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 dilakukan sesuai prosedur Inspeksi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Lolosnya barang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dilakukan Inspeksi sesuai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Identifikasi barang telah diinspeksi dengan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Maximal barang yang lolos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0448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Penerimaan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Prosedur Inspeksi Penerimaan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 Supplier/Subkon yaitu 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Tercapai</a:t>
                      </a:r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51812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Kurangnya kompetensi personil QC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QC Receiving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10566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Prosedur Inspeksi Penerimaan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866635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Training penggunaan Alat Ukur 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45013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Mall 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9302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Ketidaksesuaian Alat Ukur dan 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Kalibrasi Alat Ukur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13526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Verifikasi Mall Inspeksi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703680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824540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12886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Selama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Finishing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 dilakukan sesuai prosedur Inspeksi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Lolosnya barang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dilakukan Inspeksi sesuai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Identifikasi barang telah diinspeksi dengan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Maximal barang yang lolos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25963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Konstruksi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Finishing)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Opr.PRD yang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Selama Proses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Prosedur Inspeksi Selama Proses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 proses Konstruksi dan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Tercapai</a:t>
                      </a:r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2062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ditunjuk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sebagai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Kurangnya kompetensi personil QC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QC Finishing &amp; Konstruksi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Finishing yaitu 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703274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Prosedur Inspeksi Selama Proses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90146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Training penggunaan Alat Ukur 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45432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Jig 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91205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Ketidaksesuaian Alat Ukur dan Jig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Kalibrasi Alat Ukur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3761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Verifikasi Jig Inspeksi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739757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99165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04233-0331-5516-CE90-770D8A21B926}"/>
              </a:ext>
            </a:extLst>
          </p:cNvPr>
          <p:cNvGrpSpPr/>
          <p:nvPr/>
        </p:nvGrpSpPr>
        <p:grpSpPr>
          <a:xfrm>
            <a:off x="-44087" y="-44875"/>
            <a:ext cx="50579" cy="45719"/>
            <a:chOff x="0" y="0"/>
            <a:chExt cx="1632" cy="8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F698CF-ECCA-248D-3B6C-D3048D26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F3E72CFB-BB76-240A-B46E-B79C628F4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05"/>
              <a:ext cx="157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895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A87D-0985-558E-D66D-F8CD3365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IDENTIFIKASI RISIKO K3 DAN LINGKUNGAN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7D25E8-870E-07A5-4A41-FA842D59D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69664"/>
              </p:ext>
            </p:extLst>
          </p:nvPr>
        </p:nvGraphicFramePr>
        <p:xfrm>
          <a:off x="1358900" y="1366838"/>
          <a:ext cx="8880475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56779" imgH="11300565" progId="Excel.Sheet.12">
                  <p:embed/>
                </p:oleObj>
              </mc:Choice>
              <mc:Fallback>
                <p:oleObj name="Worksheet" r:id="rId2" imgW="11856779" imgH="1130056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6652FE-920E-9C57-77D5-1E7F45DF5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8900" y="1366838"/>
                        <a:ext cx="8880475" cy="520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8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BFE4-19AD-DE87-4FC5-18EE624C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SUMBER DAYA MANUSIA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E33F9-69F5-1BDD-D969-FC6121C46E34}"/>
              </a:ext>
            </a:extLst>
          </p:cNvPr>
          <p:cNvGrpSpPr/>
          <p:nvPr/>
        </p:nvGrpSpPr>
        <p:grpSpPr>
          <a:xfrm>
            <a:off x="1338600" y="1469390"/>
            <a:ext cx="6448548" cy="4656107"/>
            <a:chOff x="0" y="0"/>
            <a:chExt cx="3989070" cy="39197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FBFAD1-EB45-7F99-A220-AF51E2DBD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3" t="20353" r="11754" b="60482"/>
            <a:stretch/>
          </p:blipFill>
          <p:spPr bwMode="auto">
            <a:xfrm>
              <a:off x="0" y="0"/>
              <a:ext cx="3989070" cy="617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B0738BDE-B29F-9ECB-9F61-0977D098D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0" t="17757" r="11928" b="27557"/>
            <a:stretch/>
          </p:blipFill>
          <p:spPr bwMode="auto">
            <a:xfrm>
              <a:off x="0" y="598206"/>
              <a:ext cx="3988435" cy="1762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DC37A82-DA15-E9A5-80BA-C03AD5CDA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2" t="15156" r="12525" b="37194"/>
            <a:stretch/>
          </p:blipFill>
          <p:spPr bwMode="auto">
            <a:xfrm>
              <a:off x="0" y="2384277"/>
              <a:ext cx="3947160" cy="1535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57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61D0-336E-48EF-E83F-F12A9838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KOMPETENSI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26C352-93E8-B360-255C-97115C9B7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32178"/>
              </p:ext>
            </p:extLst>
          </p:nvPr>
        </p:nvGraphicFramePr>
        <p:xfrm>
          <a:off x="677851" y="1673157"/>
          <a:ext cx="9584827" cy="4250993"/>
        </p:xfrm>
        <a:graphic>
          <a:graphicData uri="http://schemas.openxmlformats.org/drawingml/2006/table">
            <a:tbl>
              <a:tblPr/>
              <a:tblGrid>
                <a:gridCol w="149356">
                  <a:extLst>
                    <a:ext uri="{9D8B030D-6E8A-4147-A177-3AD203B41FA5}">
                      <a16:colId xmlns:a16="http://schemas.microsoft.com/office/drawing/2014/main" val="462854980"/>
                    </a:ext>
                  </a:extLst>
                </a:gridCol>
                <a:gridCol w="361345">
                  <a:extLst>
                    <a:ext uri="{9D8B030D-6E8A-4147-A177-3AD203B41FA5}">
                      <a16:colId xmlns:a16="http://schemas.microsoft.com/office/drawing/2014/main" val="2546072163"/>
                    </a:ext>
                  </a:extLst>
                </a:gridCol>
                <a:gridCol w="703418">
                  <a:extLst>
                    <a:ext uri="{9D8B030D-6E8A-4147-A177-3AD203B41FA5}">
                      <a16:colId xmlns:a16="http://schemas.microsoft.com/office/drawing/2014/main" val="3518708313"/>
                    </a:ext>
                  </a:extLst>
                </a:gridCol>
                <a:gridCol w="611878">
                  <a:extLst>
                    <a:ext uri="{9D8B030D-6E8A-4147-A177-3AD203B41FA5}">
                      <a16:colId xmlns:a16="http://schemas.microsoft.com/office/drawing/2014/main" val="488581076"/>
                    </a:ext>
                  </a:extLst>
                </a:gridCol>
                <a:gridCol w="611878">
                  <a:extLst>
                    <a:ext uri="{9D8B030D-6E8A-4147-A177-3AD203B41FA5}">
                      <a16:colId xmlns:a16="http://schemas.microsoft.com/office/drawing/2014/main" val="3610866839"/>
                    </a:ext>
                  </a:extLst>
                </a:gridCol>
                <a:gridCol w="728471">
                  <a:extLst>
                    <a:ext uri="{9D8B030D-6E8A-4147-A177-3AD203B41FA5}">
                      <a16:colId xmlns:a16="http://schemas.microsoft.com/office/drawing/2014/main" val="2415036857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3950067244"/>
                    </a:ext>
                  </a:extLst>
                </a:gridCol>
                <a:gridCol w="154174">
                  <a:extLst>
                    <a:ext uri="{9D8B030D-6E8A-4147-A177-3AD203B41FA5}">
                      <a16:colId xmlns:a16="http://schemas.microsoft.com/office/drawing/2014/main" val="1342730329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1731756577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212601156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1921254103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3451319702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4787727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00437140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64095641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68163983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2501954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1086437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3651833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703788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4484876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82213554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43385119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038830140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29824063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92950410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853015889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495459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95766195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71393391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1032917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0667796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0470413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40561224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0566349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63571546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39450412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70415767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5537744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5978184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2555692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0351247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4377895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5844564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19883327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3641954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29048495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311389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486948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95518633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02580583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291635482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726196594"/>
                    </a:ext>
                  </a:extLst>
                </a:gridCol>
                <a:gridCol w="95395">
                  <a:extLst>
                    <a:ext uri="{9D8B030D-6E8A-4147-A177-3AD203B41FA5}">
                      <a16:colId xmlns:a16="http://schemas.microsoft.com/office/drawing/2014/main" val="85006451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701200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56003821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618515086"/>
                    </a:ext>
                  </a:extLst>
                </a:gridCol>
              </a:tblGrid>
              <a:tr h="3844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55">
                  <a:txBody>
                    <a:bodyPr/>
                    <a:lstStyle/>
                    <a:p>
                      <a:pPr algn="ctr" fontAlgn="ctr"/>
                      <a:r>
                        <a:rPr lang="en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MATRIKS KOMPETENSI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03144"/>
                  </a:ext>
                </a:extLst>
              </a:tr>
              <a:tr h="97823">
                <a:tc gridSpan="57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PT. CHITOSE INTERNASIONAL TBK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25207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46338"/>
                  </a:ext>
                </a:extLst>
              </a:tr>
              <a:tr h="1011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KOMPETENSI NON - TEKNIS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KOMPETENSI TEKNIS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199838"/>
                  </a:ext>
                </a:extLst>
              </a:tr>
              <a:tr h="278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JABATAN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GOLONGAN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DEPARTEMEN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 KERJA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PENDIDIKAN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TAKING OWNERSHIP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 ORIENTATION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TEAM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 ORIENTATION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THINKING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INTEGRITY &amp; TRUST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TARGET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 &amp; LH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KAIZEN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TARGET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52526"/>
                  </a:ext>
                </a:extLst>
              </a:tr>
              <a:tr h="33390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6611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19960313506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AGUNG TRI WAHYU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MANAGER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MANAGER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24012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20170801357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ANDREAS ASMARA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KEPALA BAGIAN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SENIOR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40802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20150803299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BERRY RACHMANTO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28513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004508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70813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19714"/>
                  </a:ext>
                </a:extLst>
              </a:tr>
              <a:tr h="97134">
                <a:tc gridSpan="57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STANDARD NILAI KOMPETENSI TEKNIS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99720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Aplicable/ Tidak Berhubungan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1427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sv-SE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Dapat mengerjakan tugasnya sehari-hari dengan pendampingan atasan / rekan kerja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70009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mengerjakan tugas sehari-hari sesuai dengan prosedur kerja baku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27273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mengerjakan dengan lancar dan tangkas tanpa melakukan kesalahan dalam praktik / prosedur kerja baku selama 6 bulan berturut-turut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3174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memecahkan permasalahan teknis yang timbul dalam pekerjaan sehari-hari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40818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fr-FR" sz="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Mampu menciptakan / menghasilkan inovasi / continous improvement dalam pekerjaan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69596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Mampu melakukan mentoring pekerjaan kepada rekan kerja / subordinat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04602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1704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85E20E9-2EFF-3FAB-2DAA-F9F7957A50E3}"/>
              </a:ext>
            </a:extLst>
          </p:cNvPr>
          <p:cNvGrpSpPr/>
          <p:nvPr/>
        </p:nvGrpSpPr>
        <p:grpSpPr>
          <a:xfrm>
            <a:off x="0" y="-44875"/>
            <a:ext cx="1632" cy="45719"/>
            <a:chOff x="0" y="0"/>
            <a:chExt cx="1632" cy="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A4D4D8-D3E9-3468-9BFA-CBA7262D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B6AEDF74-99F1-3CA4-B37E-AB5260A82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76"/>
              <a:ext cx="157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50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61D0-336E-48EF-E83F-F12A9838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lang="en-US" sz="1800" i="1" dirty="0">
                <a:solidFill>
                  <a:srgbClr val="90C226"/>
                </a:solidFill>
                <a:latin typeface="Trebuchet MS" panose="020B0603020202020204"/>
              </a:rPr>
              <a:t>SISTEM APLIKASI MANAJEMEN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5E20E9-2EFF-3FAB-2DAA-F9F7957A50E3}"/>
              </a:ext>
            </a:extLst>
          </p:cNvPr>
          <p:cNvGrpSpPr/>
          <p:nvPr/>
        </p:nvGrpSpPr>
        <p:grpSpPr>
          <a:xfrm>
            <a:off x="0" y="-44875"/>
            <a:ext cx="1632" cy="45719"/>
            <a:chOff x="0" y="0"/>
            <a:chExt cx="1632" cy="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A4D4D8-D3E9-3468-9BFA-CBA7262D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B6AEDF74-99F1-3CA4-B37E-AB5260A82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76"/>
              <a:ext cx="157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E19CC0-AAF0-37FA-AB55-E540F83A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005" y="1345178"/>
            <a:ext cx="8596668" cy="3880773"/>
          </a:xfrm>
        </p:spPr>
        <p:txBody>
          <a:bodyPr/>
          <a:lstStyle/>
          <a:p>
            <a:r>
              <a:rPr lang="sv-SE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Untuk membuat semua aktivitas manajemen, pemantauan, dan pengolahan informasi menjadi jauh lebih efektif dan efisien serta memungkinkan membuat proses bisnis </a:t>
            </a:r>
            <a:r>
              <a:rPr lang="en-ID" b="0" i="0" dirty="0" err="1">
                <a:solidFill>
                  <a:srgbClr val="263238"/>
                </a:solidFill>
                <a:effectLst/>
                <a:latin typeface="Arial" panose="020B0604020202020204" pitchFamily="34" charset="0"/>
              </a:rPr>
              <a:t>berfungsi</a:t>
            </a:r>
            <a:r>
              <a:rPr lang="en-ID" b="0" i="0" dirty="0">
                <a:solidFill>
                  <a:srgbClr val="26323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63238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b="0" i="0" dirty="0">
                <a:solidFill>
                  <a:srgbClr val="263238"/>
                </a:solidFill>
                <a:effectLst/>
                <a:latin typeface="Arial" panose="020B0604020202020204" pitchFamily="34" charset="0"/>
              </a:rPr>
              <a:t> real-time</a:t>
            </a:r>
            <a:r>
              <a:rPr lang="sv-SE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, maka PT. Chitose sudah menggunakan Sistem Aplikasi SAP - HANA</a:t>
            </a:r>
            <a:endParaRPr lang="en-ID" dirty="0"/>
          </a:p>
        </p:txBody>
      </p:sp>
      <p:pic>
        <p:nvPicPr>
          <p:cNvPr id="3" name="Picture 2" descr="SAP Hana Logo - SAP HANA | Data Virtuality">
            <a:extLst>
              <a:ext uri="{FF2B5EF4-FFF2-40B4-BE49-F238E27FC236}">
                <a16:creationId xmlns:a16="http://schemas.microsoft.com/office/drawing/2014/main" id="{EB32224A-482F-2631-4EC7-A7FF8640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98" y="2894578"/>
            <a:ext cx="6154313" cy="28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97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3DC9-5754-9F88-F276-6D9C7ECE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9768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lang="en-US" sz="1800" i="1" dirty="0">
                <a:solidFill>
                  <a:srgbClr val="90C226"/>
                </a:solidFill>
                <a:latin typeface="Trebuchet MS" panose="020B0603020202020204"/>
              </a:rPr>
              <a:t>BISNIS PROSES MARKETING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86E3E7-95E3-D630-898D-CDD10E836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209367"/>
            <a:ext cx="8957116" cy="5141557"/>
          </a:xfrm>
        </p:spPr>
      </p:pic>
    </p:spTree>
    <p:extLst>
      <p:ext uri="{BB962C8B-B14F-4D97-AF65-F5344CB8AC3E}">
        <p14:creationId xmlns:p14="http://schemas.microsoft.com/office/powerpoint/2010/main" val="3228150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38F9-DA7F-582A-03FA-E3C081BE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975053" cy="698090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SUPPLY CHAIN MANAGEMENT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B050F7E-2F69-82D8-4F16-79ADF68C9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274" y="1307690"/>
            <a:ext cx="7975053" cy="4792723"/>
          </a:xfrm>
        </p:spPr>
      </p:pic>
    </p:spTree>
    <p:extLst>
      <p:ext uri="{BB962C8B-B14F-4D97-AF65-F5344CB8AC3E}">
        <p14:creationId xmlns:p14="http://schemas.microsoft.com/office/powerpoint/2010/main" val="232961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A59B-7DA5-4FE9-F5BA-1507E5ED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268"/>
          </a:xfrm>
        </p:spPr>
        <p:txBody>
          <a:bodyPr/>
          <a:lstStyle/>
          <a:p>
            <a:r>
              <a:rPr lang="en-US" dirty="0"/>
              <a:t>ISO 9001, 14001 DAN 45001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2467-0CF7-7B8E-2738-0B2BFE32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4869"/>
            <a:ext cx="8596668" cy="4786494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ISO 9001 :</a:t>
            </a:r>
          </a:p>
          <a:p>
            <a:pPr marL="360363" indent="0">
              <a:buNone/>
            </a:pP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fokus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peningkatan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kepada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kepuasan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pelanggan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	</a:t>
            </a:r>
            <a:r>
              <a:rPr lang="en-ID" sz="2000" dirty="0" err="1">
                <a:solidFill>
                  <a:schemeClr val="tx1"/>
                </a:solidFill>
                <a:latin typeface="Poppins" panose="00000500000000000000" pitchFamily="2" charset="0"/>
              </a:rPr>
              <a:t>serta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kesesuaian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jasa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direncanakan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 (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mutu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60363" indent="-360363">
              <a:buFont typeface="+mj-lt"/>
              <a:buAutoNum type="arabicPeriod" startAt="2"/>
            </a:pPr>
            <a:r>
              <a:rPr lang="en-US" sz="2800" dirty="0"/>
              <a:t>ISO 14001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sistematik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mengelola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risiko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sehingga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keluhan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masyarakat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menjaga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keseimbangan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komprehensif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60363" indent="-360363">
              <a:buFont typeface="+mj-lt"/>
              <a:buAutoNum type="arabicPeriod" startAt="2"/>
            </a:pPr>
            <a:r>
              <a:rPr lang="en-US" sz="2800" dirty="0"/>
              <a:t>ISO 45001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bertujuan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mengurangi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kecelakaan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cedera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gangguan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kesehatan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sambil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berfokus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kesehatan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fisik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dan mental (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Kesehatan &amp;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+mj-lt"/>
              <a:buAutoNum type="arabicPeriod" startAt="2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817563" lvl="1" indent="-457200">
              <a:buFont typeface="+mj-lt"/>
              <a:buAutoNum type="arabicPeriod"/>
            </a:pPr>
            <a:endParaRPr lang="en-ID" sz="2000" dirty="0">
              <a:solidFill>
                <a:srgbClr val="66788A"/>
              </a:solidFill>
              <a:latin typeface="Poppins" panose="00000500000000000000" pitchFamily="2" charset="0"/>
            </a:endParaRPr>
          </a:p>
          <a:p>
            <a:pPr marL="817563" lvl="1" indent="-457200">
              <a:buFont typeface="+mj-lt"/>
              <a:buAutoNum type="arabicPeriod"/>
            </a:pPr>
            <a:endParaRPr lang="en-ID" sz="2000" dirty="0">
              <a:solidFill>
                <a:srgbClr val="66788A"/>
              </a:solidFill>
              <a:latin typeface="Poppins" panose="00000500000000000000" pitchFamily="2" charset="0"/>
            </a:endParaRPr>
          </a:p>
          <a:p>
            <a:pPr marL="360363" lvl="1" indent="0">
              <a:buNone/>
            </a:pPr>
            <a:endParaRPr lang="en-ID" sz="2000" b="0" i="0" dirty="0">
              <a:solidFill>
                <a:srgbClr val="66788A"/>
              </a:solidFill>
              <a:effectLst/>
              <a:latin typeface="Poppins" panose="00000500000000000000" pitchFamily="2" charset="0"/>
            </a:endParaRPr>
          </a:p>
          <a:p>
            <a:pPr lvl="1"/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349E8-265D-DF18-2F39-BDEA82F60600}"/>
              </a:ext>
            </a:extLst>
          </p:cNvPr>
          <p:cNvSpPr txBox="1">
            <a:spLocks/>
          </p:cNvSpPr>
          <p:nvPr/>
        </p:nvSpPr>
        <p:spPr>
          <a:xfrm>
            <a:off x="1046983" y="5980879"/>
            <a:ext cx="3075655" cy="267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00" i="1" dirty="0" err="1"/>
              <a:t>Sumber</a:t>
            </a:r>
            <a:r>
              <a:rPr lang="en-US" sz="900" i="1" dirty="0"/>
              <a:t> : Mukhtar </a:t>
            </a:r>
            <a:r>
              <a:rPr lang="en-US" sz="900" i="1" dirty="0" err="1"/>
              <a:t>Syafii</a:t>
            </a:r>
            <a:r>
              <a:rPr lang="en-US" sz="900" i="1" dirty="0"/>
              <a:t>, ICICERT</a:t>
            </a:r>
            <a:endParaRPr lang="en-ID" sz="900" i="1" dirty="0"/>
          </a:p>
        </p:txBody>
      </p:sp>
    </p:spTree>
    <p:extLst>
      <p:ext uri="{BB962C8B-B14F-4D97-AF65-F5344CB8AC3E}">
        <p14:creationId xmlns:p14="http://schemas.microsoft.com/office/powerpoint/2010/main" val="281962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1CA2-BC3E-5222-C2E9-D9EE93DD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2" y="592974"/>
            <a:ext cx="8596668" cy="612371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PRODUKSI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963CA-0F96-63A8-09BF-EC420C5C8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585" y="1251426"/>
            <a:ext cx="8520546" cy="4790600"/>
          </a:xfrm>
        </p:spPr>
      </p:pic>
    </p:spTree>
    <p:extLst>
      <p:ext uri="{BB962C8B-B14F-4D97-AF65-F5344CB8AC3E}">
        <p14:creationId xmlns:p14="http://schemas.microsoft.com/office/powerpoint/2010/main" val="148414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4442-A9B6-99AF-38BD-AAD09A7A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9768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QC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B3D70-2A27-42DF-D4C7-F6395FE56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76" y="1217326"/>
            <a:ext cx="8858865" cy="4971852"/>
          </a:xfrm>
        </p:spPr>
      </p:pic>
    </p:spTree>
    <p:extLst>
      <p:ext uri="{BB962C8B-B14F-4D97-AF65-F5344CB8AC3E}">
        <p14:creationId xmlns:p14="http://schemas.microsoft.com/office/powerpoint/2010/main" val="2167813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858F-C555-F3BD-A506-F9A8EF51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077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TANGGAP DARURAT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678F23-E1B4-23AA-0B86-1BCBE75B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348" y="1052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1B5129-09EA-6B1B-6DBC-E2CD5624C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00927"/>
              </p:ext>
            </p:extLst>
          </p:nvPr>
        </p:nvGraphicFramePr>
        <p:xfrm>
          <a:off x="1582993" y="1524000"/>
          <a:ext cx="5014451" cy="500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10765" imgH="8094805" progId="Visio.Drawing.11">
                  <p:embed/>
                </p:oleObj>
              </mc:Choice>
              <mc:Fallback>
                <p:oleObj name="Visio" r:id="rId2" imgW="6510765" imgH="809480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93" y="1524000"/>
                        <a:ext cx="5014451" cy="5004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64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E53FB-78C7-E884-B7DE-1564DC340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43" y="1804749"/>
            <a:ext cx="9453609" cy="357246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133262-192A-080F-3C9A-088B651B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84" y="595952"/>
            <a:ext cx="8596312" cy="768824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PEMANTAUAN &amp; PENGUKURAN KINERJA K3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5040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A69F-28A0-4A93-8CFE-264FFFC0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91259" cy="563880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AUDIT INTERNAL SISTEM MANAJEMEN)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877AFD-78D4-9939-649D-6CD1A392F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75" y="1261460"/>
            <a:ext cx="4510737" cy="5077074"/>
          </a:xfrm>
        </p:spPr>
      </p:pic>
    </p:spTree>
    <p:extLst>
      <p:ext uri="{BB962C8B-B14F-4D97-AF65-F5344CB8AC3E}">
        <p14:creationId xmlns:p14="http://schemas.microsoft.com/office/powerpoint/2010/main" val="2137344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42E3-C07E-6943-6AC9-7A7F4497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04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TINJAUAN MANAJEMEN)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65A8A-72F6-FE30-90A8-D91E1AA3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383348"/>
            <a:ext cx="5889310" cy="4958458"/>
          </a:xfrm>
        </p:spPr>
      </p:pic>
    </p:spTree>
    <p:extLst>
      <p:ext uri="{BB962C8B-B14F-4D97-AF65-F5344CB8AC3E}">
        <p14:creationId xmlns:p14="http://schemas.microsoft.com/office/powerpoint/2010/main" val="3857046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FDE7-A298-08C1-F364-035887A9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340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PENGUKURAN KEPUASAN PELANGGAN LOKAL)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5902-9B12-026E-355B-B1B73BAF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59146" cy="514078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KUESIONER KEPUASAN PELANGGAN LOKAL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Tujuan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keinginan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harapan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tingkat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kepuasan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baik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produk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harga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promosi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maupun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pelayanan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diberikan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oleh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melakukan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perbaikan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di internal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terus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menerus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berkesinambungan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meningkatkan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layanan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produk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distribusi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Metode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Pengumpulan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data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Kuesioner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 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Century Gothic" panose="020B0502020202020204" pitchFamily="34" charset="0"/>
              <a:buChar char="-"/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Kuesioner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disebarkan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yang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distributor,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Metode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perhitungan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Analisa data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dilakukan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kuantitatif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masing-masing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penilaian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adalah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sebagai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berikut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Pasar </a:t>
            </a:r>
            <a:r>
              <a:rPr lang="en-US" sz="48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Lokal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	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SS   	=  Sangat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5)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  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4)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 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Netral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3)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TS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2)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STS 	= Sangat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1)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12934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A445-A5A8-7C07-DEB9-6E859E2A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>
            <a:normAutofit fontScale="90000"/>
          </a:bodyPr>
          <a:lstStyle/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PENGUKURAN KEPUASAN PELANGGAN INTERNASIONAL)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BED3-4561-83F8-CA59-8B6501FB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8401"/>
            <a:ext cx="8596668" cy="4872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sz="1300" b="1" dirty="0" err="1">
                <a:latin typeface="Century Gothic" panose="020B0502020202020204" pitchFamily="34" charset="0"/>
              </a:rPr>
              <a:t>Tujuan</a:t>
            </a:r>
            <a:r>
              <a:rPr lang="en-ID" sz="1300" b="1" dirty="0">
                <a:latin typeface="Century Gothic" panose="020B0502020202020204" pitchFamily="34" charset="0"/>
              </a:rPr>
              <a:t> 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1300" dirty="0" err="1">
                <a:latin typeface="Century Gothic" panose="020B0502020202020204" pitchFamily="34" charset="0"/>
              </a:rPr>
              <a:t>Untuk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menganalisa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antara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keinginan</a:t>
            </a:r>
            <a:r>
              <a:rPr lang="en-ID" sz="1300" dirty="0">
                <a:latin typeface="Century Gothic" panose="020B0502020202020204" pitchFamily="34" charset="0"/>
              </a:rPr>
              <a:t> dan </a:t>
            </a:r>
            <a:r>
              <a:rPr lang="en-ID" sz="1300" dirty="0" err="1">
                <a:latin typeface="Century Gothic" panose="020B0502020202020204" pitchFamily="34" charset="0"/>
              </a:rPr>
              <a:t>harapan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pelanggan</a:t>
            </a:r>
            <a:endParaRPr lang="en-ID" sz="1300" dirty="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1300" dirty="0" err="1">
                <a:latin typeface="Century Gothic" panose="020B0502020202020204" pitchFamily="34" charset="0"/>
              </a:rPr>
              <a:t>Untuk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menganalisa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tingkat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kepuasan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pelanggan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baik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dari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sisi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produk</a:t>
            </a:r>
            <a:r>
              <a:rPr lang="en-ID" sz="1300" dirty="0">
                <a:latin typeface="Century Gothic" panose="020B0502020202020204" pitchFamily="34" charset="0"/>
              </a:rPr>
              <a:t>, </a:t>
            </a:r>
            <a:r>
              <a:rPr lang="en-ID" sz="1300" dirty="0" err="1">
                <a:latin typeface="Century Gothic" panose="020B0502020202020204" pitchFamily="34" charset="0"/>
              </a:rPr>
              <a:t>harga</a:t>
            </a:r>
            <a:r>
              <a:rPr lang="en-ID" sz="1300" dirty="0">
                <a:latin typeface="Century Gothic" panose="020B0502020202020204" pitchFamily="34" charset="0"/>
              </a:rPr>
              <a:t>, </a:t>
            </a:r>
            <a:r>
              <a:rPr lang="en-ID" sz="1300" dirty="0" err="1">
                <a:latin typeface="Century Gothic" panose="020B0502020202020204" pitchFamily="34" charset="0"/>
              </a:rPr>
              <a:t>promosi</a:t>
            </a:r>
            <a:r>
              <a:rPr lang="en-ID" sz="1300" dirty="0">
                <a:latin typeface="Century Gothic" panose="020B0502020202020204" pitchFamily="34" charset="0"/>
              </a:rPr>
              <a:t>, </a:t>
            </a:r>
            <a:r>
              <a:rPr lang="en-ID" sz="1300" dirty="0" err="1">
                <a:latin typeface="Century Gothic" panose="020B0502020202020204" pitchFamily="34" charset="0"/>
              </a:rPr>
              <a:t>maupun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pelayanan</a:t>
            </a:r>
            <a:r>
              <a:rPr lang="en-ID" sz="1300" dirty="0">
                <a:latin typeface="Century Gothic" panose="020B0502020202020204" pitchFamily="34" charset="0"/>
              </a:rPr>
              <a:t> yang </a:t>
            </a:r>
            <a:r>
              <a:rPr lang="en-ID" sz="1300" dirty="0" err="1">
                <a:latin typeface="Century Gothic" panose="020B0502020202020204" pitchFamily="34" charset="0"/>
              </a:rPr>
              <a:t>diberikan</a:t>
            </a:r>
            <a:r>
              <a:rPr lang="en-ID" sz="1300" dirty="0">
                <a:latin typeface="Century Gothic" panose="020B0502020202020204" pitchFamily="34" charset="0"/>
              </a:rPr>
              <a:t> oleh PT. Chitose </a:t>
            </a:r>
            <a:r>
              <a:rPr lang="en-ID" sz="1300" dirty="0" err="1">
                <a:latin typeface="Century Gothic" panose="020B0502020202020204" pitchFamily="34" charset="0"/>
              </a:rPr>
              <a:t>Internasional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Tbk</a:t>
            </a:r>
            <a:r>
              <a:rPr lang="en-ID" sz="130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1300" dirty="0" err="1">
                <a:latin typeface="Century Gothic" panose="020B0502020202020204" pitchFamily="34" charset="0"/>
              </a:rPr>
              <a:t>Untuk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melakukan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perbaikan</a:t>
            </a:r>
            <a:r>
              <a:rPr lang="en-ID" sz="1300" dirty="0">
                <a:latin typeface="Century Gothic" panose="020B0502020202020204" pitchFamily="34" charset="0"/>
              </a:rPr>
              <a:t> di internal PT. Chitose </a:t>
            </a:r>
            <a:r>
              <a:rPr lang="en-ID" sz="1300" dirty="0" err="1">
                <a:latin typeface="Century Gothic" panose="020B0502020202020204" pitchFamily="34" charset="0"/>
              </a:rPr>
              <a:t>Internasional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Tbk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secara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terus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menerus</a:t>
            </a:r>
            <a:r>
              <a:rPr lang="en-ID" sz="1300" dirty="0">
                <a:latin typeface="Century Gothic" panose="020B0502020202020204" pitchFamily="34" charset="0"/>
              </a:rPr>
              <a:t> dan </a:t>
            </a:r>
            <a:r>
              <a:rPr lang="en-ID" sz="1300" dirty="0" err="1">
                <a:latin typeface="Century Gothic" panose="020B0502020202020204" pitchFamily="34" charset="0"/>
              </a:rPr>
              <a:t>berkesinambungan</a:t>
            </a:r>
            <a:r>
              <a:rPr lang="en-ID" sz="130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1300" dirty="0" err="1">
                <a:latin typeface="Century Gothic" panose="020B0502020202020204" pitchFamily="34" charset="0"/>
              </a:rPr>
              <a:t>Untuk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meningkatkan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kualitas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layanan</a:t>
            </a:r>
            <a:r>
              <a:rPr lang="en-ID" sz="1300" dirty="0">
                <a:latin typeface="Century Gothic" panose="020B0502020202020204" pitchFamily="34" charset="0"/>
              </a:rPr>
              <a:t>, </a:t>
            </a:r>
            <a:r>
              <a:rPr lang="en-ID" sz="1300" dirty="0" err="1">
                <a:latin typeface="Century Gothic" panose="020B0502020202020204" pitchFamily="34" charset="0"/>
              </a:rPr>
              <a:t>kualitas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produk</a:t>
            </a:r>
            <a:r>
              <a:rPr lang="en-ID" sz="1300" dirty="0">
                <a:latin typeface="Century Gothic" panose="020B0502020202020204" pitchFamily="34" charset="0"/>
              </a:rPr>
              <a:t>, </a:t>
            </a:r>
            <a:r>
              <a:rPr lang="en-ID" sz="1300" dirty="0" err="1">
                <a:latin typeface="Century Gothic" panose="020B0502020202020204" pitchFamily="34" charset="0"/>
              </a:rPr>
              <a:t>kualitas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distribusi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dari</a:t>
            </a:r>
            <a:r>
              <a:rPr lang="en-ID" sz="1300" dirty="0">
                <a:latin typeface="Century Gothic" panose="020B0502020202020204" pitchFamily="34" charset="0"/>
              </a:rPr>
              <a:t> PT. Chitose </a:t>
            </a:r>
            <a:r>
              <a:rPr lang="en-ID" sz="1300" dirty="0" err="1">
                <a:latin typeface="Century Gothic" panose="020B0502020202020204" pitchFamily="34" charset="0"/>
              </a:rPr>
              <a:t>Internasional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Tbk</a:t>
            </a:r>
            <a:r>
              <a:rPr lang="en-ID" sz="13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ID" sz="1300" b="1" dirty="0" err="1">
                <a:latin typeface="Century Gothic" panose="020B0502020202020204" pitchFamily="34" charset="0"/>
              </a:rPr>
              <a:t>Metoda</a:t>
            </a:r>
            <a:r>
              <a:rPr lang="en-ID" sz="1300" b="1" dirty="0">
                <a:latin typeface="Century Gothic" panose="020B0502020202020204" pitchFamily="34" charset="0"/>
              </a:rPr>
              <a:t> </a:t>
            </a:r>
            <a:r>
              <a:rPr lang="en-ID" sz="1300" b="1" dirty="0" err="1">
                <a:latin typeface="Century Gothic" panose="020B0502020202020204" pitchFamily="34" charset="0"/>
              </a:rPr>
              <a:t>Pengumpulan</a:t>
            </a:r>
            <a:r>
              <a:rPr lang="en-ID" sz="1300" b="1" dirty="0">
                <a:latin typeface="Century Gothic" panose="020B0502020202020204" pitchFamily="34" charset="0"/>
              </a:rPr>
              <a:t> &amp; </a:t>
            </a:r>
            <a:r>
              <a:rPr lang="en-ID" sz="1300" b="1" dirty="0" err="1">
                <a:latin typeface="Century Gothic" panose="020B0502020202020204" pitchFamily="34" charset="0"/>
              </a:rPr>
              <a:t>Pengolahan</a:t>
            </a:r>
            <a:r>
              <a:rPr lang="en-ID" sz="1300" b="1" dirty="0">
                <a:latin typeface="Century Gothic" panose="020B0502020202020204" pitchFamily="34" charset="0"/>
              </a:rPr>
              <a:t> data :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1300" b="1" dirty="0" err="1">
                <a:latin typeface="Century Gothic" panose="020B0502020202020204" pitchFamily="34" charset="0"/>
              </a:rPr>
              <a:t>Kuesioner</a:t>
            </a:r>
            <a:r>
              <a:rPr lang="en-ID" sz="1300" b="1" dirty="0">
                <a:latin typeface="Century Gothic" panose="020B0502020202020204" pitchFamily="34" charset="0"/>
              </a:rPr>
              <a:t> :</a:t>
            </a:r>
          </a:p>
          <a:p>
            <a:pPr marL="628650" lvl="1">
              <a:lnSpc>
                <a:spcPct val="130000"/>
              </a:lnSpc>
              <a:buClr>
                <a:schemeClr val="tx1"/>
              </a:buClr>
            </a:pPr>
            <a:r>
              <a:rPr lang="en-ID" sz="1300" dirty="0" err="1">
                <a:latin typeface="Century Gothic" panose="020B0502020202020204" pitchFamily="34" charset="0"/>
              </a:rPr>
              <a:t>Kuesioner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disebarkan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kepada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pelanggan</a:t>
            </a:r>
            <a:r>
              <a:rPr lang="en-ID" sz="1300" dirty="0">
                <a:latin typeface="Century Gothic" panose="020B0502020202020204" pitchFamily="34" charset="0"/>
              </a:rPr>
              <a:t> PT. Chitose </a:t>
            </a:r>
            <a:r>
              <a:rPr lang="en-ID" sz="1300" dirty="0" err="1">
                <a:latin typeface="Century Gothic" panose="020B0502020202020204" pitchFamily="34" charset="0"/>
              </a:rPr>
              <a:t>Internasional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Tbk</a:t>
            </a:r>
            <a:r>
              <a:rPr lang="en-ID" sz="1300" dirty="0">
                <a:latin typeface="Century Gothic" panose="020B0502020202020204" pitchFamily="34" charset="0"/>
              </a:rPr>
              <a:t>. yang </a:t>
            </a:r>
            <a:r>
              <a:rPr lang="en-ID" sz="1300" dirty="0" err="1">
                <a:latin typeface="Century Gothic" panose="020B0502020202020204" pitchFamily="34" charset="0"/>
              </a:rPr>
              <a:t>meliputi</a:t>
            </a:r>
            <a:r>
              <a:rPr lang="en-ID" sz="1300" dirty="0">
                <a:latin typeface="Century Gothic" panose="020B0502020202020204" pitchFamily="34" charset="0"/>
              </a:rPr>
              <a:t> pada buyer international.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1300" b="1" dirty="0" err="1">
                <a:latin typeface="Century Gothic" panose="020B0502020202020204" pitchFamily="34" charset="0"/>
              </a:rPr>
              <a:t>Metode</a:t>
            </a:r>
            <a:r>
              <a:rPr lang="en-ID" sz="1300" b="1" dirty="0">
                <a:latin typeface="Century Gothic" panose="020B0502020202020204" pitchFamily="34" charset="0"/>
              </a:rPr>
              <a:t> </a:t>
            </a:r>
            <a:r>
              <a:rPr lang="en-ID" sz="1300" b="1" dirty="0" err="1">
                <a:latin typeface="Century Gothic" panose="020B0502020202020204" pitchFamily="34" charset="0"/>
              </a:rPr>
              <a:t>perhitungan</a:t>
            </a:r>
            <a:r>
              <a:rPr lang="en-ID" sz="1300" b="1" dirty="0">
                <a:latin typeface="Century Gothic" panose="020B0502020202020204" pitchFamily="34" charset="0"/>
              </a:rPr>
              <a:t> :</a:t>
            </a:r>
          </a:p>
          <a:p>
            <a:pPr marL="342000" indent="-342000">
              <a:buNone/>
            </a:pPr>
            <a:r>
              <a:rPr lang="en-ID" dirty="0"/>
              <a:t>	</a:t>
            </a:r>
            <a:r>
              <a:rPr lang="en-ID" sz="1300" dirty="0">
                <a:latin typeface="Century Gothic" panose="020B0502020202020204" pitchFamily="34" charset="0"/>
              </a:rPr>
              <a:t>Analisa data </a:t>
            </a:r>
            <a:r>
              <a:rPr lang="en-ID" sz="1300" dirty="0" err="1">
                <a:latin typeface="Century Gothic" panose="020B0502020202020204" pitchFamily="34" charset="0"/>
              </a:rPr>
              <a:t>dilakukan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secara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kuantitatif</a:t>
            </a:r>
            <a:r>
              <a:rPr lang="en-ID" sz="1300" dirty="0">
                <a:latin typeface="Century Gothic" panose="020B0502020202020204" pitchFamily="34" charset="0"/>
              </a:rPr>
              <a:t>. </a:t>
            </a:r>
            <a:r>
              <a:rPr lang="en-ID" sz="1300" dirty="0" err="1">
                <a:latin typeface="Century Gothic" panose="020B0502020202020204" pitchFamily="34" charset="0"/>
              </a:rPr>
              <a:t>Bobot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nilai</a:t>
            </a:r>
            <a:r>
              <a:rPr lang="en-ID" sz="1300" dirty="0">
                <a:latin typeface="Century Gothic" panose="020B0502020202020204" pitchFamily="34" charset="0"/>
              </a:rPr>
              <a:t> masing-masing </a:t>
            </a:r>
            <a:r>
              <a:rPr lang="en-ID" sz="1300" dirty="0" err="1">
                <a:latin typeface="Century Gothic" panose="020B0502020202020204" pitchFamily="34" charset="0"/>
              </a:rPr>
              <a:t>penilaian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adalah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sebagai</a:t>
            </a:r>
            <a:r>
              <a:rPr lang="en-ID" sz="1300" dirty="0">
                <a:latin typeface="Century Gothic" panose="020B0502020202020204" pitchFamily="34" charset="0"/>
              </a:rPr>
              <a:t> </a:t>
            </a:r>
            <a:r>
              <a:rPr lang="en-ID" sz="1300" dirty="0" err="1">
                <a:latin typeface="Century Gothic" panose="020B0502020202020204" pitchFamily="34" charset="0"/>
              </a:rPr>
              <a:t>berikut</a:t>
            </a:r>
            <a:r>
              <a:rPr lang="en-ID" sz="1300" dirty="0">
                <a:latin typeface="Century Gothic" panose="020B0502020202020204" pitchFamily="34" charset="0"/>
              </a:rPr>
              <a:t> :</a:t>
            </a:r>
          </a:p>
          <a:p>
            <a:pPr marL="630000" lvl="1" indent="-284400">
              <a:lnSpc>
                <a:spcPct val="130000"/>
              </a:lnSpc>
              <a:spcBef>
                <a:spcPts val="1200"/>
              </a:spcBef>
              <a:buClrTx/>
            </a:pPr>
            <a:r>
              <a:rPr lang="en-ID" sz="1300" dirty="0">
                <a:latin typeface="Century Gothic" panose="020B0502020202020204" pitchFamily="34" charset="0"/>
              </a:rPr>
              <a:t>Very Agree = </a:t>
            </a:r>
            <a:r>
              <a:rPr lang="en-ID" sz="1300" dirty="0" err="1">
                <a:latin typeface="Century Gothic" panose="020B0502020202020204" pitchFamily="34" charset="0"/>
              </a:rPr>
              <a:t>Bobot</a:t>
            </a:r>
            <a:r>
              <a:rPr lang="en-ID" sz="1300" dirty="0">
                <a:latin typeface="Century Gothic" panose="020B0502020202020204" pitchFamily="34" charset="0"/>
              </a:rPr>
              <a:t> 4</a:t>
            </a:r>
          </a:p>
          <a:p>
            <a:pPr marL="630000" lvl="1" indent="-284400">
              <a:lnSpc>
                <a:spcPct val="130000"/>
              </a:lnSpc>
              <a:spcBef>
                <a:spcPts val="0"/>
              </a:spcBef>
              <a:buClrTx/>
            </a:pPr>
            <a:r>
              <a:rPr lang="en-ID" sz="1300" dirty="0">
                <a:latin typeface="Century Gothic" panose="020B0502020202020204" pitchFamily="34" charset="0"/>
              </a:rPr>
              <a:t>Agree = </a:t>
            </a:r>
            <a:r>
              <a:rPr lang="en-ID" sz="1300" dirty="0" err="1">
                <a:latin typeface="Century Gothic" panose="020B0502020202020204" pitchFamily="34" charset="0"/>
              </a:rPr>
              <a:t>Bobot</a:t>
            </a:r>
            <a:r>
              <a:rPr lang="en-ID" sz="1300" dirty="0">
                <a:latin typeface="Century Gothic" panose="020B0502020202020204" pitchFamily="34" charset="0"/>
              </a:rPr>
              <a:t> 3</a:t>
            </a:r>
          </a:p>
          <a:p>
            <a:pPr marL="630000" lvl="1" indent="-284400">
              <a:lnSpc>
                <a:spcPct val="130000"/>
              </a:lnSpc>
              <a:spcBef>
                <a:spcPts val="0"/>
              </a:spcBef>
              <a:buClrTx/>
            </a:pPr>
            <a:r>
              <a:rPr lang="en-ID" sz="1300" dirty="0">
                <a:latin typeface="Century Gothic" panose="020B0502020202020204" pitchFamily="34" charset="0"/>
              </a:rPr>
              <a:t>Less Agree = </a:t>
            </a:r>
            <a:r>
              <a:rPr lang="en-ID" sz="1300" dirty="0" err="1">
                <a:latin typeface="Century Gothic" panose="020B0502020202020204" pitchFamily="34" charset="0"/>
              </a:rPr>
              <a:t>Bobot</a:t>
            </a:r>
            <a:r>
              <a:rPr lang="en-ID" sz="1300" dirty="0">
                <a:latin typeface="Century Gothic" panose="020B0502020202020204" pitchFamily="34" charset="0"/>
              </a:rPr>
              <a:t> 2</a:t>
            </a:r>
          </a:p>
          <a:p>
            <a:pPr marL="630000" lvl="1" indent="-284400">
              <a:lnSpc>
                <a:spcPct val="130000"/>
              </a:lnSpc>
              <a:spcBef>
                <a:spcPts val="0"/>
              </a:spcBef>
              <a:buClrTx/>
            </a:pPr>
            <a:r>
              <a:rPr lang="en-ID" sz="1300" dirty="0">
                <a:latin typeface="Century Gothic" panose="020B0502020202020204" pitchFamily="34" charset="0"/>
              </a:rPr>
              <a:t>Not Agree = </a:t>
            </a:r>
            <a:r>
              <a:rPr lang="en-ID" sz="1300" dirty="0" err="1">
                <a:latin typeface="Century Gothic" panose="020B0502020202020204" pitchFamily="34" charset="0"/>
              </a:rPr>
              <a:t>Bobot</a:t>
            </a:r>
            <a:r>
              <a:rPr lang="en-ID" sz="1300" dirty="0">
                <a:latin typeface="Century Gothic" panose="020B0502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80792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C723-3069-F342-D592-301B6E0D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6591"/>
            <a:ext cx="8596668" cy="866691"/>
          </a:xfrm>
        </p:spPr>
        <p:txBody>
          <a:bodyPr>
            <a:normAutofit/>
          </a:bodyPr>
          <a:lstStyle/>
          <a:p>
            <a:pPr marL="444500" indent="-44450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DAFTAR PERATURAN PERUNDANGAN LINGKUNGAN, K3 DAN PERSYARATAN LAIN)</a:t>
            </a:r>
            <a:endParaRPr lang="en-ID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9D37186-08FC-B0AF-2D13-D2EF2D74F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03" y="1309798"/>
            <a:ext cx="8914576" cy="5091002"/>
          </a:xfrm>
        </p:spPr>
      </p:pic>
    </p:spTree>
    <p:extLst>
      <p:ext uri="{BB962C8B-B14F-4D97-AF65-F5344CB8AC3E}">
        <p14:creationId xmlns:p14="http://schemas.microsoft.com/office/powerpoint/2010/main" val="2187281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A4DD-8057-F817-6C79-351E2B0E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320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MONITORING PENCAPAIAN SASARAN MUTU LINGKUNGAN)</a:t>
            </a:r>
            <a:endParaRPr lang="en-ID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A553A1-EBBE-BF41-D515-2475C742C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530108"/>
              </p:ext>
            </p:extLst>
          </p:nvPr>
        </p:nvGraphicFramePr>
        <p:xfrm>
          <a:off x="754381" y="1423283"/>
          <a:ext cx="9014458" cy="4579419"/>
        </p:xfrm>
        <a:graphic>
          <a:graphicData uri="http://schemas.openxmlformats.org/drawingml/2006/table">
            <a:tbl>
              <a:tblPr firstRow="1" firstCol="1" bandRow="1"/>
              <a:tblGrid>
                <a:gridCol w="217367">
                  <a:extLst>
                    <a:ext uri="{9D8B030D-6E8A-4147-A177-3AD203B41FA5}">
                      <a16:colId xmlns:a16="http://schemas.microsoft.com/office/drawing/2014/main" val="2020680049"/>
                    </a:ext>
                  </a:extLst>
                </a:gridCol>
                <a:gridCol w="316126">
                  <a:extLst>
                    <a:ext uri="{9D8B030D-6E8A-4147-A177-3AD203B41FA5}">
                      <a16:colId xmlns:a16="http://schemas.microsoft.com/office/drawing/2014/main" val="248976096"/>
                    </a:ext>
                  </a:extLst>
                </a:gridCol>
                <a:gridCol w="1071318">
                  <a:extLst>
                    <a:ext uri="{9D8B030D-6E8A-4147-A177-3AD203B41FA5}">
                      <a16:colId xmlns:a16="http://schemas.microsoft.com/office/drawing/2014/main" val="2242610596"/>
                    </a:ext>
                  </a:extLst>
                </a:gridCol>
                <a:gridCol w="2181273">
                  <a:extLst>
                    <a:ext uri="{9D8B030D-6E8A-4147-A177-3AD203B41FA5}">
                      <a16:colId xmlns:a16="http://schemas.microsoft.com/office/drawing/2014/main" val="3199907316"/>
                    </a:ext>
                  </a:extLst>
                </a:gridCol>
                <a:gridCol w="1475257">
                  <a:extLst>
                    <a:ext uri="{9D8B030D-6E8A-4147-A177-3AD203B41FA5}">
                      <a16:colId xmlns:a16="http://schemas.microsoft.com/office/drawing/2014/main" val="2968301748"/>
                    </a:ext>
                  </a:extLst>
                </a:gridCol>
                <a:gridCol w="1299632">
                  <a:extLst>
                    <a:ext uri="{9D8B030D-6E8A-4147-A177-3AD203B41FA5}">
                      <a16:colId xmlns:a16="http://schemas.microsoft.com/office/drawing/2014/main" val="3762133436"/>
                    </a:ext>
                  </a:extLst>
                </a:gridCol>
                <a:gridCol w="378180">
                  <a:extLst>
                    <a:ext uri="{9D8B030D-6E8A-4147-A177-3AD203B41FA5}">
                      <a16:colId xmlns:a16="http://schemas.microsoft.com/office/drawing/2014/main" val="2959334895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916673101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2749162655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2921537189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1780241906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1335664159"/>
                    </a:ext>
                  </a:extLst>
                </a:gridCol>
              </a:tblGrid>
              <a:tr h="17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LINGKUNGAN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PROGRESS</a:t>
                      </a:r>
                      <a:endParaRPr lang="en-ID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199696"/>
                  </a:ext>
                </a:extLst>
              </a:tr>
              <a:tr h="21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MEI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74460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pemakaian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tiap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D" sz="10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5 produk per bulan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119423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872283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Melaksanakan patroli lingkungan  dan 5S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bulan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433268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Affair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 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87861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Pengujian emisi, udara dan penerangan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 jadwal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661710"/>
                  </a:ext>
                </a:extLst>
              </a:tr>
              <a:tr h="43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pengelolaan dan pemanfaatan limbah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program per semester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77180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Management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pengelolaan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07830"/>
                  </a:ext>
                </a:extLst>
              </a:tr>
              <a:tr h="83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Pencapaian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Solid Waste (refer to BSC CMS)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 dua muka kertas untuk print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paperless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ATK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30184"/>
                  </a:ext>
                </a:extLst>
              </a:tr>
              <a:tr h="660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 penggunaan energi listrik turun (refer to BSC CMS)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Efektivitas penggunaan listrik (komputer, lampu, dispenser, AC, dll)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Kontribusi dalam target efisiensi 5% dari budget biaya listrik perusahaan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6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83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254-F1A6-0660-FD6C-65FCEE86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286501" cy="681318"/>
          </a:xfrm>
        </p:spPr>
        <p:txBody>
          <a:bodyPr>
            <a:normAutofit/>
          </a:bodyPr>
          <a:lstStyle/>
          <a:p>
            <a:r>
              <a:rPr lang="en-US" sz="3200" dirty="0"/>
              <a:t>SISTEM MANAJEMEN PT. CHITOSE INTERNASINAL </a:t>
            </a:r>
            <a:r>
              <a:rPr lang="en-US" sz="3200" dirty="0" err="1"/>
              <a:t>Tbk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6897-6D85-5E4E-7731-F9029F14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90917"/>
            <a:ext cx="10837334" cy="4957483"/>
          </a:xfrm>
        </p:spPr>
        <p:txBody>
          <a:bodyPr>
            <a:normAutofit/>
          </a:bodyPr>
          <a:lstStyle/>
          <a:p>
            <a:r>
              <a:rPr lang="en-US" sz="2400" dirty="0"/>
              <a:t>PT. Chitose </a:t>
            </a:r>
            <a:r>
              <a:rPr lang="en-US" sz="2400" dirty="0" err="1"/>
              <a:t>mengimplementasikan</a:t>
            </a:r>
            <a:r>
              <a:rPr lang="en-US" sz="2400" dirty="0"/>
              <a:t> Sistem </a:t>
            </a:r>
            <a:r>
              <a:rPr lang="en-US" sz="2400" dirty="0" err="1"/>
              <a:t>manejemen</a:t>
            </a:r>
            <a:r>
              <a:rPr lang="en-US" sz="2400" dirty="0"/>
              <a:t> </a:t>
            </a:r>
            <a:r>
              <a:rPr lang="en-US" sz="2400" dirty="0" err="1"/>
              <a:t>terintegrasi</a:t>
            </a:r>
            <a:r>
              <a:rPr lang="en-US" sz="2400" dirty="0"/>
              <a:t> ISO 9001:2015, ISO 14001:2015 dan ISO 45001:2018</a:t>
            </a:r>
          </a:p>
          <a:p>
            <a:r>
              <a:rPr lang="en-US" sz="2400" dirty="0" err="1"/>
              <a:t>Sejak</a:t>
            </a:r>
            <a:r>
              <a:rPr lang="en-US" sz="2400" dirty="0"/>
              <a:t> 01 </a:t>
            </a:r>
            <a:r>
              <a:rPr lang="en-US" sz="2400" dirty="0" err="1"/>
              <a:t>Agustus</a:t>
            </a:r>
            <a:r>
              <a:rPr lang="en-US" sz="2400" dirty="0"/>
              <a:t> dan 03 </a:t>
            </a:r>
            <a:r>
              <a:rPr lang="en-US" sz="2400" dirty="0" err="1"/>
              <a:t>Agustus</a:t>
            </a:r>
            <a:r>
              <a:rPr lang="en-US" sz="2400" dirty="0"/>
              <a:t> 2023 PT. Chitose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ISO 9001:2015, 14001:2015 dan 45001:2018 oleh Lembaga </a:t>
            </a:r>
            <a:r>
              <a:rPr lang="en-US" sz="2400" dirty="0" err="1"/>
              <a:t>Sertifikasi</a:t>
            </a:r>
            <a:r>
              <a:rPr lang="en-US" sz="2400" dirty="0"/>
              <a:t> PT. URS Indonesia</a:t>
            </a:r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795E0-2588-260F-A835-53C2E839D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8" y="3448245"/>
            <a:ext cx="1856034" cy="2653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76899-6173-2A0B-C19D-583A35577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096" y="3435919"/>
            <a:ext cx="1878356" cy="2653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0B21F-E16A-D783-0B51-4F8C454EF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91" y="3429000"/>
            <a:ext cx="1861953" cy="2653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459678-3386-4042-A472-CAE1C14B8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11" y="3448245"/>
            <a:ext cx="1877329" cy="2640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00029E-C02B-53F3-E25A-A9D3DCB4E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782" y="3435919"/>
            <a:ext cx="1873838" cy="26394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0824CF-24BD-1322-C763-B79A180BD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1021" y="3448245"/>
            <a:ext cx="1856034" cy="26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AA89-6027-FC88-FE19-0234B93B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39160" cy="601980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MONITORING PENCAPAIAN SASARAN MUTU K3)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0B863A-2302-F975-ABE9-C60101494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353112"/>
              </p:ext>
            </p:extLst>
          </p:nvPr>
        </p:nvGraphicFramePr>
        <p:xfrm>
          <a:off x="677335" y="1211580"/>
          <a:ext cx="9335347" cy="4436962"/>
        </p:xfrm>
        <a:graphic>
          <a:graphicData uri="http://schemas.openxmlformats.org/drawingml/2006/table">
            <a:tbl>
              <a:tblPr firstRow="1" firstCol="1" bandRow="1"/>
              <a:tblGrid>
                <a:gridCol w="336846">
                  <a:extLst>
                    <a:ext uri="{9D8B030D-6E8A-4147-A177-3AD203B41FA5}">
                      <a16:colId xmlns:a16="http://schemas.microsoft.com/office/drawing/2014/main" val="2302187107"/>
                    </a:ext>
                  </a:extLst>
                </a:gridCol>
                <a:gridCol w="1168291">
                  <a:extLst>
                    <a:ext uri="{9D8B030D-6E8A-4147-A177-3AD203B41FA5}">
                      <a16:colId xmlns:a16="http://schemas.microsoft.com/office/drawing/2014/main" val="3399147808"/>
                    </a:ext>
                  </a:extLst>
                </a:gridCol>
                <a:gridCol w="2254475">
                  <a:extLst>
                    <a:ext uri="{9D8B030D-6E8A-4147-A177-3AD203B41FA5}">
                      <a16:colId xmlns:a16="http://schemas.microsoft.com/office/drawing/2014/main" val="10154626"/>
                    </a:ext>
                  </a:extLst>
                </a:gridCol>
                <a:gridCol w="1574316">
                  <a:extLst>
                    <a:ext uri="{9D8B030D-6E8A-4147-A177-3AD203B41FA5}">
                      <a16:colId xmlns:a16="http://schemas.microsoft.com/office/drawing/2014/main" val="1720014263"/>
                    </a:ext>
                  </a:extLst>
                </a:gridCol>
                <a:gridCol w="1306651">
                  <a:extLst>
                    <a:ext uri="{9D8B030D-6E8A-4147-A177-3AD203B41FA5}">
                      <a16:colId xmlns:a16="http://schemas.microsoft.com/office/drawing/2014/main" val="1132800109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829290859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3587445262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723877287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18379300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703383894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319585012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245250715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874862112"/>
                    </a:ext>
                  </a:extLst>
                </a:gridCol>
              </a:tblGrid>
              <a:tr h="136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 K3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35691"/>
                  </a:ext>
                </a:extLst>
              </a:tr>
              <a:tr h="27908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586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and Development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Kecelakaan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ID" sz="8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Kejadian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14982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Research and General 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Jadwal dan Pelaksanaan patroli K3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2393"/>
                  </a:ext>
                </a:extLst>
              </a:tr>
              <a:tr h="26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Affair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Ketaatan penggunaan APD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128687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kecelakaan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78745"/>
                  </a:ext>
                </a:extLst>
              </a:tr>
              <a:tr h="26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Corporate 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 Jumlah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Kejadian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562929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System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 jumlah temuan patroli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01186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Manufaktur System Development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dan berperan aktif dalam menurunkan jumlah kecelakaan kerja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tim HSE dalam pembuatan rambu-rambu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144477"/>
                  </a:ext>
                </a:extLst>
              </a:tr>
              <a:tr h="70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tim HSE dalam program-program pelaksanaan training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41860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Membuat route pejalan kaki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436974"/>
                  </a:ext>
                </a:extLst>
              </a:tr>
              <a:tr h="70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dan bekerjasama dengan HSE dalam pembuatan SOP pejalan kaki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6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1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EF9-9E37-EABD-30EE-EAC01EC9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3501" cy="632460"/>
          </a:xfrm>
        </p:spPr>
        <p:txBody>
          <a:bodyPr>
            <a:normAutofit fontScale="90000"/>
          </a:bodyPr>
          <a:lstStyle/>
          <a:p>
            <a:pPr marL="715963" indent="-715963"/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lang="en-US" sz="2000" i="1" dirty="0">
                <a:solidFill>
                  <a:srgbClr val="90C226"/>
                </a:solidFill>
                <a:latin typeface="Trebuchet MS" panose="020B0603020202020204"/>
              </a:rPr>
              <a:t>FLOW PROSES PENGENDALIAN PRODUK TIDAK SESUAI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490CC-D90A-34C9-63B8-AF48D0F42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77" y="1242060"/>
            <a:ext cx="3822987" cy="4612961"/>
          </a:xfrm>
        </p:spPr>
      </p:pic>
    </p:spTree>
    <p:extLst>
      <p:ext uri="{BB962C8B-B14F-4D97-AF65-F5344CB8AC3E}">
        <p14:creationId xmlns:p14="http://schemas.microsoft.com/office/powerpoint/2010/main" val="4071704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F312-A102-AC36-630F-A7A0FEAB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28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PETA KONTROL HARIAN PRODUKSI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1A493-1C07-BF01-CDE7-0143D014A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840" y="1346274"/>
            <a:ext cx="4114800" cy="4978173"/>
          </a:xfrm>
        </p:spPr>
      </p:pic>
    </p:spTree>
    <p:extLst>
      <p:ext uri="{BB962C8B-B14F-4D97-AF65-F5344CB8AC3E}">
        <p14:creationId xmlns:p14="http://schemas.microsoft.com/office/powerpoint/2010/main" val="825244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8677-C71E-059F-712A-8C9EE39A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02" y="490274"/>
            <a:ext cx="8596668" cy="672444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PENYELIDIKAN INSIDEN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F6B07D-5B8E-C1D9-7255-68FB542D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80" y="11658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39C8AD-7E5D-7962-7094-0C9D4E9D3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71130"/>
              </p:ext>
            </p:extLst>
          </p:nvPr>
        </p:nvGraphicFramePr>
        <p:xfrm>
          <a:off x="2355564" y="1282044"/>
          <a:ext cx="5138745" cy="496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10765" imgH="8094805" progId="Visio.Drawing.11">
                  <p:embed/>
                </p:oleObj>
              </mc:Choice>
              <mc:Fallback>
                <p:oleObj name="Visio" r:id="rId2" imgW="6510765" imgH="809480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564" y="1282044"/>
                        <a:ext cx="5138745" cy="4966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738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5FC6-C137-464D-ADA3-324CF589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91" y="522136"/>
            <a:ext cx="8596668" cy="765976"/>
          </a:xfrm>
        </p:spPr>
        <p:txBody>
          <a:bodyPr>
            <a:normAutofit fontScale="90000"/>
          </a:bodyPr>
          <a:lstStyle/>
          <a:p>
            <a:pPr marL="541338" indent="-541338"/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FORMULIR TEMUAN KETIDAKSESUAIAN &amp; TINDAKAN PERBAIKAN / F.TKTP – AUDIT INTERNAL SISTEM MANAJEMEN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CDA2AA-588D-C347-94F9-CCDFD6CF1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15" t="13933" r="13031" b="7657"/>
          <a:stretch/>
        </p:blipFill>
        <p:spPr bwMode="auto">
          <a:xfrm>
            <a:off x="957152" y="1288112"/>
            <a:ext cx="9111944" cy="4960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207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B903-856C-E2EF-7A8A-F4B3763B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60320"/>
            <a:ext cx="8596668" cy="3481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TERIMAKASIH</a:t>
            </a:r>
            <a:endParaRPr lang="en-ID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6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1999-F3E2-2301-A518-0E444EE6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723"/>
          </a:xfrm>
        </p:spPr>
        <p:txBody>
          <a:bodyPr>
            <a:normAutofit/>
          </a:bodyPr>
          <a:lstStyle/>
          <a:p>
            <a:r>
              <a:rPr lang="en-US" sz="3200" dirty="0"/>
              <a:t>KENAPA SISTEM MANAJEMEN TERINTEGRASI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CC3D-506E-7B3D-9A7D-63BDEDD5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9695"/>
            <a:ext cx="8596668" cy="4601668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Perusahaan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hanya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mempunyai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gabungan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2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misal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ISO 9001; ISO 14001; ISO 45001:2018)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dasar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Sistem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Terintegrasi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Dimana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departemen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pemilik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menerapkan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kepentingan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pemenuhan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berbeda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Dimana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perusahaan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mempunyai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dua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diaudit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pada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waktu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sama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463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A0EE-5B2A-F107-D1EA-9520ECD9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2468"/>
          </a:xfrm>
        </p:spPr>
        <p:txBody>
          <a:bodyPr>
            <a:normAutofit/>
          </a:bodyPr>
          <a:lstStyle/>
          <a:p>
            <a:r>
              <a:rPr lang="en-US" sz="3200" dirty="0"/>
              <a:t>MANFAAT MANAJEMEN TERINTEGRASI BUAT PERUSAHAAN PT. CHITOSE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2EDA-5A86-9502-C2F8-ED09F51B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9889"/>
            <a:ext cx="8768223" cy="405967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Meningkatkan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fokus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bisnis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Mengelola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Risiko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Usaha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konflik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antara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system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individu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Duplikasi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birokrasi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Audit Internal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Eksternal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efektif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&amp;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Efisien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Menyederhanakan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Hemat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S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umber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Daya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Manusia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Menurunkan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Biaya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Manajemen</a:t>
            </a:r>
            <a:endParaRPr lang="en-ID" sz="2400" dirty="0">
              <a:solidFill>
                <a:schemeClr val="tx1"/>
              </a:solidFill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Memfasilitasi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Perbaikan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Berkelanjutan</a:t>
            </a:r>
            <a:endParaRPr lang="en-ID" sz="2400" dirty="0">
              <a:solidFill>
                <a:schemeClr val="tx1"/>
              </a:solidFill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Penghematan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Waktu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Gambaran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Eksternal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Baik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Meningkatkan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Kepuasan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Pelanggan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39A7B-01C1-D8FF-9DFF-DE4E3D117E76}"/>
              </a:ext>
            </a:extLst>
          </p:cNvPr>
          <p:cNvSpPr txBox="1">
            <a:spLocks/>
          </p:cNvSpPr>
          <p:nvPr/>
        </p:nvSpPr>
        <p:spPr>
          <a:xfrm>
            <a:off x="677332" y="5793627"/>
            <a:ext cx="7388765" cy="2675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 err="1"/>
              <a:t>Sumber</a:t>
            </a:r>
            <a:r>
              <a:rPr lang="en-US" sz="3200" i="1" dirty="0"/>
              <a:t> : Evodia Global </a:t>
            </a:r>
            <a:r>
              <a:rPr lang="en-US" sz="3200" i="1" dirty="0" err="1"/>
              <a:t>Sertifikasi</a:t>
            </a:r>
            <a:r>
              <a:rPr lang="en-US" sz="3200" i="1" dirty="0"/>
              <a:t>, </a:t>
            </a:r>
            <a:r>
              <a:rPr lang="en-US" sz="3200" i="1" dirty="0" err="1"/>
              <a:t>referensi</a:t>
            </a:r>
            <a:r>
              <a:rPr lang="en-US" sz="3200" i="1" dirty="0"/>
              <a:t> : </a:t>
            </a:r>
            <a:r>
              <a:rPr lang="en-US" sz="3200" i="1" dirty="0" err="1"/>
              <a:t>Muzaimi</a:t>
            </a:r>
            <a:r>
              <a:rPr lang="en-US" sz="3200" i="1" dirty="0"/>
              <a:t>, H., Chew, B. C, Hamid, Hamid, S.R. (2016). Integrated  Management System : The Integration of ISO 9001, ISO 14001 OHSAS 18001 and ISO 31000 </a:t>
            </a:r>
            <a:endParaRPr lang="en-ID" sz="3200" i="1" dirty="0"/>
          </a:p>
        </p:txBody>
      </p:sp>
    </p:spTree>
    <p:extLst>
      <p:ext uri="{BB962C8B-B14F-4D97-AF65-F5344CB8AC3E}">
        <p14:creationId xmlns:p14="http://schemas.microsoft.com/office/powerpoint/2010/main" val="151702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245D-0124-D416-CECC-94B636C9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9352787" cy="1112197"/>
          </a:xfrm>
        </p:spPr>
        <p:txBody>
          <a:bodyPr>
            <a:noAutofit/>
          </a:bodyPr>
          <a:lstStyle/>
          <a:p>
            <a:r>
              <a:rPr lang="en-US" dirty="0"/>
              <a:t>PENERAPAN KLAUSUL SISTEM MANAJEMEN TERINTEGRASI ISO DI CHITOSE 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600AB-B220-CA73-3714-03C2B4636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1858296"/>
            <a:ext cx="9047695" cy="44687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9FF66"/>
                </a:solidFill>
              </a:rPr>
              <a:t>Ruang </a:t>
            </a:r>
            <a:r>
              <a:rPr lang="en-US" sz="2400" dirty="0" err="1">
                <a:solidFill>
                  <a:srgbClr val="99FF66"/>
                </a:solidFill>
              </a:rPr>
              <a:t>Lingkup</a:t>
            </a:r>
            <a:endParaRPr lang="en-US" sz="2400" dirty="0">
              <a:solidFill>
                <a:srgbClr val="99FF66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>
                <a:solidFill>
                  <a:srgbClr val="99FF66"/>
                </a:solidFill>
              </a:rPr>
              <a:t>Acuan</a:t>
            </a:r>
            <a:r>
              <a:rPr lang="en-US" sz="2400" dirty="0">
                <a:solidFill>
                  <a:srgbClr val="99FF66"/>
                </a:solidFill>
              </a:rPr>
              <a:t> </a:t>
            </a:r>
            <a:r>
              <a:rPr lang="en-US" sz="2400" dirty="0" err="1">
                <a:solidFill>
                  <a:srgbClr val="99FF66"/>
                </a:solidFill>
              </a:rPr>
              <a:t>Normatif</a:t>
            </a:r>
            <a:endParaRPr lang="en-US" sz="2400" dirty="0">
              <a:solidFill>
                <a:srgbClr val="99FF66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>
                <a:solidFill>
                  <a:srgbClr val="99FF66"/>
                </a:solidFill>
              </a:rPr>
              <a:t>Istilah</a:t>
            </a:r>
            <a:r>
              <a:rPr lang="en-US" sz="2400" dirty="0">
                <a:solidFill>
                  <a:srgbClr val="99FF66"/>
                </a:solidFill>
              </a:rPr>
              <a:t> dan </a:t>
            </a:r>
            <a:r>
              <a:rPr lang="en-US" sz="2400" dirty="0" err="1">
                <a:solidFill>
                  <a:srgbClr val="99FF66"/>
                </a:solidFill>
              </a:rPr>
              <a:t>Definisi</a:t>
            </a:r>
            <a:endParaRPr lang="en-US" sz="2400" dirty="0">
              <a:solidFill>
                <a:srgbClr val="99FF66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Kepemimpinan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Perencanaan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Dukungan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Operasional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Evaluasi</a:t>
            </a:r>
            <a:r>
              <a:rPr lang="en-US" sz="2400" dirty="0"/>
              <a:t> Kinerja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Peningkatan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1829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56FE-89E5-7963-2D91-2B2EB223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9977" cy="695569"/>
          </a:xfrm>
        </p:spPr>
        <p:txBody>
          <a:bodyPr>
            <a:normAutofit fontScale="90000"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IDENTIFIKASI KONTEKS ORGANISASI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AC3FA7-482E-FE31-A451-E4C497D0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159" y="1305169"/>
            <a:ext cx="8596667" cy="4966140"/>
          </a:xfrm>
        </p:spPr>
      </p:pic>
    </p:spTree>
    <p:extLst>
      <p:ext uri="{BB962C8B-B14F-4D97-AF65-F5344CB8AC3E}">
        <p14:creationId xmlns:p14="http://schemas.microsoft.com/office/powerpoint/2010/main" val="179131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56FE-89E5-7963-2D91-2B2EB223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9977" cy="695569"/>
          </a:xfrm>
        </p:spPr>
        <p:txBody>
          <a:bodyPr>
            <a:normAutofit fontScale="90000"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PELANGGAN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PT. CHITOSE INTERNASIONAL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Tbk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39408-FDDE-9FFD-204E-8F555C4D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1407459"/>
            <a:ext cx="8596668" cy="458908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DISTRIBUTOR FURNITUR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DISTRIBUTOR PENYALUR ALAT KESEHATAN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DINAS PENDIDIKAN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INSTANSI PEMERINTAH NON PENDIDIKAN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INSTANSI SWASTA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LEMBAGA PENDIDIKAN SWASTA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RUMAH TANGGA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PERHOTELAN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RUMAH SAKIT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RESTORAN/ CAFÉ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n-US" dirty="0"/>
              <a:t>DAN LAINNYA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32418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1396</TotalTime>
  <Words>3155</Words>
  <Application>Microsoft Office PowerPoint</Application>
  <PresentationFormat>Widescreen</PresentationFormat>
  <Paragraphs>1108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Century Gothic</vt:lpstr>
      <vt:lpstr>Lato</vt:lpstr>
      <vt:lpstr>Poppins</vt:lpstr>
      <vt:lpstr>Symbol</vt:lpstr>
      <vt:lpstr>Times New Roman</vt:lpstr>
      <vt:lpstr>Trebuchet MS</vt:lpstr>
      <vt:lpstr>Wingdings 3</vt:lpstr>
      <vt:lpstr>Facet</vt:lpstr>
      <vt:lpstr>Worksheet</vt:lpstr>
      <vt:lpstr>Visio</vt:lpstr>
      <vt:lpstr>SISTEM MANAJEMEN TERINTEGRASI ISO 9001, 14001 DAN 45001 PT. CHITOSE INTERNASIONAL Tbk</vt:lpstr>
      <vt:lpstr>SISTEM MANAJEMEN TERINTEGRASI</vt:lpstr>
      <vt:lpstr>ISO 9001, 14001 DAN 45001</vt:lpstr>
      <vt:lpstr>SISTEM MANAJEMEN PT. CHITOSE INTERNASINAL Tbk</vt:lpstr>
      <vt:lpstr>KENAPA SISTEM MANAJEMEN TERINTEGRASI</vt:lpstr>
      <vt:lpstr>MANFAAT MANAJEMEN TERINTEGRASI BUAT PERUSAHAAN PT. CHITOSE</vt:lpstr>
      <vt:lpstr>PENERAPAN KLAUSUL SISTEM MANAJEMEN TERINTEGRASI ISO DI CHITOSE </vt:lpstr>
      <vt:lpstr>4. KONTEKS ORGANISASI (BISNIS PROSES IDENTIFIKASI KONTEKS ORGANISASI)</vt:lpstr>
      <vt:lpstr>4. KONTEKS ORGANISASI (PELANGGAN PT. CHITOSE INTERNASIONAL Tbk)</vt:lpstr>
      <vt:lpstr>4. KONTEKS ORGANISASI (STAKEHOLDER PT. CHITOSE INTERNASIONAL Tbk)</vt:lpstr>
      <vt:lpstr>4. KONTEKS ORGANISASI (MATRIK IDENTIFIKASI KEBUTUHAN DAN HARAPAN PIHAK BERKEPENTINGAN)</vt:lpstr>
      <vt:lpstr>4. KONTEKS ORGANISASI (MATRIK STRATEGI SWOT)</vt:lpstr>
      <vt:lpstr>4. KONTEKS ORGANISASI (BISNIS PROSES PT. CHITOSE INTERNASIONAL TBK)</vt:lpstr>
      <vt:lpstr>5. KEPEMIMPINAN (VISI, MISI DAN VALUE)</vt:lpstr>
      <vt:lpstr>5. KEPEMIMPINAN (KEBIJAKAN MUTU, LINGKUNGAN dan K3)</vt:lpstr>
      <vt:lpstr>5. KEPEMIMPINAN (STRUKTUR ORGANISASI PT. CHITOSE)</vt:lpstr>
      <vt:lpstr>5. KEPEMIMPINAN (STRUKTUR ORGANISASI P2K3)</vt:lpstr>
      <vt:lpstr>5. KEPEMIMPINAN (KOMUNIKASI INTERNAL) </vt:lpstr>
      <vt:lpstr>6. PERENCANAAN (SASARAN MUTU/ BSC CORPORATE)</vt:lpstr>
      <vt:lpstr>6. PERENCANAAN (SASARAN MUTU/ BSC DEPARTEMEN)</vt:lpstr>
      <vt:lpstr>6. PERENCANAAN (SASARAN LINGKUNGAN)</vt:lpstr>
      <vt:lpstr>6.PERENCANAAN (SASARAN K3)</vt:lpstr>
      <vt:lpstr>6. PERENCANAAN (IDENTIFIKASI RISIKO MUTU)</vt:lpstr>
      <vt:lpstr>6. PERENCANAAN (IDENTIFIKASI RISIKO K3 DAN LINGKUNGAN)</vt:lpstr>
      <vt:lpstr>7. DUKUNGAN (SUMBER DAYA MANUSIA)</vt:lpstr>
      <vt:lpstr>7. DUKUNGAN (MATRIK KOMPETENSI)</vt:lpstr>
      <vt:lpstr>7. DUKUNGAN (SISTEM APLIKASI MANAJEMEN)</vt:lpstr>
      <vt:lpstr>8. OPERASI (BISNIS PROSES MARKETING)</vt:lpstr>
      <vt:lpstr>8. OPERASI (BISNIS PROSES SUPPLY CHAIN MANAGEMENT)</vt:lpstr>
      <vt:lpstr>8. OPERASI (BISNIS PROSES PRODUKSI)</vt:lpstr>
      <vt:lpstr>8. OPERASI (BISNIS PROSES QC)</vt:lpstr>
      <vt:lpstr>8. OPERASI (PROSEDUR TANGGAP DARURAT)</vt:lpstr>
      <vt:lpstr>8. OPERASI (PROSEDUR PEMANTAUAN &amp; PENGUKURAN KINERJA K3)</vt:lpstr>
      <vt:lpstr>9. EVALUASI KINERJA (PROSEDUR AUDIT INTERNAL SISTEM MANAJEMEN)</vt:lpstr>
      <vt:lpstr>9. EVALUASI KINERJA (PROSEDUR TINJAUAN MANAJEMEN)</vt:lpstr>
      <vt:lpstr>9. EVALUASI KINERJA (PENGUKURAN KEPUASAN PELANGGAN LOKAL)</vt:lpstr>
      <vt:lpstr>9. EVALUASI KINERJA (PENGUKURAN KEPUASAN PELANGGAN INTERNASIONAL)</vt:lpstr>
      <vt:lpstr>9. EVALUASI KINERJA (DAFTAR PERATURAN PERUNDANGAN LINGKUNGAN, K3 DAN PERSYARATAN LAIN)</vt:lpstr>
      <vt:lpstr>9. EVALUASI KINERJA (MATRIK MONITORING PENCAPAIAN SASARAN MUTU LINGKUNGAN)</vt:lpstr>
      <vt:lpstr>9. EVALUASI KINERJA (MATRIK MONITORING PENCAPAIAN SASARAN MUTU K3)</vt:lpstr>
      <vt:lpstr>10. PENINGKATAN (FLOW PROSES PENGENDALIAN PRODUK TIDAK SESUAI)</vt:lpstr>
      <vt:lpstr>10. PENINGKATAN (FLOW PROSES PETA KONTROL HARIAN PRODUKSI)</vt:lpstr>
      <vt:lpstr>10. PENINGKATAN (FLOW PROSES PENYELIDIKAN INSIDEN)</vt:lpstr>
      <vt:lpstr>10. PENINGKATAN (FORMULIR TEMUAN KETIDAKSESUAIAN &amp; TINDAKAN PERBAIKAN / F.TKTP – AUDIT INTERNAL SISTEM MANAJEMEN)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INTEGRASI SISTEM MANAJEMEN ISO 9001, 14001 DAN 45001</dc:title>
  <dc:creator>Agung  TW</dc:creator>
  <cp:lastModifiedBy>Agung  TW</cp:lastModifiedBy>
  <cp:revision>119</cp:revision>
  <dcterms:created xsi:type="dcterms:W3CDTF">2023-05-24T06:06:35Z</dcterms:created>
  <dcterms:modified xsi:type="dcterms:W3CDTF">2023-10-26T08:53:42Z</dcterms:modified>
</cp:coreProperties>
</file>