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F973"/>
    <a:srgbClr val="72EC04"/>
    <a:srgbClr val="FF66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-132" y="18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6A959-A30F-43F5-9D3B-1F825E9E84EE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6615E-0AD7-4333-B6C4-16BD756648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530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22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368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903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189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783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261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244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974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563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413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681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8715D-A231-4171-9911-44C1052533F7}" type="datetimeFigureOut">
              <a:rPr lang="id-ID" smtClean="0"/>
              <a:t>28/12/2017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D3949-6221-4E19-BEAD-22167818FD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76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1483743" y="648587"/>
            <a:ext cx="6176514" cy="6054138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6" name="Rectangle 112"/>
          <p:cNvSpPr>
            <a:spLocks noChangeArrowheads="1"/>
          </p:cNvSpPr>
          <p:nvPr/>
        </p:nvSpPr>
        <p:spPr bwMode="auto">
          <a:xfrm>
            <a:off x="1856693" y="2880409"/>
            <a:ext cx="4927818" cy="124205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6723" name="Text Box 99"/>
          <p:cNvSpPr txBox="1">
            <a:spLocks noChangeArrowheads="1"/>
          </p:cNvSpPr>
          <p:nvPr/>
        </p:nvSpPr>
        <p:spPr bwMode="auto">
          <a:xfrm>
            <a:off x="3938695" y="3787407"/>
            <a:ext cx="753812" cy="2504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Process Monitoring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2551063" y="2952497"/>
            <a:ext cx="2222881" cy="51441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724" name="Text Box 100"/>
          <p:cNvSpPr txBox="1">
            <a:spLocks noChangeArrowheads="1"/>
          </p:cNvSpPr>
          <p:nvPr/>
        </p:nvSpPr>
        <p:spPr bwMode="auto">
          <a:xfrm>
            <a:off x="3079307" y="3033606"/>
            <a:ext cx="757687" cy="3406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Handling customer complaint</a:t>
            </a:r>
          </a:p>
        </p:txBody>
      </p:sp>
      <p:sp>
        <p:nvSpPr>
          <p:cNvPr id="26725" name="Text Box 101"/>
          <p:cNvSpPr txBox="1">
            <a:spLocks noChangeArrowheads="1"/>
          </p:cNvSpPr>
          <p:nvPr/>
        </p:nvSpPr>
        <p:spPr bwMode="auto">
          <a:xfrm>
            <a:off x="3945611" y="3033606"/>
            <a:ext cx="757687" cy="3590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Customer Satisfaction</a:t>
            </a:r>
            <a:r>
              <a:rPr kumimoji="0" lang="id-ID" sz="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Measurement</a:t>
            </a:r>
            <a:endParaRPr kumimoji="0" lang="id-ID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742" name="Text Box 118"/>
          <p:cNvSpPr txBox="1">
            <a:spLocks noChangeArrowheads="1"/>
          </p:cNvSpPr>
          <p:nvPr/>
        </p:nvSpPr>
        <p:spPr bwMode="auto">
          <a:xfrm>
            <a:off x="2866932" y="3790806"/>
            <a:ext cx="613636" cy="23381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CONTROL</a:t>
            </a:r>
            <a:r>
              <a:rPr kumimoji="0" lang="id-ID" sz="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PLAN</a:t>
            </a:r>
            <a:endParaRPr kumimoji="0" lang="id-ID" sz="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 bwMode="auto">
          <a:xfrm>
            <a:off x="-9345" y="154094"/>
            <a:ext cx="1981633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BUSINESS PROCESS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d-ID" sz="1000" b="1" dirty="0" smtClean="0">
                <a:latin typeface="Arial" pitchFamily="34" charset="0"/>
                <a:cs typeface="Arial" pitchFamily="34" charset="0"/>
              </a:rPr>
              <a:t>PT. Chitose Internasional Tbk</a:t>
            </a:r>
          </a:p>
        </p:txBody>
      </p:sp>
      <p:sp>
        <p:nvSpPr>
          <p:cNvPr id="95" name="TextBox 94"/>
          <p:cNvSpPr txBox="1"/>
          <p:nvPr/>
        </p:nvSpPr>
        <p:spPr bwMode="auto">
          <a:xfrm>
            <a:off x="625454" y="4573257"/>
            <a:ext cx="692856" cy="21544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d-ID" sz="800" dirty="0" smtClean="0">
                <a:latin typeface="Arial" pitchFamily="34" charset="0"/>
                <a:cs typeface="Arial" pitchFamily="34" charset="0"/>
              </a:rPr>
              <a:t>Customers</a:t>
            </a:r>
            <a:endParaRPr kumimoji="0" lang="id-ID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736" name="Rectangle 112"/>
          <p:cNvSpPr>
            <a:spLocks noChangeArrowheads="1"/>
          </p:cNvSpPr>
          <p:nvPr/>
        </p:nvSpPr>
        <p:spPr bwMode="auto">
          <a:xfrm>
            <a:off x="1546265" y="890919"/>
            <a:ext cx="5363493" cy="1826477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6737" name="Text Box 113"/>
          <p:cNvSpPr txBox="1">
            <a:spLocks noChangeArrowheads="1"/>
          </p:cNvSpPr>
          <p:nvPr/>
        </p:nvSpPr>
        <p:spPr bwMode="auto">
          <a:xfrm>
            <a:off x="1567080" y="921218"/>
            <a:ext cx="1200387" cy="172744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TOP MANAGEMENT</a:t>
            </a:r>
          </a:p>
        </p:txBody>
      </p:sp>
      <p:sp>
        <p:nvSpPr>
          <p:cNvPr id="26738" name="Text Box 114"/>
          <p:cNvSpPr txBox="1">
            <a:spLocks noChangeArrowheads="1"/>
          </p:cNvSpPr>
          <p:nvPr/>
        </p:nvSpPr>
        <p:spPr bwMode="auto">
          <a:xfrm>
            <a:off x="2964973" y="997724"/>
            <a:ext cx="849295" cy="1677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VISION &amp; MISION</a:t>
            </a:r>
          </a:p>
        </p:txBody>
      </p:sp>
      <p:sp>
        <p:nvSpPr>
          <p:cNvPr id="26739" name="Text Box 115"/>
          <p:cNvSpPr txBox="1">
            <a:spLocks noChangeArrowheads="1"/>
          </p:cNvSpPr>
          <p:nvPr/>
        </p:nvSpPr>
        <p:spPr bwMode="auto">
          <a:xfrm>
            <a:off x="4028998" y="1003439"/>
            <a:ext cx="941612" cy="1619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QUALITY POLICY</a:t>
            </a:r>
          </a:p>
        </p:txBody>
      </p:sp>
      <p:sp>
        <p:nvSpPr>
          <p:cNvPr id="26740" name="Text Box 116"/>
          <p:cNvSpPr txBox="1">
            <a:spLocks noChangeArrowheads="1"/>
          </p:cNvSpPr>
          <p:nvPr/>
        </p:nvSpPr>
        <p:spPr bwMode="auto">
          <a:xfrm>
            <a:off x="5193656" y="994701"/>
            <a:ext cx="989589" cy="17073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QUALITY OBJECTIVE</a:t>
            </a:r>
          </a:p>
        </p:txBody>
      </p:sp>
      <p:cxnSp>
        <p:nvCxnSpPr>
          <p:cNvPr id="26745" name="AutoShape 121"/>
          <p:cNvCxnSpPr>
            <a:cxnSpLocks noChangeShapeType="1"/>
          </p:cNvCxnSpPr>
          <p:nvPr/>
        </p:nvCxnSpPr>
        <p:spPr bwMode="auto">
          <a:xfrm>
            <a:off x="3818545" y="1080081"/>
            <a:ext cx="21194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6746" name="AutoShape 122"/>
          <p:cNvCxnSpPr>
            <a:cxnSpLocks noChangeShapeType="1"/>
          </p:cNvCxnSpPr>
          <p:nvPr/>
        </p:nvCxnSpPr>
        <p:spPr bwMode="auto">
          <a:xfrm>
            <a:off x="4984405" y="1076772"/>
            <a:ext cx="21194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75" name="Straight Connector 174"/>
          <p:cNvCxnSpPr/>
          <p:nvPr/>
        </p:nvCxnSpPr>
        <p:spPr>
          <a:xfrm flipV="1">
            <a:off x="2639370" y="1712201"/>
            <a:ext cx="0" cy="578995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 Box 98"/>
          <p:cNvSpPr txBox="1">
            <a:spLocks noChangeArrowheads="1"/>
          </p:cNvSpPr>
          <p:nvPr/>
        </p:nvSpPr>
        <p:spPr bwMode="auto">
          <a:xfrm>
            <a:off x="5323325" y="1458459"/>
            <a:ext cx="867750" cy="3202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Risk &amp; Opportunity Identifikcation &amp; Evaluation</a:t>
            </a:r>
          </a:p>
        </p:txBody>
      </p:sp>
      <p:sp>
        <p:nvSpPr>
          <p:cNvPr id="26722" name="Text Box 98"/>
          <p:cNvSpPr txBox="1">
            <a:spLocks noChangeArrowheads="1"/>
          </p:cNvSpPr>
          <p:nvPr/>
        </p:nvSpPr>
        <p:spPr bwMode="auto">
          <a:xfrm>
            <a:off x="4364473" y="1471924"/>
            <a:ext cx="757687" cy="3202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id-ID" sz="600" dirty="0">
                <a:latin typeface="Arial" pitchFamily="34" charset="0"/>
                <a:cs typeface="Arial" pitchFamily="34" charset="0"/>
              </a:rPr>
              <a:t>Identifikcation </a:t>
            </a:r>
            <a:r>
              <a:rPr lang="id-ID" sz="600" dirty="0" smtClean="0">
                <a:latin typeface="Arial" pitchFamily="34" charset="0"/>
                <a:cs typeface="Arial" pitchFamily="34" charset="0"/>
              </a:rPr>
              <a:t> of Stake </a:t>
            </a:r>
            <a:r>
              <a:rPr lang="id-ID" sz="600" dirty="0">
                <a:latin typeface="Arial" pitchFamily="34" charset="0"/>
                <a:cs typeface="Arial" pitchFamily="34" charset="0"/>
              </a:rPr>
              <a:t>Holder Expectation</a:t>
            </a:r>
            <a:endParaRPr kumimoji="0" lang="id-ID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83" name="Text Box 59"/>
          <p:cNvSpPr txBox="1">
            <a:spLocks noChangeArrowheads="1"/>
          </p:cNvSpPr>
          <p:nvPr/>
        </p:nvSpPr>
        <p:spPr bwMode="auto">
          <a:xfrm>
            <a:off x="3405287" y="1464575"/>
            <a:ext cx="766530" cy="3366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600" dirty="0" smtClean="0">
                <a:latin typeface="Arial" pitchFamily="34" charset="0"/>
                <a:cs typeface="Arial" pitchFamily="34" charset="0"/>
              </a:rPr>
              <a:t>Determination of external and Internal Issues</a:t>
            </a:r>
            <a:endParaRPr kumimoji="0" lang="id-ID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" name="AutoShape 121"/>
          <p:cNvCxnSpPr>
            <a:cxnSpLocks noChangeShapeType="1"/>
          </p:cNvCxnSpPr>
          <p:nvPr/>
        </p:nvCxnSpPr>
        <p:spPr bwMode="auto">
          <a:xfrm>
            <a:off x="4191136" y="1617860"/>
            <a:ext cx="17333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5" name="AutoShape 121"/>
          <p:cNvCxnSpPr>
            <a:cxnSpLocks noChangeShapeType="1"/>
          </p:cNvCxnSpPr>
          <p:nvPr/>
        </p:nvCxnSpPr>
        <p:spPr bwMode="auto">
          <a:xfrm>
            <a:off x="5139412" y="1618566"/>
            <a:ext cx="17333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1" name="Straight Connector 10"/>
          <p:cNvCxnSpPr/>
          <p:nvPr/>
        </p:nvCxnSpPr>
        <p:spPr>
          <a:xfrm>
            <a:off x="2650647" y="1320639"/>
            <a:ext cx="20926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265934" y="1165434"/>
            <a:ext cx="5765" cy="1488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4737551" y="1325213"/>
            <a:ext cx="5765" cy="1488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3310511" y="2619405"/>
            <a:ext cx="3853147" cy="1"/>
          </a:xfrm>
          <a:prstGeom prst="straightConnector1">
            <a:avLst/>
          </a:prstGeom>
          <a:ln w="15875">
            <a:solidFill>
              <a:srgbClr val="FF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5750850" y="1165435"/>
            <a:ext cx="0" cy="293024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 flipH="1">
            <a:off x="5436663" y="2508583"/>
            <a:ext cx="1" cy="54627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/>
          <p:nvPr/>
        </p:nvCxnSpPr>
        <p:spPr>
          <a:xfrm>
            <a:off x="6764567" y="3563603"/>
            <a:ext cx="194261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>
            <a:off x="4638843" y="2299822"/>
            <a:ext cx="19426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03" name="Straight Arrow Connector 26702"/>
          <p:cNvCxnSpPr/>
          <p:nvPr/>
        </p:nvCxnSpPr>
        <p:spPr>
          <a:xfrm>
            <a:off x="2409170" y="1703575"/>
            <a:ext cx="0" cy="202136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05" name="Straight Connector 26704"/>
          <p:cNvCxnSpPr>
            <a:stCxn id="26723" idx="1"/>
          </p:cNvCxnSpPr>
          <p:nvPr/>
        </p:nvCxnSpPr>
        <p:spPr>
          <a:xfrm flipH="1" flipV="1">
            <a:off x="3483490" y="3906401"/>
            <a:ext cx="455205" cy="6216"/>
          </a:xfrm>
          <a:prstGeom prst="line">
            <a:avLst/>
          </a:prstGeom>
          <a:ln w="127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Text Box 118"/>
          <p:cNvSpPr txBox="1">
            <a:spLocks noChangeArrowheads="1"/>
          </p:cNvSpPr>
          <p:nvPr/>
        </p:nvSpPr>
        <p:spPr bwMode="auto">
          <a:xfrm>
            <a:off x="2070303" y="3724944"/>
            <a:ext cx="689832" cy="2996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id-ID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IT &amp;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id-ID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Infrastructure</a:t>
            </a:r>
          </a:p>
        </p:txBody>
      </p:sp>
      <p:cxnSp>
        <p:nvCxnSpPr>
          <p:cNvPr id="225" name="Straight Connector 224"/>
          <p:cNvCxnSpPr/>
          <p:nvPr/>
        </p:nvCxnSpPr>
        <p:spPr>
          <a:xfrm>
            <a:off x="3672519" y="2298815"/>
            <a:ext cx="162664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/>
          <p:nvPr/>
        </p:nvCxnSpPr>
        <p:spPr>
          <a:xfrm>
            <a:off x="1690330" y="2530223"/>
            <a:ext cx="9166" cy="1753171"/>
          </a:xfrm>
          <a:prstGeom prst="straightConnector1">
            <a:avLst/>
          </a:prstGeom>
          <a:ln w="19050">
            <a:solidFill>
              <a:srgbClr val="FF66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>
            <a:off x="950652" y="3218755"/>
            <a:ext cx="1605668" cy="0"/>
          </a:xfrm>
          <a:prstGeom prst="line">
            <a:avLst/>
          </a:prstGeom>
          <a:ln w="15875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 Box 80"/>
          <p:cNvSpPr txBox="1">
            <a:spLocks noChangeArrowheads="1"/>
          </p:cNvSpPr>
          <p:nvPr/>
        </p:nvSpPr>
        <p:spPr bwMode="auto">
          <a:xfrm>
            <a:off x="6970618" y="3423850"/>
            <a:ext cx="619773" cy="27950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Documented</a:t>
            </a:r>
            <a:r>
              <a:rPr kumimoji="0" lang="id-ID" sz="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Information</a:t>
            </a:r>
            <a:endParaRPr kumimoji="0" lang="id-ID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3" name="Straight Connector 262"/>
          <p:cNvCxnSpPr/>
          <p:nvPr/>
        </p:nvCxnSpPr>
        <p:spPr>
          <a:xfrm>
            <a:off x="5761217" y="1787299"/>
            <a:ext cx="0" cy="2231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/>
          <p:cNvCxnSpPr/>
          <p:nvPr/>
        </p:nvCxnSpPr>
        <p:spPr>
          <a:xfrm>
            <a:off x="3303914" y="2001865"/>
            <a:ext cx="3123508" cy="0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Arrow Connector 267"/>
          <p:cNvCxnSpPr/>
          <p:nvPr/>
        </p:nvCxnSpPr>
        <p:spPr>
          <a:xfrm>
            <a:off x="7172284" y="2622776"/>
            <a:ext cx="0" cy="799361"/>
          </a:xfrm>
          <a:prstGeom prst="straightConnector1">
            <a:avLst/>
          </a:prstGeom>
          <a:ln w="158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 Box 103"/>
          <p:cNvSpPr txBox="1">
            <a:spLocks noChangeArrowheads="1"/>
          </p:cNvSpPr>
          <p:nvPr/>
        </p:nvSpPr>
        <p:spPr bwMode="auto">
          <a:xfrm>
            <a:off x="5423346" y="3570320"/>
            <a:ext cx="1161377" cy="50462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Monitoring, Measuring</a:t>
            </a:r>
            <a:r>
              <a:rPr kumimoji="0" lang="id-ID" sz="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and review / evaluating </a:t>
            </a:r>
            <a:endParaRPr kumimoji="0" lang="id-ID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9" name="Straight Arrow Connector 138"/>
          <p:cNvCxnSpPr/>
          <p:nvPr/>
        </p:nvCxnSpPr>
        <p:spPr>
          <a:xfrm>
            <a:off x="5713859" y="3341464"/>
            <a:ext cx="0" cy="22885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 Box 103"/>
          <p:cNvSpPr txBox="1">
            <a:spLocks noChangeArrowheads="1"/>
          </p:cNvSpPr>
          <p:nvPr/>
        </p:nvSpPr>
        <p:spPr bwMode="auto">
          <a:xfrm>
            <a:off x="5264552" y="3054861"/>
            <a:ext cx="898615" cy="263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Analysis, Correction &amp; Corrective Action</a:t>
            </a:r>
          </a:p>
        </p:txBody>
      </p:sp>
      <p:cxnSp>
        <p:nvCxnSpPr>
          <p:cNvPr id="141" name="Straight Arrow Connector 140"/>
          <p:cNvCxnSpPr/>
          <p:nvPr/>
        </p:nvCxnSpPr>
        <p:spPr>
          <a:xfrm>
            <a:off x="6427422" y="1076772"/>
            <a:ext cx="0" cy="24935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AutoShape 121"/>
          <p:cNvCxnSpPr>
            <a:cxnSpLocks noChangeShapeType="1"/>
          </p:cNvCxnSpPr>
          <p:nvPr/>
        </p:nvCxnSpPr>
        <p:spPr bwMode="auto">
          <a:xfrm>
            <a:off x="4692507" y="3912617"/>
            <a:ext cx="73946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45" name="Straight Connector 144"/>
          <p:cNvCxnSpPr/>
          <p:nvPr/>
        </p:nvCxnSpPr>
        <p:spPr>
          <a:xfrm>
            <a:off x="5039563" y="3193264"/>
            <a:ext cx="0" cy="719353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2639370" y="2298815"/>
            <a:ext cx="3029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>
            <a:off x="7280504" y="3703356"/>
            <a:ext cx="0" cy="580038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26742" idx="0"/>
          </p:cNvCxnSpPr>
          <p:nvPr/>
        </p:nvCxnSpPr>
        <p:spPr>
          <a:xfrm>
            <a:off x="3172922" y="3597824"/>
            <a:ext cx="828" cy="1929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>
            <a:off x="6921042" y="1703575"/>
            <a:ext cx="350836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>
            <a:off x="7271878" y="1697988"/>
            <a:ext cx="0" cy="1724149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>
            <a:off x="4788706" y="3192877"/>
            <a:ext cx="2498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>
            <a:off x="2409170" y="3589086"/>
            <a:ext cx="763752" cy="0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 Box 59"/>
          <p:cNvSpPr txBox="1">
            <a:spLocks noChangeArrowheads="1"/>
          </p:cNvSpPr>
          <p:nvPr/>
        </p:nvSpPr>
        <p:spPr bwMode="auto">
          <a:xfrm>
            <a:off x="2175855" y="1512022"/>
            <a:ext cx="846780" cy="1859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Resources</a:t>
            </a:r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3785706" y="1331407"/>
            <a:ext cx="5765" cy="1488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4756453" y="1800765"/>
            <a:ext cx="0" cy="1980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3820646" y="1806958"/>
            <a:ext cx="0" cy="19490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>
            <a:off x="2647996" y="1320838"/>
            <a:ext cx="5009" cy="1825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 Box 80"/>
          <p:cNvSpPr txBox="1">
            <a:spLocks noChangeArrowheads="1"/>
          </p:cNvSpPr>
          <p:nvPr/>
        </p:nvSpPr>
        <p:spPr bwMode="auto">
          <a:xfrm>
            <a:off x="2942271" y="2151443"/>
            <a:ext cx="716377" cy="27950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Determination of scope QMS</a:t>
            </a:r>
          </a:p>
        </p:txBody>
      </p:sp>
      <p:cxnSp>
        <p:nvCxnSpPr>
          <p:cNvPr id="154" name="Straight Arrow Connector 153"/>
          <p:cNvCxnSpPr/>
          <p:nvPr/>
        </p:nvCxnSpPr>
        <p:spPr>
          <a:xfrm>
            <a:off x="3305524" y="2004582"/>
            <a:ext cx="5765" cy="1488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28" name="Text Box 104"/>
          <p:cNvSpPr txBox="1">
            <a:spLocks noChangeArrowheads="1"/>
          </p:cNvSpPr>
          <p:nvPr/>
        </p:nvSpPr>
        <p:spPr bwMode="auto">
          <a:xfrm>
            <a:off x="3864071" y="2166496"/>
            <a:ext cx="766597" cy="26963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Internal Audit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(All Function)</a:t>
            </a:r>
          </a:p>
        </p:txBody>
      </p:sp>
      <p:sp>
        <p:nvSpPr>
          <p:cNvPr id="26729" name="Text Box 105"/>
          <p:cNvSpPr txBox="1">
            <a:spLocks noChangeArrowheads="1"/>
          </p:cNvSpPr>
          <p:nvPr/>
        </p:nvSpPr>
        <p:spPr bwMode="auto">
          <a:xfrm>
            <a:off x="4842531" y="2158202"/>
            <a:ext cx="766597" cy="291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Management Review</a:t>
            </a:r>
          </a:p>
        </p:txBody>
      </p:sp>
      <p:cxnSp>
        <p:nvCxnSpPr>
          <p:cNvPr id="198" name="Straight Connector 197"/>
          <p:cNvCxnSpPr/>
          <p:nvPr/>
        </p:nvCxnSpPr>
        <p:spPr>
          <a:xfrm>
            <a:off x="6181236" y="1068146"/>
            <a:ext cx="2375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>
            <a:off x="3300459" y="2450021"/>
            <a:ext cx="0" cy="172755"/>
          </a:xfrm>
          <a:prstGeom prst="line">
            <a:avLst/>
          </a:prstGeom>
          <a:ln w="158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Text Box 72"/>
          <p:cNvSpPr txBox="1">
            <a:spLocks noChangeArrowheads="1"/>
          </p:cNvSpPr>
          <p:nvPr/>
        </p:nvSpPr>
        <p:spPr bwMode="auto">
          <a:xfrm>
            <a:off x="1583283" y="2351422"/>
            <a:ext cx="581323" cy="17880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600" dirty="0" smtClean="0">
                <a:latin typeface="Arial" pitchFamily="34" charset="0"/>
                <a:cs typeface="Arial" pitchFamily="34" charset="0"/>
              </a:rPr>
              <a:t>HRD</a:t>
            </a:r>
            <a:endParaRPr kumimoji="0" lang="id-ID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4" name="Straight Arrow Connector 283"/>
          <p:cNvCxnSpPr/>
          <p:nvPr/>
        </p:nvCxnSpPr>
        <p:spPr>
          <a:xfrm>
            <a:off x="2158603" y="2440822"/>
            <a:ext cx="250567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AutoShape 121"/>
          <p:cNvCxnSpPr>
            <a:cxnSpLocks noChangeShapeType="1"/>
          </p:cNvCxnSpPr>
          <p:nvPr/>
        </p:nvCxnSpPr>
        <p:spPr bwMode="auto">
          <a:xfrm>
            <a:off x="1699496" y="3517911"/>
            <a:ext cx="146617" cy="0"/>
          </a:xfrm>
          <a:prstGeom prst="straightConnector1">
            <a:avLst/>
          </a:prstGeom>
          <a:noFill/>
          <a:ln w="25400">
            <a:solidFill>
              <a:srgbClr val="FF66CC"/>
            </a:solidFill>
            <a:round/>
            <a:headEnd/>
            <a:tailEnd type="triangle" w="med" len="med"/>
          </a:ln>
        </p:spPr>
      </p:cxnSp>
      <p:cxnSp>
        <p:nvCxnSpPr>
          <p:cNvPr id="8" name="Straight Connector 7"/>
          <p:cNvCxnSpPr/>
          <p:nvPr/>
        </p:nvCxnSpPr>
        <p:spPr>
          <a:xfrm>
            <a:off x="5630394" y="2313105"/>
            <a:ext cx="1769012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399406" y="694530"/>
            <a:ext cx="0" cy="161857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405287" y="694530"/>
            <a:ext cx="399411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406872" y="694530"/>
            <a:ext cx="0" cy="30017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ectangle 245"/>
          <p:cNvSpPr/>
          <p:nvPr/>
        </p:nvSpPr>
        <p:spPr>
          <a:xfrm>
            <a:off x="1583283" y="4283394"/>
            <a:ext cx="5816123" cy="2237818"/>
          </a:xfrm>
          <a:prstGeom prst="rect">
            <a:avLst/>
          </a:prstGeom>
          <a:solidFill>
            <a:srgbClr val="86F97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4" name="Rectangle 233"/>
          <p:cNvSpPr/>
          <p:nvPr/>
        </p:nvSpPr>
        <p:spPr>
          <a:xfrm>
            <a:off x="7853337" y="5146239"/>
            <a:ext cx="686814" cy="364697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00"/>
          </a:p>
        </p:txBody>
      </p:sp>
      <p:sp>
        <p:nvSpPr>
          <p:cNvPr id="297" name="Text Box 72"/>
          <p:cNvSpPr txBox="1">
            <a:spLocks noChangeArrowheads="1"/>
          </p:cNvSpPr>
          <p:nvPr/>
        </p:nvSpPr>
        <p:spPr bwMode="auto">
          <a:xfrm>
            <a:off x="7840375" y="5173517"/>
            <a:ext cx="699776" cy="318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700" dirty="0">
                <a:latin typeface="Arial" pitchFamily="34" charset="0"/>
                <a:cs typeface="Arial" pitchFamily="34" charset="0"/>
              </a:rPr>
              <a:t>Customer Satisfaction</a:t>
            </a:r>
          </a:p>
        </p:txBody>
      </p:sp>
      <p:sp>
        <p:nvSpPr>
          <p:cNvPr id="5" name="Down Arrow 4"/>
          <p:cNvSpPr/>
          <p:nvPr/>
        </p:nvSpPr>
        <p:spPr>
          <a:xfrm>
            <a:off x="4123600" y="2717396"/>
            <a:ext cx="123769" cy="163013"/>
          </a:xfrm>
          <a:prstGeom prst="downArrow">
            <a:avLst/>
          </a:prstGeom>
          <a:solidFill>
            <a:srgbClr val="FF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9" name="Down Arrow 68"/>
          <p:cNvSpPr/>
          <p:nvPr/>
        </p:nvSpPr>
        <p:spPr>
          <a:xfrm rot="10800000">
            <a:off x="4284012" y="4058720"/>
            <a:ext cx="131902" cy="214092"/>
          </a:xfrm>
          <a:prstGeom prst="downArrow">
            <a:avLst/>
          </a:prstGeom>
          <a:solidFill>
            <a:srgbClr val="FF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2" name="Down Arrow 171"/>
          <p:cNvSpPr/>
          <p:nvPr/>
        </p:nvSpPr>
        <p:spPr>
          <a:xfrm>
            <a:off x="2300044" y="4025040"/>
            <a:ext cx="115175" cy="256398"/>
          </a:xfrm>
          <a:prstGeom prst="downArrow">
            <a:avLst/>
          </a:prstGeom>
          <a:solidFill>
            <a:srgbClr val="FF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3" name="Down Arrow 172"/>
          <p:cNvSpPr/>
          <p:nvPr/>
        </p:nvSpPr>
        <p:spPr>
          <a:xfrm>
            <a:off x="3108896" y="4024625"/>
            <a:ext cx="115175" cy="256398"/>
          </a:xfrm>
          <a:prstGeom prst="downArrow">
            <a:avLst/>
          </a:prstGeom>
          <a:solidFill>
            <a:srgbClr val="FF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32" name="Straight Connector 231"/>
          <p:cNvCxnSpPr/>
          <p:nvPr/>
        </p:nvCxnSpPr>
        <p:spPr>
          <a:xfrm flipV="1">
            <a:off x="950652" y="3218755"/>
            <a:ext cx="0" cy="135334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 Box 98"/>
          <p:cNvSpPr txBox="1">
            <a:spLocks noChangeArrowheads="1"/>
          </p:cNvSpPr>
          <p:nvPr/>
        </p:nvSpPr>
        <p:spPr bwMode="auto">
          <a:xfrm>
            <a:off x="2217565" y="4547382"/>
            <a:ext cx="799729" cy="279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000" dirty="0" smtClean="0">
                <a:latin typeface="Arial" pitchFamily="34" charset="0"/>
                <a:cs typeface="Arial" pitchFamily="34" charset="0"/>
              </a:rPr>
              <a:t>Marketing</a:t>
            </a:r>
            <a:endParaRPr kumimoji="0" lang="id-ID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 Box 98"/>
          <p:cNvSpPr txBox="1">
            <a:spLocks noChangeArrowheads="1"/>
          </p:cNvSpPr>
          <p:nvPr/>
        </p:nvSpPr>
        <p:spPr bwMode="auto">
          <a:xfrm>
            <a:off x="2217565" y="5217998"/>
            <a:ext cx="1007470" cy="2353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000" dirty="0" smtClean="0">
                <a:latin typeface="Arial" pitchFamily="34" charset="0"/>
                <a:cs typeface="Arial" pitchFamily="34" charset="0"/>
              </a:rPr>
              <a:t>Perencanaan</a:t>
            </a:r>
            <a:endParaRPr kumimoji="0" lang="id-ID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 Box 98"/>
          <p:cNvSpPr txBox="1">
            <a:spLocks noChangeArrowheads="1"/>
          </p:cNvSpPr>
          <p:nvPr/>
        </p:nvSpPr>
        <p:spPr bwMode="auto">
          <a:xfrm>
            <a:off x="5230398" y="5155176"/>
            <a:ext cx="799992" cy="2774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000" dirty="0" smtClean="0">
                <a:latin typeface="Arial" pitchFamily="34" charset="0"/>
                <a:cs typeface="Arial" pitchFamily="34" charset="0"/>
              </a:rPr>
              <a:t>Produksi</a:t>
            </a:r>
            <a:endParaRPr kumimoji="0" lang="id-ID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ext Box 98"/>
          <p:cNvSpPr txBox="1">
            <a:spLocks noChangeArrowheads="1"/>
          </p:cNvSpPr>
          <p:nvPr/>
        </p:nvSpPr>
        <p:spPr bwMode="auto">
          <a:xfrm>
            <a:off x="2300044" y="5941986"/>
            <a:ext cx="815832" cy="2745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000" dirty="0" smtClean="0">
                <a:latin typeface="Arial" pitchFamily="34" charset="0"/>
                <a:cs typeface="Arial" pitchFamily="34" charset="0"/>
              </a:rPr>
              <a:t>Purchasing</a:t>
            </a:r>
            <a:endParaRPr kumimoji="0" lang="id-ID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 Box 98"/>
          <p:cNvSpPr txBox="1">
            <a:spLocks noChangeArrowheads="1"/>
          </p:cNvSpPr>
          <p:nvPr/>
        </p:nvSpPr>
        <p:spPr bwMode="auto">
          <a:xfrm>
            <a:off x="3420023" y="5904674"/>
            <a:ext cx="851676" cy="2170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000" dirty="0" smtClean="0">
                <a:latin typeface="Arial" pitchFamily="34" charset="0"/>
                <a:cs typeface="Arial" pitchFamily="34" charset="0"/>
              </a:rPr>
              <a:t>Warehouse</a:t>
            </a:r>
            <a:endParaRPr kumimoji="0" lang="id-ID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 Box 98"/>
          <p:cNvSpPr txBox="1">
            <a:spLocks noChangeArrowheads="1"/>
          </p:cNvSpPr>
          <p:nvPr/>
        </p:nvSpPr>
        <p:spPr bwMode="auto">
          <a:xfrm>
            <a:off x="5904373" y="4318492"/>
            <a:ext cx="887473" cy="2288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000" dirty="0" smtClean="0">
                <a:latin typeface="Arial" pitchFamily="34" charset="0"/>
                <a:cs typeface="Arial" pitchFamily="34" charset="0"/>
              </a:rPr>
              <a:t>Finance</a:t>
            </a:r>
            <a:endParaRPr kumimoji="0" lang="id-ID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Text Box 98"/>
          <p:cNvSpPr txBox="1">
            <a:spLocks noChangeArrowheads="1"/>
          </p:cNvSpPr>
          <p:nvPr/>
        </p:nvSpPr>
        <p:spPr bwMode="auto">
          <a:xfrm>
            <a:off x="3483490" y="4895885"/>
            <a:ext cx="887473" cy="2547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1000" dirty="0" smtClean="0">
                <a:latin typeface="Arial" pitchFamily="34" charset="0"/>
                <a:cs typeface="Arial" pitchFamily="34" charset="0"/>
              </a:rPr>
              <a:t>Design</a:t>
            </a:r>
            <a:endParaRPr kumimoji="0" lang="id-ID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2616678" y="4836516"/>
            <a:ext cx="0" cy="38080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2941954" y="5461997"/>
            <a:ext cx="0" cy="4541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2866932" y="4851057"/>
            <a:ext cx="0" cy="125872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AutoShape 121"/>
          <p:cNvCxnSpPr>
            <a:cxnSpLocks noChangeShapeType="1"/>
          </p:cNvCxnSpPr>
          <p:nvPr/>
        </p:nvCxnSpPr>
        <p:spPr bwMode="auto">
          <a:xfrm>
            <a:off x="3033355" y="4803856"/>
            <a:ext cx="5090546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none" w="med" len="med"/>
          </a:ln>
        </p:spPr>
      </p:cxnSp>
      <p:sp>
        <p:nvSpPr>
          <p:cNvPr id="6" name="TextBox 5"/>
          <p:cNvSpPr txBox="1"/>
          <p:nvPr/>
        </p:nvSpPr>
        <p:spPr bwMode="auto">
          <a:xfrm>
            <a:off x="5038569" y="4621236"/>
            <a:ext cx="51167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800" dirty="0" smtClean="0">
                <a:latin typeface="Arial" pitchFamily="34" charset="0"/>
                <a:cs typeface="Arial" pitchFamily="34" charset="0"/>
              </a:rPr>
              <a:t>Invoice</a:t>
            </a:r>
          </a:p>
        </p:txBody>
      </p:sp>
      <p:cxnSp>
        <p:nvCxnSpPr>
          <p:cNvPr id="108" name="AutoShape 121"/>
          <p:cNvCxnSpPr>
            <a:cxnSpLocks noChangeShapeType="1"/>
          </p:cNvCxnSpPr>
          <p:nvPr/>
        </p:nvCxnSpPr>
        <p:spPr bwMode="auto">
          <a:xfrm>
            <a:off x="1329763" y="4685791"/>
            <a:ext cx="887802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11" name="TextBox 110"/>
          <p:cNvSpPr txBox="1"/>
          <p:nvPr/>
        </p:nvSpPr>
        <p:spPr bwMode="auto">
          <a:xfrm>
            <a:off x="1548908" y="4478179"/>
            <a:ext cx="53251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000" b="1" dirty="0" smtClean="0">
                <a:latin typeface="Arial" pitchFamily="34" charset="0"/>
                <a:cs typeface="Arial" pitchFamily="34" charset="0"/>
              </a:rPr>
              <a:t>Order</a:t>
            </a:r>
          </a:p>
        </p:txBody>
      </p:sp>
      <p:cxnSp>
        <p:nvCxnSpPr>
          <p:cNvPr id="113" name="Straight Connector 112"/>
          <p:cNvCxnSpPr/>
          <p:nvPr/>
        </p:nvCxnSpPr>
        <p:spPr>
          <a:xfrm>
            <a:off x="2616678" y="5084182"/>
            <a:ext cx="85116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2874208" y="4979357"/>
            <a:ext cx="60636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393753" y="5047254"/>
            <a:ext cx="92957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5323325" y="5041052"/>
            <a:ext cx="0" cy="1334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3245937" y="5310028"/>
            <a:ext cx="198446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6047642" y="5292776"/>
            <a:ext cx="316024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8123901" y="4803856"/>
            <a:ext cx="0" cy="327562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6302163" y="4540560"/>
            <a:ext cx="0" cy="263296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6532197" y="4698870"/>
            <a:ext cx="1758897" cy="0"/>
          </a:xfrm>
          <a:prstGeom prst="line">
            <a:avLst/>
          </a:prstGeom>
          <a:ln w="127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8290318" y="4698870"/>
            <a:ext cx="0" cy="440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346414" y="5129402"/>
            <a:ext cx="529248" cy="314793"/>
            <a:chOff x="5449235" y="4874813"/>
            <a:chExt cx="529248" cy="314793"/>
          </a:xfrm>
        </p:grpSpPr>
        <p:sp>
          <p:nvSpPr>
            <p:cNvPr id="30" name="Flowchart: Decision 29"/>
            <p:cNvSpPr/>
            <p:nvPr/>
          </p:nvSpPr>
          <p:spPr>
            <a:xfrm>
              <a:off x="5449235" y="4874813"/>
              <a:ext cx="529248" cy="314793"/>
            </a:xfrm>
            <a:prstGeom prst="flowChartDecision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30" name="TextBox 129"/>
            <p:cNvSpPr txBox="1"/>
            <p:nvPr/>
          </p:nvSpPr>
          <p:spPr bwMode="auto">
            <a:xfrm>
              <a:off x="5527347" y="4919421"/>
              <a:ext cx="37702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QC</a:t>
              </a:r>
            </a:p>
          </p:txBody>
        </p:sp>
      </p:grpSp>
      <p:sp>
        <p:nvSpPr>
          <p:cNvPr id="147" name="TextBox 146"/>
          <p:cNvSpPr txBox="1"/>
          <p:nvPr/>
        </p:nvSpPr>
        <p:spPr bwMode="auto">
          <a:xfrm>
            <a:off x="6583930" y="5315547"/>
            <a:ext cx="84883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OK – Utk dibuatkan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surat pengiriman</a:t>
            </a:r>
          </a:p>
        </p:txBody>
      </p:sp>
      <p:cxnSp>
        <p:nvCxnSpPr>
          <p:cNvPr id="150" name="Straight Connector 149"/>
          <p:cNvCxnSpPr/>
          <p:nvPr/>
        </p:nvCxnSpPr>
        <p:spPr>
          <a:xfrm>
            <a:off x="3235707" y="5390944"/>
            <a:ext cx="6111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>
            <a:off x="3837072" y="5401615"/>
            <a:ext cx="0" cy="48580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>
            <a:off x="6604070" y="4975884"/>
            <a:ext cx="0" cy="153759"/>
          </a:xfrm>
          <a:prstGeom prst="straightConnector1">
            <a:avLst/>
          </a:prstGeom>
          <a:ln w="127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3138125" y="6070287"/>
            <a:ext cx="266448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3784879" y="6469420"/>
            <a:ext cx="42171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4171817" y="6225356"/>
            <a:ext cx="3830237" cy="0"/>
          </a:xfrm>
          <a:prstGeom prst="line">
            <a:avLst/>
          </a:prstGeom>
          <a:ln w="127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/>
          <p:nvPr/>
        </p:nvCxnSpPr>
        <p:spPr>
          <a:xfrm>
            <a:off x="3784879" y="6087548"/>
            <a:ext cx="0" cy="381872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4768856" y="5714692"/>
            <a:ext cx="0" cy="6904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8404930" y="6533812"/>
            <a:ext cx="0" cy="251907"/>
          </a:xfrm>
          <a:prstGeom prst="line">
            <a:avLst/>
          </a:prstGeom>
          <a:ln w="127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>
            <a:off x="2760135" y="6218174"/>
            <a:ext cx="0" cy="5794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Flowchart: Decision 198"/>
          <p:cNvSpPr/>
          <p:nvPr/>
        </p:nvSpPr>
        <p:spPr>
          <a:xfrm>
            <a:off x="4509321" y="5799082"/>
            <a:ext cx="529248" cy="314793"/>
          </a:xfrm>
          <a:prstGeom prst="flowChartDecision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0" name="TextBox 199"/>
          <p:cNvSpPr txBox="1"/>
          <p:nvPr/>
        </p:nvSpPr>
        <p:spPr bwMode="auto">
          <a:xfrm>
            <a:off x="4598753" y="5833308"/>
            <a:ext cx="37702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000" dirty="0" smtClean="0">
                <a:latin typeface="Arial" pitchFamily="34" charset="0"/>
                <a:cs typeface="Arial" pitchFamily="34" charset="0"/>
              </a:rPr>
              <a:t>QC</a:t>
            </a:r>
          </a:p>
        </p:txBody>
      </p:sp>
      <p:cxnSp>
        <p:nvCxnSpPr>
          <p:cNvPr id="203" name="Straight Arrow Connector 202"/>
          <p:cNvCxnSpPr/>
          <p:nvPr/>
        </p:nvCxnSpPr>
        <p:spPr>
          <a:xfrm>
            <a:off x="4297063" y="5957555"/>
            <a:ext cx="19426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>
            <a:off x="4017661" y="6379229"/>
            <a:ext cx="4002388" cy="0"/>
          </a:xfrm>
          <a:prstGeom prst="line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>
            <a:off x="4013540" y="6121695"/>
            <a:ext cx="0" cy="25346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TextBox 255"/>
          <p:cNvSpPr txBox="1"/>
          <p:nvPr/>
        </p:nvSpPr>
        <p:spPr bwMode="auto">
          <a:xfrm>
            <a:off x="4403164" y="6205229"/>
            <a:ext cx="668773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Outsourcing</a:t>
            </a:r>
          </a:p>
        </p:txBody>
      </p:sp>
      <p:sp>
        <p:nvSpPr>
          <p:cNvPr id="153" name="TextBox 152"/>
          <p:cNvSpPr txBox="1"/>
          <p:nvPr/>
        </p:nvSpPr>
        <p:spPr bwMode="auto">
          <a:xfrm>
            <a:off x="6473022" y="4524345"/>
            <a:ext cx="1371599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Monitoring Pembayaran</a:t>
            </a:r>
          </a:p>
        </p:txBody>
      </p:sp>
      <p:sp>
        <p:nvSpPr>
          <p:cNvPr id="158" name="TextBox 157"/>
          <p:cNvSpPr txBox="1"/>
          <p:nvPr/>
        </p:nvSpPr>
        <p:spPr bwMode="auto">
          <a:xfrm>
            <a:off x="3730868" y="5135643"/>
            <a:ext cx="1132389" cy="2154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800" dirty="0" smtClean="0">
                <a:latin typeface="Arial" pitchFamily="34" charset="0"/>
                <a:cs typeface="Arial" pitchFamily="34" charset="0"/>
              </a:rPr>
              <a:t>Jwd  Produksi</a:t>
            </a:r>
          </a:p>
        </p:txBody>
      </p:sp>
      <p:sp>
        <p:nvSpPr>
          <p:cNvPr id="159" name="TextBox 158"/>
          <p:cNvSpPr txBox="1"/>
          <p:nvPr/>
        </p:nvSpPr>
        <p:spPr bwMode="auto">
          <a:xfrm>
            <a:off x="2906355" y="5510936"/>
            <a:ext cx="308098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PR</a:t>
            </a:r>
          </a:p>
        </p:txBody>
      </p:sp>
      <p:cxnSp>
        <p:nvCxnSpPr>
          <p:cNvPr id="163" name="Straight Connector 162"/>
          <p:cNvCxnSpPr/>
          <p:nvPr/>
        </p:nvCxnSpPr>
        <p:spPr>
          <a:xfrm>
            <a:off x="5557072" y="4976929"/>
            <a:ext cx="0" cy="154489"/>
          </a:xfrm>
          <a:prstGeom prst="line">
            <a:avLst/>
          </a:prstGeom>
          <a:ln w="127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>
            <a:off x="5551635" y="4973823"/>
            <a:ext cx="1052435" cy="0"/>
          </a:xfrm>
          <a:prstGeom prst="straightConnector1">
            <a:avLst/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 bwMode="auto">
          <a:xfrm>
            <a:off x="5546438" y="4829430"/>
            <a:ext cx="106416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 OK – Utk di repair</a:t>
            </a:r>
          </a:p>
        </p:txBody>
      </p:sp>
      <p:sp>
        <p:nvSpPr>
          <p:cNvPr id="170" name="TextBox 169"/>
          <p:cNvSpPr txBox="1"/>
          <p:nvPr/>
        </p:nvSpPr>
        <p:spPr bwMode="auto">
          <a:xfrm>
            <a:off x="7654381" y="5727938"/>
            <a:ext cx="636713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Pengiriman</a:t>
            </a:r>
          </a:p>
        </p:txBody>
      </p:sp>
      <p:cxnSp>
        <p:nvCxnSpPr>
          <p:cNvPr id="178" name="Straight Connector 177"/>
          <p:cNvCxnSpPr/>
          <p:nvPr/>
        </p:nvCxnSpPr>
        <p:spPr>
          <a:xfrm>
            <a:off x="5031492" y="5962400"/>
            <a:ext cx="5836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>
            <a:off x="5612093" y="5453372"/>
            <a:ext cx="0" cy="515205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7093844" y="5907482"/>
            <a:ext cx="122253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6611038" y="5453372"/>
            <a:ext cx="0" cy="247297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 bwMode="auto">
          <a:xfrm>
            <a:off x="4915660" y="5647045"/>
            <a:ext cx="71526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Material - OK</a:t>
            </a:r>
          </a:p>
        </p:txBody>
      </p:sp>
      <p:sp>
        <p:nvSpPr>
          <p:cNvPr id="183" name="TextBox 182"/>
          <p:cNvSpPr txBox="1"/>
          <p:nvPr/>
        </p:nvSpPr>
        <p:spPr bwMode="auto">
          <a:xfrm>
            <a:off x="4870156" y="6080569"/>
            <a:ext cx="2088672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Material – Not OK (Return ke Extrnal provider</a:t>
            </a:r>
          </a:p>
        </p:txBody>
      </p:sp>
      <p:sp>
        <p:nvSpPr>
          <p:cNvPr id="184" name="TextBox 183"/>
          <p:cNvSpPr txBox="1"/>
          <p:nvPr/>
        </p:nvSpPr>
        <p:spPr bwMode="auto">
          <a:xfrm>
            <a:off x="2491151" y="3046040"/>
            <a:ext cx="6639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800" b="1" dirty="0" smtClean="0">
                <a:latin typeface="Arial" pitchFamily="34" charset="0"/>
                <a:cs typeface="Arial" pitchFamily="34" charset="0"/>
              </a:rPr>
              <a:t>Customer</a:t>
            </a:r>
          </a:p>
          <a:p>
            <a:pPr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800" b="1" dirty="0" smtClean="0"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sp>
        <p:nvSpPr>
          <p:cNvPr id="148" name="Text Box 98"/>
          <p:cNvSpPr txBox="1">
            <a:spLocks noChangeArrowheads="1"/>
          </p:cNvSpPr>
          <p:nvPr/>
        </p:nvSpPr>
        <p:spPr bwMode="auto">
          <a:xfrm>
            <a:off x="6149674" y="5700669"/>
            <a:ext cx="932432" cy="3788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000" dirty="0" smtClean="0">
                <a:latin typeface="Arial" pitchFamily="34" charset="0"/>
                <a:cs typeface="Arial" pitchFamily="34" charset="0"/>
              </a:rPr>
              <a:t>Warehouse FG</a:t>
            </a:r>
            <a:endParaRPr kumimoji="0" lang="id-ID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5" name="Straight Arrow Connector 184"/>
          <p:cNvCxnSpPr/>
          <p:nvPr/>
        </p:nvCxnSpPr>
        <p:spPr>
          <a:xfrm>
            <a:off x="8323644" y="5552066"/>
            <a:ext cx="0" cy="35541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 Box 98"/>
          <p:cNvSpPr txBox="1">
            <a:spLocks noChangeArrowheads="1"/>
          </p:cNvSpPr>
          <p:nvPr/>
        </p:nvSpPr>
        <p:spPr bwMode="auto">
          <a:xfrm>
            <a:off x="1637689" y="5519186"/>
            <a:ext cx="887473" cy="3279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900" dirty="0" smtClean="0">
                <a:latin typeface="Arial" pitchFamily="34" charset="0"/>
                <a:cs typeface="Arial" pitchFamily="34" charset="0"/>
              </a:rPr>
              <a:t>System Cost Control</a:t>
            </a:r>
            <a:endParaRPr kumimoji="0" lang="id-ID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Text Box 98"/>
          <p:cNvSpPr txBox="1">
            <a:spLocks noChangeArrowheads="1"/>
          </p:cNvSpPr>
          <p:nvPr/>
        </p:nvSpPr>
        <p:spPr bwMode="auto">
          <a:xfrm>
            <a:off x="8011423" y="6091509"/>
            <a:ext cx="1029060" cy="454199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External Provider</a:t>
            </a:r>
          </a:p>
        </p:txBody>
      </p:sp>
      <p:cxnSp>
        <p:nvCxnSpPr>
          <p:cNvPr id="188" name="Straight Arrow Connector 187"/>
          <p:cNvCxnSpPr/>
          <p:nvPr/>
        </p:nvCxnSpPr>
        <p:spPr>
          <a:xfrm>
            <a:off x="4143912" y="5702811"/>
            <a:ext cx="630032" cy="0"/>
          </a:xfrm>
          <a:prstGeom prst="straightConnector1">
            <a:avLst/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128687" y="5704897"/>
            <a:ext cx="0" cy="182525"/>
          </a:xfrm>
          <a:prstGeom prst="line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4167390" y="6131875"/>
            <a:ext cx="0" cy="939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>
            <a:off x="2768237" y="6785719"/>
            <a:ext cx="563669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 bwMode="auto">
          <a:xfrm>
            <a:off x="3777325" y="5365297"/>
            <a:ext cx="616428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Intruksi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Outsource</a:t>
            </a:r>
          </a:p>
        </p:txBody>
      </p:sp>
      <p:sp>
        <p:nvSpPr>
          <p:cNvPr id="194" name="TextBox 193"/>
          <p:cNvSpPr txBox="1"/>
          <p:nvPr/>
        </p:nvSpPr>
        <p:spPr bwMode="auto">
          <a:xfrm>
            <a:off x="3144392" y="5867812"/>
            <a:ext cx="308098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PR</a:t>
            </a:r>
          </a:p>
        </p:txBody>
      </p:sp>
      <p:cxnSp>
        <p:nvCxnSpPr>
          <p:cNvPr id="195" name="Straight Connector 194"/>
          <p:cNvCxnSpPr/>
          <p:nvPr/>
        </p:nvCxnSpPr>
        <p:spPr>
          <a:xfrm>
            <a:off x="2748189" y="5639250"/>
            <a:ext cx="0" cy="292427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/>
          <p:nvPr/>
        </p:nvCxnSpPr>
        <p:spPr>
          <a:xfrm>
            <a:off x="1942688" y="5864352"/>
            <a:ext cx="0" cy="232271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2525162" y="5638419"/>
            <a:ext cx="22636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>
            <a:off x="1943158" y="6107980"/>
            <a:ext cx="35688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TextBox 203"/>
          <p:cNvSpPr txBox="1"/>
          <p:nvPr/>
        </p:nvSpPr>
        <p:spPr bwMode="auto">
          <a:xfrm>
            <a:off x="2618791" y="6243493"/>
            <a:ext cx="7043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Purchase Order</a:t>
            </a:r>
          </a:p>
        </p:txBody>
      </p:sp>
      <p:cxnSp>
        <p:nvCxnSpPr>
          <p:cNvPr id="205" name="Straight Connector 204"/>
          <p:cNvCxnSpPr/>
          <p:nvPr/>
        </p:nvCxnSpPr>
        <p:spPr>
          <a:xfrm>
            <a:off x="6793137" y="4378550"/>
            <a:ext cx="2083444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>
            <a:off x="6532197" y="4537692"/>
            <a:ext cx="0" cy="153762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>
            <a:off x="6791846" y="4512683"/>
            <a:ext cx="1857906" cy="0"/>
          </a:xfrm>
          <a:prstGeom prst="line">
            <a:avLst/>
          </a:prstGeom>
          <a:ln w="12700">
            <a:solidFill>
              <a:srgbClr val="0070C0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8649752" y="4524345"/>
            <a:ext cx="0" cy="1567164"/>
          </a:xfrm>
          <a:prstGeom prst="line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>
            <a:off x="8871160" y="4378550"/>
            <a:ext cx="0" cy="17009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213"/>
          <p:cNvSpPr txBox="1"/>
          <p:nvPr/>
        </p:nvSpPr>
        <p:spPr bwMode="auto">
          <a:xfrm>
            <a:off x="8012525" y="4210770"/>
            <a:ext cx="917239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Invoice + copy PO</a:t>
            </a:r>
            <a:endParaRPr lang="id-ID" sz="7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7" name="TextBox 216"/>
          <p:cNvSpPr txBox="1"/>
          <p:nvPr/>
        </p:nvSpPr>
        <p:spPr bwMode="auto">
          <a:xfrm>
            <a:off x="7506927" y="4341062"/>
            <a:ext cx="692818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7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Pembayaran</a:t>
            </a:r>
          </a:p>
        </p:txBody>
      </p:sp>
      <p:sp>
        <p:nvSpPr>
          <p:cNvPr id="176" name="TextBox 175"/>
          <p:cNvSpPr txBox="1"/>
          <p:nvPr/>
        </p:nvSpPr>
        <p:spPr bwMode="auto">
          <a:xfrm>
            <a:off x="4388347" y="5526136"/>
            <a:ext cx="505268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id-ID" sz="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  OK</a:t>
            </a:r>
            <a:endParaRPr lang="id-ID" sz="7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449174" y="5476432"/>
            <a:ext cx="243978" cy="205095"/>
            <a:chOff x="8011423" y="3218755"/>
            <a:chExt cx="243978" cy="205095"/>
          </a:xfrm>
        </p:grpSpPr>
        <p:sp>
          <p:nvSpPr>
            <p:cNvPr id="2" name="Oval 1"/>
            <p:cNvSpPr/>
            <p:nvPr/>
          </p:nvSpPr>
          <p:spPr>
            <a:xfrm>
              <a:off x="8020050" y="3218755"/>
              <a:ext cx="179696" cy="2050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 bwMode="auto">
            <a:xfrm>
              <a:off x="8011423" y="3219079"/>
              <a:ext cx="243978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id-ID" sz="7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206" name="Straight Arrow Connector 205"/>
          <p:cNvCxnSpPr/>
          <p:nvPr/>
        </p:nvCxnSpPr>
        <p:spPr>
          <a:xfrm>
            <a:off x="3561579" y="5672403"/>
            <a:ext cx="0" cy="232271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1" name="Group 210"/>
          <p:cNvGrpSpPr/>
          <p:nvPr/>
        </p:nvGrpSpPr>
        <p:grpSpPr>
          <a:xfrm>
            <a:off x="5093069" y="4368659"/>
            <a:ext cx="243978" cy="205095"/>
            <a:chOff x="8011423" y="3218755"/>
            <a:chExt cx="243978" cy="205095"/>
          </a:xfrm>
        </p:grpSpPr>
        <p:sp>
          <p:nvSpPr>
            <p:cNvPr id="213" name="Oval 212"/>
            <p:cNvSpPr/>
            <p:nvPr/>
          </p:nvSpPr>
          <p:spPr>
            <a:xfrm>
              <a:off x="8020050" y="3218755"/>
              <a:ext cx="179696" cy="2050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15" name="TextBox 214"/>
            <p:cNvSpPr txBox="1"/>
            <p:nvPr/>
          </p:nvSpPr>
          <p:spPr bwMode="auto">
            <a:xfrm>
              <a:off x="8011423" y="3219079"/>
              <a:ext cx="243978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id-ID" sz="7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216" name="Straight Connector 215"/>
          <p:cNvCxnSpPr/>
          <p:nvPr/>
        </p:nvCxnSpPr>
        <p:spPr>
          <a:xfrm>
            <a:off x="5298013" y="4468593"/>
            <a:ext cx="60636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 bwMode="auto">
          <a:xfrm>
            <a:off x="5386755" y="4300646"/>
            <a:ext cx="352982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700" dirty="0" smtClean="0">
                <a:latin typeface="Arial" pitchFamily="34" charset="0"/>
                <a:cs typeface="Arial" pitchFamily="34" charset="0"/>
              </a:rPr>
              <a:t>LPB</a:t>
            </a:r>
            <a:endParaRPr lang="id-ID" sz="7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1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accent6">
            <a:lumMod val="40000"/>
            <a:lumOff val="60000"/>
          </a:schemeClr>
        </a:solidFill>
        <a:ln w="9525">
          <a:solidFill>
            <a:srgbClr val="000000"/>
          </a:solidFill>
          <a:miter lim="800000"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ts val="1000"/>
          </a:spcAft>
          <a:buClrTx/>
          <a:buSzTx/>
          <a:buFontTx/>
          <a:buNone/>
          <a:tabLst/>
          <a:defRPr sz="10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8283</TotalTime>
  <Words>144</Words>
  <Application>Microsoft Office PowerPoint</Application>
  <PresentationFormat>On-screen Show (4:3)</PresentationFormat>
  <Paragraphs>62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272</cp:revision>
  <dcterms:created xsi:type="dcterms:W3CDTF">2015-05-03T05:52:53Z</dcterms:created>
  <dcterms:modified xsi:type="dcterms:W3CDTF">2017-12-28T02:12:21Z</dcterms:modified>
</cp:coreProperties>
</file>