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14"/>
  </p:notesMasterIdLst>
  <p:sldIdLst>
    <p:sldId id="286" r:id="rId2"/>
    <p:sldId id="308" r:id="rId3"/>
    <p:sldId id="309" r:id="rId4"/>
    <p:sldId id="320" r:id="rId5"/>
    <p:sldId id="310" r:id="rId6"/>
    <p:sldId id="311" r:id="rId7"/>
    <p:sldId id="312" r:id="rId8"/>
    <p:sldId id="313" r:id="rId9"/>
    <p:sldId id="315" r:id="rId10"/>
    <p:sldId id="316" r:id="rId11"/>
    <p:sldId id="317" r:id="rId12"/>
    <p:sldId id="318" r:id="rId13"/>
  </p:sldIdLst>
  <p:sldSz cx="9144000" cy="6858000" type="screen4x3"/>
  <p:notesSz cx="6858000" cy="9313863"/>
  <p:defaultTextStyle>
    <a:defPPr>
      <a:defRPr lang="id-ID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9F9F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214C6D9-7FA1-4516-9989-1F57A0E47819}" type="datetimeFigureOut">
              <a:rPr lang="id-ID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6138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22775"/>
            <a:ext cx="5486400" cy="419258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5F1F5180-E88B-474B-890B-91B315F2E70D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xmlns="" val="1357384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F5180-E88B-474B-890B-91B315F2E70D}" type="slidenum">
              <a:rPr lang="id-ID" altLang="en-US" smtClean="0"/>
              <a:pPr/>
              <a:t>7</a:t>
            </a:fld>
            <a:endParaRPr lang="id-ID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F17659-F6E4-4787-AAB6-E18A25561C94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A04D-DD2D-4635-8A6B-F511C846D6C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202790-0AC2-41A2-A06C-A76967E920E6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A9A8-05AF-44AC-B4D4-0625544AF0DE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597E22-6EB6-4819-9381-126C310A0C33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3DA6F-85C2-494E-AD72-940D31DACF12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4C2D2-B54B-4116-98A7-AAE9127D894D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934A-BAA0-4BD4-B4A7-0EDCB6A789F1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1B92E5-F5DF-4533-B2F3-88E719C292E4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0C1-4F3F-4C49-AF59-614D75870D4A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514703-7221-45D8-BDDC-91BCE7BA3D16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0E95-079A-463E-85F1-0605E5E16A1C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955C02-0C67-410C-AE39-EDC363081F11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F113-E762-40A1-9DD0-AABFD59077D1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C6043B-73DB-43BC-9694-5EAB5A0B67C6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630C-3CA6-4D79-B1DC-FF9D7431EC5F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30EC8-449C-4B7D-A3EB-A557C117D713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BEE5-FB56-4AD4-9E06-DDD3AFE54A0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708BC8-67F7-4554-BC16-C192E559B634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D6027-701C-4EC2-8185-01BD74CA1A8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52592F-D322-432A-8D62-138D8ABA5851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1A8D-D9D6-4674-88B0-F243783BBEF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2F79C1-9D9B-4EC6-9D80-7A31C674BEF4}" type="datetimeFigureOut">
              <a:rPr lang="id-ID" smtClean="0"/>
              <a:pPr>
                <a:defRPr/>
              </a:pPr>
              <a:t>26/06/2018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F4783-F183-4B1A-B2E3-C00FC3C66F06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STAKEHOLDER%20EXPT%20(HARAPAN%20PIHAK%20BERLEPENTINGAN)-CINT%20UP%20DATE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hyperlink" Target="struktur%20organisasi%202018%20new%20ver..PDF" TargetMode="External"/><Relationship Id="rId4" Type="http://schemas.openxmlformats.org/officeDocument/2006/relationships/hyperlink" Target="STRUKTUR%20ORG%20%202017.ppt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Eksternal%20isue%20CINT%202018.pdf" TargetMode="External"/><Relationship Id="rId5" Type="http://schemas.openxmlformats.org/officeDocument/2006/relationships/hyperlink" Target="Internal%20isue%20CINT%202018.pdf" TargetMode="Externa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Kebijakan_mutu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1143001" y="3139221"/>
            <a:ext cx="6857999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2000" dirty="0" smtClean="0">
                <a:latin typeface="Arial" pitchFamily="34" charset="0"/>
                <a:cs typeface="Arial" pitchFamily="34" charset="0"/>
              </a:rPr>
              <a:t>Jl</a:t>
            </a:r>
            <a:r>
              <a:rPr lang="id-ID" alt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Industri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III No.5 RT 001 RW008,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Kel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Cimahi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Selatan,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Cimahi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Jawa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Barat</a:t>
            </a:r>
            <a:endParaRPr lang="id-ID" altLang="en-US" sz="2800" dirty="0">
              <a:latin typeface="Arial" pitchFamily="34" charset="0"/>
              <a:cs typeface="Arial" pitchFamily="34" charset="0"/>
            </a:endParaRPr>
          </a:p>
          <a:p>
            <a:pPr algn="ctr" eaLnBrk="1" hangingPunct="1"/>
            <a:endParaRPr lang="id-ID" altLang="en-US" sz="2800" b="1" dirty="0">
              <a:cs typeface="Arial" charset="0"/>
            </a:endParaRPr>
          </a:p>
          <a:p>
            <a:pPr algn="ctr" eaLnBrk="1" hangingPunct="1"/>
            <a:r>
              <a:rPr lang="id-ID" altLang="en-US" sz="3200" b="1" dirty="0">
                <a:solidFill>
                  <a:srgbClr val="7030A0"/>
                </a:solidFill>
                <a:cs typeface="Arial" charset="0"/>
              </a:rPr>
              <a:t>Top Management Presentation</a:t>
            </a: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r>
              <a:rPr lang="en-US" altLang="id-ID" sz="2000" dirty="0">
                <a:latin typeface="Tahoma" pitchFamily="34" charset="0"/>
              </a:rPr>
              <a:t/>
            </a:r>
            <a:br>
              <a:rPr lang="en-US" altLang="id-ID" sz="2000" dirty="0">
                <a:latin typeface="Tahoma" pitchFamily="34" charset="0"/>
              </a:rPr>
            </a:br>
            <a:endParaRPr lang="id-ID" altLang="en-US" sz="2000" b="1" dirty="0"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3600" y="1754226"/>
            <a:ext cx="7594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3200" b="1" dirty="0" smtClean="0">
                <a:solidFill>
                  <a:srgbClr val="7030A0"/>
                </a:solidFill>
                <a:cs typeface="Arial" charset="0"/>
              </a:rPr>
              <a:t>PT </a:t>
            </a:r>
            <a:r>
              <a:rPr lang="en-US" altLang="en-US" sz="3200" b="1" dirty="0" smtClean="0">
                <a:solidFill>
                  <a:srgbClr val="7030A0"/>
                </a:solidFill>
                <a:cs typeface="Arial" charset="0"/>
              </a:rPr>
              <a:t>CHITOSE INTERNASIONAL </a:t>
            </a:r>
            <a:r>
              <a:rPr lang="en-US" altLang="en-US" sz="3200" b="1" dirty="0" err="1" smtClean="0">
                <a:solidFill>
                  <a:srgbClr val="7030A0"/>
                </a:solidFill>
                <a:cs typeface="Arial" charset="0"/>
              </a:rPr>
              <a:t>Tbk</a:t>
            </a:r>
            <a:endParaRPr lang="id-ID" altLang="en-US" sz="3200" b="1" dirty="0">
              <a:solidFill>
                <a:srgbClr val="7030A0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61515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62000" y="990600"/>
            <a:ext cx="792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</a:rPr>
              <a:t>f) </a:t>
            </a: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Harapan </a:t>
            </a:r>
            <a:r>
              <a:rPr lang="id-ID" altLang="en-US" sz="2400" b="1" dirty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Pihak Terkait (Stakeholder Expectation</a:t>
            </a:r>
            <a:r>
              <a:rPr lang="id-ID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)</a:t>
            </a:r>
            <a:endParaRPr lang="en-US" altLang="en-US" sz="2400" b="1" dirty="0">
              <a:solidFill>
                <a:srgbClr val="7030A0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1600200"/>
            <a:ext cx="79248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id-ID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g)  </a:t>
            </a:r>
            <a:r>
              <a:rPr lang="id-ID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Pencapaian Bisnis tahun </a:t>
            </a:r>
            <a:r>
              <a:rPr lang="id-ID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2017 &amp; Rencana 2018</a:t>
            </a:r>
          </a:p>
          <a:p>
            <a:pPr algn="just" eaLnBrk="1" hangingPunct="1">
              <a:defRPr/>
            </a:pPr>
            <a:endParaRPr lang="id-ID" alt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id-ID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Pencapaian Bisnis </a:t>
            </a:r>
            <a:r>
              <a:rPr lang="id-ID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just" eaLnBrk="1" hangingPunct="1">
              <a:buFontTx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pelanggan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97%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just" eaLnBrk="1" hangingPunct="1">
              <a:buFontTx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rata-rata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13%</a:t>
            </a:r>
          </a:p>
          <a:p>
            <a:pPr marL="231775" indent="-231775" algn="just" eaLnBrk="1" hangingPunct="1">
              <a:buFont typeface="Arial" pitchFamily="34" charset="0"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market share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1.272.672 Unit/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just" eaLnBrk="1" hangingPunct="1">
              <a:buFont typeface="Arial" pitchFamily="34" charset="0"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4%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endParaRPr lang="id-ID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914400" y="4114800"/>
            <a:ext cx="7696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id-ID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Rencana Bisnis 2018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pelanggan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minimal 85%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rata-rata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7%/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market share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min. 1.200.000 unit/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minimal 10%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38200" y="1556792"/>
            <a:ext cx="7551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 eaLnBrk="1" hangingPunct="1">
              <a:buFontTx/>
              <a:buAutoNum type="alphaLcParenR" startAt="8"/>
            </a:pP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cs typeface="Arial" charset="0"/>
              </a:rPr>
              <a:t>Improvement</a:t>
            </a:r>
            <a:endParaRPr lang="en-US" altLang="en-US" sz="2400" b="1" dirty="0" smtClean="0"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133600"/>
            <a:ext cx="7543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8" algn="just" eaLnBrk="1" hangingPunct="1">
              <a:tabLst>
                <a:tab pos="109538" algn="l"/>
              </a:tabLst>
            </a:pP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antisipasi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terhadap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perkembangan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kebutuhan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pengembangan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bisnis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depan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beberapa</a:t>
            </a:r>
            <a:r>
              <a:rPr lang="en-US" altLang="en-US" sz="2000" dirty="0" smtClean="0">
                <a:cs typeface="Arial" charset="0"/>
              </a:rPr>
              <a:t> improvement </a:t>
            </a:r>
            <a:r>
              <a:rPr lang="en-US" altLang="en-US" sz="2000" dirty="0" err="1" smtClean="0">
                <a:cs typeface="Arial" charset="0"/>
              </a:rPr>
              <a:t>sudah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sedang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dilakukan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oleh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diantaranya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341313" indent="-231775" algn="just" eaLnBrk="1" hangingPunct="1">
              <a:buFont typeface="Arial" pitchFamily="34" charset="0"/>
              <a:buChar char="•"/>
            </a:pPr>
            <a:r>
              <a:rPr lang="en-US" altLang="en-US" sz="2000" dirty="0" err="1" smtClean="0">
                <a:cs typeface="Arial" charset="0"/>
              </a:rPr>
              <a:t>Pembuatan</a:t>
            </a:r>
            <a:r>
              <a:rPr lang="en-US" altLang="en-US" sz="2000" dirty="0" smtClean="0">
                <a:cs typeface="Arial" charset="0"/>
              </a:rPr>
              <a:t> Line </a:t>
            </a:r>
            <a:r>
              <a:rPr lang="en-US" altLang="en-US" sz="2000" dirty="0" err="1" smtClean="0">
                <a:cs typeface="Arial" charset="0"/>
              </a:rPr>
              <a:t>Produk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Kayu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fokus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pembuatan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produk-produk</a:t>
            </a:r>
            <a:r>
              <a:rPr lang="en-US" altLang="en-US" sz="2000" dirty="0" smtClean="0">
                <a:cs typeface="Arial" charset="0"/>
              </a:rPr>
              <a:t> furniture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menggunakan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bahan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dasar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kayu</a:t>
            </a:r>
            <a:endParaRPr lang="en-US" altLang="en-US" sz="2000" dirty="0" smtClean="0">
              <a:cs typeface="Arial" charset="0"/>
            </a:endParaRPr>
          </a:p>
          <a:p>
            <a:pPr marL="341313" indent="-231775" algn="just" eaLnBrk="1" hangingPunct="1">
              <a:buFont typeface="Arial" pitchFamily="34" charset="0"/>
              <a:buChar char="•"/>
            </a:pPr>
            <a:r>
              <a:rPr lang="en-US" altLang="en-US" sz="2000" dirty="0" err="1" smtClean="0">
                <a:cs typeface="Arial" charset="0"/>
              </a:rPr>
              <a:t>Pembuatan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anak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nama</a:t>
            </a:r>
            <a:r>
              <a:rPr lang="en-US" altLang="en-US" sz="2000" dirty="0" smtClean="0">
                <a:cs typeface="Arial" charset="0"/>
              </a:rPr>
              <a:t> “C-Pro”, yang </a:t>
            </a:r>
            <a:r>
              <a:rPr lang="en-US" altLang="en-US" sz="2000" dirty="0" err="1" smtClean="0">
                <a:cs typeface="Arial" charset="0"/>
              </a:rPr>
              <a:t>fokus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pembuatan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busa</a:t>
            </a:r>
            <a:r>
              <a:rPr lang="en-US" altLang="en-US" sz="2000" dirty="0" smtClean="0">
                <a:cs typeface="Arial" charset="0"/>
              </a:rPr>
              <a:t> (foam)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bahan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dasar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menggunakan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plastik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0" y="2286000"/>
            <a:ext cx="6476999" cy="1743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6059488" algn="l"/>
              </a:tabLst>
              <a:defRPr/>
            </a:pPr>
            <a:r>
              <a:rPr kumimoji="0" lang="en-US" altLang="en-US" sz="6600" b="0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SEKIAN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6059488" algn="l"/>
              </a:tabLst>
              <a:defRPr/>
            </a:pPr>
            <a:r>
              <a:rPr lang="en-US" altLang="en-US" sz="6600" dirty="0" smtClean="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rPr>
              <a:t>TERIMAKASIH</a:t>
            </a:r>
            <a:endParaRPr kumimoji="0" lang="en-US" altLang="en-US" sz="6600" b="0" i="0" u="none" strike="noStrike" kern="1200" cap="none" spc="0" normalizeH="0" baseline="0" noProof="0" dirty="0" smtClean="0">
              <a:ln>
                <a:noFill/>
              </a:ln>
              <a:gradFill>
                <a:gsLst>
                  <a:gs pos="0">
                    <a:schemeClr val="tx1">
                      <a:lumMod val="50000"/>
                    </a:schemeClr>
                  </a:gs>
                  <a:gs pos="61000">
                    <a:schemeClr val="tx1"/>
                  </a:gs>
                </a:gsLst>
                <a:lin ang="5400000" scaled="0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2438400" y="1371600"/>
            <a:ext cx="43603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2000" b="1" dirty="0">
                <a:cs typeface="Arial" charset="0"/>
              </a:rPr>
              <a:t>DAFTAR  ISI</a:t>
            </a:r>
          </a:p>
        </p:txBody>
      </p:sp>
      <p:sp>
        <p:nvSpPr>
          <p:cNvPr id="5" name="TextBox 4">
            <a:extLst>
              <a:ext uri="{FF2B5EF4-FFF2-40B4-BE49-F238E27FC236}"/>
            </a:extLst>
          </p:cNvPr>
          <p:cNvSpPr txBox="1"/>
          <p:nvPr/>
        </p:nvSpPr>
        <p:spPr>
          <a:xfrm>
            <a:off x="685800" y="1981200"/>
            <a:ext cx="7920682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Sejarah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Struktur Organisasi &amp; Pengendalian Sumber Daya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Pelanggan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Isu-isu (Internal &amp; Eksternal) &amp; Monitoring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Kebijakan Manajemen (Kebijakan Mutu, Visi, Misi &amp; Strategi Perusahaan)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Harapan Pihak Terkait (Stakeholder Expectation) &amp; Monitoring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Perkembangan Bisnis &amp; Rencana 201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8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685800" y="914400"/>
            <a:ext cx="34868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</a:rPr>
              <a:t>a) </a:t>
            </a:r>
            <a:r>
              <a:rPr lang="en-US" altLang="en-US" sz="2400" b="1" dirty="0" err="1" smtClean="0">
                <a:cs typeface="Arial" charset="0"/>
              </a:rPr>
              <a:t>Sejarah</a:t>
            </a: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cs typeface="Arial" charset="0"/>
              </a:rPr>
              <a:t>Perusahaan</a:t>
            </a:r>
            <a:endParaRPr lang="id-ID" altLang="en-US" sz="2400" b="1" dirty="0"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371600"/>
            <a:ext cx="808585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id-ID" altLang="en-US" sz="2000" dirty="0"/>
              <a:t>PT. </a:t>
            </a:r>
            <a:r>
              <a:rPr lang="en-US" altLang="en-US" sz="2000" dirty="0" smtClean="0"/>
              <a:t>Chitose </a:t>
            </a:r>
            <a:r>
              <a:rPr lang="en-US" altLang="en-US" sz="2000" dirty="0" err="1" smtClean="0"/>
              <a:t>Internasional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Tbk</a:t>
            </a:r>
            <a:r>
              <a:rPr lang="en-US" altLang="en-US" sz="2000" dirty="0" smtClean="0"/>
              <a:t>. </a:t>
            </a:r>
            <a:r>
              <a:rPr lang="id-ID" altLang="en-US" sz="2000" dirty="0" smtClean="0"/>
              <a:t>berdiri pada </a:t>
            </a:r>
            <a:r>
              <a:rPr lang="en-US" altLang="en-US" sz="2000" dirty="0" smtClean="0"/>
              <a:t>15 </a:t>
            </a:r>
            <a:r>
              <a:rPr lang="en-US" altLang="en-US" sz="2000" dirty="0" err="1" smtClean="0"/>
              <a:t>Juni</a:t>
            </a:r>
            <a:r>
              <a:rPr lang="en-US" altLang="en-US" sz="2000" dirty="0" smtClean="0"/>
              <a:t>  1978 </a:t>
            </a:r>
            <a:r>
              <a:rPr lang="en-US" altLang="en-US" sz="2000" dirty="0" err="1" smtClean="0"/>
              <a:t>dengan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nama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cs typeface="Arial" charset="0"/>
              </a:rPr>
              <a:t>PT. Chitose Indonesia Manufacturing Ltd. Yang </a:t>
            </a:r>
            <a:r>
              <a:rPr lang="en-US" altLang="en-US" sz="2000" dirty="0" err="1" smtClean="0">
                <a:cs typeface="Arial" charset="0"/>
              </a:rPr>
              <a:t>berlokasi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Jl. </a:t>
            </a:r>
            <a:r>
              <a:rPr lang="en-US" altLang="en-US" sz="2000" dirty="0" err="1" smtClean="0">
                <a:cs typeface="Arial" charset="0"/>
              </a:rPr>
              <a:t>Industri</a:t>
            </a:r>
            <a:r>
              <a:rPr lang="en-US" altLang="en-US" sz="2000" dirty="0" smtClean="0">
                <a:cs typeface="Arial" charset="0"/>
              </a:rPr>
              <a:t> III No.5 </a:t>
            </a:r>
            <a:r>
              <a:rPr lang="en-US" altLang="en-US" sz="2000" dirty="0" err="1" smtClean="0">
                <a:cs typeface="Arial" charset="0"/>
              </a:rPr>
              <a:t>Leuwigajah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Cimahi</a:t>
            </a:r>
            <a:r>
              <a:rPr lang="en-US" altLang="en-US" sz="2000" dirty="0" smtClean="0">
                <a:cs typeface="Arial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Sesuai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anggaran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dasarnya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. </a:t>
            </a:r>
            <a:r>
              <a:rPr lang="en-US" altLang="en-US" sz="2000" dirty="0" err="1" smtClean="0">
                <a:cs typeface="Arial" charset="0"/>
              </a:rPr>
              <a:t>Bergerak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dalam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bidang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Perindustrian</a:t>
            </a:r>
            <a:endParaRPr lang="en-US" altLang="en-US" sz="2000" dirty="0" smtClean="0">
              <a:cs typeface="Arial" charset="0"/>
            </a:endParaRP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Perdagangan</a:t>
            </a:r>
            <a:endParaRPr lang="en-US" altLang="en-US" sz="2000" dirty="0" smtClean="0">
              <a:cs typeface="Arial" charset="0"/>
            </a:endParaRP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Jasa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Saat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ini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menjalankan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usahanya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produsen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distributor  </a:t>
            </a:r>
            <a:r>
              <a:rPr lang="en-US" altLang="en-US" sz="2000" dirty="0" err="1" smtClean="0">
                <a:cs typeface="Arial" charset="0"/>
              </a:rPr>
              <a:t>produk-produk</a:t>
            </a:r>
            <a:r>
              <a:rPr lang="en-US" altLang="en-US" sz="2000" dirty="0" smtClean="0">
                <a:cs typeface="Arial" charset="0"/>
              </a:rPr>
              <a:t> furniture </a:t>
            </a:r>
            <a:r>
              <a:rPr lang="en-US" altLang="en-US" sz="2000" dirty="0" err="1" smtClean="0">
                <a:cs typeface="Arial" charset="0"/>
              </a:rPr>
              <a:t>seperti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Folding Chair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Folding Chair +Memo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Hotel, banquet &amp; </a:t>
            </a:r>
            <a:r>
              <a:rPr lang="en-US" altLang="en-US" sz="2000" dirty="0" err="1" smtClean="0">
                <a:cs typeface="Arial" charset="0"/>
              </a:rPr>
              <a:t>Restorant</a:t>
            </a:r>
            <a:r>
              <a:rPr lang="en-US" altLang="en-US" sz="2000" dirty="0" smtClean="0">
                <a:cs typeface="Arial" charset="0"/>
              </a:rPr>
              <a:t> chair and table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Working &amp; Meeting Space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School Education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Hospital Item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Semua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menggunakan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merk</a:t>
            </a:r>
            <a:r>
              <a:rPr lang="en-US" altLang="en-US" sz="2000" dirty="0" smtClean="0">
                <a:cs typeface="Arial" charset="0"/>
              </a:rPr>
              <a:t> “Chitose”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000" dirty="0" smtClean="0"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71600" y="3429000"/>
            <a:ext cx="7560840" cy="316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id-ID" sz="2000" dirty="0">
              <a:cs typeface="Arial" charset="0"/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1143001"/>
            <a:ext cx="7467600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/>
              <a:t>Sejak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tahun</a:t>
            </a:r>
            <a:r>
              <a:rPr lang="en-US" altLang="en-US" sz="2000" dirty="0" smtClean="0"/>
              <a:t> 1986 PT. Chitose </a:t>
            </a:r>
            <a:r>
              <a:rPr lang="en-US" altLang="en-US" sz="2000" dirty="0" err="1" smtClean="0"/>
              <a:t>Internasional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Tbk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sudah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melakukan</a:t>
            </a:r>
            <a:r>
              <a:rPr lang="en-US" altLang="en-US" sz="2000" dirty="0" smtClean="0"/>
              <a:t>  </a:t>
            </a:r>
            <a:r>
              <a:rPr lang="en-US" altLang="en-US" sz="2000" dirty="0" err="1" smtClean="0"/>
              <a:t>ekspor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negara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benua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Selain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itu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juga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menjalin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kerjasama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dengan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toko</a:t>
            </a:r>
            <a:r>
              <a:rPr lang="en-US" altLang="en-US" sz="2000" dirty="0" smtClean="0"/>
              <a:t> on line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e-commerce </a:t>
            </a:r>
            <a:r>
              <a:rPr lang="en-US" altLang="en-US" sz="2000" dirty="0" err="1" smtClean="0"/>
              <a:t>sebagai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upaya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untuk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memperluas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pasar</a:t>
            </a:r>
            <a:r>
              <a:rPr lang="en-US" altLang="en-US" sz="2000" dirty="0" smtClean="0">
                <a:cs typeface="Arial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17 </a:t>
            </a:r>
            <a:r>
              <a:rPr lang="en-US" altLang="en-US" sz="2000" dirty="0" err="1" smtClean="0">
                <a:cs typeface="Arial" charset="0"/>
              </a:rPr>
              <a:t>Juni</a:t>
            </a:r>
            <a:r>
              <a:rPr lang="en-US" altLang="en-US" sz="2000" dirty="0" smtClean="0">
                <a:cs typeface="Arial" charset="0"/>
              </a:rPr>
              <a:t> 2014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melakukan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pencatatan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saham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bursa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berubah</a:t>
            </a:r>
            <a:r>
              <a:rPr lang="en-US" altLang="en-US" sz="2000" dirty="0" smtClean="0">
                <a:cs typeface="Arial" charset="0"/>
              </a:rPr>
              <a:t> status </a:t>
            </a:r>
            <a:r>
              <a:rPr lang="en-US" altLang="en-US" sz="2000" dirty="0" err="1" smtClean="0">
                <a:cs typeface="Arial" charset="0"/>
              </a:rPr>
              <a:t>dari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private </a:t>
            </a:r>
            <a:r>
              <a:rPr lang="en-US" altLang="en-US" sz="2000" dirty="0" err="1" smtClean="0">
                <a:cs typeface="Arial" charset="0"/>
              </a:rPr>
              <a:t>ke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publik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ditandai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perubahan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nama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dari</a:t>
            </a:r>
            <a:r>
              <a:rPr lang="en-US" altLang="en-US" sz="2000" dirty="0" smtClean="0">
                <a:cs typeface="Arial" charset="0"/>
              </a:rPr>
              <a:t> PT. Chitose Indonesia Mfg </a:t>
            </a:r>
            <a:r>
              <a:rPr lang="en-US" altLang="en-US" sz="2000" dirty="0" err="1" smtClean="0">
                <a:cs typeface="Arial" charset="0"/>
              </a:rPr>
              <a:t>menjadi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2015 PT. Chitose </a:t>
            </a:r>
            <a:r>
              <a:rPr lang="en-US" altLang="en-US" sz="2000" dirty="0" err="1" smtClean="0">
                <a:cs typeface="Arial" charset="0"/>
              </a:rPr>
              <a:t>membangun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pabrik</a:t>
            </a:r>
            <a:r>
              <a:rPr lang="en-US" altLang="en-US" sz="2000" dirty="0" smtClean="0">
                <a:cs typeface="Arial" charset="0"/>
              </a:rPr>
              <a:t> ke-2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Cimahi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sekaligus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berfungsi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Distribution Centre (DC) yang </a:t>
            </a:r>
            <a:r>
              <a:rPr lang="en-US" altLang="en-US" sz="2000" dirty="0" err="1" smtClean="0">
                <a:cs typeface="Arial" charset="0"/>
              </a:rPr>
              <a:t>dilengkapi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gudang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luas</a:t>
            </a:r>
            <a:r>
              <a:rPr lang="en-US" altLang="en-US" sz="2000" dirty="0" smtClean="0">
                <a:cs typeface="Arial" charset="0"/>
              </a:rPr>
              <a:t>,  showroom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kantor</a:t>
            </a:r>
            <a:r>
              <a:rPr lang="en-US" altLang="en-US" sz="2000" dirty="0" smtClean="0">
                <a:cs typeface="Arial" charset="0"/>
              </a:rPr>
              <a:t> marketing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Setelah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itu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dilanjutkan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pembangunan</a:t>
            </a:r>
            <a:r>
              <a:rPr lang="en-US" altLang="en-US" sz="2000" dirty="0" smtClean="0">
                <a:cs typeface="Arial" charset="0"/>
              </a:rPr>
              <a:t> flagship shop yang </a:t>
            </a:r>
            <a:r>
              <a:rPr lang="en-US" altLang="en-US" sz="2000" dirty="0" err="1" smtClean="0">
                <a:cs typeface="Arial" charset="0"/>
              </a:rPr>
              <a:t>diberi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nama</a:t>
            </a:r>
            <a:r>
              <a:rPr lang="en-US" altLang="en-US" sz="2000" dirty="0" smtClean="0">
                <a:cs typeface="Arial" charset="0"/>
              </a:rPr>
              <a:t> pavilion 14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2016 yang </a:t>
            </a:r>
            <a:r>
              <a:rPr lang="en-US" altLang="en-US" sz="2000" dirty="0" err="1" smtClean="0">
                <a:cs typeface="Arial" charset="0"/>
              </a:rPr>
              <a:t>berlokasi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Surabaya yang </a:t>
            </a:r>
            <a:r>
              <a:rPr lang="en-US" altLang="en-US" sz="2000" dirty="0" err="1" smtClean="0">
                <a:cs typeface="Arial" charset="0"/>
              </a:rPr>
              <a:t>diresmikan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2017. Flagship shop </a:t>
            </a:r>
            <a:r>
              <a:rPr lang="en-US" altLang="en-US" sz="2000" dirty="0" err="1" smtClean="0">
                <a:cs typeface="Arial" charset="0"/>
              </a:rPr>
              <a:t>ini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dibangun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tujuan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memperluas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pasar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menumbuhkan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omset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000" dirty="0" smtClean="0"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71600" y="3429000"/>
            <a:ext cx="7560840" cy="316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id-ID" sz="2000" dirty="0">
              <a:cs typeface="Arial" charset="0"/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40000" contrast="-60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609600" y="990600"/>
            <a:ext cx="822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2913" indent="-442913" eaLnBrk="1" hangingPunct="1"/>
            <a:r>
              <a:rPr lang="id-ID" altLang="en-US" sz="2400" b="1" dirty="0">
                <a:cs typeface="Arial" charset="0"/>
              </a:rPr>
              <a:t>b) Struktur Organisasi &amp; Pengendalian Sumber Daya</a:t>
            </a: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609600" y="1676400"/>
            <a:ext cx="8153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</a:rPr>
              <a:t>b. </a:t>
            </a:r>
            <a:r>
              <a:rPr lang="id-ID" altLang="en-US" sz="2400" b="1" dirty="0" smtClean="0">
                <a:cs typeface="Arial" charset="0"/>
              </a:rPr>
              <a:t>1</a:t>
            </a:r>
            <a:r>
              <a:rPr lang="en-US" altLang="en-US" sz="2400" b="1" dirty="0" smtClean="0">
                <a:solidFill>
                  <a:srgbClr val="7030A0"/>
                </a:solidFill>
                <a:cs typeface="Arial" charset="0"/>
              </a:rPr>
              <a:t>)</a:t>
            </a:r>
            <a:r>
              <a:rPr lang="en-US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pres?slideindex=1&amp;slidetitle="/>
              </a:rPr>
              <a:t> 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5" action="ppaction://hlinkfile"/>
              </a:rPr>
              <a:t>Struktur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5" action="ppaction://hlinkfile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5" action="ppaction://hlinkfile"/>
              </a:rPr>
              <a:t>Organisasi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5" action="ppaction://hlinkfile"/>
              </a:rPr>
              <a:t> PT. Chitose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5" action="ppaction://hlinkfile"/>
              </a:rPr>
              <a:t>Internasional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5" action="ppaction://hlinkfile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5" action="ppaction://hlinkfile"/>
              </a:rPr>
              <a:t>Tbk</a:t>
            </a:r>
            <a:endParaRPr lang="id-ID" altLang="en-US" sz="2400" b="1" dirty="0">
              <a:solidFill>
                <a:srgbClr val="FF0000"/>
              </a:solidFill>
              <a:cs typeface="Arial" charset="0"/>
            </a:endParaRPr>
          </a:p>
          <a:p>
            <a:pPr eaLnBrk="1" hangingPunct="1"/>
            <a:endParaRPr lang="en-US" altLang="en-US" sz="2000" b="1" dirty="0">
              <a:cs typeface="Arial" charset="0"/>
            </a:endParaRPr>
          </a:p>
          <a:p>
            <a:pPr eaLnBrk="1" hangingPunct="1"/>
            <a:r>
              <a:rPr lang="id-ID" altLang="en-US" sz="2400" b="1" dirty="0">
                <a:cs typeface="Arial" charset="0"/>
              </a:rPr>
              <a:t>b. 2)  Pengendalian Sumber Daya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0" y="2819400"/>
            <a:ext cx="723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menunjang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usahanya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PT. Chitose 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r>
              <a:rPr lang="en-US" alt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Infrastruktur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lain :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371600" y="3429000"/>
            <a:ext cx="7467600" cy="278735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id-ID" alt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Infrastruktur</a:t>
            </a:r>
            <a:endParaRPr lang="en-US" alt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Luas Tanah: ±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.000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altLang="id-ID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dan Luas Bangunan: ±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.0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00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id-ID" altLang="id-ID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id-ID" sz="20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Kantin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Klinik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Masjid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lapangan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Volley,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dll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id-ID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Perawatan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kantor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maupun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operasional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serta permesinan  dimonitor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secara periodik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jadwal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Pemeliharaan dan perbaikan infrastruktur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dilakukan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jadwal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endParaRPr lang="en-US" alt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1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143000"/>
            <a:ext cx="7772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Dalam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kegiatan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sehari-hari</a:t>
            </a:r>
            <a:r>
              <a:rPr lang="en-US" altLang="id-ID" sz="2000" dirty="0" smtClean="0">
                <a:cs typeface="Arial" charset="0"/>
              </a:rPr>
              <a:t>  </a:t>
            </a:r>
            <a:r>
              <a:rPr lang="en-US" altLang="id-ID" sz="2000" b="1" dirty="0" smtClean="0">
                <a:cs typeface="Arial" charset="0"/>
              </a:rPr>
              <a:t>PT. Chitose </a:t>
            </a:r>
            <a:r>
              <a:rPr lang="en-US" altLang="id-ID" sz="2000" b="1" dirty="0" err="1" smtClean="0">
                <a:cs typeface="Arial" charset="0"/>
              </a:rPr>
              <a:t>Internasional</a:t>
            </a:r>
            <a:r>
              <a:rPr lang="en-US" altLang="id-ID" sz="2000" b="1" dirty="0" smtClean="0">
                <a:cs typeface="Arial" charset="0"/>
              </a:rPr>
              <a:t> </a:t>
            </a:r>
            <a:r>
              <a:rPr lang="en-US" altLang="id-ID" sz="2000" b="1" dirty="0" err="1" smtClean="0">
                <a:cs typeface="Arial" charset="0"/>
              </a:rPr>
              <a:t>Tbk</a:t>
            </a:r>
            <a:r>
              <a:rPr lang="en-US" altLang="id-ID" sz="2000" b="1" dirty="0" smtClean="0">
                <a:cs typeface="Arial" charset="0"/>
              </a:rPr>
              <a:t>  </a:t>
            </a:r>
            <a:r>
              <a:rPr lang="en-US" altLang="id-ID" sz="2000" dirty="0" err="1" smtClean="0">
                <a:cs typeface="Arial" charset="0"/>
              </a:rPr>
              <a:t>didukung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oleh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fasilitas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a.l</a:t>
            </a:r>
            <a:r>
              <a:rPr lang="en-US" altLang="id-ID" sz="2000" dirty="0" smtClean="0">
                <a:cs typeface="Arial" charset="0"/>
              </a:rPr>
              <a:t> :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id-ID" altLang="id-ID" sz="800" dirty="0" smtClean="0">
              <a:cs typeface="Arial" charset="0"/>
            </a:endParaRPr>
          </a:p>
          <a:p>
            <a:pPr marL="395288" indent="-3952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id-ID" altLang="id-ID" sz="2000" dirty="0" smtClean="0">
                <a:cs typeface="Arial" charset="0"/>
              </a:rPr>
              <a:t>Mesin-mesin automatic </a:t>
            </a:r>
            <a:r>
              <a:rPr lang="en-US" altLang="id-ID" sz="2000" dirty="0" smtClean="0">
                <a:cs typeface="Arial" charset="0"/>
              </a:rPr>
              <a:t>yang </a:t>
            </a:r>
            <a:r>
              <a:rPr lang="en-US" altLang="id-ID" sz="2000" dirty="0" err="1" smtClean="0">
                <a:cs typeface="Arial" charset="0"/>
              </a:rPr>
              <a:t>dioperasikan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menggunakan</a:t>
            </a:r>
            <a:r>
              <a:rPr lang="en-US" altLang="id-ID" sz="2000" dirty="0" smtClean="0">
                <a:cs typeface="Arial" charset="0"/>
              </a:rPr>
              <a:t> program </a:t>
            </a:r>
            <a:r>
              <a:rPr lang="en-US" altLang="id-ID" sz="2000" dirty="0" err="1" smtClean="0">
                <a:cs typeface="Arial" charset="0"/>
              </a:rPr>
              <a:t>seperti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las</a:t>
            </a:r>
            <a:r>
              <a:rPr lang="en-US" altLang="id-ID" sz="2000" dirty="0" smtClean="0">
                <a:cs typeface="Arial" charset="0"/>
              </a:rPr>
              <a:t> robot,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bending CNC </a:t>
            </a:r>
            <a:r>
              <a:rPr lang="en-US" altLang="id-ID" sz="2000" dirty="0" err="1" smtClean="0">
                <a:cs typeface="Arial" charset="0"/>
              </a:rPr>
              <a:t>dan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pelapisan</a:t>
            </a:r>
            <a:r>
              <a:rPr lang="en-US" altLang="id-ID" sz="2000" dirty="0" smtClean="0">
                <a:cs typeface="Arial" charset="0"/>
              </a:rPr>
              <a:t> chrome (chrome platting) yang </a:t>
            </a:r>
            <a:r>
              <a:rPr lang="en-US" altLang="id-ID" sz="2000" dirty="0" err="1" smtClean="0">
                <a:cs typeface="Arial" charset="0"/>
              </a:rPr>
              <a:t>dioperasikan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menggunakan</a:t>
            </a:r>
            <a:r>
              <a:rPr lang="en-US" altLang="id-ID" sz="2000" dirty="0" smtClean="0">
                <a:cs typeface="Arial" charset="0"/>
              </a:rPr>
              <a:t> PLC</a:t>
            </a:r>
            <a:r>
              <a:rPr lang="id-ID" altLang="id-ID" sz="2000" dirty="0" smtClean="0">
                <a:cs typeface="Arial" charset="0"/>
              </a:rPr>
              <a:t>.</a:t>
            </a:r>
            <a:endParaRPr lang="id-ID" altLang="id-ID" sz="2000" dirty="0">
              <a:cs typeface="Arial" charset="0"/>
            </a:endParaRPr>
          </a:p>
          <a:p>
            <a:pPr marL="395288" indent="-395288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id-ID" altLang="id-ID" sz="2000" dirty="0">
                <a:cs typeface="Arial" charset="0"/>
              </a:rPr>
              <a:t>Pemeriksaan dan Pengujian </a:t>
            </a:r>
            <a:r>
              <a:rPr lang="en-US" altLang="id-ID" sz="2000" dirty="0" err="1" smtClean="0">
                <a:cs typeface="Arial" charset="0"/>
              </a:rPr>
              <a:t>dilakukan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secara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berkala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sesuai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instruksi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di </a:t>
            </a:r>
            <a:r>
              <a:rPr lang="id-ID" altLang="id-ID" sz="2000" dirty="0">
                <a:cs typeface="Arial" charset="0"/>
              </a:rPr>
              <a:t>dukung oleh alat </a:t>
            </a:r>
            <a:r>
              <a:rPr lang="id-ID" altLang="id-ID" sz="2000" dirty="0" smtClean="0">
                <a:cs typeface="Arial" charset="0"/>
              </a:rPr>
              <a:t>ukur</a:t>
            </a:r>
            <a:r>
              <a:rPr lang="en-US" altLang="id-ID" sz="2000" dirty="0" smtClean="0">
                <a:cs typeface="Arial" charset="0"/>
              </a:rPr>
              <a:t>, </a:t>
            </a:r>
            <a:r>
              <a:rPr lang="en-US" altLang="id-ID" sz="2000" dirty="0" err="1" smtClean="0">
                <a:cs typeface="Arial" charset="0"/>
              </a:rPr>
              <a:t>alat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inspeksi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 </a:t>
            </a:r>
            <a:r>
              <a:rPr lang="id-ID" altLang="id-ID" sz="2000" dirty="0">
                <a:cs typeface="Arial" charset="0"/>
              </a:rPr>
              <a:t>maupun </a:t>
            </a:r>
            <a:r>
              <a:rPr lang="en-US" altLang="id-ID" sz="2000" dirty="0" err="1" smtClean="0">
                <a:cs typeface="Arial" charset="0"/>
              </a:rPr>
              <a:t>alat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uji </a:t>
            </a:r>
            <a:r>
              <a:rPr lang="id-ID" altLang="id-ID" sz="2000" dirty="0">
                <a:cs typeface="Arial" charset="0"/>
              </a:rPr>
              <a:t>yang sesuai dan telah dikalibrasi atau verifikasi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14400" y="4038600"/>
            <a:ext cx="7696200" cy="206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Selain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itu</a:t>
            </a:r>
            <a:r>
              <a:rPr lang="en-US" altLang="id-ID" sz="2000" dirty="0" smtClean="0">
                <a:cs typeface="Arial" charset="0"/>
              </a:rPr>
              <a:t> PT. Chitose </a:t>
            </a:r>
            <a:r>
              <a:rPr lang="en-US" altLang="id-ID" sz="2000" dirty="0" err="1" smtClean="0">
                <a:cs typeface="Arial" charset="0"/>
              </a:rPr>
              <a:t>Internasional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Tbk</a:t>
            </a:r>
            <a:r>
              <a:rPr lang="en-US" altLang="id-ID" sz="2000" dirty="0" smtClean="0">
                <a:cs typeface="Arial" charset="0"/>
              </a:rPr>
              <a:t>, </a:t>
            </a:r>
            <a:r>
              <a:rPr lang="en-US" altLang="id-ID" sz="2000" dirty="0" err="1" smtClean="0">
                <a:cs typeface="Arial" charset="0"/>
              </a:rPr>
              <a:t>didukung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oleh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tenaga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kerja</a:t>
            </a:r>
            <a:r>
              <a:rPr lang="en-US" altLang="id-ID" sz="2000" dirty="0">
                <a:cs typeface="Arial" charset="0"/>
              </a:rPr>
              <a:t> yang </a:t>
            </a:r>
            <a:r>
              <a:rPr lang="en-US" altLang="id-ID" sz="2000" dirty="0" err="1">
                <a:cs typeface="Arial" charset="0"/>
              </a:rPr>
              <a:t>sudah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berpengalaman</a:t>
            </a:r>
            <a:endParaRPr lang="en-US" altLang="id-ID" sz="2000" dirty="0" smtClean="0">
              <a:cs typeface="Arial" charset="0"/>
            </a:endParaRP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sz="800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Jumlah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tenaga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kerja</a:t>
            </a:r>
            <a:r>
              <a:rPr lang="en-US" altLang="id-ID" sz="2000" dirty="0">
                <a:cs typeface="Arial" charset="0"/>
              </a:rPr>
              <a:t> yang </a:t>
            </a:r>
            <a:r>
              <a:rPr lang="en-US" altLang="id-ID" sz="2000" dirty="0" err="1">
                <a:cs typeface="Arial" charset="0"/>
              </a:rPr>
              <a:t>dimiliki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saat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ini</a:t>
            </a:r>
            <a:r>
              <a:rPr lang="en-US" altLang="id-ID" sz="2000" dirty="0">
                <a:cs typeface="Arial" charset="0"/>
              </a:rPr>
              <a:t> :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>
                <a:cs typeface="Arial" charset="0"/>
              </a:rPr>
              <a:t>1. </a:t>
            </a:r>
            <a:r>
              <a:rPr lang="en-US" altLang="id-ID" sz="2000" dirty="0" err="1">
                <a:cs typeface="Arial" charset="0"/>
              </a:rPr>
              <a:t>Pegawai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Tetap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	: </a:t>
            </a:r>
            <a:r>
              <a:rPr lang="en-US" altLang="id-ID" sz="2000" dirty="0" smtClean="0">
                <a:cs typeface="Arial" charset="0"/>
              </a:rPr>
              <a:t>486 </a:t>
            </a:r>
            <a:r>
              <a:rPr lang="en-US" altLang="id-ID" sz="2000" dirty="0">
                <a:cs typeface="Arial" charset="0"/>
              </a:rPr>
              <a:t>Orang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>
                <a:cs typeface="Arial" charset="0"/>
              </a:rPr>
              <a:t>2. </a:t>
            </a:r>
            <a:r>
              <a:rPr lang="en-US" altLang="id-ID" sz="2000" dirty="0" err="1">
                <a:cs typeface="Arial" charset="0"/>
              </a:rPr>
              <a:t>Pegawai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tidak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tetap</a:t>
            </a:r>
            <a:r>
              <a:rPr lang="id-ID" altLang="id-ID" sz="2000" dirty="0">
                <a:cs typeface="Arial" charset="0"/>
              </a:rPr>
              <a:t>	</a:t>
            </a:r>
            <a:r>
              <a:rPr lang="id-ID" altLang="id-ID" sz="2000" dirty="0" smtClean="0">
                <a:cs typeface="Arial" charset="0"/>
              </a:rPr>
              <a:t>: </a:t>
            </a:r>
            <a:r>
              <a:rPr lang="en-US" altLang="id-ID" sz="2000" dirty="0" smtClean="0">
                <a:cs typeface="Arial" charset="0"/>
              </a:rPr>
              <a:t>104 </a:t>
            </a:r>
            <a:r>
              <a:rPr lang="en-US" altLang="id-ID" sz="2000" dirty="0" err="1">
                <a:cs typeface="Arial" charset="0"/>
              </a:rPr>
              <a:t>Orang</a:t>
            </a:r>
            <a:r>
              <a:rPr lang="en-US" altLang="id-ID" sz="2000" b="1" dirty="0">
                <a:cs typeface="Arial" charset="0"/>
              </a:rPr>
              <a:t> </a:t>
            </a:r>
            <a:endParaRPr lang="en-US" altLang="id-ID" sz="2000" b="1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 smtClean="0">
                <a:cs typeface="Arial" charset="0"/>
              </a:rPr>
              <a:t>3. </a:t>
            </a:r>
            <a:r>
              <a:rPr lang="en-US" altLang="id-ID" sz="2000" dirty="0" err="1" smtClean="0">
                <a:cs typeface="Arial" charset="0"/>
              </a:rPr>
              <a:t>Pegawai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Laki-laki</a:t>
            </a:r>
            <a:r>
              <a:rPr lang="en-US" altLang="id-ID" sz="2000" dirty="0" smtClean="0">
                <a:cs typeface="Arial" charset="0"/>
              </a:rPr>
              <a:t>	: 512 </a:t>
            </a:r>
            <a:r>
              <a:rPr lang="en-US" altLang="id-ID" sz="2000" dirty="0" err="1" smtClean="0">
                <a:cs typeface="Arial" charset="0"/>
              </a:rPr>
              <a:t>Orang</a:t>
            </a:r>
            <a:endParaRPr lang="en-US" altLang="id-ID" sz="2000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 smtClean="0">
                <a:cs typeface="Arial" charset="0"/>
              </a:rPr>
              <a:t>4. </a:t>
            </a:r>
            <a:r>
              <a:rPr lang="en-US" altLang="id-ID" sz="2000" dirty="0" err="1" smtClean="0">
                <a:cs typeface="Arial" charset="0"/>
              </a:rPr>
              <a:t>Pegawai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Wanita</a:t>
            </a:r>
            <a:r>
              <a:rPr lang="en-US" altLang="id-ID" sz="2000" dirty="0" smtClean="0">
                <a:cs typeface="Arial" charset="0"/>
              </a:rPr>
              <a:t>	: 78 </a:t>
            </a:r>
            <a:r>
              <a:rPr lang="en-US" altLang="id-ID" sz="2000" dirty="0" err="1" smtClean="0">
                <a:cs typeface="Arial" charset="0"/>
              </a:rPr>
              <a:t>Orang</a:t>
            </a:r>
            <a:endParaRPr lang="en-US" altLang="id-ID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3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116013" y="1052736"/>
            <a:ext cx="21659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cs typeface="Arial" charset="0"/>
              </a:rPr>
              <a:t>c</a:t>
            </a:r>
            <a:r>
              <a:rPr lang="id-ID" altLang="en-US" sz="2400" b="1" dirty="0">
                <a:cs typeface="Arial" charset="0"/>
              </a:rPr>
              <a:t>. Pelanggan </a:t>
            </a:r>
            <a:endParaRPr lang="id-ID" altLang="en-US" sz="2400" dirty="0">
              <a:cs typeface="Arial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447800" y="1600200"/>
            <a:ext cx="7300913" cy="3404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smtClean="0">
                <a:cs typeface="Arial" charset="0"/>
              </a:rPr>
              <a:t>A</a:t>
            </a:r>
            <a:r>
              <a:rPr lang="id-ID" altLang="id-ID" sz="2000" dirty="0" smtClean="0">
                <a:cs typeface="Arial" charset="0"/>
              </a:rPr>
              <a:t>dapun pelanggan </a:t>
            </a:r>
            <a:r>
              <a:rPr lang="en-US" altLang="id-ID" sz="2000" dirty="0" smtClean="0">
                <a:cs typeface="Arial" charset="0"/>
              </a:rPr>
              <a:t>PT. Chitose </a:t>
            </a:r>
            <a:r>
              <a:rPr lang="en-US" altLang="id-ID" sz="2000" dirty="0" err="1" smtClean="0">
                <a:cs typeface="Arial" charset="0"/>
              </a:rPr>
              <a:t>Internasional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Tbk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saat ini adalah: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Distributor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Agen</a:t>
            </a:r>
            <a:r>
              <a:rPr lang="en-US" sz="2000" dirty="0" smtClean="0"/>
              <a:t> :</a:t>
            </a:r>
          </a:p>
          <a:p>
            <a:pPr lvl="2" indent="-457200">
              <a:buFont typeface="Arial" pitchFamily="34" charset="0"/>
              <a:buChar char="•"/>
            </a:pPr>
            <a:r>
              <a:rPr lang="en-US" sz="2000" dirty="0" smtClean="0"/>
              <a:t>22 Distributor</a:t>
            </a:r>
          </a:p>
          <a:p>
            <a:pPr lvl="2" indent="-457200">
              <a:buFont typeface="Arial" pitchFamily="34" charset="0"/>
              <a:buChar char="•"/>
            </a:pPr>
            <a:r>
              <a:rPr lang="en-US" sz="2000" dirty="0" smtClean="0"/>
              <a:t>850 </a:t>
            </a:r>
            <a:r>
              <a:rPr lang="en-US" sz="2000" dirty="0" err="1" smtClean="0"/>
              <a:t>Agen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Perkantoran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Sekolah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Rumah</a:t>
            </a:r>
            <a:r>
              <a:rPr lang="en-US" sz="2000" dirty="0" smtClean="0"/>
              <a:t> </a:t>
            </a:r>
            <a:r>
              <a:rPr lang="en-US" sz="2000" dirty="0" err="1" smtClean="0"/>
              <a:t>tangga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Perhotelan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altLang="id-ID" sz="2000" dirty="0" err="1" smtClean="0">
                <a:cs typeface="Arial" charset="0"/>
              </a:rPr>
              <a:t>Restoran</a:t>
            </a:r>
            <a:endParaRPr lang="id-ID" altLang="id-ID" sz="2000" dirty="0" smtClean="0">
              <a:cs typeface="Arial" charset="0"/>
            </a:endParaRPr>
          </a:p>
          <a:p>
            <a:pPr marL="395288" indent="-3952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lphaLcParenR"/>
            </a:pPr>
            <a:r>
              <a:rPr lang="id-ID" altLang="id-ID" sz="2000" dirty="0" smtClean="0">
                <a:cs typeface="Arial" charset="0"/>
              </a:rPr>
              <a:t>dll</a:t>
            </a:r>
            <a:endParaRPr lang="en-US" altLang="id-ID" sz="2000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id-ID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 rot="10800000" flipV="1">
            <a:off x="1219200" y="4983777"/>
            <a:ext cx="5256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1" hangingPunct="1"/>
            <a:r>
              <a:rPr lang="en-US" altLang="en-US" sz="2400" b="1" dirty="0" smtClean="0">
                <a:cs typeface="Arial" charset="0"/>
              </a:rPr>
              <a:t>d-1</a:t>
            </a:r>
            <a:r>
              <a:rPr lang="en-US" altLang="en-US" sz="2400" b="1" dirty="0" smtClean="0">
                <a:cs typeface="Arial" charset="0"/>
                <a:hlinkClick r:id="rId5" action="ppaction://hlinkfile"/>
              </a:rPr>
              <a:t>) </a:t>
            </a:r>
            <a:r>
              <a:rPr lang="en-US" altLang="en-US" sz="2400" b="1" dirty="0" err="1" smtClean="0">
                <a:cs typeface="Arial" charset="0"/>
                <a:hlinkClick r:id="rId5" action="ppaction://hlinkfile"/>
              </a:rPr>
              <a:t>Isu-isu</a:t>
            </a:r>
            <a:r>
              <a:rPr lang="en-US" altLang="en-US" sz="2400" b="1" dirty="0" smtClean="0">
                <a:cs typeface="Arial" charset="0"/>
                <a:hlinkClick r:id="rId5" action="ppaction://hlinkfile"/>
              </a:rPr>
              <a:t> internal</a:t>
            </a:r>
            <a:endParaRPr lang="en-US" altLang="en-US" sz="2400" b="1" dirty="0" smtClean="0">
              <a:cs typeface="Arial" charset="0"/>
            </a:endParaRPr>
          </a:p>
          <a:p>
            <a:pPr marL="457200" indent="-457200" eaLnBrk="1" hangingPunct="1"/>
            <a:r>
              <a:rPr lang="en-US" altLang="en-US" sz="2400" b="1" dirty="0" smtClean="0">
                <a:cs typeface="Arial" charset="0"/>
              </a:rPr>
              <a:t>d-2) </a:t>
            </a:r>
            <a:r>
              <a:rPr lang="en-US" altLang="en-US" sz="2400" b="1" dirty="0" err="1" smtClean="0">
                <a:cs typeface="Arial" charset="0"/>
                <a:hlinkClick r:id="rId6" action="ppaction://hlinkfile"/>
              </a:rPr>
              <a:t>Isu-isu</a:t>
            </a:r>
            <a:r>
              <a:rPr lang="en-US" altLang="en-US" sz="2400" b="1" dirty="0" smtClean="0">
                <a:cs typeface="Arial" charset="0"/>
                <a:hlinkClick r:id="rId6" action="ppaction://hlinkfile"/>
              </a:rPr>
              <a:t> </a:t>
            </a:r>
            <a:r>
              <a:rPr lang="en-US" altLang="en-US" sz="2400" b="1" dirty="0" err="1" smtClean="0">
                <a:cs typeface="Arial" charset="0"/>
                <a:hlinkClick r:id="rId6" action="ppaction://hlinkfile"/>
              </a:rPr>
              <a:t>Eksternal</a:t>
            </a:r>
            <a:endParaRPr lang="id-ID" altLang="en-US" sz="24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14400" y="930745"/>
            <a:ext cx="768985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3088" indent="-573088" eaLnBrk="1" hangingPunct="1"/>
            <a:r>
              <a:rPr lang="id-ID" altLang="en-US" sz="2800" b="1" dirty="0">
                <a:cs typeface="Arial" charset="0"/>
              </a:rPr>
              <a:t>e)   </a:t>
            </a:r>
            <a:r>
              <a:rPr lang="id-ID" altLang="en-US" sz="2400" b="1" dirty="0">
                <a:cs typeface="Arial" charset="0"/>
              </a:rPr>
              <a:t>Kebijakan Manajemen (Kebijakan Mutu, Visi, Misi &amp; Strategi Perusahaan)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71600" y="1905000"/>
            <a:ext cx="67818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Kebijakan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Mutu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PT. Chitose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Internasional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Tbk</a:t>
            </a:r>
            <a:endParaRPr lang="en-US" altLang="en-US" sz="2000" b="1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/>
            <a:endParaRPr lang="en-US" altLang="en-US" sz="2000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Visi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	:</a:t>
            </a:r>
          </a:p>
          <a:p>
            <a:pPr marL="287338" lvl="0"/>
            <a:r>
              <a:rPr lang="en-US" sz="2000" b="1" dirty="0" err="1" smtClean="0"/>
              <a:t>Menjadi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sebuah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perusahaan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sangat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kompetitif</a:t>
            </a:r>
            <a:endParaRPr lang="en-US" sz="2000" dirty="0" smtClean="0"/>
          </a:p>
          <a:p>
            <a:pPr marL="287338"/>
            <a:r>
              <a:rPr lang="en-US" sz="2000" dirty="0" smtClean="0"/>
              <a:t>( </a:t>
            </a:r>
            <a:r>
              <a:rPr lang="en-US" sz="2000" i="1" dirty="0" smtClean="0"/>
              <a:t>To be a very competitive company)</a:t>
            </a:r>
            <a:endParaRPr lang="en-US" sz="2000" dirty="0" smtClean="0"/>
          </a:p>
          <a:p>
            <a:pPr marL="744538" lvl="1" indent="-287338" eaLnBrk="1" hangingPunct="1"/>
            <a:endParaRPr lang="en-US" altLang="en-US" sz="2000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cs typeface="Arial" charset="0"/>
              </a:rPr>
              <a:t>Misi</a:t>
            </a:r>
            <a:r>
              <a:rPr lang="en-US" altLang="en-US" sz="2000" b="1" dirty="0" smtClean="0">
                <a:cs typeface="Arial" charset="0"/>
              </a:rPr>
              <a:t>	:</a:t>
            </a:r>
          </a:p>
          <a:p>
            <a:pPr marL="287338" lvl="0"/>
            <a:r>
              <a:rPr lang="en-US" sz="2000" b="1" dirty="0" err="1" smtClean="0"/>
              <a:t>Pertumbuhan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keuntungan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melalui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kepuasan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pelanggan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kepemimpinan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kuat</a:t>
            </a:r>
            <a:endParaRPr lang="en-US" sz="2000" dirty="0" smtClean="0"/>
          </a:p>
          <a:p>
            <a:pPr marL="287338"/>
            <a:r>
              <a:rPr lang="en-US" sz="2000" i="1" dirty="0" smtClean="0"/>
              <a:t>(Profitable growth through to customer satisfaction and strong Leadership)</a:t>
            </a:r>
            <a:endParaRPr lang="en-US" sz="2000" dirty="0" smtClean="0"/>
          </a:p>
          <a:p>
            <a:pPr marL="287338" indent="-287338" eaLnBrk="1" hangingPunct="1"/>
            <a:endParaRPr lang="id-ID" altLang="en-US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a14="http://schemas.microsoft.com/office/drawing/2010/main" xmlns:w="http://schemas.openxmlformats.org/wordprocessingml/2006/main" xmlns:w10="urn:schemas-microsoft-com:office:word" xmlns:v="urn:schemas-microsoft-com:vml" xmlns:o="urn:schemas-microsoft-com:office:office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219200"/>
            <a:ext cx="7239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338" indent="-287338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Strategi  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PT. Chitose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1752600"/>
            <a:ext cx="7848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Dalam menjalankan usaha di bidang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Manufactur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Chitose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membuat suatu strategi yang senantiasa selalu memperhatikan apa yang menjadi harapan pihak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berkepentingan (interest parties),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adapun strategi yang akan dijalankan antara lain:.</a:t>
            </a:r>
          </a:p>
        </p:txBody>
      </p:sp>
      <p:sp>
        <p:nvSpPr>
          <p:cNvPr id="8" name="TextBox 7">
            <a:extLst>
              <a:ext uri="{FF2B5EF4-FFF2-40B4-BE49-F238E27FC236}"/>
            </a:extLst>
          </p:cNvPr>
          <p:cNvSpPr txBox="1"/>
          <p:nvPr/>
        </p:nvSpPr>
        <p:spPr>
          <a:xfrm>
            <a:off x="914400" y="3048000"/>
            <a:ext cx="7772400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Menjaga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pelanggan yang  sudah bekerja sama dan menambah pelanggan baru untuk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kedepannya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Hubungan yang harmonis antar jajaran organisasi dan karyawan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njaga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Mempertimbangkan teknologi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Mengembangkan kompetensi sumber daya manusia. </a:t>
            </a:r>
            <a:endParaRPr lang="id-ID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Melakukan perbaikan terus menerus dan inovasi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Menjaga hubungan dengan pihak penyedia eksternal dalam penyediaan bahan baku dan jasa yang sesuai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5224</TotalTime>
  <Words>860</Words>
  <Application>Microsoft Office PowerPoint</Application>
  <PresentationFormat>On-screen Show (4:3)</PresentationFormat>
  <Paragraphs>125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Agung</cp:lastModifiedBy>
  <cp:revision>276</cp:revision>
  <cp:lastPrinted>2017-11-13T06:44:18Z</cp:lastPrinted>
  <dcterms:created xsi:type="dcterms:W3CDTF">2017-01-24T14:20:09Z</dcterms:created>
  <dcterms:modified xsi:type="dcterms:W3CDTF">2018-06-26T03:12:36Z</dcterms:modified>
</cp:coreProperties>
</file>