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0"/>
  </p:notesMasterIdLst>
  <p:sldIdLst>
    <p:sldId id="256" r:id="rId3"/>
    <p:sldId id="263" r:id="rId4"/>
    <p:sldId id="261" r:id="rId5"/>
    <p:sldId id="258" r:id="rId6"/>
    <p:sldId id="278" r:id="rId7"/>
    <p:sldId id="259" r:id="rId8"/>
    <p:sldId id="257" r:id="rId9"/>
    <p:sldId id="283" r:id="rId10"/>
    <p:sldId id="267" r:id="rId11"/>
    <p:sldId id="275" r:id="rId12"/>
    <p:sldId id="282" r:id="rId13"/>
    <p:sldId id="284" r:id="rId14"/>
    <p:sldId id="276" r:id="rId15"/>
    <p:sldId id="266" r:id="rId16"/>
    <p:sldId id="270" r:id="rId17"/>
    <p:sldId id="279" r:id="rId18"/>
    <p:sldId id="285"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1pPr>
    <a:lvl2pPr marL="0" marR="0" indent="4572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2pPr>
    <a:lvl3pPr marL="0" marR="0" indent="9144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3pPr>
    <a:lvl4pPr marL="0" marR="0" indent="13716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4pPr>
    <a:lvl5pPr marL="0" marR="0" indent="18288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5pPr>
    <a:lvl6pPr marL="0" marR="0" indent="22860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6pPr>
    <a:lvl7pPr marL="0" marR="0" indent="27432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7pPr>
    <a:lvl8pPr marL="0" marR="0" indent="32004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8pPr>
    <a:lvl9pPr marL="0" marR="0" indent="36576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1"/>
  </p:normalViewPr>
  <p:slideViewPr>
    <p:cSldViewPr snapToGrid="0">
      <p:cViewPr varScale="1">
        <p:scale>
          <a:sx n="33" d="100"/>
          <a:sy n="33"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1143000" y="685800"/>
            <a:ext cx="4572000" cy="3429000"/>
          </a:xfrm>
          <a:prstGeom prst="rect">
            <a:avLst/>
          </a:prstGeom>
        </p:spPr>
        <p:txBody>
          <a:bodyPr/>
          <a:lstStyle/>
          <a:p>
            <a:endParaRPr/>
          </a:p>
        </p:txBody>
      </p:sp>
      <p:sp>
        <p:nvSpPr>
          <p:cNvPr id="90" name="Shape 9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02C8A1-895F-4357-8A6F-93E074FC0249}" type="datetimeFigureOut">
              <a:rPr lang="en-US" smtClean="0"/>
              <a:t>14-Jul-25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279424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02C8A1-895F-4357-8A6F-93E074FC0249}" type="datetimeFigureOut">
              <a:rPr lang="en-US" smtClean="0"/>
              <a:t>14-Jul-25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291328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02C8A1-895F-4357-8A6F-93E074FC0249}" type="datetimeFigureOut">
              <a:rPr lang="en-US" smtClean="0"/>
              <a:t>14-Jul-25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0168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02C8A1-895F-4357-8A6F-93E074FC0249}" type="datetimeFigureOut">
              <a:rPr lang="en-US" smtClean="0"/>
              <a:t>14-Jul-25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95637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2C8A1-895F-4357-8A6F-93E074FC0249}" type="datetimeFigureOut">
              <a:rPr lang="en-US" smtClean="0"/>
              <a:t>14-Jul-25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322395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5E02C8A1-895F-4357-8A6F-93E074FC0249}" type="datetimeFigureOut">
              <a:rPr lang="en-US" smtClean="0"/>
              <a:t>14-Jul-25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431741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5E02C8A1-895F-4357-8A6F-93E074FC0249}" type="datetimeFigureOut">
              <a:rPr lang="en-US" smtClean="0"/>
              <a:t>14-Jul-25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553104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2C8A1-895F-4357-8A6F-93E074FC0249}" type="datetimeFigureOut">
              <a:rPr lang="en-US" smtClean="0"/>
              <a:t>14-Jul-25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660119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2C8A1-895F-4357-8A6F-93E074FC0249}" type="datetimeFigureOut">
              <a:rPr lang="en-US" smtClean="0"/>
              <a:t>14-Jul-25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238534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5" name="Placeholder_for_GS.png">
            <a:extLst>
              <a:ext uri="{FF2B5EF4-FFF2-40B4-BE49-F238E27FC236}">
                <a16:creationId xmlns:a16="http://schemas.microsoft.com/office/drawing/2014/main" id="{00379E9A-9A0B-4A93-DDA7-236C9B564190}"/>
              </a:ext>
            </a:extLst>
          </p:cNvPr>
          <p:cNvSpPr>
            <a:spLocks noGrp="1"/>
          </p:cNvSpPr>
          <p:nvPr>
            <p:ph type="pic" sz="quarter" idx="21"/>
          </p:nvPr>
        </p:nvSpPr>
        <p:spPr>
          <a:xfrm>
            <a:off x="1175962" y="4614620"/>
            <a:ext cx="6547697" cy="3604723"/>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6" name="Placeholder_for_GS.png">
            <a:extLst>
              <a:ext uri="{FF2B5EF4-FFF2-40B4-BE49-F238E27FC236}">
                <a16:creationId xmlns:a16="http://schemas.microsoft.com/office/drawing/2014/main" id="{F31466EA-BA32-8C12-56FC-F0220F7B348E}"/>
              </a:ext>
            </a:extLst>
          </p:cNvPr>
          <p:cNvSpPr>
            <a:spLocks noGrp="1"/>
          </p:cNvSpPr>
          <p:nvPr>
            <p:ph type="pic" sz="quarter" idx="22"/>
          </p:nvPr>
        </p:nvSpPr>
        <p:spPr>
          <a:xfrm>
            <a:off x="9013488" y="4614620"/>
            <a:ext cx="6547697" cy="3604723"/>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7" name="Placeholder_for_GS.png">
            <a:extLst>
              <a:ext uri="{FF2B5EF4-FFF2-40B4-BE49-F238E27FC236}">
                <a16:creationId xmlns:a16="http://schemas.microsoft.com/office/drawing/2014/main" id="{0B118C45-4FA3-81AF-5769-01AEAEDA3B52}"/>
              </a:ext>
            </a:extLst>
          </p:cNvPr>
          <p:cNvSpPr>
            <a:spLocks noGrp="1"/>
          </p:cNvSpPr>
          <p:nvPr>
            <p:ph type="pic" sz="quarter" idx="23"/>
          </p:nvPr>
        </p:nvSpPr>
        <p:spPr>
          <a:xfrm>
            <a:off x="16660393" y="4614620"/>
            <a:ext cx="6547697" cy="3604723"/>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74604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lide copy 7">
    <p:spTree>
      <p:nvGrpSpPr>
        <p:cNvPr id="1" name=""/>
        <p:cNvGrpSpPr/>
        <p:nvPr/>
      </p:nvGrpSpPr>
      <p:grpSpPr>
        <a:xfrm>
          <a:off x="0" y="0"/>
          <a:ext cx="0" cy="0"/>
          <a:chOff x="0" y="0"/>
          <a:chExt cx="0" cy="0"/>
        </a:xfrm>
      </p:grpSpPr>
      <p:sp>
        <p:nvSpPr>
          <p:cNvPr id="26" name="Placeholder_for_GS.png"/>
          <p:cNvSpPr>
            <a:spLocks noGrp="1"/>
          </p:cNvSpPr>
          <p:nvPr>
            <p:ph type="pic" sz="half" idx="21"/>
          </p:nvPr>
        </p:nvSpPr>
        <p:spPr>
          <a:xfrm>
            <a:off x="13827565" y="1394506"/>
            <a:ext cx="9523437" cy="7262183"/>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lide copy 5">
    <p:spTree>
      <p:nvGrpSpPr>
        <p:cNvPr id="1" name=""/>
        <p:cNvGrpSpPr/>
        <p:nvPr/>
      </p:nvGrpSpPr>
      <p:grpSpPr>
        <a:xfrm>
          <a:off x="0" y="0"/>
          <a:ext cx="0" cy="0"/>
          <a:chOff x="0" y="0"/>
          <a:chExt cx="0" cy="0"/>
        </a:xfrm>
      </p:grpSpPr>
      <p:sp>
        <p:nvSpPr>
          <p:cNvPr id="44" name="Placeholder_for_GS.png"/>
          <p:cNvSpPr>
            <a:spLocks noGrp="1"/>
          </p:cNvSpPr>
          <p:nvPr>
            <p:ph type="pic" sz="half" idx="21"/>
          </p:nvPr>
        </p:nvSpPr>
        <p:spPr>
          <a:xfrm>
            <a:off x="14397183" y="1997663"/>
            <a:ext cx="8810829" cy="7103715"/>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lide copy 4">
    <p:spTree>
      <p:nvGrpSpPr>
        <p:cNvPr id="1" name=""/>
        <p:cNvGrpSpPr/>
        <p:nvPr/>
      </p:nvGrpSpPr>
      <p:grpSpPr>
        <a:xfrm>
          <a:off x="0" y="0"/>
          <a:ext cx="0" cy="0"/>
          <a:chOff x="0" y="0"/>
          <a:chExt cx="0" cy="0"/>
        </a:xfrm>
      </p:grpSpPr>
      <p:sp>
        <p:nvSpPr>
          <p:cNvPr id="52" name="Placeholder_for_GS.png"/>
          <p:cNvSpPr>
            <a:spLocks noGrp="1"/>
          </p:cNvSpPr>
          <p:nvPr>
            <p:ph type="pic" sz="quarter" idx="21"/>
          </p:nvPr>
        </p:nvSpPr>
        <p:spPr>
          <a:xfrm>
            <a:off x="4380212" y="4846572"/>
            <a:ext cx="4882368" cy="3810002"/>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53" name="Placeholder_for_GS.png"/>
          <p:cNvSpPr>
            <a:spLocks noGrp="1"/>
          </p:cNvSpPr>
          <p:nvPr>
            <p:ph type="pic" sz="quarter" idx="22"/>
          </p:nvPr>
        </p:nvSpPr>
        <p:spPr>
          <a:xfrm>
            <a:off x="9750816" y="4846572"/>
            <a:ext cx="4882368" cy="3810002"/>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54" name="Placeholder_for_GS.png"/>
          <p:cNvSpPr>
            <a:spLocks noGrp="1"/>
          </p:cNvSpPr>
          <p:nvPr>
            <p:ph type="pic" sz="quarter" idx="23"/>
          </p:nvPr>
        </p:nvSpPr>
        <p:spPr>
          <a:xfrm>
            <a:off x="15121421" y="4846572"/>
            <a:ext cx="4882368" cy="3810002"/>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lide copy 2">
    <p:spTree>
      <p:nvGrpSpPr>
        <p:cNvPr id="1" name=""/>
        <p:cNvGrpSpPr/>
        <p:nvPr/>
      </p:nvGrpSpPr>
      <p:grpSpPr>
        <a:xfrm>
          <a:off x="0" y="0"/>
          <a:ext cx="0" cy="0"/>
          <a:chOff x="0" y="0"/>
          <a:chExt cx="0" cy="0"/>
        </a:xfrm>
      </p:grpSpPr>
      <p:sp>
        <p:nvSpPr>
          <p:cNvPr id="74" name="Placeholder_for_GS.png"/>
          <p:cNvSpPr>
            <a:spLocks noGrp="1"/>
          </p:cNvSpPr>
          <p:nvPr>
            <p:ph type="pic" sz="half" idx="21"/>
          </p:nvPr>
        </p:nvSpPr>
        <p:spPr>
          <a:xfrm>
            <a:off x="1175962" y="1013550"/>
            <a:ext cx="7100746" cy="10304609"/>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lide copy">
    <p:spTree>
      <p:nvGrpSpPr>
        <p:cNvPr id="1" name=""/>
        <p:cNvGrpSpPr/>
        <p:nvPr/>
      </p:nvGrpSpPr>
      <p:grpSpPr>
        <a:xfrm>
          <a:off x="0" y="0"/>
          <a:ext cx="0" cy="0"/>
          <a:chOff x="0" y="0"/>
          <a:chExt cx="0" cy="0"/>
        </a:xfrm>
      </p:grpSpPr>
      <p:sp>
        <p:nvSpPr>
          <p:cNvPr id="82" name="Placeholder_for_GS.png"/>
          <p:cNvSpPr>
            <a:spLocks noGrp="1"/>
          </p:cNvSpPr>
          <p:nvPr>
            <p:ph type="pic" idx="21"/>
          </p:nvPr>
        </p:nvSpPr>
        <p:spPr>
          <a:xfrm>
            <a:off x="1175962" y="1013550"/>
            <a:ext cx="22031905" cy="7074415"/>
          </a:xfrm>
          <a:prstGeom prst="rect">
            <a:avLst/>
          </a:prstGeom>
          <a:pattFill prst="pct5">
            <a:fgClr>
              <a:schemeClr val="accent1"/>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5E02C8A1-895F-4357-8A6F-93E074FC0249}" type="datetimeFigureOut">
              <a:rPr lang="en-US" smtClean="0"/>
              <a:t>14-Jul-25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79838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2C8A1-895F-4357-8A6F-93E074FC0249}" type="datetimeFigureOut">
              <a:rPr lang="en-US" smtClean="0"/>
              <a:t>14-Jul-25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412058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10477500" cy="143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104775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2660792" y="1135930"/>
            <a:ext cx="520701" cy="520701"/>
          </a:xfrm>
          <a:prstGeom prst="rect">
            <a:avLst/>
          </a:prstGeom>
          <a:ln w="12700">
            <a:miter lim="400000"/>
          </a:ln>
        </p:spPr>
        <p:txBody>
          <a:bodyPr wrap="none" lIns="50800" tIns="50800" rIns="50800" bIns="50800" anchor="b">
            <a:spAutoFit/>
          </a:bodyPr>
          <a:lstStyle>
            <a:lvl1pPr algn="ctr" defTabSz="584200">
              <a:lnSpc>
                <a:spcPct val="100000"/>
              </a:lnSpc>
              <a:defRPr sz="3200">
                <a:solidFill>
                  <a:srgbClr val="9F9A91"/>
                </a:solidFill>
                <a:latin typeface="Inconsolata Regular"/>
                <a:ea typeface="Inconsolata Regular"/>
                <a:cs typeface="Inconsolata Regular"/>
                <a:sym typeface="Inconsolata Regular"/>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8" r:id="rId2"/>
    <p:sldLayoutId id="2147483651" r:id="rId3"/>
    <p:sldLayoutId id="2147483653" r:id="rId4"/>
    <p:sldLayoutId id="2147483654" r:id="rId5"/>
    <p:sldLayoutId id="2147483656" r:id="rId6"/>
    <p:sldLayoutId id="2147483657" r:id="rId7"/>
  </p:sldLayoutIdLst>
  <p:transition spd="med"/>
  <p:txStyles>
    <p:titleStyle>
      <a:lvl1pPr marL="0" marR="0" indent="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1pPr>
      <a:lvl2pPr marL="0" marR="0" indent="4572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2pPr>
      <a:lvl3pPr marL="0" marR="0" indent="9144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3pPr>
      <a:lvl4pPr marL="0" marR="0" indent="13716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4pPr>
      <a:lvl5pPr marL="0" marR="0" indent="18288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5pPr>
      <a:lvl6pPr marL="0" marR="0" indent="22860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6pPr>
      <a:lvl7pPr marL="0" marR="0" indent="27432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7pPr>
      <a:lvl8pPr marL="0" marR="0" indent="32004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8pPr>
      <a:lvl9pPr marL="0" marR="0" indent="36576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9pPr>
    </p:titleStyle>
    <p:bodyStyle>
      <a:lvl1pPr marL="19050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1pPr>
      <a:lvl2pPr marL="25146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2pPr>
      <a:lvl3pPr marL="31242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3pPr>
      <a:lvl4pPr marL="37338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4pPr>
      <a:lvl5pPr marL="43434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5pPr>
      <a:lvl6pPr marL="49530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6pPr>
      <a:lvl7pPr marL="55626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7pPr>
      <a:lvl8pPr marL="61722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8pPr>
      <a:lvl9pPr marL="67818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9pPr>
    </p:bodyStyle>
    <p:otherStyle>
      <a:lvl1pPr marL="0" marR="0" indent="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1pPr>
      <a:lvl2pPr marL="0" marR="0" indent="4572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2pPr>
      <a:lvl3pPr marL="0" marR="0" indent="9144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3pPr>
      <a:lvl4pPr marL="0" marR="0" indent="13716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4pPr>
      <a:lvl5pPr marL="0" marR="0" indent="18288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5pPr>
      <a:lvl6pPr marL="0" marR="0" indent="22860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6pPr>
      <a:lvl7pPr marL="0" marR="0" indent="27432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7pPr>
      <a:lvl8pPr marL="0" marR="0" indent="32004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8pPr>
      <a:lvl9pPr marL="0" marR="0" indent="36576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E02C8A1-895F-4357-8A6F-93E074FC0249}" type="datetimeFigureOut">
              <a:rPr lang="en-US" smtClean="0"/>
              <a:t>14-Jul-25</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F0B57677-1762-4314-8189-C2F7F72B3119}" type="slidenum">
              <a:rPr lang="en-US" smtClean="0"/>
              <a:t>‹#›</a:t>
            </a:fld>
            <a:endParaRPr lang="en-US"/>
          </a:p>
        </p:txBody>
      </p:sp>
    </p:spTree>
    <p:extLst>
      <p:ext uri="{BB962C8B-B14F-4D97-AF65-F5344CB8AC3E}">
        <p14:creationId xmlns:p14="http://schemas.microsoft.com/office/powerpoint/2010/main" val="4214867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 name="Rectangle"/>
          <p:cNvSpPr/>
          <p:nvPr/>
        </p:nvSpPr>
        <p:spPr>
          <a:xfrm>
            <a:off x="0" y="8087829"/>
            <a:ext cx="24384001" cy="5628171"/>
          </a:xfrm>
          <a:prstGeom prst="rect">
            <a:avLst/>
          </a:prstGeom>
          <a:solidFill>
            <a:srgbClr val="EBEBEB"/>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94" name="Business Proposal"/>
          <p:cNvSpPr txBox="1"/>
          <p:nvPr/>
        </p:nvSpPr>
        <p:spPr>
          <a:xfrm>
            <a:off x="1175962" y="8861568"/>
            <a:ext cx="15084258" cy="1432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90000"/>
              </a:lnSpc>
              <a:defRPr sz="10000" spc="-500">
                <a:solidFill>
                  <a:srgbClr val="000000"/>
                </a:solidFill>
              </a:defRPr>
            </a:lvl1pPr>
          </a:lstStyle>
          <a:p>
            <a:r>
              <a:rPr lang="en-US" sz="9600" spc="-300" dirty="0"/>
              <a:t>Survey </a:t>
            </a:r>
            <a:r>
              <a:rPr lang="en-US" sz="9600" spc="-300" dirty="0" err="1"/>
              <a:t>Kepuasan</a:t>
            </a:r>
            <a:r>
              <a:rPr lang="en-US" sz="9600" spc="-300" dirty="0"/>
              <a:t> </a:t>
            </a:r>
            <a:r>
              <a:rPr lang="en-US" sz="9600" spc="-300" dirty="0" err="1"/>
              <a:t>Pelanggan</a:t>
            </a:r>
            <a:endParaRPr sz="9600" spc="-300" dirty="0"/>
          </a:p>
        </p:txBody>
      </p:sp>
      <p:sp>
        <p:nvSpPr>
          <p:cNvPr id="95" name="Line"/>
          <p:cNvSpPr/>
          <p:nvPr/>
        </p:nvSpPr>
        <p:spPr>
          <a:xfrm>
            <a:off x="1175962" y="11031396"/>
            <a:ext cx="22032076" cy="1"/>
          </a:xfrm>
          <a:prstGeom prst="line">
            <a:avLst/>
          </a:prstGeom>
          <a:ln w="25400">
            <a:solidFill>
              <a:srgbClr val="000000"/>
            </a:solidFill>
            <a:miter lim="400000"/>
          </a:ln>
        </p:spPr>
        <p:txBody>
          <a:bodyPr lIns="50800" tIns="50800" rIns="50800" bIns="50800" anchor="ctr"/>
          <a:lstStyle/>
          <a:p>
            <a:endParaRPr/>
          </a:p>
        </p:txBody>
      </p:sp>
      <p:sp>
        <p:nvSpPr>
          <p:cNvPr id="97" name="August 2023"/>
          <p:cNvSpPr txBox="1"/>
          <p:nvPr/>
        </p:nvSpPr>
        <p:spPr>
          <a:xfrm>
            <a:off x="11734226" y="12413461"/>
            <a:ext cx="11473811" cy="471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a:solidFill>
                  <a:srgbClr val="000000"/>
                </a:solidFill>
              </a:defRPr>
            </a:lvl1pPr>
          </a:lstStyle>
          <a:p>
            <a:r>
              <a:rPr lang="en-US" dirty="0" err="1"/>
              <a:t>Juli</a:t>
            </a:r>
            <a:r>
              <a:rPr lang="en-US" dirty="0"/>
              <a:t> 2024</a:t>
            </a:r>
            <a:endParaRPr dirty="0"/>
          </a:p>
        </p:txBody>
      </p:sp>
      <p:pic>
        <p:nvPicPr>
          <p:cNvPr id="3" name="Picture Placeholder 2"/>
          <p:cNvPicPr>
            <a:picLocks noGrp="1" noChangeAspect="1"/>
          </p:cNvPicPr>
          <p:nvPr>
            <p:ph type="pic" idx="21"/>
          </p:nvPr>
        </p:nvPicPr>
        <p:blipFill>
          <a:blip r:embed="rId2">
            <a:extLst>
              <a:ext uri="{28A0092B-C50C-407E-A947-70E740481C1C}">
                <a14:useLocalDpi xmlns:a14="http://schemas.microsoft.com/office/drawing/2010/main" val="0"/>
              </a:ext>
            </a:extLst>
          </a:blip>
          <a:stretch>
            <a:fillRect/>
          </a:stretch>
        </p:blipFill>
        <p:spPr>
          <a:xfrm>
            <a:off x="1175962" y="1013550"/>
            <a:ext cx="22032075" cy="7074415"/>
          </a:xfrm>
        </p:spPr>
      </p:pic>
      <p:pic>
        <p:nvPicPr>
          <p:cNvPr id="8" name="Picture 7"/>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164" name="Line"/>
          <p:cNvSpPr/>
          <p:nvPr/>
        </p:nvSpPr>
        <p:spPr>
          <a:xfrm>
            <a:off x="1302961" y="6593518"/>
            <a:ext cx="21905077" cy="1"/>
          </a:xfrm>
          <a:prstGeom prst="line">
            <a:avLst/>
          </a:prstGeom>
          <a:ln w="25400">
            <a:solidFill>
              <a:srgbClr val="D0CECF"/>
            </a:solidFill>
            <a:miter lim="400000"/>
          </a:ln>
        </p:spPr>
        <p:txBody>
          <a:bodyPr lIns="50800" tIns="50800" rIns="50800" bIns="50800" anchor="ctr"/>
          <a:lstStyle/>
          <a:p>
            <a:endParaRPr/>
          </a:p>
        </p:txBody>
      </p:sp>
      <p:sp>
        <p:nvSpPr>
          <p:cNvPr id="165" name="Circle"/>
          <p:cNvSpPr/>
          <p:nvPr/>
        </p:nvSpPr>
        <p:spPr>
          <a:xfrm>
            <a:off x="1175961" y="6453818"/>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6" name="Circle"/>
          <p:cNvSpPr/>
          <p:nvPr/>
        </p:nvSpPr>
        <p:spPr>
          <a:xfrm>
            <a:off x="6683980" y="6453818"/>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7" name="Circle"/>
          <p:cNvSpPr/>
          <p:nvPr/>
        </p:nvSpPr>
        <p:spPr>
          <a:xfrm>
            <a:off x="12191999" y="6453818"/>
            <a:ext cx="254000"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8" name="Circle"/>
          <p:cNvSpPr/>
          <p:nvPr/>
        </p:nvSpPr>
        <p:spPr>
          <a:xfrm>
            <a:off x="17700017" y="6453818"/>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9" name="January"/>
          <p:cNvSpPr txBox="1"/>
          <p:nvPr/>
        </p:nvSpPr>
        <p:spPr>
          <a:xfrm>
            <a:off x="1175961" y="4427226"/>
            <a:ext cx="4875834" cy="1321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000000"/>
                </a:solidFill>
              </a:defRPr>
            </a:lvl1pPr>
          </a:lstStyle>
          <a:p>
            <a:r>
              <a:rPr lang="en-US" sz="8800" dirty="0"/>
              <a:t>Product</a:t>
            </a:r>
            <a:endParaRPr sz="8800" dirty="0"/>
          </a:p>
        </p:txBody>
      </p:sp>
      <p:sp>
        <p:nvSpPr>
          <p:cNvPr id="170" name="February"/>
          <p:cNvSpPr txBox="1"/>
          <p:nvPr/>
        </p:nvSpPr>
        <p:spPr>
          <a:xfrm>
            <a:off x="6683980" y="4427225"/>
            <a:ext cx="4875833" cy="1321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000000"/>
                </a:solidFill>
              </a:defRPr>
            </a:lvl1pPr>
          </a:lstStyle>
          <a:p>
            <a:r>
              <a:rPr lang="en-US" sz="8800" dirty="0"/>
              <a:t>Price</a:t>
            </a:r>
            <a:endParaRPr sz="8800" dirty="0"/>
          </a:p>
        </p:txBody>
      </p:sp>
      <p:sp>
        <p:nvSpPr>
          <p:cNvPr id="171" name="March"/>
          <p:cNvSpPr txBox="1"/>
          <p:nvPr/>
        </p:nvSpPr>
        <p:spPr>
          <a:xfrm>
            <a:off x="12191999" y="4427225"/>
            <a:ext cx="4875833" cy="1321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000000"/>
                </a:solidFill>
              </a:defRPr>
            </a:lvl1pPr>
          </a:lstStyle>
          <a:p>
            <a:r>
              <a:rPr lang="en-US" sz="8800" dirty="0"/>
              <a:t>Promotion</a:t>
            </a:r>
            <a:endParaRPr sz="8800" dirty="0"/>
          </a:p>
        </p:txBody>
      </p:sp>
      <p:sp>
        <p:nvSpPr>
          <p:cNvPr id="172" name="April"/>
          <p:cNvSpPr txBox="1"/>
          <p:nvPr/>
        </p:nvSpPr>
        <p:spPr>
          <a:xfrm>
            <a:off x="17700017" y="4427225"/>
            <a:ext cx="4875834" cy="1321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000000"/>
                </a:solidFill>
              </a:defRPr>
            </a:lvl1pPr>
          </a:lstStyle>
          <a:p>
            <a:r>
              <a:rPr lang="en-US" sz="8800" dirty="0"/>
              <a:t>Place</a:t>
            </a:r>
            <a:endParaRPr sz="8800" dirty="0"/>
          </a:p>
        </p:txBody>
      </p:sp>
      <p:sp>
        <p:nvSpPr>
          <p:cNvPr id="173" name="Map out your proposal on a timeline. Provide a clear visualization of the process."/>
          <p:cNvSpPr txBox="1"/>
          <p:nvPr/>
        </p:nvSpPr>
        <p:spPr>
          <a:xfrm>
            <a:off x="1175961" y="962918"/>
            <a:ext cx="1677805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00000"/>
              </a:lnSpc>
              <a:spcBef>
                <a:spcPts val="1500"/>
              </a:spcBef>
              <a:defRPr sz="4800">
                <a:solidFill>
                  <a:srgbClr val="919191"/>
                </a:solidFill>
              </a:defRPr>
            </a:lvl1pPr>
          </a:lstStyle>
          <a:p>
            <a:r>
              <a:rPr lang="en-US" dirty="0" err="1"/>
              <a:t>Berikut</a:t>
            </a:r>
            <a:r>
              <a:rPr lang="en-US" dirty="0"/>
              <a:t> </a:t>
            </a:r>
            <a:r>
              <a:rPr lang="en-US" dirty="0" err="1"/>
              <a:t>adalah</a:t>
            </a:r>
            <a:r>
              <a:rPr lang="en-US" dirty="0"/>
              <a:t> </a:t>
            </a:r>
            <a:r>
              <a:rPr lang="en-US" dirty="0" err="1"/>
              <a:t>hasil</a:t>
            </a:r>
            <a:r>
              <a:rPr lang="en-US" dirty="0"/>
              <a:t> survey 4 </a:t>
            </a:r>
            <a:r>
              <a:rPr lang="en-US" dirty="0" err="1"/>
              <a:t>variabel</a:t>
            </a:r>
            <a:r>
              <a:rPr lang="en-US" dirty="0"/>
              <a:t> </a:t>
            </a:r>
            <a:r>
              <a:rPr lang="en-US" dirty="0" err="1"/>
              <a:t>dengan</a:t>
            </a:r>
            <a:r>
              <a:rPr lang="en-US" dirty="0"/>
              <a:t> </a:t>
            </a:r>
            <a:r>
              <a:rPr lang="en-US" dirty="0" err="1"/>
              <a:t>menggunakan</a:t>
            </a:r>
            <a:r>
              <a:rPr lang="en-US" dirty="0"/>
              <a:t> </a:t>
            </a:r>
            <a:r>
              <a:rPr lang="en-US" dirty="0" err="1"/>
              <a:t>skala</a:t>
            </a:r>
            <a:r>
              <a:rPr lang="en-US" dirty="0"/>
              <a:t> 1-4.</a:t>
            </a:r>
            <a:endParaRPr dirty="0"/>
          </a:p>
        </p:txBody>
      </p:sp>
      <p:sp>
        <p:nvSpPr>
          <p:cNvPr id="174" name="Stage 1"/>
          <p:cNvSpPr txBox="1"/>
          <p:nvPr/>
        </p:nvSpPr>
        <p:spPr>
          <a:xfrm>
            <a:off x="1175961" y="6940539"/>
            <a:ext cx="3086529" cy="1108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6000" b="1" dirty="0"/>
              <a:t>3,66</a:t>
            </a:r>
            <a:endParaRPr sz="6000" b="1" dirty="0"/>
          </a:p>
        </p:txBody>
      </p:sp>
      <p:sp>
        <p:nvSpPr>
          <p:cNvPr id="175" name="Stage 2"/>
          <p:cNvSpPr txBox="1"/>
          <p:nvPr/>
        </p:nvSpPr>
        <p:spPr>
          <a:xfrm>
            <a:off x="6683980" y="6940539"/>
            <a:ext cx="3086528" cy="1108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6000" b="1" dirty="0"/>
              <a:t>3,51</a:t>
            </a:r>
            <a:endParaRPr sz="6000" b="1" dirty="0"/>
          </a:p>
        </p:txBody>
      </p:sp>
      <p:sp>
        <p:nvSpPr>
          <p:cNvPr id="176" name="Stage 3"/>
          <p:cNvSpPr txBox="1"/>
          <p:nvPr/>
        </p:nvSpPr>
        <p:spPr>
          <a:xfrm>
            <a:off x="12191999" y="6940539"/>
            <a:ext cx="3086528" cy="1108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6000" b="1" dirty="0"/>
              <a:t>3,68</a:t>
            </a:r>
            <a:endParaRPr sz="6000" b="1" dirty="0"/>
          </a:p>
        </p:txBody>
      </p:sp>
      <p:sp>
        <p:nvSpPr>
          <p:cNvPr id="177" name="Stage 4"/>
          <p:cNvSpPr txBox="1"/>
          <p:nvPr/>
        </p:nvSpPr>
        <p:spPr>
          <a:xfrm>
            <a:off x="17700017" y="6940539"/>
            <a:ext cx="3086528" cy="1108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6000" b="1" dirty="0">
                <a:solidFill>
                  <a:srgbClr val="FF0000"/>
                </a:solidFill>
              </a:rPr>
              <a:t>3,34</a:t>
            </a:r>
            <a:endParaRPr sz="6000" b="1" dirty="0">
              <a:solidFill>
                <a:srgbClr val="FF0000"/>
              </a:solidFill>
            </a:endParaRPr>
          </a:p>
        </p:txBody>
      </p:sp>
      <p:pic>
        <p:nvPicPr>
          <p:cNvPr id="17" name="Picture 16"/>
          <p:cNvPicPr>
            <a:picLocks noChangeAspect="1"/>
          </p:cNvPicPr>
          <p:nvPr/>
        </p:nvPicPr>
        <p:blipFill>
          <a:blip r:embed="rId2"/>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4728449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173" name="Map out your proposal on a timeline. Provide a clear visualization of the process."/>
          <p:cNvSpPr txBox="1"/>
          <p:nvPr/>
        </p:nvSpPr>
        <p:spPr>
          <a:xfrm>
            <a:off x="1175961" y="962918"/>
            <a:ext cx="1677805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00000"/>
              </a:lnSpc>
              <a:spcBef>
                <a:spcPts val="1500"/>
              </a:spcBef>
              <a:defRPr sz="4800">
                <a:solidFill>
                  <a:srgbClr val="919191"/>
                </a:solidFill>
              </a:defRPr>
            </a:lvl1pPr>
          </a:lstStyle>
          <a:p>
            <a:r>
              <a:rPr lang="en-US" dirty="0" err="1"/>
              <a:t>Berikut</a:t>
            </a:r>
            <a:r>
              <a:rPr lang="en-US" dirty="0"/>
              <a:t> </a:t>
            </a:r>
            <a:r>
              <a:rPr lang="en-US" dirty="0" err="1"/>
              <a:t>adalah</a:t>
            </a:r>
            <a:r>
              <a:rPr lang="en-US" dirty="0"/>
              <a:t> Diagram </a:t>
            </a:r>
            <a:r>
              <a:rPr lang="en-US" dirty="0" err="1"/>
              <a:t>hasil</a:t>
            </a:r>
            <a:r>
              <a:rPr lang="en-US" dirty="0"/>
              <a:t> survey 4 </a:t>
            </a:r>
            <a:r>
              <a:rPr lang="en-US" dirty="0" err="1"/>
              <a:t>variabel</a:t>
            </a:r>
            <a:r>
              <a:rPr lang="en-US" dirty="0"/>
              <a:t> </a:t>
            </a:r>
            <a:r>
              <a:rPr lang="en-US" dirty="0" err="1"/>
              <a:t>dengan</a:t>
            </a:r>
            <a:r>
              <a:rPr lang="en-US" dirty="0"/>
              <a:t> </a:t>
            </a:r>
            <a:r>
              <a:rPr lang="en-US" dirty="0" err="1"/>
              <a:t>menggunakan</a:t>
            </a:r>
            <a:r>
              <a:rPr lang="en-US" dirty="0"/>
              <a:t> </a:t>
            </a:r>
            <a:r>
              <a:rPr lang="en-US" dirty="0" err="1"/>
              <a:t>skala</a:t>
            </a:r>
            <a:r>
              <a:rPr lang="en-US" dirty="0"/>
              <a:t> 1-4 </a:t>
            </a:r>
            <a:r>
              <a:rPr lang="en-US" dirty="0" err="1"/>
              <a:t>secara</a:t>
            </a:r>
            <a:r>
              <a:rPr lang="en-US" dirty="0"/>
              <a:t> </a:t>
            </a:r>
            <a:r>
              <a:rPr lang="en-US" dirty="0" err="1"/>
              <a:t>keseluruhan</a:t>
            </a:r>
            <a:r>
              <a:rPr lang="en-US" dirty="0"/>
              <a:t>.</a:t>
            </a:r>
            <a:endParaRPr dirty="0"/>
          </a:p>
        </p:txBody>
      </p:sp>
      <p:pic>
        <p:nvPicPr>
          <p:cNvPr id="3" name="Picture 2"/>
          <p:cNvPicPr>
            <a:picLocks noChangeAspect="1"/>
          </p:cNvPicPr>
          <p:nvPr/>
        </p:nvPicPr>
        <p:blipFill>
          <a:blip r:embed="rId2"/>
          <a:stretch>
            <a:fillRect/>
          </a:stretch>
        </p:blipFill>
        <p:spPr>
          <a:xfrm>
            <a:off x="7099698" y="4587827"/>
            <a:ext cx="10184603" cy="6508065"/>
          </a:xfrm>
          <a:prstGeom prst="rect">
            <a:avLst/>
          </a:prstGeom>
        </p:spPr>
      </p:pic>
      <p:pic>
        <p:nvPicPr>
          <p:cNvPr id="7" name="Picture 6"/>
          <p:cNvPicPr>
            <a:picLocks noChangeAspect="1"/>
          </p:cNvPicPr>
          <p:nvPr/>
        </p:nvPicPr>
        <p:blipFill>
          <a:blip r:embed="rId3"/>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35517528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Adam Smith is an exceptional CEO with a track record of transformative leadership. Under his guidance, the company has achieved remarkable growth and innovation."/>
          <p:cNvSpPr txBox="1"/>
          <p:nvPr/>
        </p:nvSpPr>
        <p:spPr>
          <a:xfrm>
            <a:off x="1175962" y="1467197"/>
            <a:ext cx="11195645"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4000" dirty="0" err="1">
                <a:solidFill>
                  <a:schemeClr val="tx2">
                    <a:lumMod val="10000"/>
                  </a:schemeClr>
                </a:solidFill>
              </a:rPr>
              <a:t>Nilai</a:t>
            </a:r>
            <a:r>
              <a:rPr lang="en-US" sz="4000" dirty="0">
                <a:solidFill>
                  <a:schemeClr val="tx2">
                    <a:lumMod val="10000"/>
                  </a:schemeClr>
                </a:solidFill>
              </a:rPr>
              <a:t> </a:t>
            </a:r>
            <a:r>
              <a:rPr lang="en-US" sz="4000" dirty="0" err="1">
                <a:solidFill>
                  <a:schemeClr val="tx2">
                    <a:lumMod val="10000"/>
                  </a:schemeClr>
                </a:solidFill>
              </a:rPr>
              <a:t>Variabel</a:t>
            </a:r>
            <a:r>
              <a:rPr lang="en-US" sz="4000" dirty="0">
                <a:solidFill>
                  <a:schemeClr val="tx2">
                    <a:lumMod val="10000"/>
                  </a:schemeClr>
                </a:solidFill>
              </a:rPr>
              <a:t> </a:t>
            </a:r>
            <a:r>
              <a:rPr lang="en-US" sz="4000" dirty="0" err="1">
                <a:solidFill>
                  <a:schemeClr val="tx2">
                    <a:lumMod val="10000"/>
                  </a:schemeClr>
                </a:solidFill>
              </a:rPr>
              <a:t>Tertinggi</a:t>
            </a:r>
            <a:r>
              <a:rPr lang="en-US" sz="4000" dirty="0">
                <a:solidFill>
                  <a:schemeClr val="tx2">
                    <a:lumMod val="10000"/>
                  </a:schemeClr>
                </a:solidFill>
              </a:rPr>
              <a:t> (Product)</a:t>
            </a:r>
            <a:endParaRPr sz="4000" dirty="0">
              <a:solidFill>
                <a:schemeClr val="tx2">
                  <a:lumMod val="10000"/>
                </a:schemeClr>
              </a:solidFill>
            </a:endParaRPr>
          </a:p>
        </p:txBody>
      </p:sp>
      <p:sp>
        <p:nvSpPr>
          <p:cNvPr id="225" name="Line"/>
          <p:cNvSpPr/>
          <p:nvPr/>
        </p:nvSpPr>
        <p:spPr>
          <a:xfrm>
            <a:off x="1175962" y="6520633"/>
            <a:ext cx="22032076" cy="1"/>
          </a:xfrm>
          <a:prstGeom prst="line">
            <a:avLst/>
          </a:prstGeom>
          <a:ln w="25400">
            <a:solidFill>
              <a:srgbClr val="BFBFBF"/>
            </a:solidFill>
            <a:miter lim="400000"/>
          </a:ln>
        </p:spPr>
        <p:txBody>
          <a:bodyPr lIns="50800" tIns="50800" rIns="50800" bIns="50800" anchor="ctr"/>
          <a:lstStyle/>
          <a:p>
            <a:endParaRPr/>
          </a:p>
        </p:txBody>
      </p:sp>
      <p:sp>
        <p:nvSpPr>
          <p:cNvPr id="226" name="Line"/>
          <p:cNvSpPr/>
          <p:nvPr/>
        </p:nvSpPr>
        <p:spPr>
          <a:xfrm>
            <a:off x="1175962" y="3284660"/>
            <a:ext cx="22032076" cy="1"/>
          </a:xfrm>
          <a:prstGeom prst="line">
            <a:avLst/>
          </a:prstGeom>
          <a:ln w="25400">
            <a:solidFill>
              <a:srgbClr val="BFBFBF"/>
            </a:solidFill>
            <a:miter lim="400000"/>
          </a:ln>
        </p:spPr>
        <p:txBody>
          <a:bodyPr lIns="50800" tIns="50800" rIns="50800" bIns="50800" anchor="ctr"/>
          <a:lstStyle/>
          <a:p>
            <a:endParaRPr/>
          </a:p>
        </p:txBody>
      </p:sp>
      <p:sp>
        <p:nvSpPr>
          <p:cNvPr id="227" name="120%"/>
          <p:cNvSpPr txBox="1"/>
          <p:nvPr/>
        </p:nvSpPr>
        <p:spPr>
          <a:xfrm>
            <a:off x="1175962" y="3574790"/>
            <a:ext cx="6858778" cy="2655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8000" spc="-900">
                <a:solidFill>
                  <a:srgbClr val="000000"/>
                </a:solidFill>
              </a:defRPr>
            </a:lvl1pPr>
          </a:lstStyle>
          <a:p>
            <a:r>
              <a:rPr lang="en-US" dirty="0"/>
              <a:t>3,68</a:t>
            </a:r>
            <a:endParaRPr dirty="0"/>
          </a:p>
        </p:txBody>
      </p:sp>
      <p:sp>
        <p:nvSpPr>
          <p:cNvPr id="229" name="Annual Revenue Growth"/>
          <p:cNvSpPr txBox="1"/>
          <p:nvPr/>
        </p:nvSpPr>
        <p:spPr>
          <a:xfrm>
            <a:off x="8186863" y="4142371"/>
            <a:ext cx="14564126" cy="1520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797979"/>
                </a:solidFill>
              </a:defRPr>
            </a:lvl1pPr>
          </a:lstStyle>
          <a:p>
            <a:r>
              <a:rPr lang="en-US" spc="-300" dirty="0"/>
              <a:t>Promotion</a:t>
            </a:r>
            <a:endParaRPr spc="-300" dirty="0"/>
          </a:p>
        </p:txBody>
      </p:sp>
      <p:sp>
        <p:nvSpPr>
          <p:cNvPr id="231" name="Line"/>
          <p:cNvSpPr/>
          <p:nvPr/>
        </p:nvSpPr>
        <p:spPr>
          <a:xfrm>
            <a:off x="1175962" y="9756606"/>
            <a:ext cx="22032076" cy="1"/>
          </a:xfrm>
          <a:prstGeom prst="line">
            <a:avLst/>
          </a:prstGeom>
          <a:ln w="25400">
            <a:solidFill>
              <a:srgbClr val="BFBFBF"/>
            </a:solidFill>
            <a:miter lim="400000"/>
          </a:ln>
        </p:spPr>
        <p:txBody>
          <a:bodyPr lIns="50800" tIns="50800" rIns="50800" bIns="50800" anchor="ctr"/>
          <a:lstStyle/>
          <a:p>
            <a:endParaRPr/>
          </a:p>
        </p:txBody>
      </p:sp>
      <p:sp>
        <p:nvSpPr>
          <p:cNvPr id="3" name="TextBox 2"/>
          <p:cNvSpPr txBox="1"/>
          <p:nvPr/>
        </p:nvSpPr>
        <p:spPr>
          <a:xfrm>
            <a:off x="1175962" y="7053197"/>
            <a:ext cx="14043909" cy="21708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800" dirty="0" err="1">
                <a:solidFill>
                  <a:schemeClr val="tx2">
                    <a:lumMod val="25000"/>
                  </a:schemeClr>
                </a:solidFill>
              </a:rPr>
              <a:t>Berdasarkan</a:t>
            </a:r>
            <a:r>
              <a:rPr lang="en-US" sz="2800" dirty="0">
                <a:solidFill>
                  <a:schemeClr val="tx2">
                    <a:lumMod val="25000"/>
                  </a:schemeClr>
                </a:solidFill>
              </a:rPr>
              <a:t> </a:t>
            </a:r>
            <a:r>
              <a:rPr lang="en-US" sz="2800" dirty="0" err="1">
                <a:solidFill>
                  <a:schemeClr val="tx2">
                    <a:lumMod val="25000"/>
                  </a:schemeClr>
                </a:solidFill>
              </a:rPr>
              <a:t>hasil</a:t>
            </a:r>
            <a:r>
              <a:rPr lang="en-US" sz="2800" dirty="0">
                <a:solidFill>
                  <a:schemeClr val="tx2">
                    <a:lumMod val="25000"/>
                  </a:schemeClr>
                </a:solidFill>
              </a:rPr>
              <a:t> survey </a:t>
            </a:r>
            <a:r>
              <a:rPr lang="en-US" sz="2800" dirty="0" err="1">
                <a:solidFill>
                  <a:schemeClr val="tx2">
                    <a:lumMod val="25000"/>
                  </a:schemeClr>
                </a:solidFill>
              </a:rPr>
              <a:t>bahwa</a:t>
            </a:r>
            <a:r>
              <a:rPr lang="en-US" sz="2800" dirty="0">
                <a:solidFill>
                  <a:schemeClr val="tx2">
                    <a:lumMod val="25000"/>
                  </a:schemeClr>
                </a:solidFill>
              </a:rPr>
              <a:t> </a:t>
            </a:r>
            <a:r>
              <a:rPr lang="en-US" sz="2800" dirty="0" err="1">
                <a:solidFill>
                  <a:schemeClr val="tx2">
                    <a:lumMod val="25000"/>
                  </a:schemeClr>
                </a:solidFill>
              </a:rPr>
              <a:t>variabel</a:t>
            </a:r>
            <a:r>
              <a:rPr lang="en-US" sz="2800" dirty="0">
                <a:solidFill>
                  <a:schemeClr val="tx2">
                    <a:lumMod val="25000"/>
                  </a:schemeClr>
                </a:solidFill>
              </a:rPr>
              <a:t> product </a:t>
            </a:r>
            <a:r>
              <a:rPr lang="en-US" sz="2800" dirty="0" err="1">
                <a:solidFill>
                  <a:schemeClr val="tx2">
                    <a:lumMod val="25000"/>
                  </a:schemeClr>
                </a:solidFill>
              </a:rPr>
              <a:t>memiliki</a:t>
            </a:r>
            <a:r>
              <a:rPr lang="en-US" sz="2800" dirty="0">
                <a:solidFill>
                  <a:schemeClr val="tx2">
                    <a:lumMod val="25000"/>
                  </a:schemeClr>
                </a:solidFill>
              </a:rPr>
              <a:t> </a:t>
            </a:r>
            <a:r>
              <a:rPr lang="en-US" sz="2800" dirty="0" err="1">
                <a:solidFill>
                  <a:schemeClr val="tx2">
                    <a:lumMod val="25000"/>
                  </a:schemeClr>
                </a:solidFill>
              </a:rPr>
              <a:t>nilai</a:t>
            </a:r>
            <a:r>
              <a:rPr lang="en-US" sz="2800" dirty="0">
                <a:solidFill>
                  <a:schemeClr val="tx2">
                    <a:lumMod val="25000"/>
                  </a:schemeClr>
                </a:solidFill>
              </a:rPr>
              <a:t> </a:t>
            </a:r>
            <a:r>
              <a:rPr lang="en-US" sz="2800" dirty="0" err="1">
                <a:solidFill>
                  <a:schemeClr val="tx2">
                    <a:lumMod val="25000"/>
                  </a:schemeClr>
                </a:solidFill>
              </a:rPr>
              <a:t>tertinggi</a:t>
            </a:r>
            <a:r>
              <a:rPr lang="en-US" sz="2800" dirty="0">
                <a:solidFill>
                  <a:schemeClr val="tx2">
                    <a:lumMod val="25000"/>
                  </a:schemeClr>
                </a:solidFill>
              </a:rPr>
              <a:t> </a:t>
            </a:r>
            <a:r>
              <a:rPr lang="en-US" sz="2800" dirty="0" err="1">
                <a:solidFill>
                  <a:schemeClr val="tx2">
                    <a:lumMod val="25000"/>
                  </a:schemeClr>
                </a:solidFill>
              </a:rPr>
              <a:t>pada</a:t>
            </a:r>
            <a:r>
              <a:rPr lang="en-US" sz="2800" dirty="0">
                <a:solidFill>
                  <a:schemeClr val="tx2">
                    <a:lumMod val="25000"/>
                  </a:schemeClr>
                </a:solidFill>
              </a:rPr>
              <a:t> </a:t>
            </a:r>
            <a:r>
              <a:rPr lang="en-US" sz="2800" dirty="0" err="1">
                <a:solidFill>
                  <a:schemeClr val="tx2">
                    <a:lumMod val="25000"/>
                  </a:schemeClr>
                </a:solidFill>
              </a:rPr>
              <a:t>indikator</a:t>
            </a:r>
            <a:r>
              <a:rPr lang="en-US" sz="2800" dirty="0">
                <a:solidFill>
                  <a:schemeClr val="tx2">
                    <a:lumMod val="25000"/>
                  </a:schemeClr>
                </a:solidFill>
              </a:rPr>
              <a:t>: </a:t>
            </a:r>
          </a:p>
          <a:p>
            <a:pPr marL="457200" indent="-457200">
              <a:buAutoNum type="arabicPeriod"/>
            </a:pPr>
            <a:r>
              <a:rPr lang="en-US" sz="2800" dirty="0" err="1">
                <a:solidFill>
                  <a:schemeClr val="tx2">
                    <a:lumMod val="25000"/>
                  </a:schemeClr>
                </a:solidFill>
              </a:rPr>
              <a:t>Pelayanan</a:t>
            </a:r>
            <a:r>
              <a:rPr lang="en-US" sz="2800" dirty="0">
                <a:solidFill>
                  <a:schemeClr val="tx2">
                    <a:lumMod val="25000"/>
                  </a:schemeClr>
                </a:solidFill>
              </a:rPr>
              <a:t> </a:t>
            </a:r>
            <a:r>
              <a:rPr lang="en-US" sz="2800" dirty="0" err="1">
                <a:solidFill>
                  <a:schemeClr val="tx2">
                    <a:lumMod val="25000"/>
                  </a:schemeClr>
                </a:solidFill>
              </a:rPr>
              <a:t>Chitose</a:t>
            </a:r>
            <a:r>
              <a:rPr lang="en-US" sz="2800" dirty="0">
                <a:solidFill>
                  <a:schemeClr val="tx2">
                    <a:lumMod val="25000"/>
                  </a:schemeClr>
                </a:solidFill>
              </a:rPr>
              <a:t>.</a:t>
            </a:r>
          </a:p>
          <a:p>
            <a:pPr marL="457200" indent="-457200">
              <a:buAutoNum type="arabicPeriod"/>
            </a:pPr>
            <a:r>
              <a:rPr lang="en-US" sz="2800" dirty="0">
                <a:solidFill>
                  <a:schemeClr val="tx2">
                    <a:lumMod val="25000"/>
                  </a:schemeClr>
                </a:solidFill>
              </a:rPr>
              <a:t>Media </a:t>
            </a:r>
            <a:r>
              <a:rPr lang="en-US" sz="2800" dirty="0" err="1">
                <a:solidFill>
                  <a:schemeClr val="tx2">
                    <a:lumMod val="25000"/>
                  </a:schemeClr>
                </a:solidFill>
              </a:rPr>
              <a:t>Promosi</a:t>
            </a:r>
            <a:r>
              <a:rPr lang="en-US" sz="2800" dirty="0">
                <a:solidFill>
                  <a:schemeClr val="tx2">
                    <a:lumMod val="25000"/>
                  </a:schemeClr>
                </a:solidFill>
              </a:rPr>
              <a:t> </a:t>
            </a:r>
            <a:r>
              <a:rPr lang="en-US" sz="2800" dirty="0" err="1">
                <a:solidFill>
                  <a:schemeClr val="tx2">
                    <a:lumMod val="25000"/>
                  </a:schemeClr>
                </a:solidFill>
              </a:rPr>
              <a:t>Chitose</a:t>
            </a:r>
            <a:r>
              <a:rPr lang="en-US" sz="2800" dirty="0">
                <a:solidFill>
                  <a:schemeClr val="tx2">
                    <a:lumMod val="25000"/>
                  </a:schemeClr>
                </a:solidFill>
              </a:rPr>
              <a:t>.</a:t>
            </a:r>
          </a:p>
          <a:p>
            <a:pPr marL="0" marR="0" indent="0" algn="l" defTabSz="3251118" rtl="0" fontAlgn="auto" latinLnBrk="0" hangingPunct="0">
              <a:lnSpc>
                <a:spcPct val="120000"/>
              </a:lnSpc>
              <a:spcBef>
                <a:spcPts val="0"/>
              </a:spcBef>
              <a:spcAft>
                <a:spcPts val="0"/>
              </a:spcAft>
              <a:buClrTx/>
              <a:buSzTx/>
              <a:buFontTx/>
              <a:buNone/>
              <a:tabLst/>
            </a:pPr>
            <a:endParaRPr kumimoji="0" lang="en-US" sz="2800" b="0" i="0" u="none" strike="noStrike" cap="none" spc="0" normalizeH="0" baseline="0" dirty="0">
              <a:ln>
                <a:noFill/>
              </a:ln>
              <a:solidFill>
                <a:schemeClr val="tx2">
                  <a:lumMod val="25000"/>
                </a:schemeClr>
              </a:solidFill>
              <a:effectLst/>
              <a:uFillTx/>
              <a:sym typeface="Arial"/>
            </a:endParaRPr>
          </a:p>
        </p:txBody>
      </p:sp>
      <p:pic>
        <p:nvPicPr>
          <p:cNvPr id="9" name="Picture 8"/>
          <p:cNvPicPr>
            <a:picLocks noChangeAspect="1"/>
          </p:cNvPicPr>
          <p:nvPr/>
        </p:nvPicPr>
        <p:blipFill>
          <a:blip r:embed="rId2"/>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22459564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Adam Smith is an exceptional CEO with a track record of transformative leadership. Under his guidance, the company has achieved remarkable growth and innovation."/>
          <p:cNvSpPr txBox="1"/>
          <p:nvPr/>
        </p:nvSpPr>
        <p:spPr>
          <a:xfrm>
            <a:off x="1175962" y="1467198"/>
            <a:ext cx="11195645"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4000" dirty="0" err="1">
                <a:solidFill>
                  <a:schemeClr val="tx2">
                    <a:lumMod val="10000"/>
                  </a:schemeClr>
                </a:solidFill>
              </a:rPr>
              <a:t>Nilai</a:t>
            </a:r>
            <a:r>
              <a:rPr lang="en-US" sz="4000" dirty="0">
                <a:solidFill>
                  <a:schemeClr val="tx2">
                    <a:lumMod val="10000"/>
                  </a:schemeClr>
                </a:solidFill>
              </a:rPr>
              <a:t> </a:t>
            </a:r>
            <a:r>
              <a:rPr lang="en-US" sz="4000" dirty="0" err="1">
                <a:solidFill>
                  <a:schemeClr val="tx2">
                    <a:lumMod val="10000"/>
                  </a:schemeClr>
                </a:solidFill>
              </a:rPr>
              <a:t>Variabel</a:t>
            </a:r>
            <a:r>
              <a:rPr lang="en-US" sz="4000" dirty="0">
                <a:solidFill>
                  <a:schemeClr val="tx2">
                    <a:lumMod val="10000"/>
                  </a:schemeClr>
                </a:solidFill>
              </a:rPr>
              <a:t> </a:t>
            </a:r>
            <a:r>
              <a:rPr lang="en-US" sz="4000" dirty="0" err="1">
                <a:solidFill>
                  <a:schemeClr val="tx2">
                    <a:lumMod val="10000"/>
                  </a:schemeClr>
                </a:solidFill>
              </a:rPr>
              <a:t>Terendah</a:t>
            </a:r>
            <a:r>
              <a:rPr lang="en-US" sz="4000" dirty="0">
                <a:solidFill>
                  <a:schemeClr val="tx2">
                    <a:lumMod val="10000"/>
                  </a:schemeClr>
                </a:solidFill>
              </a:rPr>
              <a:t> (Place)</a:t>
            </a:r>
            <a:endParaRPr sz="4000" dirty="0">
              <a:solidFill>
                <a:schemeClr val="tx2">
                  <a:lumMod val="10000"/>
                </a:schemeClr>
              </a:solidFill>
            </a:endParaRPr>
          </a:p>
        </p:txBody>
      </p:sp>
      <p:sp>
        <p:nvSpPr>
          <p:cNvPr id="225" name="Line"/>
          <p:cNvSpPr/>
          <p:nvPr/>
        </p:nvSpPr>
        <p:spPr>
          <a:xfrm>
            <a:off x="1175962" y="6520633"/>
            <a:ext cx="22032076" cy="1"/>
          </a:xfrm>
          <a:prstGeom prst="line">
            <a:avLst/>
          </a:prstGeom>
          <a:ln w="25400">
            <a:solidFill>
              <a:srgbClr val="BFBFBF"/>
            </a:solidFill>
            <a:miter lim="400000"/>
          </a:ln>
        </p:spPr>
        <p:txBody>
          <a:bodyPr lIns="50800" tIns="50800" rIns="50800" bIns="50800" anchor="ctr"/>
          <a:lstStyle/>
          <a:p>
            <a:endParaRPr/>
          </a:p>
        </p:txBody>
      </p:sp>
      <p:sp>
        <p:nvSpPr>
          <p:cNvPr id="226" name="Line"/>
          <p:cNvSpPr/>
          <p:nvPr/>
        </p:nvSpPr>
        <p:spPr>
          <a:xfrm>
            <a:off x="1175962" y="3284660"/>
            <a:ext cx="22032076" cy="1"/>
          </a:xfrm>
          <a:prstGeom prst="line">
            <a:avLst/>
          </a:prstGeom>
          <a:ln w="25400">
            <a:solidFill>
              <a:srgbClr val="BFBFBF"/>
            </a:solidFill>
            <a:miter lim="400000"/>
          </a:ln>
        </p:spPr>
        <p:txBody>
          <a:bodyPr lIns="50800" tIns="50800" rIns="50800" bIns="50800" anchor="ctr"/>
          <a:lstStyle/>
          <a:p>
            <a:endParaRPr/>
          </a:p>
        </p:txBody>
      </p:sp>
      <p:sp>
        <p:nvSpPr>
          <p:cNvPr id="227" name="120%"/>
          <p:cNvSpPr txBox="1"/>
          <p:nvPr/>
        </p:nvSpPr>
        <p:spPr>
          <a:xfrm>
            <a:off x="1175962" y="3574790"/>
            <a:ext cx="6858778" cy="2655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8000" spc="-900">
                <a:solidFill>
                  <a:srgbClr val="000000"/>
                </a:solidFill>
              </a:defRPr>
            </a:lvl1pPr>
          </a:lstStyle>
          <a:p>
            <a:r>
              <a:rPr lang="en-US" dirty="0">
                <a:solidFill>
                  <a:srgbClr val="FF0000"/>
                </a:solidFill>
              </a:rPr>
              <a:t>3,34</a:t>
            </a:r>
            <a:endParaRPr dirty="0">
              <a:solidFill>
                <a:srgbClr val="FF0000"/>
              </a:solidFill>
            </a:endParaRPr>
          </a:p>
        </p:txBody>
      </p:sp>
      <p:sp>
        <p:nvSpPr>
          <p:cNvPr id="229" name="Annual Revenue Growth"/>
          <p:cNvSpPr txBox="1"/>
          <p:nvPr/>
        </p:nvSpPr>
        <p:spPr>
          <a:xfrm>
            <a:off x="8186863" y="4142371"/>
            <a:ext cx="14564126" cy="1520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797979"/>
                </a:solidFill>
              </a:defRPr>
            </a:lvl1pPr>
          </a:lstStyle>
          <a:p>
            <a:r>
              <a:rPr lang="en-US" dirty="0"/>
              <a:t>Place</a:t>
            </a:r>
            <a:endParaRPr dirty="0"/>
          </a:p>
        </p:txBody>
      </p:sp>
      <p:sp>
        <p:nvSpPr>
          <p:cNvPr id="231" name="Line"/>
          <p:cNvSpPr/>
          <p:nvPr/>
        </p:nvSpPr>
        <p:spPr>
          <a:xfrm>
            <a:off x="1175962" y="9756606"/>
            <a:ext cx="22032076" cy="1"/>
          </a:xfrm>
          <a:prstGeom prst="line">
            <a:avLst/>
          </a:prstGeom>
          <a:ln w="25400">
            <a:solidFill>
              <a:srgbClr val="BFBFBF"/>
            </a:solidFill>
            <a:miter lim="400000"/>
          </a:ln>
        </p:spPr>
        <p:txBody>
          <a:bodyPr lIns="50800" tIns="50800" rIns="50800" bIns="50800" anchor="ctr"/>
          <a:lstStyle/>
          <a:p>
            <a:endParaRPr/>
          </a:p>
        </p:txBody>
      </p:sp>
      <p:sp>
        <p:nvSpPr>
          <p:cNvPr id="3" name="TextBox 2"/>
          <p:cNvSpPr txBox="1"/>
          <p:nvPr/>
        </p:nvSpPr>
        <p:spPr>
          <a:xfrm>
            <a:off x="1175962" y="7311729"/>
            <a:ext cx="13845137" cy="1653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800" dirty="0" err="1">
                <a:solidFill>
                  <a:schemeClr val="tx2">
                    <a:lumMod val="25000"/>
                  </a:schemeClr>
                </a:solidFill>
              </a:rPr>
              <a:t>Berdasarkan</a:t>
            </a:r>
            <a:r>
              <a:rPr lang="en-US" sz="2800" dirty="0">
                <a:solidFill>
                  <a:schemeClr val="tx2">
                    <a:lumMod val="25000"/>
                  </a:schemeClr>
                </a:solidFill>
              </a:rPr>
              <a:t> </a:t>
            </a:r>
            <a:r>
              <a:rPr lang="en-US" sz="2800" dirty="0" err="1">
                <a:solidFill>
                  <a:schemeClr val="tx2">
                    <a:lumMod val="25000"/>
                  </a:schemeClr>
                </a:solidFill>
              </a:rPr>
              <a:t>hasil</a:t>
            </a:r>
            <a:r>
              <a:rPr lang="en-US" sz="2800" dirty="0">
                <a:solidFill>
                  <a:schemeClr val="tx2">
                    <a:lumMod val="25000"/>
                  </a:schemeClr>
                </a:solidFill>
              </a:rPr>
              <a:t> survey </a:t>
            </a:r>
            <a:r>
              <a:rPr lang="en-US" sz="2800" dirty="0" err="1">
                <a:solidFill>
                  <a:schemeClr val="tx2">
                    <a:lumMod val="25000"/>
                  </a:schemeClr>
                </a:solidFill>
              </a:rPr>
              <a:t>bahwa</a:t>
            </a:r>
            <a:r>
              <a:rPr lang="en-US" sz="2800" dirty="0">
                <a:solidFill>
                  <a:schemeClr val="tx2">
                    <a:lumMod val="25000"/>
                  </a:schemeClr>
                </a:solidFill>
              </a:rPr>
              <a:t> </a:t>
            </a:r>
            <a:r>
              <a:rPr lang="en-US" sz="2800" dirty="0" err="1">
                <a:solidFill>
                  <a:schemeClr val="tx2">
                    <a:lumMod val="25000"/>
                  </a:schemeClr>
                </a:solidFill>
              </a:rPr>
              <a:t>variabel</a:t>
            </a:r>
            <a:r>
              <a:rPr lang="en-US" sz="2800" dirty="0">
                <a:solidFill>
                  <a:schemeClr val="tx2">
                    <a:lumMod val="25000"/>
                  </a:schemeClr>
                </a:solidFill>
              </a:rPr>
              <a:t> place </a:t>
            </a:r>
            <a:r>
              <a:rPr lang="en-US" sz="2800" dirty="0" err="1">
                <a:solidFill>
                  <a:schemeClr val="tx2">
                    <a:lumMod val="25000"/>
                  </a:schemeClr>
                </a:solidFill>
              </a:rPr>
              <a:t>memiliki</a:t>
            </a:r>
            <a:r>
              <a:rPr lang="en-US" sz="2800" dirty="0">
                <a:solidFill>
                  <a:schemeClr val="tx2">
                    <a:lumMod val="25000"/>
                  </a:schemeClr>
                </a:solidFill>
              </a:rPr>
              <a:t> </a:t>
            </a:r>
            <a:r>
              <a:rPr lang="en-US" sz="2800" dirty="0" err="1">
                <a:solidFill>
                  <a:schemeClr val="tx2">
                    <a:lumMod val="25000"/>
                  </a:schemeClr>
                </a:solidFill>
              </a:rPr>
              <a:t>nilai</a:t>
            </a:r>
            <a:r>
              <a:rPr lang="en-US" sz="2800" dirty="0">
                <a:solidFill>
                  <a:schemeClr val="tx2">
                    <a:lumMod val="25000"/>
                  </a:schemeClr>
                </a:solidFill>
              </a:rPr>
              <a:t> </a:t>
            </a:r>
            <a:r>
              <a:rPr lang="en-US" sz="2800" dirty="0" err="1">
                <a:solidFill>
                  <a:schemeClr val="tx2">
                    <a:lumMod val="25000"/>
                  </a:schemeClr>
                </a:solidFill>
              </a:rPr>
              <a:t>terendah</a:t>
            </a:r>
            <a:r>
              <a:rPr lang="en-US" sz="2800" dirty="0">
                <a:solidFill>
                  <a:schemeClr val="tx2">
                    <a:lumMod val="25000"/>
                  </a:schemeClr>
                </a:solidFill>
              </a:rPr>
              <a:t> </a:t>
            </a:r>
            <a:r>
              <a:rPr lang="en-US" sz="2800" dirty="0" err="1">
                <a:solidFill>
                  <a:schemeClr val="tx2">
                    <a:lumMod val="25000"/>
                  </a:schemeClr>
                </a:solidFill>
              </a:rPr>
              <a:t>pada</a:t>
            </a:r>
            <a:r>
              <a:rPr lang="en-US" sz="2800" dirty="0">
                <a:solidFill>
                  <a:schemeClr val="tx2">
                    <a:lumMod val="25000"/>
                  </a:schemeClr>
                </a:solidFill>
              </a:rPr>
              <a:t> </a:t>
            </a:r>
            <a:r>
              <a:rPr lang="en-US" sz="2800" dirty="0" err="1">
                <a:solidFill>
                  <a:schemeClr val="tx2">
                    <a:lumMod val="25000"/>
                  </a:schemeClr>
                </a:solidFill>
              </a:rPr>
              <a:t>indikator</a:t>
            </a:r>
            <a:r>
              <a:rPr lang="en-US" sz="2800" dirty="0">
                <a:solidFill>
                  <a:schemeClr val="tx2">
                    <a:lumMod val="25000"/>
                  </a:schemeClr>
                </a:solidFill>
              </a:rPr>
              <a:t>: </a:t>
            </a:r>
          </a:p>
          <a:p>
            <a:pPr marL="457200" indent="-457200">
              <a:buAutoNum type="arabicPeriod"/>
            </a:pPr>
            <a:r>
              <a:rPr lang="en-US" sz="2800" dirty="0" err="1">
                <a:solidFill>
                  <a:schemeClr val="tx2">
                    <a:lumMod val="25000"/>
                  </a:schemeClr>
                </a:solidFill>
              </a:rPr>
              <a:t>Lokasi</a:t>
            </a:r>
            <a:r>
              <a:rPr lang="en-US" sz="2800" dirty="0">
                <a:solidFill>
                  <a:schemeClr val="tx2">
                    <a:lumMod val="25000"/>
                  </a:schemeClr>
                </a:solidFill>
              </a:rPr>
              <a:t> Kantor / Showroom / Distributor </a:t>
            </a:r>
            <a:r>
              <a:rPr lang="en-US" sz="2800" dirty="0" err="1">
                <a:solidFill>
                  <a:schemeClr val="tx2">
                    <a:lumMod val="25000"/>
                  </a:schemeClr>
                </a:solidFill>
              </a:rPr>
              <a:t>Chitose</a:t>
            </a:r>
            <a:r>
              <a:rPr lang="en-US" sz="2800" dirty="0">
                <a:solidFill>
                  <a:schemeClr val="tx2">
                    <a:lumMod val="25000"/>
                  </a:schemeClr>
                </a:solidFill>
              </a:rPr>
              <a:t>.</a:t>
            </a:r>
          </a:p>
          <a:p>
            <a:pPr marL="457200" indent="-457200">
              <a:buAutoNum type="arabicPeriod"/>
            </a:pPr>
            <a:r>
              <a:rPr lang="en-US" sz="2800" dirty="0" err="1">
                <a:solidFill>
                  <a:schemeClr val="tx2">
                    <a:lumMod val="25000"/>
                  </a:schemeClr>
                </a:solidFill>
              </a:rPr>
              <a:t>Pengiriman</a:t>
            </a:r>
            <a:r>
              <a:rPr lang="en-US" sz="2800" dirty="0">
                <a:solidFill>
                  <a:schemeClr val="tx2">
                    <a:lumMod val="25000"/>
                  </a:schemeClr>
                </a:solidFill>
              </a:rPr>
              <a:t> </a:t>
            </a:r>
            <a:r>
              <a:rPr lang="en-US" sz="2800" dirty="0" err="1">
                <a:solidFill>
                  <a:schemeClr val="tx2">
                    <a:lumMod val="25000"/>
                  </a:schemeClr>
                </a:solidFill>
              </a:rPr>
              <a:t>produk-produk</a:t>
            </a:r>
            <a:r>
              <a:rPr lang="en-US" sz="2800" dirty="0">
                <a:solidFill>
                  <a:schemeClr val="tx2">
                    <a:lumMod val="25000"/>
                  </a:schemeClr>
                </a:solidFill>
              </a:rPr>
              <a:t> </a:t>
            </a:r>
            <a:r>
              <a:rPr lang="en-US" sz="2800" dirty="0" err="1">
                <a:solidFill>
                  <a:schemeClr val="tx2">
                    <a:lumMod val="25000"/>
                  </a:schemeClr>
                </a:solidFill>
              </a:rPr>
              <a:t>Chitose</a:t>
            </a:r>
            <a:r>
              <a:rPr lang="en-US" sz="2800" dirty="0">
                <a:solidFill>
                  <a:schemeClr val="tx2">
                    <a:lumMod val="25000"/>
                  </a:schemeClr>
                </a:solidFill>
              </a:rPr>
              <a:t>.</a:t>
            </a:r>
          </a:p>
        </p:txBody>
      </p:sp>
      <p:pic>
        <p:nvPicPr>
          <p:cNvPr id="9" name="Picture 8"/>
          <p:cNvPicPr>
            <a:picLocks noChangeAspect="1"/>
          </p:cNvPicPr>
          <p:nvPr/>
        </p:nvPicPr>
        <p:blipFill>
          <a:blip r:embed="rId2"/>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13175723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218" name="Meet Adam"/>
          <p:cNvSpPr txBox="1"/>
          <p:nvPr/>
        </p:nvSpPr>
        <p:spPr>
          <a:xfrm>
            <a:off x="1175962" y="1997663"/>
            <a:ext cx="8718530" cy="1520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000000"/>
                </a:solidFill>
              </a:defRPr>
            </a:lvl1pPr>
          </a:lstStyle>
          <a:p>
            <a:r>
              <a:rPr lang="en-US" dirty="0" err="1"/>
              <a:t>Kesimpulan</a:t>
            </a:r>
            <a:endParaRPr dirty="0"/>
          </a:p>
        </p:txBody>
      </p:sp>
      <p:sp>
        <p:nvSpPr>
          <p:cNvPr id="219" name="Lorem ipsum dolor sit amet, consectetur adipiscing elit, sed do eiusmod tempor incididunt ut labore et dolore magna aliqua. Ut enim ad minim veniam."/>
          <p:cNvSpPr txBox="1"/>
          <p:nvPr/>
        </p:nvSpPr>
        <p:spPr>
          <a:xfrm>
            <a:off x="1175961" y="3813682"/>
            <a:ext cx="11942161" cy="4239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200">
                <a:solidFill>
                  <a:srgbClr val="919191"/>
                </a:solidFill>
              </a:defRPr>
            </a:lvl1pPr>
          </a:lstStyle>
          <a:p>
            <a:pPr algn="just"/>
            <a:r>
              <a:rPr lang="en-US" sz="2800" dirty="0" err="1">
                <a:solidFill>
                  <a:schemeClr val="bg2">
                    <a:lumMod val="50000"/>
                  </a:schemeClr>
                </a:solidFill>
              </a:rPr>
              <a:t>Responden</a:t>
            </a:r>
            <a:r>
              <a:rPr lang="en-US" sz="2800" dirty="0">
                <a:solidFill>
                  <a:schemeClr val="bg2">
                    <a:lumMod val="50000"/>
                  </a:schemeClr>
                </a:solidFill>
              </a:rPr>
              <a:t> </a:t>
            </a:r>
            <a:r>
              <a:rPr lang="en-US" sz="2800" dirty="0" err="1">
                <a:solidFill>
                  <a:schemeClr val="bg2">
                    <a:lumMod val="50000"/>
                  </a:schemeClr>
                </a:solidFill>
              </a:rPr>
              <a:t>sangat</a:t>
            </a:r>
            <a:r>
              <a:rPr lang="en-US" sz="2800" dirty="0">
                <a:solidFill>
                  <a:schemeClr val="bg2">
                    <a:lumMod val="50000"/>
                  </a:schemeClr>
                </a:solidFill>
              </a:rPr>
              <a:t> </a:t>
            </a:r>
            <a:r>
              <a:rPr lang="en-US" sz="2800" dirty="0" err="1">
                <a:solidFill>
                  <a:schemeClr val="bg2">
                    <a:lumMod val="50000"/>
                  </a:schemeClr>
                </a:solidFill>
              </a:rPr>
              <a:t>puas</a:t>
            </a:r>
            <a:r>
              <a:rPr lang="en-US" sz="2800" dirty="0">
                <a:solidFill>
                  <a:schemeClr val="bg2">
                    <a:lumMod val="50000"/>
                  </a:schemeClr>
                </a:solidFill>
              </a:rPr>
              <a:t> </a:t>
            </a:r>
            <a:r>
              <a:rPr lang="en-US" sz="2800" dirty="0" err="1">
                <a:solidFill>
                  <a:schemeClr val="bg2">
                    <a:lumMod val="50000"/>
                  </a:schemeClr>
                </a:solidFill>
              </a:rPr>
              <a:t>dengan</a:t>
            </a:r>
            <a:r>
              <a:rPr lang="en-US" sz="2800" dirty="0">
                <a:solidFill>
                  <a:schemeClr val="bg2">
                    <a:lumMod val="50000"/>
                  </a:schemeClr>
                </a:solidFill>
              </a:rPr>
              <a:t> </a:t>
            </a:r>
            <a:r>
              <a:rPr lang="en-US" sz="2800" dirty="0" err="1">
                <a:solidFill>
                  <a:schemeClr val="bg2">
                    <a:lumMod val="50000"/>
                  </a:schemeClr>
                </a:solidFill>
              </a:rPr>
              <a:t>promosi</a:t>
            </a:r>
            <a:r>
              <a:rPr lang="en-US" sz="2800" dirty="0">
                <a:solidFill>
                  <a:schemeClr val="bg2">
                    <a:lumMod val="50000"/>
                  </a:schemeClr>
                </a:solidFill>
              </a:rPr>
              <a:t> yang </a:t>
            </a:r>
            <a:r>
              <a:rPr lang="en-US" sz="2800" dirty="0" err="1">
                <a:solidFill>
                  <a:schemeClr val="bg2">
                    <a:lumMod val="50000"/>
                  </a:schemeClr>
                </a:solidFill>
              </a:rPr>
              <a:t>dilakukan</a:t>
            </a:r>
            <a:r>
              <a:rPr lang="en-US" sz="2800" dirty="0">
                <a:solidFill>
                  <a:schemeClr val="bg2">
                    <a:lumMod val="50000"/>
                  </a:schemeClr>
                </a:solidFill>
              </a:rPr>
              <a:t> </a:t>
            </a:r>
            <a:r>
              <a:rPr lang="en-US" sz="2800" dirty="0" err="1">
                <a:solidFill>
                  <a:schemeClr val="bg2">
                    <a:lumMod val="50000"/>
                  </a:schemeClr>
                </a:solidFill>
              </a:rPr>
              <a:t>Chitose</a:t>
            </a:r>
            <a:r>
              <a:rPr lang="en-US" sz="2800" dirty="0">
                <a:solidFill>
                  <a:schemeClr val="bg2">
                    <a:lumMod val="50000"/>
                  </a:schemeClr>
                </a:solidFill>
              </a:rPr>
              <a:t>, </a:t>
            </a:r>
            <a:r>
              <a:rPr lang="en-US" sz="2800" dirty="0" err="1">
                <a:solidFill>
                  <a:schemeClr val="bg2">
                    <a:lumMod val="50000"/>
                  </a:schemeClr>
                </a:solidFill>
              </a:rPr>
              <a:t>salah</a:t>
            </a:r>
            <a:r>
              <a:rPr lang="en-US" sz="2800" dirty="0">
                <a:solidFill>
                  <a:schemeClr val="bg2">
                    <a:lumMod val="50000"/>
                  </a:schemeClr>
                </a:solidFill>
              </a:rPr>
              <a:t> </a:t>
            </a:r>
            <a:r>
              <a:rPr lang="en-US" sz="2800" dirty="0" err="1">
                <a:solidFill>
                  <a:schemeClr val="bg2">
                    <a:lumMod val="50000"/>
                  </a:schemeClr>
                </a:solidFill>
              </a:rPr>
              <a:t>satu</a:t>
            </a:r>
            <a:r>
              <a:rPr lang="en-US" sz="2800" dirty="0">
                <a:solidFill>
                  <a:schemeClr val="bg2">
                    <a:lumMod val="50000"/>
                  </a:schemeClr>
                </a:solidFill>
              </a:rPr>
              <a:t> </a:t>
            </a:r>
            <a:r>
              <a:rPr lang="en-US" sz="2800" dirty="0" err="1">
                <a:solidFill>
                  <a:schemeClr val="bg2">
                    <a:lumMod val="50000"/>
                  </a:schemeClr>
                </a:solidFill>
              </a:rPr>
              <a:t>promosi</a:t>
            </a:r>
            <a:r>
              <a:rPr lang="en-US" sz="2800" dirty="0">
                <a:solidFill>
                  <a:schemeClr val="bg2">
                    <a:lumMod val="50000"/>
                  </a:schemeClr>
                </a:solidFill>
              </a:rPr>
              <a:t> yang paling </a:t>
            </a:r>
            <a:r>
              <a:rPr lang="en-US" sz="2800" dirty="0" err="1">
                <a:solidFill>
                  <a:schemeClr val="bg2">
                    <a:lumMod val="50000"/>
                  </a:schemeClr>
                </a:solidFill>
              </a:rPr>
              <a:t>signifikan</a:t>
            </a:r>
            <a:r>
              <a:rPr lang="en-US" sz="2800" dirty="0">
                <a:solidFill>
                  <a:schemeClr val="bg2">
                    <a:lumMod val="50000"/>
                  </a:schemeClr>
                </a:solidFill>
              </a:rPr>
              <a:t> </a:t>
            </a:r>
            <a:r>
              <a:rPr lang="en-US" sz="2800" dirty="0" err="1">
                <a:solidFill>
                  <a:schemeClr val="bg2">
                    <a:lumMod val="50000"/>
                  </a:schemeClr>
                </a:solidFill>
              </a:rPr>
              <a:t>bagi</a:t>
            </a:r>
            <a:r>
              <a:rPr lang="en-US" sz="2800" dirty="0">
                <a:solidFill>
                  <a:schemeClr val="bg2">
                    <a:lumMod val="50000"/>
                  </a:schemeClr>
                </a:solidFill>
              </a:rPr>
              <a:t> </a:t>
            </a:r>
            <a:r>
              <a:rPr lang="en-US" sz="2800" dirty="0" err="1">
                <a:solidFill>
                  <a:schemeClr val="bg2">
                    <a:lumMod val="50000"/>
                  </a:schemeClr>
                </a:solidFill>
              </a:rPr>
              <a:t>responden</a:t>
            </a:r>
            <a:r>
              <a:rPr lang="en-US" sz="2800" dirty="0">
                <a:solidFill>
                  <a:schemeClr val="bg2">
                    <a:lumMod val="50000"/>
                  </a:schemeClr>
                </a:solidFill>
              </a:rPr>
              <a:t> </a:t>
            </a:r>
            <a:r>
              <a:rPr lang="en-US" sz="2800" dirty="0" err="1">
                <a:solidFill>
                  <a:schemeClr val="bg2">
                    <a:lumMod val="50000"/>
                  </a:schemeClr>
                </a:solidFill>
              </a:rPr>
              <a:t>adalah</a:t>
            </a:r>
            <a:r>
              <a:rPr lang="en-US" sz="2800" dirty="0">
                <a:solidFill>
                  <a:schemeClr val="bg2">
                    <a:lumMod val="50000"/>
                  </a:schemeClr>
                </a:solidFill>
              </a:rPr>
              <a:t> </a:t>
            </a:r>
            <a:r>
              <a:rPr lang="en-US" sz="2800" dirty="0" err="1">
                <a:solidFill>
                  <a:schemeClr val="bg2">
                    <a:lumMod val="50000"/>
                  </a:schemeClr>
                </a:solidFill>
              </a:rPr>
              <a:t>keikutsertaan</a:t>
            </a:r>
            <a:r>
              <a:rPr lang="en-US" sz="2800" dirty="0">
                <a:solidFill>
                  <a:schemeClr val="bg2">
                    <a:lumMod val="50000"/>
                  </a:schemeClr>
                </a:solidFill>
              </a:rPr>
              <a:t> </a:t>
            </a:r>
            <a:r>
              <a:rPr lang="en-US" sz="2800" dirty="0" err="1">
                <a:solidFill>
                  <a:schemeClr val="bg2">
                    <a:lumMod val="50000"/>
                  </a:schemeClr>
                </a:solidFill>
              </a:rPr>
              <a:t>Chitose</a:t>
            </a:r>
            <a:r>
              <a:rPr lang="en-US" sz="2800" dirty="0">
                <a:solidFill>
                  <a:schemeClr val="bg2">
                    <a:lumMod val="50000"/>
                  </a:schemeClr>
                </a:solidFill>
              </a:rPr>
              <a:t> </a:t>
            </a:r>
            <a:r>
              <a:rPr lang="en-US" sz="2800" dirty="0" err="1">
                <a:solidFill>
                  <a:schemeClr val="bg2">
                    <a:lumMod val="50000"/>
                  </a:schemeClr>
                </a:solidFill>
              </a:rPr>
              <a:t>pada</a:t>
            </a:r>
            <a:r>
              <a:rPr lang="en-US" sz="2800" dirty="0">
                <a:solidFill>
                  <a:schemeClr val="bg2">
                    <a:lumMod val="50000"/>
                  </a:schemeClr>
                </a:solidFill>
              </a:rPr>
              <a:t> acara event </a:t>
            </a:r>
            <a:r>
              <a:rPr lang="en-US" sz="2800" dirty="0" err="1">
                <a:solidFill>
                  <a:schemeClr val="bg2">
                    <a:lumMod val="50000"/>
                  </a:schemeClr>
                </a:solidFill>
              </a:rPr>
              <a:t>atau</a:t>
            </a:r>
            <a:r>
              <a:rPr lang="en-US" sz="2800" dirty="0">
                <a:solidFill>
                  <a:schemeClr val="bg2">
                    <a:lumMod val="50000"/>
                  </a:schemeClr>
                </a:solidFill>
              </a:rPr>
              <a:t> </a:t>
            </a:r>
            <a:r>
              <a:rPr lang="en-US" sz="2800" dirty="0" err="1">
                <a:solidFill>
                  <a:schemeClr val="bg2">
                    <a:lumMod val="50000"/>
                  </a:schemeClr>
                </a:solidFill>
              </a:rPr>
              <a:t>pameran</a:t>
            </a:r>
            <a:r>
              <a:rPr lang="en-US" sz="2800" dirty="0">
                <a:solidFill>
                  <a:schemeClr val="bg2">
                    <a:lumMod val="50000"/>
                  </a:schemeClr>
                </a:solidFill>
              </a:rPr>
              <a:t> </a:t>
            </a:r>
            <a:r>
              <a:rPr lang="en-US" sz="2800" dirty="0" err="1">
                <a:solidFill>
                  <a:schemeClr val="bg2">
                    <a:lumMod val="50000"/>
                  </a:schemeClr>
                </a:solidFill>
              </a:rPr>
              <a:t>pemerintahan</a:t>
            </a:r>
            <a:r>
              <a:rPr lang="en-US" sz="2800" dirty="0">
                <a:solidFill>
                  <a:schemeClr val="bg2">
                    <a:lumMod val="50000"/>
                  </a:schemeClr>
                </a:solidFill>
              </a:rPr>
              <a:t> </a:t>
            </a:r>
            <a:r>
              <a:rPr lang="en-US" sz="2800" dirty="0" err="1">
                <a:solidFill>
                  <a:schemeClr val="bg2">
                    <a:lumMod val="50000"/>
                  </a:schemeClr>
                </a:solidFill>
              </a:rPr>
              <a:t>seperti</a:t>
            </a:r>
            <a:r>
              <a:rPr lang="en-US" sz="2800" dirty="0">
                <a:solidFill>
                  <a:schemeClr val="bg2">
                    <a:lumMod val="50000"/>
                  </a:schemeClr>
                </a:solidFill>
              </a:rPr>
              <a:t> GPFE. </a:t>
            </a:r>
            <a:r>
              <a:rPr lang="en-US" sz="2800" dirty="0" err="1">
                <a:solidFill>
                  <a:schemeClr val="bg2">
                    <a:lumMod val="50000"/>
                  </a:schemeClr>
                </a:solidFill>
              </a:rPr>
              <a:t>Nilai</a:t>
            </a:r>
            <a:r>
              <a:rPr lang="en-US" sz="2800" dirty="0">
                <a:solidFill>
                  <a:schemeClr val="bg2">
                    <a:lumMod val="50000"/>
                  </a:schemeClr>
                </a:solidFill>
              </a:rPr>
              <a:t> </a:t>
            </a:r>
            <a:r>
              <a:rPr lang="en-US" sz="2800" dirty="0" err="1">
                <a:solidFill>
                  <a:schemeClr val="bg2">
                    <a:lumMod val="50000"/>
                  </a:schemeClr>
                </a:solidFill>
              </a:rPr>
              <a:t>tertinggi</a:t>
            </a:r>
            <a:r>
              <a:rPr lang="en-US" sz="2800" dirty="0">
                <a:solidFill>
                  <a:schemeClr val="bg2">
                    <a:lumMod val="50000"/>
                  </a:schemeClr>
                </a:solidFill>
              </a:rPr>
              <a:t> </a:t>
            </a:r>
            <a:r>
              <a:rPr lang="en-US" sz="2800" dirty="0" err="1">
                <a:solidFill>
                  <a:schemeClr val="bg2">
                    <a:lumMod val="50000"/>
                  </a:schemeClr>
                </a:solidFill>
              </a:rPr>
              <a:t>secara</a:t>
            </a:r>
            <a:r>
              <a:rPr lang="en-US" sz="2800" dirty="0">
                <a:solidFill>
                  <a:schemeClr val="bg2">
                    <a:lumMod val="50000"/>
                  </a:schemeClr>
                </a:solidFill>
              </a:rPr>
              <a:t> </a:t>
            </a:r>
            <a:r>
              <a:rPr lang="en-US" sz="2800" dirty="0" err="1">
                <a:solidFill>
                  <a:schemeClr val="bg2">
                    <a:lumMod val="50000"/>
                  </a:schemeClr>
                </a:solidFill>
              </a:rPr>
              <a:t>variabel</a:t>
            </a:r>
            <a:r>
              <a:rPr lang="en-US" sz="2800" dirty="0">
                <a:solidFill>
                  <a:schemeClr val="bg2">
                    <a:lumMod val="50000"/>
                  </a:schemeClr>
                </a:solidFill>
              </a:rPr>
              <a:t> </a:t>
            </a:r>
            <a:r>
              <a:rPr lang="en-US" sz="2800" dirty="0" err="1">
                <a:solidFill>
                  <a:schemeClr val="bg2">
                    <a:lumMod val="50000"/>
                  </a:schemeClr>
                </a:solidFill>
              </a:rPr>
              <a:t>yaitu</a:t>
            </a:r>
            <a:r>
              <a:rPr lang="en-US" sz="2800" dirty="0">
                <a:solidFill>
                  <a:schemeClr val="bg2">
                    <a:lumMod val="50000"/>
                  </a:schemeClr>
                </a:solidFill>
              </a:rPr>
              <a:t> variable promotion </a:t>
            </a:r>
            <a:r>
              <a:rPr lang="en-US" sz="2800" dirty="0" err="1">
                <a:solidFill>
                  <a:schemeClr val="bg2">
                    <a:lumMod val="50000"/>
                  </a:schemeClr>
                </a:solidFill>
              </a:rPr>
              <a:t>dengan</a:t>
            </a:r>
            <a:r>
              <a:rPr lang="en-US" sz="2800" dirty="0">
                <a:solidFill>
                  <a:schemeClr val="bg2">
                    <a:lumMod val="50000"/>
                  </a:schemeClr>
                </a:solidFill>
              </a:rPr>
              <a:t> </a:t>
            </a:r>
            <a:r>
              <a:rPr lang="en-US" sz="2800" dirty="0" err="1">
                <a:solidFill>
                  <a:schemeClr val="bg2">
                    <a:lumMod val="50000"/>
                  </a:schemeClr>
                </a:solidFill>
              </a:rPr>
              <a:t>skor</a:t>
            </a:r>
            <a:r>
              <a:rPr lang="en-US" sz="2800" dirty="0">
                <a:solidFill>
                  <a:schemeClr val="bg2">
                    <a:lumMod val="50000"/>
                  </a:schemeClr>
                </a:solidFill>
              </a:rPr>
              <a:t> </a:t>
            </a:r>
            <a:r>
              <a:rPr lang="en-US" sz="2800" b="1" u="sng" dirty="0">
                <a:solidFill>
                  <a:srgbClr val="00B050"/>
                </a:solidFill>
              </a:rPr>
              <a:t>3.68</a:t>
            </a:r>
            <a:r>
              <a:rPr lang="en-US" sz="2800" dirty="0">
                <a:solidFill>
                  <a:schemeClr val="bg2">
                    <a:lumMod val="50000"/>
                  </a:schemeClr>
                </a:solidFill>
              </a:rPr>
              <a:t> </a:t>
            </a:r>
            <a:r>
              <a:rPr lang="en-US" sz="2800" dirty="0" err="1">
                <a:solidFill>
                  <a:schemeClr val="bg2">
                    <a:lumMod val="50000"/>
                  </a:schemeClr>
                </a:solidFill>
              </a:rPr>
              <a:t>dari</a:t>
            </a:r>
            <a:r>
              <a:rPr lang="en-US" sz="2800" dirty="0">
                <a:solidFill>
                  <a:schemeClr val="bg2">
                    <a:lumMod val="50000"/>
                  </a:schemeClr>
                </a:solidFill>
              </a:rPr>
              <a:t> 4. </a:t>
            </a:r>
            <a:r>
              <a:rPr lang="en-US" sz="2800" dirty="0" err="1">
                <a:solidFill>
                  <a:schemeClr val="bg2">
                    <a:lumMod val="50000"/>
                  </a:schemeClr>
                </a:solidFill>
              </a:rPr>
              <a:t>Selain</a:t>
            </a:r>
            <a:r>
              <a:rPr lang="en-US" sz="2800" dirty="0">
                <a:solidFill>
                  <a:schemeClr val="bg2">
                    <a:lumMod val="50000"/>
                  </a:schemeClr>
                </a:solidFill>
              </a:rPr>
              <a:t> </a:t>
            </a:r>
            <a:r>
              <a:rPr lang="en-US" sz="2800" dirty="0" err="1">
                <a:solidFill>
                  <a:schemeClr val="bg2">
                    <a:lumMod val="50000"/>
                  </a:schemeClr>
                </a:solidFill>
              </a:rPr>
              <a:t>itu</a:t>
            </a:r>
            <a:r>
              <a:rPr lang="en-US" sz="2800" dirty="0">
                <a:solidFill>
                  <a:schemeClr val="bg2">
                    <a:lumMod val="50000"/>
                  </a:schemeClr>
                </a:solidFill>
              </a:rPr>
              <a:t> </a:t>
            </a:r>
            <a:r>
              <a:rPr lang="en-US" sz="2800" dirty="0" err="1">
                <a:solidFill>
                  <a:schemeClr val="bg2">
                    <a:lumMod val="50000"/>
                  </a:schemeClr>
                </a:solidFill>
              </a:rPr>
              <a:t>nilai</a:t>
            </a:r>
            <a:r>
              <a:rPr lang="en-US" sz="2800" dirty="0">
                <a:solidFill>
                  <a:schemeClr val="bg2">
                    <a:lumMod val="50000"/>
                  </a:schemeClr>
                </a:solidFill>
              </a:rPr>
              <a:t> </a:t>
            </a:r>
            <a:r>
              <a:rPr lang="en-US" sz="2800" dirty="0" err="1">
                <a:solidFill>
                  <a:schemeClr val="bg2">
                    <a:lumMod val="50000"/>
                  </a:schemeClr>
                </a:solidFill>
              </a:rPr>
              <a:t>secara</a:t>
            </a:r>
            <a:r>
              <a:rPr lang="en-US" sz="2800" dirty="0">
                <a:solidFill>
                  <a:schemeClr val="bg2">
                    <a:lumMod val="50000"/>
                  </a:schemeClr>
                </a:solidFill>
              </a:rPr>
              <a:t> </a:t>
            </a:r>
            <a:r>
              <a:rPr lang="en-US" sz="2800" dirty="0" err="1">
                <a:solidFill>
                  <a:schemeClr val="bg2">
                    <a:lumMod val="50000"/>
                  </a:schemeClr>
                </a:solidFill>
              </a:rPr>
              <a:t>keseluruhan</a:t>
            </a:r>
            <a:r>
              <a:rPr lang="en-US" sz="2800" dirty="0">
                <a:solidFill>
                  <a:schemeClr val="bg2">
                    <a:lumMod val="50000"/>
                  </a:schemeClr>
                </a:solidFill>
              </a:rPr>
              <a:t>, </a:t>
            </a:r>
            <a:r>
              <a:rPr lang="en-US" sz="2800" dirty="0" err="1">
                <a:solidFill>
                  <a:schemeClr val="bg2">
                    <a:lumMod val="50000"/>
                  </a:schemeClr>
                </a:solidFill>
              </a:rPr>
              <a:t>responden</a:t>
            </a:r>
            <a:r>
              <a:rPr lang="en-US" sz="2800" dirty="0">
                <a:solidFill>
                  <a:schemeClr val="bg2">
                    <a:lumMod val="50000"/>
                  </a:schemeClr>
                </a:solidFill>
              </a:rPr>
              <a:t> </a:t>
            </a:r>
            <a:r>
              <a:rPr lang="en-US" sz="2800" dirty="0" err="1">
                <a:solidFill>
                  <a:schemeClr val="bg2">
                    <a:lumMod val="50000"/>
                  </a:schemeClr>
                </a:solidFill>
              </a:rPr>
              <a:t>sangat</a:t>
            </a:r>
            <a:r>
              <a:rPr lang="en-US" sz="2800" dirty="0">
                <a:solidFill>
                  <a:schemeClr val="bg2">
                    <a:lumMod val="50000"/>
                  </a:schemeClr>
                </a:solidFill>
              </a:rPr>
              <a:t> </a:t>
            </a:r>
            <a:r>
              <a:rPr lang="en-US" sz="2800" dirty="0" err="1">
                <a:solidFill>
                  <a:schemeClr val="bg2">
                    <a:lumMod val="50000"/>
                  </a:schemeClr>
                </a:solidFill>
              </a:rPr>
              <a:t>puas</a:t>
            </a:r>
            <a:r>
              <a:rPr lang="en-US" sz="2800" dirty="0">
                <a:solidFill>
                  <a:schemeClr val="bg2">
                    <a:lumMod val="50000"/>
                  </a:schemeClr>
                </a:solidFill>
              </a:rPr>
              <a:t> </a:t>
            </a:r>
            <a:r>
              <a:rPr lang="en-US" sz="2800" dirty="0" err="1">
                <a:solidFill>
                  <a:schemeClr val="bg2">
                    <a:lumMod val="50000"/>
                  </a:schemeClr>
                </a:solidFill>
              </a:rPr>
              <a:t>dengan</a:t>
            </a:r>
            <a:r>
              <a:rPr lang="en-US" sz="2800" dirty="0">
                <a:solidFill>
                  <a:schemeClr val="bg2">
                    <a:lumMod val="50000"/>
                  </a:schemeClr>
                </a:solidFill>
              </a:rPr>
              <a:t> </a:t>
            </a:r>
            <a:r>
              <a:rPr lang="en-US" sz="2800" dirty="0" err="1">
                <a:solidFill>
                  <a:schemeClr val="bg2">
                    <a:lumMod val="50000"/>
                  </a:schemeClr>
                </a:solidFill>
              </a:rPr>
              <a:t>kenyamanan</a:t>
            </a:r>
            <a:r>
              <a:rPr lang="en-US" sz="2800" dirty="0">
                <a:solidFill>
                  <a:schemeClr val="bg2">
                    <a:lumMod val="50000"/>
                  </a:schemeClr>
                </a:solidFill>
              </a:rPr>
              <a:t> </a:t>
            </a:r>
            <a:r>
              <a:rPr lang="en-US" sz="2800" dirty="0" err="1">
                <a:solidFill>
                  <a:schemeClr val="bg2">
                    <a:lumMod val="50000"/>
                  </a:schemeClr>
                </a:solidFill>
              </a:rPr>
              <a:t>dan</a:t>
            </a:r>
            <a:r>
              <a:rPr lang="en-US" sz="2800" dirty="0">
                <a:solidFill>
                  <a:schemeClr val="bg2">
                    <a:lumMod val="50000"/>
                  </a:schemeClr>
                </a:solidFill>
              </a:rPr>
              <a:t> </a:t>
            </a:r>
            <a:r>
              <a:rPr lang="en-US" sz="2800" dirty="0" err="1">
                <a:solidFill>
                  <a:schemeClr val="bg2">
                    <a:lumMod val="50000"/>
                  </a:schemeClr>
                </a:solidFill>
              </a:rPr>
              <a:t>ketahanan</a:t>
            </a:r>
            <a:r>
              <a:rPr lang="en-US" sz="2800" dirty="0">
                <a:solidFill>
                  <a:schemeClr val="bg2">
                    <a:lumMod val="50000"/>
                  </a:schemeClr>
                </a:solidFill>
              </a:rPr>
              <a:t> </a:t>
            </a:r>
            <a:r>
              <a:rPr lang="en-US" sz="2800" dirty="0" err="1">
                <a:solidFill>
                  <a:schemeClr val="bg2">
                    <a:lumMod val="50000"/>
                  </a:schemeClr>
                </a:solidFill>
              </a:rPr>
              <a:t>produk</a:t>
            </a:r>
            <a:r>
              <a:rPr lang="en-US" sz="2800" dirty="0">
                <a:solidFill>
                  <a:schemeClr val="bg2">
                    <a:lumMod val="50000"/>
                  </a:schemeClr>
                </a:solidFill>
              </a:rPr>
              <a:t> </a:t>
            </a:r>
            <a:r>
              <a:rPr lang="en-US" sz="2800" dirty="0" err="1">
                <a:solidFill>
                  <a:schemeClr val="bg2">
                    <a:lumMod val="50000"/>
                  </a:schemeClr>
                </a:solidFill>
              </a:rPr>
              <a:t>Chitose</a:t>
            </a:r>
            <a:r>
              <a:rPr lang="en-US" sz="2800" dirty="0">
                <a:solidFill>
                  <a:schemeClr val="bg2">
                    <a:lumMod val="50000"/>
                  </a:schemeClr>
                </a:solidFill>
              </a:rPr>
              <a:t> yang </a:t>
            </a:r>
            <a:r>
              <a:rPr lang="en-US" sz="2800" dirty="0" err="1">
                <a:solidFill>
                  <a:schemeClr val="bg2">
                    <a:lumMod val="50000"/>
                  </a:schemeClr>
                </a:solidFill>
              </a:rPr>
              <a:t>memiliki</a:t>
            </a:r>
            <a:r>
              <a:rPr lang="en-US" sz="2800" dirty="0">
                <a:solidFill>
                  <a:schemeClr val="bg2">
                    <a:lumMod val="50000"/>
                  </a:schemeClr>
                </a:solidFill>
              </a:rPr>
              <a:t> </a:t>
            </a:r>
            <a:r>
              <a:rPr lang="en-US" sz="2800" dirty="0" err="1">
                <a:solidFill>
                  <a:schemeClr val="bg2">
                    <a:lumMod val="50000"/>
                  </a:schemeClr>
                </a:solidFill>
              </a:rPr>
              <a:t>skor</a:t>
            </a:r>
            <a:r>
              <a:rPr lang="en-US" sz="2800" dirty="0">
                <a:solidFill>
                  <a:schemeClr val="bg2">
                    <a:lumMod val="50000"/>
                  </a:schemeClr>
                </a:solidFill>
              </a:rPr>
              <a:t> </a:t>
            </a:r>
            <a:r>
              <a:rPr lang="en-US" sz="2800" b="1" u="sng" dirty="0">
                <a:solidFill>
                  <a:srgbClr val="00B050"/>
                </a:solidFill>
              </a:rPr>
              <a:t>3.84</a:t>
            </a:r>
            <a:r>
              <a:rPr lang="en-US" sz="2800" dirty="0">
                <a:solidFill>
                  <a:schemeClr val="bg2">
                    <a:lumMod val="50000"/>
                  </a:schemeClr>
                </a:solidFill>
              </a:rPr>
              <a:t> </a:t>
            </a:r>
            <a:r>
              <a:rPr lang="en-US" sz="2800" b="1" dirty="0">
                <a:solidFill>
                  <a:schemeClr val="bg2">
                    <a:lumMod val="50000"/>
                  </a:schemeClr>
                </a:solidFill>
              </a:rPr>
              <a:t>(</a:t>
            </a:r>
            <a:r>
              <a:rPr lang="en-US" sz="2800" b="1" dirty="0" err="1">
                <a:solidFill>
                  <a:schemeClr val="bg2">
                    <a:lumMod val="50000"/>
                  </a:schemeClr>
                </a:solidFill>
              </a:rPr>
              <a:t>skala</a:t>
            </a:r>
            <a:r>
              <a:rPr lang="en-US" sz="2800" b="1" dirty="0">
                <a:solidFill>
                  <a:schemeClr val="bg2">
                    <a:lumMod val="50000"/>
                  </a:schemeClr>
                </a:solidFill>
              </a:rPr>
              <a:t> 1-4) </a:t>
            </a:r>
            <a:r>
              <a:rPr lang="en-US" sz="2800" dirty="0" err="1">
                <a:solidFill>
                  <a:schemeClr val="bg2">
                    <a:lumMod val="50000"/>
                  </a:schemeClr>
                </a:solidFill>
              </a:rPr>
              <a:t>dari</a:t>
            </a:r>
            <a:r>
              <a:rPr lang="en-US" sz="2800" dirty="0">
                <a:solidFill>
                  <a:schemeClr val="bg2">
                    <a:lumMod val="50000"/>
                  </a:schemeClr>
                </a:solidFill>
              </a:rPr>
              <a:t> </a:t>
            </a:r>
            <a:r>
              <a:rPr lang="en-US" sz="2800" dirty="0" err="1">
                <a:solidFill>
                  <a:schemeClr val="bg2">
                    <a:lumMod val="50000"/>
                  </a:schemeClr>
                </a:solidFill>
              </a:rPr>
              <a:t>keseluruhan</a:t>
            </a:r>
            <a:r>
              <a:rPr lang="en-US" sz="2800" dirty="0">
                <a:solidFill>
                  <a:schemeClr val="bg2">
                    <a:lumMod val="50000"/>
                  </a:schemeClr>
                </a:solidFill>
              </a:rPr>
              <a:t> </a:t>
            </a:r>
            <a:r>
              <a:rPr lang="en-US" sz="2800" dirty="0" err="1">
                <a:solidFill>
                  <a:schemeClr val="bg2">
                    <a:lumMod val="50000"/>
                  </a:schemeClr>
                </a:solidFill>
              </a:rPr>
              <a:t>indikator</a:t>
            </a:r>
            <a:r>
              <a:rPr lang="en-US" sz="2800" dirty="0">
                <a:solidFill>
                  <a:schemeClr val="bg2">
                    <a:lumMod val="50000"/>
                  </a:schemeClr>
                </a:solidFill>
              </a:rPr>
              <a:t> yang </a:t>
            </a:r>
            <a:r>
              <a:rPr lang="en-US" sz="2800" dirty="0" err="1">
                <a:solidFill>
                  <a:schemeClr val="bg2">
                    <a:lumMod val="50000"/>
                  </a:schemeClr>
                </a:solidFill>
              </a:rPr>
              <a:t>diberikan</a:t>
            </a:r>
            <a:r>
              <a:rPr lang="en-US" sz="2800" dirty="0">
                <a:solidFill>
                  <a:schemeClr val="bg2">
                    <a:lumMod val="50000"/>
                  </a:schemeClr>
                </a:solidFill>
              </a:rPr>
              <a:t> </a:t>
            </a:r>
            <a:r>
              <a:rPr lang="en-US" sz="2800" dirty="0" err="1">
                <a:solidFill>
                  <a:schemeClr val="bg2">
                    <a:lumMod val="50000"/>
                  </a:schemeClr>
                </a:solidFill>
              </a:rPr>
              <a:t>saat</a:t>
            </a:r>
            <a:r>
              <a:rPr lang="en-US" sz="2800" dirty="0">
                <a:solidFill>
                  <a:schemeClr val="bg2">
                    <a:lumMod val="50000"/>
                  </a:schemeClr>
                </a:solidFill>
              </a:rPr>
              <a:t> </a:t>
            </a:r>
            <a:r>
              <a:rPr lang="en-US" sz="2800" dirty="0" err="1">
                <a:solidFill>
                  <a:schemeClr val="bg2">
                    <a:lumMod val="50000"/>
                  </a:schemeClr>
                </a:solidFill>
              </a:rPr>
              <a:t>survei</a:t>
            </a:r>
            <a:r>
              <a:rPr lang="en-US" sz="2800" dirty="0">
                <a:solidFill>
                  <a:schemeClr val="bg2">
                    <a:lumMod val="50000"/>
                  </a:schemeClr>
                </a:solidFill>
              </a:rPr>
              <a:t> </a:t>
            </a:r>
            <a:r>
              <a:rPr lang="en-US" sz="2800" dirty="0" err="1">
                <a:solidFill>
                  <a:schemeClr val="bg2">
                    <a:lumMod val="50000"/>
                  </a:schemeClr>
                </a:solidFill>
              </a:rPr>
              <a:t>kepuasan</a:t>
            </a:r>
            <a:r>
              <a:rPr lang="en-US" sz="2800" dirty="0">
                <a:solidFill>
                  <a:schemeClr val="bg2">
                    <a:lumMod val="50000"/>
                  </a:schemeClr>
                </a:solidFill>
              </a:rPr>
              <a:t> </a:t>
            </a:r>
            <a:r>
              <a:rPr lang="en-US" sz="2800" dirty="0" err="1">
                <a:solidFill>
                  <a:schemeClr val="bg2">
                    <a:lumMod val="50000"/>
                  </a:schemeClr>
                </a:solidFill>
              </a:rPr>
              <a:t>pelanggan</a:t>
            </a:r>
            <a:r>
              <a:rPr lang="en-US" sz="2800" dirty="0">
                <a:solidFill>
                  <a:schemeClr val="bg2">
                    <a:lumMod val="50000"/>
                  </a:schemeClr>
                </a:solidFill>
              </a:rPr>
              <a:t>.</a:t>
            </a:r>
            <a:endParaRPr sz="2800" dirty="0">
              <a:solidFill>
                <a:schemeClr val="bg2">
                  <a:lumMod val="50000"/>
                </a:schemeClr>
              </a:solidFill>
            </a:endParaRPr>
          </a:p>
        </p:txBody>
      </p:sp>
      <p:sp>
        <p:nvSpPr>
          <p:cNvPr id="222" name="Industry Pioneer Awards 2022…"/>
          <p:cNvSpPr txBox="1"/>
          <p:nvPr/>
        </p:nvSpPr>
        <p:spPr>
          <a:xfrm>
            <a:off x="1175962" y="8618260"/>
            <a:ext cx="11942160" cy="268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a:buSzPct val="123000"/>
              <a:defRPr sz="3200">
                <a:solidFill>
                  <a:srgbClr val="919191"/>
                </a:solidFill>
              </a:defRPr>
            </a:pPr>
            <a:r>
              <a:rPr lang="en-US" sz="2800" dirty="0" err="1">
                <a:solidFill>
                  <a:schemeClr val="bg2">
                    <a:lumMod val="50000"/>
                  </a:schemeClr>
                </a:solidFill>
              </a:rPr>
              <a:t>Sedangkan</a:t>
            </a:r>
            <a:r>
              <a:rPr lang="en-US" sz="2800" dirty="0">
                <a:solidFill>
                  <a:schemeClr val="bg2">
                    <a:lumMod val="50000"/>
                  </a:schemeClr>
                </a:solidFill>
              </a:rPr>
              <a:t> </a:t>
            </a:r>
            <a:r>
              <a:rPr lang="en-US" sz="2800" dirty="0" err="1">
                <a:solidFill>
                  <a:schemeClr val="bg2">
                    <a:lumMod val="50000"/>
                  </a:schemeClr>
                </a:solidFill>
              </a:rPr>
              <a:t>responden</a:t>
            </a:r>
            <a:r>
              <a:rPr lang="en-US" sz="2800" dirty="0">
                <a:solidFill>
                  <a:schemeClr val="bg2">
                    <a:lumMod val="50000"/>
                  </a:schemeClr>
                </a:solidFill>
              </a:rPr>
              <a:t> </a:t>
            </a:r>
            <a:r>
              <a:rPr lang="en-US" sz="2800" dirty="0" err="1">
                <a:solidFill>
                  <a:schemeClr val="bg2">
                    <a:lumMod val="50000"/>
                  </a:schemeClr>
                </a:solidFill>
              </a:rPr>
              <a:t>merasa</a:t>
            </a:r>
            <a:r>
              <a:rPr lang="en-US" sz="2800" dirty="0">
                <a:solidFill>
                  <a:schemeClr val="bg2">
                    <a:lumMod val="50000"/>
                  </a:schemeClr>
                </a:solidFill>
              </a:rPr>
              <a:t> </a:t>
            </a:r>
            <a:r>
              <a:rPr lang="en-US" sz="2800" dirty="0" err="1">
                <a:solidFill>
                  <a:schemeClr val="bg2">
                    <a:lumMod val="50000"/>
                  </a:schemeClr>
                </a:solidFill>
              </a:rPr>
              <a:t>kurang</a:t>
            </a:r>
            <a:r>
              <a:rPr lang="en-US" sz="2800" dirty="0">
                <a:solidFill>
                  <a:schemeClr val="bg2">
                    <a:lumMod val="50000"/>
                  </a:schemeClr>
                </a:solidFill>
              </a:rPr>
              <a:t> </a:t>
            </a:r>
            <a:r>
              <a:rPr lang="en-US" sz="2800" dirty="0" err="1">
                <a:solidFill>
                  <a:schemeClr val="bg2">
                    <a:lumMod val="50000"/>
                  </a:schemeClr>
                </a:solidFill>
              </a:rPr>
              <a:t>puas</a:t>
            </a:r>
            <a:r>
              <a:rPr lang="en-US" sz="2800" dirty="0">
                <a:solidFill>
                  <a:schemeClr val="bg2">
                    <a:lumMod val="50000"/>
                  </a:schemeClr>
                </a:solidFill>
              </a:rPr>
              <a:t> </a:t>
            </a:r>
            <a:r>
              <a:rPr lang="en-US" sz="2800" dirty="0" err="1">
                <a:solidFill>
                  <a:schemeClr val="bg2">
                    <a:lumMod val="50000"/>
                  </a:schemeClr>
                </a:solidFill>
              </a:rPr>
              <a:t>dengan</a:t>
            </a:r>
            <a:r>
              <a:rPr lang="en-US" sz="2800" dirty="0">
                <a:solidFill>
                  <a:schemeClr val="bg2">
                    <a:lumMod val="50000"/>
                  </a:schemeClr>
                </a:solidFill>
              </a:rPr>
              <a:t> </a:t>
            </a:r>
            <a:r>
              <a:rPr lang="en-US" sz="2800" dirty="0" err="1">
                <a:solidFill>
                  <a:schemeClr val="bg2">
                    <a:lumMod val="50000"/>
                  </a:schemeClr>
                </a:solidFill>
              </a:rPr>
              <a:t>ketersediaan</a:t>
            </a:r>
            <a:r>
              <a:rPr lang="en-US" sz="2800" dirty="0">
                <a:solidFill>
                  <a:schemeClr val="bg2">
                    <a:lumMod val="50000"/>
                  </a:schemeClr>
                </a:solidFill>
              </a:rPr>
              <a:t> </a:t>
            </a:r>
            <a:r>
              <a:rPr lang="en-US" sz="2800" dirty="0" err="1">
                <a:solidFill>
                  <a:schemeClr val="bg2">
                    <a:lumMod val="50000"/>
                  </a:schemeClr>
                </a:solidFill>
              </a:rPr>
              <a:t>kantor</a:t>
            </a:r>
            <a:r>
              <a:rPr lang="en-US" sz="2800" dirty="0">
                <a:solidFill>
                  <a:schemeClr val="bg2">
                    <a:lumMod val="50000"/>
                  </a:schemeClr>
                </a:solidFill>
              </a:rPr>
              <a:t>/showroom/distributor </a:t>
            </a:r>
            <a:r>
              <a:rPr lang="en-US" sz="2800" dirty="0" err="1">
                <a:solidFill>
                  <a:schemeClr val="bg2">
                    <a:lumMod val="50000"/>
                  </a:schemeClr>
                </a:solidFill>
              </a:rPr>
              <a:t>Chitose</a:t>
            </a:r>
            <a:r>
              <a:rPr lang="en-US" sz="2800" dirty="0">
                <a:solidFill>
                  <a:schemeClr val="bg2">
                    <a:lumMod val="50000"/>
                  </a:schemeClr>
                </a:solidFill>
              </a:rPr>
              <a:t>, </a:t>
            </a:r>
            <a:r>
              <a:rPr lang="en-US" sz="2800" dirty="0" err="1">
                <a:solidFill>
                  <a:schemeClr val="bg2">
                    <a:lumMod val="50000"/>
                  </a:schemeClr>
                </a:solidFill>
              </a:rPr>
              <a:t>karena</a:t>
            </a:r>
            <a:r>
              <a:rPr lang="en-US" sz="2800" dirty="0">
                <a:solidFill>
                  <a:schemeClr val="bg2">
                    <a:lumMod val="50000"/>
                  </a:schemeClr>
                </a:solidFill>
              </a:rPr>
              <a:t> </a:t>
            </a:r>
            <a:r>
              <a:rPr lang="en-US" sz="2800" dirty="0" err="1">
                <a:solidFill>
                  <a:schemeClr val="bg2">
                    <a:lumMod val="50000"/>
                  </a:schemeClr>
                </a:solidFill>
              </a:rPr>
              <a:t>memiliki</a:t>
            </a:r>
            <a:r>
              <a:rPr lang="en-US" sz="2800" dirty="0">
                <a:solidFill>
                  <a:schemeClr val="bg2">
                    <a:lumMod val="50000"/>
                  </a:schemeClr>
                </a:solidFill>
              </a:rPr>
              <a:t> </a:t>
            </a:r>
            <a:r>
              <a:rPr lang="en-US" sz="2800" dirty="0" err="1">
                <a:solidFill>
                  <a:schemeClr val="bg2">
                    <a:lumMod val="50000"/>
                  </a:schemeClr>
                </a:solidFill>
              </a:rPr>
              <a:t>nilai</a:t>
            </a:r>
            <a:r>
              <a:rPr lang="en-US" sz="2800" dirty="0">
                <a:solidFill>
                  <a:schemeClr val="bg2">
                    <a:lumMod val="50000"/>
                  </a:schemeClr>
                </a:solidFill>
              </a:rPr>
              <a:t> </a:t>
            </a:r>
            <a:r>
              <a:rPr lang="en-US" sz="2800" dirty="0" err="1">
                <a:solidFill>
                  <a:schemeClr val="bg2">
                    <a:lumMod val="50000"/>
                  </a:schemeClr>
                </a:solidFill>
              </a:rPr>
              <a:t>terendah</a:t>
            </a:r>
            <a:r>
              <a:rPr lang="en-US" sz="2800" dirty="0">
                <a:solidFill>
                  <a:schemeClr val="bg2">
                    <a:lumMod val="50000"/>
                  </a:schemeClr>
                </a:solidFill>
              </a:rPr>
              <a:t> </a:t>
            </a:r>
            <a:r>
              <a:rPr lang="en-US" sz="2800" dirty="0" err="1">
                <a:solidFill>
                  <a:schemeClr val="bg2">
                    <a:lumMod val="50000"/>
                  </a:schemeClr>
                </a:solidFill>
              </a:rPr>
              <a:t>baik</a:t>
            </a:r>
            <a:r>
              <a:rPr lang="en-US" sz="2800" dirty="0">
                <a:solidFill>
                  <a:schemeClr val="bg2">
                    <a:lumMod val="50000"/>
                  </a:schemeClr>
                </a:solidFill>
              </a:rPr>
              <a:t> </a:t>
            </a:r>
            <a:r>
              <a:rPr lang="en-US" sz="2800" dirty="0" err="1">
                <a:solidFill>
                  <a:schemeClr val="bg2">
                    <a:lumMod val="50000"/>
                  </a:schemeClr>
                </a:solidFill>
              </a:rPr>
              <a:t>secara</a:t>
            </a:r>
            <a:r>
              <a:rPr lang="en-US" sz="2800" dirty="0">
                <a:solidFill>
                  <a:schemeClr val="bg2">
                    <a:lumMod val="50000"/>
                  </a:schemeClr>
                </a:solidFill>
              </a:rPr>
              <a:t> </a:t>
            </a:r>
            <a:r>
              <a:rPr lang="en-US" sz="2800" dirty="0" err="1">
                <a:solidFill>
                  <a:schemeClr val="bg2">
                    <a:lumMod val="50000"/>
                  </a:schemeClr>
                </a:solidFill>
              </a:rPr>
              <a:t>variabel</a:t>
            </a:r>
            <a:r>
              <a:rPr lang="en-US" sz="2800" dirty="0">
                <a:solidFill>
                  <a:schemeClr val="bg2">
                    <a:lumMod val="50000"/>
                  </a:schemeClr>
                </a:solidFill>
              </a:rPr>
              <a:t> (place) </a:t>
            </a:r>
            <a:r>
              <a:rPr lang="en-US" sz="2800" dirty="0" err="1">
                <a:solidFill>
                  <a:schemeClr val="bg2">
                    <a:lumMod val="50000"/>
                  </a:schemeClr>
                </a:solidFill>
              </a:rPr>
              <a:t>dengan</a:t>
            </a:r>
            <a:r>
              <a:rPr lang="en-US" sz="2800" dirty="0">
                <a:solidFill>
                  <a:schemeClr val="bg2">
                    <a:lumMod val="50000"/>
                  </a:schemeClr>
                </a:solidFill>
              </a:rPr>
              <a:t> </a:t>
            </a:r>
            <a:r>
              <a:rPr lang="en-US" sz="2800" dirty="0" err="1">
                <a:solidFill>
                  <a:schemeClr val="bg2">
                    <a:lumMod val="50000"/>
                  </a:schemeClr>
                </a:solidFill>
              </a:rPr>
              <a:t>skor</a:t>
            </a:r>
            <a:r>
              <a:rPr lang="en-US" sz="2800" dirty="0">
                <a:solidFill>
                  <a:schemeClr val="bg2">
                    <a:lumMod val="50000"/>
                  </a:schemeClr>
                </a:solidFill>
              </a:rPr>
              <a:t> </a:t>
            </a:r>
            <a:r>
              <a:rPr lang="en-US" sz="2800" b="1" u="sng" dirty="0">
                <a:solidFill>
                  <a:srgbClr val="C00000"/>
                </a:solidFill>
              </a:rPr>
              <a:t>3,34</a:t>
            </a:r>
            <a:r>
              <a:rPr lang="en-US" sz="2800" dirty="0">
                <a:solidFill>
                  <a:schemeClr val="bg2">
                    <a:lumMod val="50000"/>
                  </a:schemeClr>
                </a:solidFill>
              </a:rPr>
              <a:t> </a:t>
            </a:r>
            <a:r>
              <a:rPr lang="en-US" sz="2800" dirty="0" err="1">
                <a:solidFill>
                  <a:schemeClr val="bg2">
                    <a:lumMod val="50000"/>
                  </a:schemeClr>
                </a:solidFill>
              </a:rPr>
              <a:t>dari</a:t>
            </a:r>
            <a:r>
              <a:rPr lang="en-US" sz="2800" dirty="0">
                <a:solidFill>
                  <a:schemeClr val="bg2">
                    <a:lumMod val="50000"/>
                  </a:schemeClr>
                </a:solidFill>
              </a:rPr>
              <a:t> 4 </a:t>
            </a:r>
            <a:r>
              <a:rPr lang="en-US" sz="2800" dirty="0" err="1">
                <a:solidFill>
                  <a:schemeClr val="bg2">
                    <a:lumMod val="50000"/>
                  </a:schemeClr>
                </a:solidFill>
              </a:rPr>
              <a:t>dan</a:t>
            </a:r>
            <a:r>
              <a:rPr lang="en-US" sz="2800" dirty="0">
                <a:solidFill>
                  <a:schemeClr val="bg2">
                    <a:lumMod val="50000"/>
                  </a:schemeClr>
                </a:solidFill>
              </a:rPr>
              <a:t> </a:t>
            </a:r>
            <a:r>
              <a:rPr lang="en-US" sz="2800" dirty="0" err="1">
                <a:solidFill>
                  <a:schemeClr val="bg2">
                    <a:lumMod val="50000"/>
                  </a:schemeClr>
                </a:solidFill>
              </a:rPr>
              <a:t>nilai</a:t>
            </a:r>
            <a:r>
              <a:rPr lang="en-US" sz="2800" dirty="0">
                <a:solidFill>
                  <a:schemeClr val="bg2">
                    <a:lumMod val="50000"/>
                  </a:schemeClr>
                </a:solidFill>
              </a:rPr>
              <a:t> </a:t>
            </a:r>
            <a:r>
              <a:rPr lang="en-US" sz="2800" dirty="0" err="1">
                <a:solidFill>
                  <a:schemeClr val="bg2">
                    <a:lumMod val="50000"/>
                  </a:schemeClr>
                </a:solidFill>
              </a:rPr>
              <a:t>terendah</a:t>
            </a:r>
            <a:r>
              <a:rPr lang="en-US" sz="2800" dirty="0">
                <a:solidFill>
                  <a:schemeClr val="bg2">
                    <a:lumMod val="50000"/>
                  </a:schemeClr>
                </a:solidFill>
              </a:rPr>
              <a:t> </a:t>
            </a:r>
            <a:r>
              <a:rPr lang="en-US" sz="2800" dirty="0" err="1">
                <a:solidFill>
                  <a:schemeClr val="bg2">
                    <a:lumMod val="50000"/>
                  </a:schemeClr>
                </a:solidFill>
              </a:rPr>
              <a:t>secara</a:t>
            </a:r>
            <a:r>
              <a:rPr lang="en-US" sz="2800" dirty="0">
                <a:solidFill>
                  <a:schemeClr val="bg2">
                    <a:lumMod val="50000"/>
                  </a:schemeClr>
                </a:solidFill>
              </a:rPr>
              <a:t> </a:t>
            </a:r>
            <a:r>
              <a:rPr lang="en-US" sz="2800" dirty="0" err="1">
                <a:solidFill>
                  <a:schemeClr val="bg2">
                    <a:lumMod val="50000"/>
                  </a:schemeClr>
                </a:solidFill>
              </a:rPr>
              <a:t>keseluruhan</a:t>
            </a:r>
            <a:r>
              <a:rPr lang="en-US" sz="2800" dirty="0">
                <a:solidFill>
                  <a:schemeClr val="bg2">
                    <a:lumMod val="50000"/>
                  </a:schemeClr>
                </a:solidFill>
              </a:rPr>
              <a:t> </a:t>
            </a:r>
            <a:r>
              <a:rPr lang="en-US" sz="2800" dirty="0" err="1">
                <a:solidFill>
                  <a:schemeClr val="bg2">
                    <a:lumMod val="50000"/>
                  </a:schemeClr>
                </a:solidFill>
              </a:rPr>
              <a:t>indikator</a:t>
            </a:r>
            <a:r>
              <a:rPr lang="en-US" sz="2800" dirty="0">
                <a:solidFill>
                  <a:schemeClr val="bg2">
                    <a:lumMod val="50000"/>
                  </a:schemeClr>
                </a:solidFill>
              </a:rPr>
              <a:t> </a:t>
            </a:r>
            <a:r>
              <a:rPr lang="en-US" sz="2800" dirty="0" err="1">
                <a:solidFill>
                  <a:schemeClr val="bg2">
                    <a:lumMod val="50000"/>
                  </a:schemeClr>
                </a:solidFill>
              </a:rPr>
              <a:t>pertanyaan</a:t>
            </a:r>
            <a:r>
              <a:rPr lang="en-US" sz="2800" dirty="0">
                <a:solidFill>
                  <a:schemeClr val="bg2">
                    <a:lumMod val="50000"/>
                  </a:schemeClr>
                </a:solidFill>
              </a:rPr>
              <a:t> </a:t>
            </a:r>
            <a:r>
              <a:rPr lang="en-US" sz="2800" dirty="0" err="1">
                <a:solidFill>
                  <a:schemeClr val="bg2">
                    <a:lumMod val="50000"/>
                  </a:schemeClr>
                </a:solidFill>
              </a:rPr>
              <a:t>pengiriman</a:t>
            </a:r>
            <a:r>
              <a:rPr lang="en-US" sz="2800" dirty="0">
                <a:solidFill>
                  <a:schemeClr val="bg2">
                    <a:lumMod val="50000"/>
                  </a:schemeClr>
                </a:solidFill>
              </a:rPr>
              <a:t> </a:t>
            </a:r>
            <a:r>
              <a:rPr lang="en-US" sz="2800" dirty="0" err="1">
                <a:solidFill>
                  <a:schemeClr val="bg2">
                    <a:lumMod val="50000"/>
                  </a:schemeClr>
                </a:solidFill>
              </a:rPr>
              <a:t>produk</a:t>
            </a:r>
            <a:r>
              <a:rPr lang="en-US" sz="2800" dirty="0">
                <a:solidFill>
                  <a:schemeClr val="bg2">
                    <a:lumMod val="50000"/>
                  </a:schemeClr>
                </a:solidFill>
              </a:rPr>
              <a:t> </a:t>
            </a:r>
            <a:r>
              <a:rPr lang="en-US" sz="2800" dirty="0" err="1">
                <a:solidFill>
                  <a:schemeClr val="bg2">
                    <a:lumMod val="50000"/>
                  </a:schemeClr>
                </a:solidFill>
              </a:rPr>
              <a:t>Chitose</a:t>
            </a:r>
            <a:r>
              <a:rPr lang="en-US" sz="2800" dirty="0">
                <a:solidFill>
                  <a:schemeClr val="bg2">
                    <a:lumMod val="50000"/>
                  </a:schemeClr>
                </a:solidFill>
              </a:rPr>
              <a:t> </a:t>
            </a:r>
            <a:r>
              <a:rPr lang="en-US" sz="2800" dirty="0" err="1">
                <a:solidFill>
                  <a:schemeClr val="bg2">
                    <a:lumMod val="50000"/>
                  </a:schemeClr>
                </a:solidFill>
              </a:rPr>
              <a:t>dengan</a:t>
            </a:r>
            <a:r>
              <a:rPr lang="en-US" sz="2800" dirty="0">
                <a:solidFill>
                  <a:schemeClr val="bg2">
                    <a:lumMod val="50000"/>
                  </a:schemeClr>
                </a:solidFill>
              </a:rPr>
              <a:t> </a:t>
            </a:r>
            <a:r>
              <a:rPr lang="en-US" sz="2800" dirty="0" err="1">
                <a:solidFill>
                  <a:schemeClr val="bg2">
                    <a:lumMod val="50000"/>
                  </a:schemeClr>
                </a:solidFill>
              </a:rPr>
              <a:t>skor</a:t>
            </a:r>
            <a:r>
              <a:rPr lang="en-US" sz="2800" dirty="0">
                <a:solidFill>
                  <a:schemeClr val="bg2">
                    <a:lumMod val="50000"/>
                  </a:schemeClr>
                </a:solidFill>
              </a:rPr>
              <a:t> </a:t>
            </a:r>
            <a:r>
              <a:rPr lang="en-US" sz="2800" b="1" u="sng" dirty="0">
                <a:solidFill>
                  <a:srgbClr val="C00000"/>
                </a:solidFill>
              </a:rPr>
              <a:t>3.29 </a:t>
            </a:r>
            <a:r>
              <a:rPr lang="en-US" sz="2800" b="1" u="sng" dirty="0">
                <a:solidFill>
                  <a:schemeClr val="tx2">
                    <a:lumMod val="10000"/>
                  </a:schemeClr>
                </a:solidFill>
              </a:rPr>
              <a:t>(</a:t>
            </a:r>
            <a:r>
              <a:rPr lang="en-US" sz="2800" b="1" dirty="0" err="1">
                <a:solidFill>
                  <a:schemeClr val="tx2">
                    <a:lumMod val="10000"/>
                  </a:schemeClr>
                </a:solidFill>
              </a:rPr>
              <a:t>skala</a:t>
            </a:r>
            <a:r>
              <a:rPr lang="en-US" sz="2800" b="1" dirty="0">
                <a:solidFill>
                  <a:schemeClr val="tx2">
                    <a:lumMod val="10000"/>
                  </a:schemeClr>
                </a:solidFill>
              </a:rPr>
              <a:t> 1-4).</a:t>
            </a:r>
            <a:endParaRPr sz="2800" b="1" dirty="0">
              <a:solidFill>
                <a:schemeClr val="tx2">
                  <a:lumMod val="10000"/>
                </a:schemeClr>
              </a:solidFill>
            </a:endParaRPr>
          </a:p>
        </p:txBody>
      </p:sp>
      <p:pic>
        <p:nvPicPr>
          <p:cNvPr id="2" name="Picture Placeholder 1"/>
          <p:cNvPicPr>
            <a:picLocks noGrp="1" noChangeAspect="1"/>
          </p:cNvPicPr>
          <p:nvPr>
            <p:ph type="pic" sz="half" idx="21"/>
          </p:nvPr>
        </p:nvPicPr>
        <p:blipFill>
          <a:blip r:embed="rId2">
            <a:extLst>
              <a:ext uri="{28A0092B-C50C-407E-A947-70E740481C1C}">
                <a14:useLocalDpi xmlns:a14="http://schemas.microsoft.com/office/drawing/2010/main" val="0"/>
              </a:ext>
            </a:extLst>
          </a:blip>
          <a:srcRect l="8659" r="8659"/>
          <a:stretch>
            <a:fillRect/>
          </a:stretch>
        </p:blipFill>
        <p:spPr>
          <a:xfrm>
            <a:off x="14397209" y="4072214"/>
            <a:ext cx="8810829" cy="7103715"/>
          </a:xfrm>
        </p:spPr>
      </p:pic>
      <p:pic>
        <p:nvPicPr>
          <p:cNvPr id="7" name="Picture 6"/>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251" name="Ready to Collaborations?"/>
          <p:cNvSpPr txBox="1"/>
          <p:nvPr/>
        </p:nvSpPr>
        <p:spPr>
          <a:xfrm>
            <a:off x="1175962" y="2070291"/>
            <a:ext cx="11016039"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000000"/>
                </a:solidFill>
              </a:defRPr>
            </a:lvl1pPr>
          </a:lstStyle>
          <a:p>
            <a:r>
              <a:rPr lang="en-US" dirty="0" err="1"/>
              <a:t>Lampiran</a:t>
            </a:r>
            <a:endParaRPr dirty="0"/>
          </a:p>
        </p:txBody>
      </p:sp>
      <p:sp>
        <p:nvSpPr>
          <p:cNvPr id="252" name="List the next steps here and give the client a way to get in touch with you if they have questions about the proposal."/>
          <p:cNvSpPr txBox="1"/>
          <p:nvPr/>
        </p:nvSpPr>
        <p:spPr>
          <a:xfrm>
            <a:off x="1175962" y="9622095"/>
            <a:ext cx="7467953" cy="639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endParaRPr dirty="0"/>
          </a:p>
        </p:txBody>
      </p:sp>
      <p:pic>
        <p:nvPicPr>
          <p:cNvPr id="2" name="Picture Placeholder 1"/>
          <p:cNvPicPr>
            <a:picLocks noGrp="1" noChangeAspect="1"/>
          </p:cNvPicPr>
          <p:nvPr>
            <p:ph type="pic" sz="half" idx="21"/>
          </p:nvPr>
        </p:nvPicPr>
        <p:blipFill>
          <a:blip r:embed="rId2">
            <a:extLst>
              <a:ext uri="{28A0092B-C50C-407E-A947-70E740481C1C}">
                <a14:useLocalDpi xmlns:a14="http://schemas.microsoft.com/office/drawing/2010/main" val="0"/>
              </a:ext>
            </a:extLst>
          </a:blip>
          <a:srcRect l="6330" r="6330"/>
          <a:stretch>
            <a:fillRect/>
          </a:stretch>
        </p:blipFill>
        <p:spPr>
          <a:xfrm>
            <a:off x="1175962" y="4090892"/>
            <a:ext cx="9523437" cy="7262183"/>
          </a:xfrm>
        </p:spPr>
      </p:pic>
      <p:pic>
        <p:nvPicPr>
          <p:cNvPr id="6" name="Picture 5"/>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7968" y="896815"/>
            <a:ext cx="23599650" cy="10884877"/>
          </a:xfrm>
          <a:prstGeom prst="rect">
            <a:avLst/>
          </a:prstGeom>
        </p:spPr>
      </p:pic>
      <p:pic>
        <p:nvPicPr>
          <p:cNvPr id="5" name="Picture 4"/>
          <p:cNvPicPr>
            <a:picLocks noChangeAspect="1"/>
          </p:cNvPicPr>
          <p:nvPr/>
        </p:nvPicPr>
        <p:blipFill>
          <a:blip r:embed="rId3"/>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31800114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a:xfrm>
            <a:off x="1175964" y="4942702"/>
            <a:ext cx="22032076" cy="3789408"/>
          </a:xfrm>
          <a:prstGeom prst="roundRect">
            <a:avLst>
              <a:gd name="adj" fmla="val 5114"/>
            </a:avLst>
          </a:prstGeom>
          <a:solidFill>
            <a:srgbClr val="82001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lnSpc>
                <a:spcPct val="100000"/>
              </a:lnSpc>
            </a:pPr>
            <a:endParaRPr lang="en-US" sz="3600" kern="1200">
              <a:solidFill>
                <a:prstClr val="white"/>
              </a:solidFill>
              <a:latin typeface="Calibri" panose="020F0502020204030204"/>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4059" y="5327272"/>
            <a:ext cx="3012178" cy="3002508"/>
          </a:xfrm>
          <a:prstGeom prst="rect">
            <a:avLst/>
          </a:prstGeom>
        </p:spPr>
      </p:pic>
      <p:pic>
        <p:nvPicPr>
          <p:cNvPr id="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962" y="817125"/>
            <a:ext cx="2478524" cy="7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p:cNvSpPr/>
          <p:nvPr/>
        </p:nvSpPr>
        <p:spPr>
          <a:xfrm>
            <a:off x="1175962" y="1883009"/>
            <a:ext cx="22032076" cy="2"/>
          </a:xfrm>
          <a:prstGeom prst="line">
            <a:avLst/>
          </a:prstGeom>
          <a:ln w="12700">
            <a:solidFill>
              <a:schemeClr val="bg1">
                <a:lumMod val="95000"/>
              </a:schemeClr>
            </a:solidFill>
            <a:miter lim="400000"/>
          </a:ln>
        </p:spPr>
        <p:txBody>
          <a:bodyPr lIns="0" tIns="0" rIns="0" bIns="0" anchor="ctr"/>
          <a:lstStyle/>
          <a:p>
            <a:pPr algn="ctr" defTabSz="825500">
              <a:lnSpc>
                <a:spcPct val="100000"/>
              </a:lnSpc>
              <a:defRPr sz="1800">
                <a:solidFill>
                  <a:srgbClr val="FFFFFF"/>
                </a:solidFill>
                <a:latin typeface="Oxygen Bold"/>
                <a:ea typeface="Oxygen Bold"/>
                <a:cs typeface="Oxygen Bold"/>
                <a:sym typeface="Oxygen Bold"/>
              </a:defRPr>
            </a:pPr>
            <a:endParaRPr sz="1800">
              <a:latin typeface="Oxygen Bold"/>
              <a:sym typeface="Oxygen Bold"/>
            </a:endParaRPr>
          </a:p>
        </p:txBody>
      </p:sp>
      <p:sp>
        <p:nvSpPr>
          <p:cNvPr id="10" name="Line"/>
          <p:cNvSpPr/>
          <p:nvPr/>
        </p:nvSpPr>
        <p:spPr>
          <a:xfrm>
            <a:off x="1175962" y="12265665"/>
            <a:ext cx="22032076" cy="2"/>
          </a:xfrm>
          <a:prstGeom prst="line">
            <a:avLst/>
          </a:prstGeom>
          <a:ln w="12700">
            <a:solidFill>
              <a:schemeClr val="bg1">
                <a:lumMod val="95000"/>
              </a:schemeClr>
            </a:solidFill>
            <a:miter lim="400000"/>
          </a:ln>
        </p:spPr>
        <p:txBody>
          <a:bodyPr lIns="0" tIns="0" rIns="0" bIns="0" anchor="ctr"/>
          <a:lstStyle/>
          <a:p>
            <a:pPr algn="ctr" defTabSz="825500">
              <a:lnSpc>
                <a:spcPct val="100000"/>
              </a:lnSpc>
              <a:defRPr sz="1800">
                <a:solidFill>
                  <a:srgbClr val="FFFFFF"/>
                </a:solidFill>
                <a:latin typeface="Oxygen Bold"/>
                <a:ea typeface="Oxygen Bold"/>
                <a:cs typeface="Oxygen Bold"/>
                <a:sym typeface="Oxygen Bold"/>
              </a:defRPr>
            </a:pPr>
            <a:endParaRPr sz="1800">
              <a:latin typeface="Oxygen Bold"/>
              <a:sym typeface="Oxygen Bold"/>
            </a:endParaRPr>
          </a:p>
        </p:txBody>
      </p:sp>
      <p:sp>
        <p:nvSpPr>
          <p:cNvPr id="6" name="TextBox 5"/>
          <p:cNvSpPr txBox="1"/>
          <p:nvPr/>
        </p:nvSpPr>
        <p:spPr>
          <a:xfrm>
            <a:off x="1758541" y="6006408"/>
            <a:ext cx="12423306" cy="1569660"/>
          </a:xfrm>
          <a:prstGeom prst="rect">
            <a:avLst/>
          </a:prstGeom>
          <a:noFill/>
        </p:spPr>
        <p:txBody>
          <a:bodyPr wrap="square" rtlCol="0">
            <a:spAutoFit/>
          </a:bodyPr>
          <a:lstStyle/>
          <a:p>
            <a:pPr defTabSz="1828800" hangingPunct="1">
              <a:lnSpc>
                <a:spcPct val="100000"/>
              </a:lnSpc>
            </a:pPr>
            <a:r>
              <a:rPr lang="en-US" sz="9600" b="1" kern="1200" spc="-300" dirty="0" err="1">
                <a:solidFill>
                  <a:prstClr val="white"/>
                </a:solidFill>
                <a:latin typeface="Inter Medium" panose="02000503000000020004" pitchFamily="2" charset="0"/>
                <a:ea typeface="Inter Medium" panose="02000503000000020004" pitchFamily="2" charset="0"/>
              </a:rPr>
              <a:t>Terima</a:t>
            </a:r>
            <a:r>
              <a:rPr lang="en-US" sz="9600" b="1" kern="1200" spc="-300" dirty="0">
                <a:solidFill>
                  <a:prstClr val="white"/>
                </a:solidFill>
                <a:latin typeface="Inter Medium" panose="02000503000000020004" pitchFamily="2" charset="0"/>
                <a:ea typeface="Inter Medium" panose="02000503000000020004" pitchFamily="2" charset="0"/>
              </a:rPr>
              <a:t> </a:t>
            </a:r>
            <a:r>
              <a:rPr lang="en-US" sz="9600" b="1" kern="1200" spc="-300" dirty="0" err="1">
                <a:solidFill>
                  <a:prstClr val="white"/>
                </a:solidFill>
                <a:latin typeface="Inter Medium" panose="02000503000000020004" pitchFamily="2" charset="0"/>
                <a:ea typeface="Inter Medium" panose="02000503000000020004" pitchFamily="2" charset="0"/>
              </a:rPr>
              <a:t>Kasih</a:t>
            </a:r>
            <a:endParaRPr lang="en-US" sz="9600" b="1" kern="1200" spc="-300" dirty="0">
              <a:solidFill>
                <a:prstClr val="white"/>
              </a:solidFill>
              <a:latin typeface="Inter Medium" panose="02000503000000020004" pitchFamily="2" charset="0"/>
              <a:ea typeface="Inter Medium" panose="02000503000000020004" pitchFamily="2"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5458" t="18659" r="25402" b="17030"/>
          <a:stretch/>
        </p:blipFill>
        <p:spPr>
          <a:xfrm>
            <a:off x="9658979" y="9152060"/>
            <a:ext cx="1009374" cy="924792"/>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2823" t="18070" r="24775" b="16088"/>
          <a:stretch/>
        </p:blipFill>
        <p:spPr>
          <a:xfrm>
            <a:off x="17180615" y="9214347"/>
            <a:ext cx="1009374" cy="93455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9896" y="9089775"/>
            <a:ext cx="1166420" cy="1112418"/>
          </a:xfrm>
          <a:prstGeom prst="rect">
            <a:avLst/>
          </a:prstGeom>
        </p:spPr>
      </p:pic>
      <p:sp>
        <p:nvSpPr>
          <p:cNvPr id="18" name="TextBox 17"/>
          <p:cNvSpPr txBox="1"/>
          <p:nvPr/>
        </p:nvSpPr>
        <p:spPr>
          <a:xfrm>
            <a:off x="3682843" y="9214346"/>
            <a:ext cx="3455113" cy="707886"/>
          </a:xfrm>
          <a:prstGeom prst="rect">
            <a:avLst/>
          </a:prstGeom>
          <a:noFill/>
        </p:spPr>
        <p:txBody>
          <a:bodyPr wrap="none" rtlCol="0">
            <a:spAutoFit/>
          </a:bodyPr>
          <a:lstStyle/>
          <a:p>
            <a:pPr defTabSz="1828800" hangingPunct="1">
              <a:lnSpc>
                <a:spcPct val="100000"/>
              </a:lnSpc>
            </a:pPr>
            <a:r>
              <a:rPr lang="en-US" sz="4000" kern="1200" spc="-240" dirty="0">
                <a:solidFill>
                  <a:prstClr val="white"/>
                </a:solidFill>
                <a:latin typeface="Inter Light" panose="02000503000000020004" pitchFamily="2" charset="0"/>
                <a:ea typeface="Inter Light" panose="02000503000000020004" pitchFamily="2" charset="0"/>
              </a:rPr>
              <a:t>www.chitose.id</a:t>
            </a:r>
          </a:p>
        </p:txBody>
      </p:sp>
      <p:sp>
        <p:nvSpPr>
          <p:cNvPr id="19" name="TextBox 18"/>
          <p:cNvSpPr txBox="1"/>
          <p:nvPr/>
        </p:nvSpPr>
        <p:spPr>
          <a:xfrm>
            <a:off x="10668352" y="9214346"/>
            <a:ext cx="4368504" cy="707886"/>
          </a:xfrm>
          <a:prstGeom prst="rect">
            <a:avLst/>
          </a:prstGeom>
          <a:noFill/>
        </p:spPr>
        <p:txBody>
          <a:bodyPr wrap="none" rtlCol="0">
            <a:spAutoFit/>
          </a:bodyPr>
          <a:lstStyle/>
          <a:p>
            <a:pPr defTabSz="1828800" hangingPunct="1">
              <a:lnSpc>
                <a:spcPct val="100000"/>
              </a:lnSpc>
            </a:pPr>
            <a:r>
              <a:rPr lang="en-US" sz="4000" kern="1200" spc="-240" dirty="0" err="1">
                <a:solidFill>
                  <a:prstClr val="white"/>
                </a:solidFill>
                <a:latin typeface="Inter Light" panose="02000503000000020004" pitchFamily="2" charset="0"/>
                <a:ea typeface="Inter Light" panose="02000503000000020004" pitchFamily="2" charset="0"/>
              </a:rPr>
              <a:t>chitoseinternasional</a:t>
            </a:r>
            <a:endParaRPr lang="en-US" sz="4000" kern="1200" spc="-240" dirty="0">
              <a:solidFill>
                <a:prstClr val="white"/>
              </a:solidFill>
              <a:latin typeface="Inter Light" panose="02000503000000020004" pitchFamily="2" charset="0"/>
              <a:ea typeface="Inter Light" panose="02000503000000020004" pitchFamily="2" charset="0"/>
            </a:endParaRPr>
          </a:p>
        </p:txBody>
      </p:sp>
      <p:sp>
        <p:nvSpPr>
          <p:cNvPr id="20" name="TextBox 19"/>
          <p:cNvSpPr txBox="1"/>
          <p:nvPr/>
        </p:nvSpPr>
        <p:spPr>
          <a:xfrm>
            <a:off x="18185754" y="9214346"/>
            <a:ext cx="3555140" cy="707886"/>
          </a:xfrm>
          <a:prstGeom prst="rect">
            <a:avLst/>
          </a:prstGeom>
          <a:noFill/>
        </p:spPr>
        <p:txBody>
          <a:bodyPr wrap="none" rtlCol="0">
            <a:spAutoFit/>
          </a:bodyPr>
          <a:lstStyle/>
          <a:p>
            <a:pPr defTabSz="1828800" hangingPunct="1">
              <a:lnSpc>
                <a:spcPct val="100000"/>
              </a:lnSpc>
            </a:pPr>
            <a:r>
              <a:rPr lang="en-US" sz="4000" kern="1200" spc="-240" dirty="0">
                <a:solidFill>
                  <a:prstClr val="white"/>
                </a:solidFill>
                <a:latin typeface="Inter Light" panose="02000503000000020004" pitchFamily="2" charset="0"/>
                <a:ea typeface="Inter Light" panose="02000503000000020004" pitchFamily="2" charset="0"/>
              </a:rPr>
              <a:t>082287373300</a:t>
            </a:r>
          </a:p>
        </p:txBody>
      </p:sp>
    </p:spTree>
    <p:extLst>
      <p:ext uri="{BB962C8B-B14F-4D97-AF65-F5344CB8AC3E}">
        <p14:creationId xmlns:p14="http://schemas.microsoft.com/office/powerpoint/2010/main" val="316423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164" name="Line"/>
          <p:cNvSpPr/>
          <p:nvPr/>
        </p:nvSpPr>
        <p:spPr>
          <a:xfrm>
            <a:off x="1302962" y="5802210"/>
            <a:ext cx="21905077" cy="1"/>
          </a:xfrm>
          <a:prstGeom prst="line">
            <a:avLst/>
          </a:prstGeom>
          <a:ln w="25400">
            <a:solidFill>
              <a:srgbClr val="D0CECF"/>
            </a:solidFill>
            <a:miter lim="400000"/>
          </a:ln>
        </p:spPr>
        <p:txBody>
          <a:bodyPr lIns="50800" tIns="50800" rIns="50800" bIns="50800" anchor="ctr"/>
          <a:lstStyle/>
          <a:p>
            <a:endParaRPr/>
          </a:p>
        </p:txBody>
      </p:sp>
      <p:sp>
        <p:nvSpPr>
          <p:cNvPr id="165" name="Circle"/>
          <p:cNvSpPr/>
          <p:nvPr/>
        </p:nvSpPr>
        <p:spPr>
          <a:xfrm>
            <a:off x="1175962" y="5662510"/>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6" name="Circle"/>
          <p:cNvSpPr/>
          <p:nvPr/>
        </p:nvSpPr>
        <p:spPr>
          <a:xfrm>
            <a:off x="6683981" y="5662510"/>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7" name="Circle"/>
          <p:cNvSpPr/>
          <p:nvPr/>
        </p:nvSpPr>
        <p:spPr>
          <a:xfrm>
            <a:off x="12192000" y="5662510"/>
            <a:ext cx="254000"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8" name="Circle"/>
          <p:cNvSpPr/>
          <p:nvPr/>
        </p:nvSpPr>
        <p:spPr>
          <a:xfrm>
            <a:off x="17700018" y="5662510"/>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9" name="January"/>
          <p:cNvSpPr txBox="1"/>
          <p:nvPr/>
        </p:nvSpPr>
        <p:spPr>
          <a:xfrm>
            <a:off x="1175962" y="3497419"/>
            <a:ext cx="4875833" cy="1598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90000"/>
              </a:lnSpc>
              <a:defRPr sz="10000" spc="-500">
                <a:solidFill>
                  <a:srgbClr val="000000"/>
                </a:solidFill>
              </a:defRPr>
            </a:lvl1pPr>
          </a:lstStyle>
          <a:p>
            <a:r>
              <a:rPr lang="en-US" sz="5400" spc="-300" dirty="0" err="1"/>
              <a:t>Sangat</a:t>
            </a:r>
            <a:r>
              <a:rPr lang="en-US" sz="5400" spc="-300" dirty="0"/>
              <a:t> </a:t>
            </a:r>
            <a:r>
              <a:rPr lang="en-US" sz="5400" spc="-300" dirty="0" err="1"/>
              <a:t>Tidak</a:t>
            </a:r>
            <a:r>
              <a:rPr lang="en-US" sz="5400" spc="-300" dirty="0"/>
              <a:t> </a:t>
            </a:r>
            <a:r>
              <a:rPr lang="en-US" sz="5400" spc="-300" dirty="0" err="1"/>
              <a:t>Setuju</a:t>
            </a:r>
            <a:endParaRPr sz="5400" spc="-300" dirty="0"/>
          </a:p>
        </p:txBody>
      </p:sp>
      <p:sp>
        <p:nvSpPr>
          <p:cNvPr id="170" name="February"/>
          <p:cNvSpPr txBox="1"/>
          <p:nvPr/>
        </p:nvSpPr>
        <p:spPr>
          <a:xfrm>
            <a:off x="6683981" y="3829816"/>
            <a:ext cx="4875833"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000000"/>
                </a:solidFill>
              </a:defRPr>
            </a:lvl1pPr>
          </a:lstStyle>
          <a:p>
            <a:r>
              <a:rPr lang="en-US" sz="6000" spc="-300" dirty="0" err="1"/>
              <a:t>Tidak</a:t>
            </a:r>
            <a:r>
              <a:rPr lang="en-US" sz="6000" spc="-300" dirty="0"/>
              <a:t> </a:t>
            </a:r>
            <a:r>
              <a:rPr lang="en-US" sz="6000" spc="-300" dirty="0" err="1"/>
              <a:t>Setuju</a:t>
            </a:r>
            <a:endParaRPr sz="6000" spc="-300" dirty="0"/>
          </a:p>
        </p:txBody>
      </p:sp>
      <p:sp>
        <p:nvSpPr>
          <p:cNvPr id="171" name="March"/>
          <p:cNvSpPr txBox="1"/>
          <p:nvPr/>
        </p:nvSpPr>
        <p:spPr>
          <a:xfrm>
            <a:off x="12192000" y="3829816"/>
            <a:ext cx="4875833"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000000"/>
                </a:solidFill>
              </a:defRPr>
            </a:lvl1pPr>
          </a:lstStyle>
          <a:p>
            <a:r>
              <a:rPr lang="en-US" sz="6000" spc="-300" dirty="0" err="1"/>
              <a:t>Setuju</a:t>
            </a:r>
            <a:endParaRPr sz="6000" spc="-300" dirty="0"/>
          </a:p>
        </p:txBody>
      </p:sp>
      <p:sp>
        <p:nvSpPr>
          <p:cNvPr id="172" name="April"/>
          <p:cNvSpPr txBox="1"/>
          <p:nvPr/>
        </p:nvSpPr>
        <p:spPr>
          <a:xfrm>
            <a:off x="17700018" y="3829815"/>
            <a:ext cx="4875834"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000000"/>
                </a:solidFill>
              </a:defRPr>
            </a:lvl1pPr>
          </a:lstStyle>
          <a:p>
            <a:r>
              <a:rPr lang="en-US" sz="6000" spc="-300" dirty="0" err="1"/>
              <a:t>Sangat</a:t>
            </a:r>
            <a:r>
              <a:rPr lang="en-US" sz="6000" spc="-300" dirty="0"/>
              <a:t> </a:t>
            </a:r>
            <a:r>
              <a:rPr lang="en-US" sz="6000" spc="-300" dirty="0" err="1"/>
              <a:t>Setuju</a:t>
            </a:r>
            <a:endParaRPr sz="6000" spc="-300" dirty="0"/>
          </a:p>
        </p:txBody>
      </p:sp>
      <p:sp>
        <p:nvSpPr>
          <p:cNvPr id="173" name="Map out your proposal on a timeline. Provide a clear visualization of the process."/>
          <p:cNvSpPr txBox="1"/>
          <p:nvPr/>
        </p:nvSpPr>
        <p:spPr>
          <a:xfrm>
            <a:off x="1175962" y="962918"/>
            <a:ext cx="12645532"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00000"/>
              </a:lnSpc>
              <a:spcBef>
                <a:spcPts val="1500"/>
              </a:spcBef>
              <a:defRPr sz="4800">
                <a:solidFill>
                  <a:srgbClr val="919191"/>
                </a:solidFill>
              </a:defRPr>
            </a:lvl1pPr>
          </a:lstStyle>
          <a:p>
            <a:r>
              <a:rPr lang="en-US" dirty="0" err="1"/>
              <a:t>Berikut</a:t>
            </a:r>
            <a:r>
              <a:rPr lang="en-US" dirty="0"/>
              <a:t> </a:t>
            </a:r>
            <a:r>
              <a:rPr lang="en-US" dirty="0" err="1"/>
              <a:t>adalah</a:t>
            </a:r>
            <a:r>
              <a:rPr lang="en-US" dirty="0"/>
              <a:t> </a:t>
            </a:r>
            <a:r>
              <a:rPr lang="en-US" dirty="0" err="1"/>
              <a:t>skala</a:t>
            </a:r>
            <a:r>
              <a:rPr lang="en-US" dirty="0"/>
              <a:t> yang </a:t>
            </a:r>
            <a:r>
              <a:rPr lang="en-US" dirty="0" err="1"/>
              <a:t>digunakan</a:t>
            </a:r>
            <a:r>
              <a:rPr lang="en-US" dirty="0"/>
              <a:t> </a:t>
            </a:r>
            <a:r>
              <a:rPr lang="en-US" dirty="0" err="1"/>
              <a:t>dalam</a:t>
            </a:r>
            <a:r>
              <a:rPr lang="en-US" dirty="0"/>
              <a:t> survey </a:t>
            </a:r>
            <a:r>
              <a:rPr lang="en-US" dirty="0" err="1"/>
              <a:t>kepuasan</a:t>
            </a:r>
            <a:r>
              <a:rPr lang="en-US" dirty="0"/>
              <a:t> </a:t>
            </a:r>
            <a:r>
              <a:rPr lang="en-US" dirty="0" err="1"/>
              <a:t>pelanggan</a:t>
            </a:r>
            <a:r>
              <a:rPr lang="en-US" dirty="0"/>
              <a:t> (1-4). </a:t>
            </a:r>
            <a:endParaRPr dirty="0"/>
          </a:p>
        </p:txBody>
      </p:sp>
      <p:sp>
        <p:nvSpPr>
          <p:cNvPr id="174" name="Stage 1"/>
          <p:cNvSpPr txBox="1"/>
          <p:nvPr/>
        </p:nvSpPr>
        <p:spPr>
          <a:xfrm>
            <a:off x="1175962" y="6149231"/>
            <a:ext cx="3086529" cy="1108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6000" b="1" dirty="0"/>
              <a:t>1</a:t>
            </a:r>
            <a:endParaRPr sz="6000" b="1" dirty="0"/>
          </a:p>
        </p:txBody>
      </p:sp>
      <p:sp>
        <p:nvSpPr>
          <p:cNvPr id="175" name="Stage 2"/>
          <p:cNvSpPr txBox="1"/>
          <p:nvPr/>
        </p:nvSpPr>
        <p:spPr>
          <a:xfrm>
            <a:off x="6683981" y="6149231"/>
            <a:ext cx="3086528" cy="1108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6000" b="1" dirty="0"/>
              <a:t>2</a:t>
            </a:r>
            <a:endParaRPr sz="6000" b="1" dirty="0"/>
          </a:p>
        </p:txBody>
      </p:sp>
      <p:sp>
        <p:nvSpPr>
          <p:cNvPr id="176" name="Stage 3"/>
          <p:cNvSpPr txBox="1"/>
          <p:nvPr/>
        </p:nvSpPr>
        <p:spPr>
          <a:xfrm>
            <a:off x="12192000" y="6149231"/>
            <a:ext cx="3086528" cy="1108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6000" b="1" dirty="0"/>
              <a:t>3</a:t>
            </a:r>
            <a:endParaRPr sz="6000" b="1" dirty="0"/>
          </a:p>
        </p:txBody>
      </p:sp>
      <p:sp>
        <p:nvSpPr>
          <p:cNvPr id="177" name="Stage 4"/>
          <p:cNvSpPr txBox="1"/>
          <p:nvPr/>
        </p:nvSpPr>
        <p:spPr>
          <a:xfrm>
            <a:off x="17700018" y="6149231"/>
            <a:ext cx="3086528" cy="1108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919191"/>
                </a:solidFill>
              </a:defRPr>
            </a:lvl1pPr>
          </a:lstStyle>
          <a:p>
            <a:r>
              <a:rPr lang="en-US" sz="6000" b="1" dirty="0"/>
              <a:t>4</a:t>
            </a:r>
            <a:endParaRPr sz="6000" b="1" dirty="0"/>
          </a:p>
        </p:txBody>
      </p:sp>
      <p:sp>
        <p:nvSpPr>
          <p:cNvPr id="178" name="Lorem ipsum dolor sit amet, consectetur adipiscing elit, sed do eiusmod tempor incididunt ut labore et dolore magna aliqua."/>
          <p:cNvSpPr txBox="1"/>
          <p:nvPr/>
        </p:nvSpPr>
        <p:spPr>
          <a:xfrm>
            <a:off x="1175962" y="8641132"/>
            <a:ext cx="4152813" cy="1727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B2B3B2"/>
                </a:solidFill>
              </a:defRPr>
            </a:lvl1pPr>
          </a:lstStyle>
          <a:p>
            <a:r>
              <a:rPr lang="en-US" dirty="0" err="1">
                <a:solidFill>
                  <a:schemeClr val="tx2">
                    <a:lumMod val="25000"/>
                  </a:schemeClr>
                </a:solidFill>
              </a:rPr>
              <a:t>Responden</a:t>
            </a:r>
            <a:r>
              <a:rPr lang="en-US" dirty="0">
                <a:solidFill>
                  <a:schemeClr val="tx2">
                    <a:lumMod val="25000"/>
                  </a:schemeClr>
                </a:solidFill>
              </a:rPr>
              <a:t> </a:t>
            </a:r>
            <a:r>
              <a:rPr lang="en-US" dirty="0" err="1">
                <a:solidFill>
                  <a:schemeClr val="tx2">
                    <a:lumMod val="25000"/>
                  </a:schemeClr>
                </a:solidFill>
              </a:rPr>
              <a:t>sangat</a:t>
            </a:r>
            <a:r>
              <a:rPr lang="en-US" dirty="0">
                <a:solidFill>
                  <a:schemeClr val="tx2">
                    <a:lumMod val="25000"/>
                  </a:schemeClr>
                </a:solidFill>
              </a:rPr>
              <a:t> </a:t>
            </a:r>
            <a:r>
              <a:rPr lang="en-US" dirty="0" err="1">
                <a:solidFill>
                  <a:schemeClr val="tx2">
                    <a:lumMod val="25000"/>
                  </a:schemeClr>
                </a:solidFill>
              </a:rPr>
              <a:t>tidak</a:t>
            </a:r>
            <a:r>
              <a:rPr lang="en-US" dirty="0">
                <a:solidFill>
                  <a:schemeClr val="tx2">
                    <a:lumMod val="25000"/>
                  </a:schemeClr>
                </a:solidFill>
              </a:rPr>
              <a:t> </a:t>
            </a:r>
            <a:r>
              <a:rPr lang="en-US" dirty="0" err="1">
                <a:solidFill>
                  <a:schemeClr val="tx2">
                    <a:lumMod val="25000"/>
                  </a:schemeClr>
                </a:solidFill>
              </a:rPr>
              <a:t>setuju</a:t>
            </a:r>
            <a:r>
              <a:rPr lang="en-US" dirty="0">
                <a:solidFill>
                  <a:schemeClr val="tx2">
                    <a:lumMod val="25000"/>
                  </a:schemeClr>
                </a:solidFill>
              </a:rPr>
              <a:t> </a:t>
            </a:r>
            <a:r>
              <a:rPr lang="en-US" dirty="0" err="1">
                <a:solidFill>
                  <a:schemeClr val="tx2">
                    <a:lumMod val="25000"/>
                  </a:schemeClr>
                </a:solidFill>
              </a:rPr>
              <a:t>terkait</a:t>
            </a:r>
            <a:r>
              <a:rPr lang="en-US" dirty="0">
                <a:solidFill>
                  <a:schemeClr val="tx2">
                    <a:lumMod val="25000"/>
                  </a:schemeClr>
                </a:solidFill>
              </a:rPr>
              <a:t> </a:t>
            </a:r>
            <a:r>
              <a:rPr lang="en-US" dirty="0" err="1">
                <a:solidFill>
                  <a:schemeClr val="tx2">
                    <a:lumMod val="25000"/>
                  </a:schemeClr>
                </a:solidFill>
              </a:rPr>
              <a:t>pernyataan</a:t>
            </a:r>
            <a:r>
              <a:rPr lang="en-US" dirty="0">
                <a:solidFill>
                  <a:schemeClr val="tx2">
                    <a:lumMod val="25000"/>
                  </a:schemeClr>
                </a:solidFill>
              </a:rPr>
              <a:t> yang </a:t>
            </a:r>
            <a:r>
              <a:rPr lang="en-US" dirty="0" err="1">
                <a:solidFill>
                  <a:schemeClr val="tx2">
                    <a:lumMod val="25000"/>
                  </a:schemeClr>
                </a:solidFill>
              </a:rPr>
              <a:t>diberikan</a:t>
            </a:r>
            <a:r>
              <a:rPr lang="en-US" dirty="0">
                <a:solidFill>
                  <a:schemeClr val="tx2">
                    <a:lumMod val="25000"/>
                  </a:schemeClr>
                </a:solidFill>
              </a:rPr>
              <a:t> </a:t>
            </a:r>
            <a:r>
              <a:rPr lang="en-US" dirty="0" err="1">
                <a:solidFill>
                  <a:schemeClr val="tx2">
                    <a:lumMod val="25000"/>
                  </a:schemeClr>
                </a:solidFill>
              </a:rPr>
              <a:t>dengan</a:t>
            </a:r>
            <a:r>
              <a:rPr lang="en-US" dirty="0">
                <a:solidFill>
                  <a:schemeClr val="tx2">
                    <a:lumMod val="25000"/>
                  </a:schemeClr>
                </a:solidFill>
              </a:rPr>
              <a:t> </a:t>
            </a:r>
            <a:r>
              <a:rPr lang="en-US" dirty="0" err="1">
                <a:solidFill>
                  <a:schemeClr val="tx2">
                    <a:lumMod val="25000"/>
                  </a:schemeClr>
                </a:solidFill>
              </a:rPr>
              <a:t>pengalaman</a:t>
            </a:r>
            <a:r>
              <a:rPr lang="en-US" dirty="0">
                <a:solidFill>
                  <a:schemeClr val="tx2">
                    <a:lumMod val="25000"/>
                  </a:schemeClr>
                </a:solidFill>
              </a:rPr>
              <a:t> yang </a:t>
            </a:r>
            <a:r>
              <a:rPr lang="en-US" dirty="0" err="1">
                <a:solidFill>
                  <a:schemeClr val="tx2">
                    <a:lumMod val="25000"/>
                  </a:schemeClr>
                </a:solidFill>
              </a:rPr>
              <a:t>konsumen</a:t>
            </a:r>
            <a:r>
              <a:rPr lang="en-US" dirty="0">
                <a:solidFill>
                  <a:schemeClr val="tx2">
                    <a:lumMod val="25000"/>
                  </a:schemeClr>
                </a:solidFill>
              </a:rPr>
              <a:t> </a:t>
            </a:r>
            <a:r>
              <a:rPr lang="en-US" dirty="0" err="1">
                <a:solidFill>
                  <a:schemeClr val="tx2">
                    <a:lumMod val="25000"/>
                  </a:schemeClr>
                </a:solidFill>
              </a:rPr>
              <a:t>rasakan</a:t>
            </a:r>
            <a:r>
              <a:rPr lang="en-US" dirty="0">
                <a:solidFill>
                  <a:schemeClr val="tx2">
                    <a:lumMod val="25000"/>
                  </a:schemeClr>
                </a:solidFill>
              </a:rPr>
              <a:t>.</a:t>
            </a:r>
            <a:endParaRPr dirty="0">
              <a:solidFill>
                <a:schemeClr val="tx2">
                  <a:lumMod val="25000"/>
                </a:schemeClr>
              </a:solidFill>
            </a:endParaRPr>
          </a:p>
        </p:txBody>
      </p:sp>
      <p:sp>
        <p:nvSpPr>
          <p:cNvPr id="179" name="Lorem ipsum dolor sit amet, consectetur adipiscing elit, sed do eiusmod tempor incididunt ut labore et dolore magna aliqua."/>
          <p:cNvSpPr txBox="1"/>
          <p:nvPr/>
        </p:nvSpPr>
        <p:spPr>
          <a:xfrm>
            <a:off x="6683981" y="8641130"/>
            <a:ext cx="4152812" cy="1727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B2B3B2"/>
                </a:solidFill>
              </a:defRPr>
            </a:lvl1pPr>
          </a:lstStyle>
          <a:p>
            <a:r>
              <a:rPr lang="en-US" dirty="0" err="1">
                <a:solidFill>
                  <a:schemeClr val="tx2">
                    <a:lumMod val="25000"/>
                  </a:schemeClr>
                </a:solidFill>
              </a:rPr>
              <a:t>Responden</a:t>
            </a:r>
            <a:r>
              <a:rPr lang="en-US" dirty="0">
                <a:solidFill>
                  <a:schemeClr val="tx2">
                    <a:lumMod val="25000"/>
                  </a:schemeClr>
                </a:solidFill>
              </a:rPr>
              <a:t> </a:t>
            </a:r>
            <a:r>
              <a:rPr lang="en-US" dirty="0" err="1">
                <a:solidFill>
                  <a:schemeClr val="tx2">
                    <a:lumMod val="25000"/>
                  </a:schemeClr>
                </a:solidFill>
              </a:rPr>
              <a:t>tidak</a:t>
            </a:r>
            <a:r>
              <a:rPr lang="en-US" dirty="0">
                <a:solidFill>
                  <a:schemeClr val="tx2">
                    <a:lumMod val="25000"/>
                  </a:schemeClr>
                </a:solidFill>
              </a:rPr>
              <a:t> </a:t>
            </a:r>
            <a:r>
              <a:rPr lang="en-US" dirty="0" err="1">
                <a:solidFill>
                  <a:schemeClr val="tx2">
                    <a:lumMod val="25000"/>
                  </a:schemeClr>
                </a:solidFill>
              </a:rPr>
              <a:t>setuju</a:t>
            </a:r>
            <a:r>
              <a:rPr lang="en-US" dirty="0">
                <a:solidFill>
                  <a:schemeClr val="tx2">
                    <a:lumMod val="25000"/>
                  </a:schemeClr>
                </a:solidFill>
              </a:rPr>
              <a:t> </a:t>
            </a:r>
            <a:r>
              <a:rPr lang="en-US" dirty="0" err="1">
                <a:solidFill>
                  <a:schemeClr val="tx2">
                    <a:lumMod val="25000"/>
                  </a:schemeClr>
                </a:solidFill>
              </a:rPr>
              <a:t>terkait</a:t>
            </a:r>
            <a:r>
              <a:rPr lang="en-US" dirty="0">
                <a:solidFill>
                  <a:schemeClr val="tx2">
                    <a:lumMod val="25000"/>
                  </a:schemeClr>
                </a:solidFill>
              </a:rPr>
              <a:t> </a:t>
            </a:r>
            <a:r>
              <a:rPr lang="en-US" dirty="0" err="1">
                <a:solidFill>
                  <a:schemeClr val="tx2">
                    <a:lumMod val="25000"/>
                  </a:schemeClr>
                </a:solidFill>
              </a:rPr>
              <a:t>pernyataan</a:t>
            </a:r>
            <a:r>
              <a:rPr lang="en-US" dirty="0">
                <a:solidFill>
                  <a:schemeClr val="tx2">
                    <a:lumMod val="25000"/>
                  </a:schemeClr>
                </a:solidFill>
              </a:rPr>
              <a:t> yang </a:t>
            </a:r>
            <a:r>
              <a:rPr lang="en-US" dirty="0" err="1">
                <a:solidFill>
                  <a:schemeClr val="tx2">
                    <a:lumMod val="25000"/>
                  </a:schemeClr>
                </a:solidFill>
              </a:rPr>
              <a:t>diberikan</a:t>
            </a:r>
            <a:r>
              <a:rPr lang="en-US" dirty="0">
                <a:solidFill>
                  <a:schemeClr val="tx2">
                    <a:lumMod val="25000"/>
                  </a:schemeClr>
                </a:solidFill>
              </a:rPr>
              <a:t> </a:t>
            </a:r>
            <a:r>
              <a:rPr lang="en-US" dirty="0" err="1">
                <a:solidFill>
                  <a:schemeClr val="tx2">
                    <a:lumMod val="25000"/>
                  </a:schemeClr>
                </a:solidFill>
              </a:rPr>
              <a:t>dengan</a:t>
            </a:r>
            <a:r>
              <a:rPr lang="en-US" dirty="0">
                <a:solidFill>
                  <a:schemeClr val="tx2">
                    <a:lumMod val="25000"/>
                  </a:schemeClr>
                </a:solidFill>
              </a:rPr>
              <a:t> </a:t>
            </a:r>
            <a:r>
              <a:rPr lang="en-US" dirty="0" err="1">
                <a:solidFill>
                  <a:schemeClr val="tx2">
                    <a:lumMod val="25000"/>
                  </a:schemeClr>
                </a:solidFill>
              </a:rPr>
              <a:t>pengalaman</a:t>
            </a:r>
            <a:r>
              <a:rPr lang="en-US" dirty="0">
                <a:solidFill>
                  <a:schemeClr val="tx2">
                    <a:lumMod val="25000"/>
                  </a:schemeClr>
                </a:solidFill>
              </a:rPr>
              <a:t> yang </a:t>
            </a:r>
            <a:r>
              <a:rPr lang="en-US" dirty="0" err="1">
                <a:solidFill>
                  <a:schemeClr val="tx2">
                    <a:lumMod val="25000"/>
                  </a:schemeClr>
                </a:solidFill>
              </a:rPr>
              <a:t>konsumen</a:t>
            </a:r>
            <a:r>
              <a:rPr lang="en-US" dirty="0">
                <a:solidFill>
                  <a:schemeClr val="tx2">
                    <a:lumMod val="25000"/>
                  </a:schemeClr>
                </a:solidFill>
              </a:rPr>
              <a:t> </a:t>
            </a:r>
            <a:r>
              <a:rPr lang="en-US" dirty="0" err="1">
                <a:solidFill>
                  <a:schemeClr val="tx2">
                    <a:lumMod val="25000"/>
                  </a:schemeClr>
                </a:solidFill>
              </a:rPr>
              <a:t>rasakan</a:t>
            </a:r>
            <a:r>
              <a:rPr lang="en-US" dirty="0">
                <a:solidFill>
                  <a:schemeClr val="tx2">
                    <a:lumMod val="25000"/>
                  </a:schemeClr>
                </a:solidFill>
              </a:rPr>
              <a:t>.</a:t>
            </a:r>
          </a:p>
        </p:txBody>
      </p:sp>
      <p:sp>
        <p:nvSpPr>
          <p:cNvPr id="180" name="Lorem ipsum dolor sit amet, consectetur adipiscing elit, sed do eiusmod tempor incididunt ut labore et dolore magna aliqua."/>
          <p:cNvSpPr txBox="1"/>
          <p:nvPr/>
        </p:nvSpPr>
        <p:spPr>
          <a:xfrm>
            <a:off x="12192000" y="8641130"/>
            <a:ext cx="4152812" cy="1727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B2B3B2"/>
                </a:solidFill>
              </a:defRPr>
            </a:lvl1pPr>
          </a:lstStyle>
          <a:p>
            <a:r>
              <a:rPr lang="en-US" dirty="0" err="1">
                <a:solidFill>
                  <a:schemeClr val="tx2">
                    <a:lumMod val="25000"/>
                  </a:schemeClr>
                </a:solidFill>
              </a:rPr>
              <a:t>Responden</a:t>
            </a:r>
            <a:r>
              <a:rPr lang="en-US" dirty="0">
                <a:solidFill>
                  <a:schemeClr val="tx2">
                    <a:lumMod val="25000"/>
                  </a:schemeClr>
                </a:solidFill>
              </a:rPr>
              <a:t> </a:t>
            </a:r>
            <a:r>
              <a:rPr lang="en-US" dirty="0" err="1">
                <a:solidFill>
                  <a:schemeClr val="tx2">
                    <a:lumMod val="25000"/>
                  </a:schemeClr>
                </a:solidFill>
              </a:rPr>
              <a:t>setuju</a:t>
            </a:r>
            <a:r>
              <a:rPr lang="en-US" dirty="0">
                <a:solidFill>
                  <a:schemeClr val="tx2">
                    <a:lumMod val="25000"/>
                  </a:schemeClr>
                </a:solidFill>
              </a:rPr>
              <a:t> </a:t>
            </a:r>
            <a:r>
              <a:rPr lang="en-US" dirty="0" err="1">
                <a:solidFill>
                  <a:schemeClr val="tx2">
                    <a:lumMod val="25000"/>
                  </a:schemeClr>
                </a:solidFill>
              </a:rPr>
              <a:t>terkait</a:t>
            </a:r>
            <a:r>
              <a:rPr lang="en-US" dirty="0">
                <a:solidFill>
                  <a:schemeClr val="tx2">
                    <a:lumMod val="25000"/>
                  </a:schemeClr>
                </a:solidFill>
              </a:rPr>
              <a:t> </a:t>
            </a:r>
            <a:r>
              <a:rPr lang="en-US" dirty="0" err="1">
                <a:solidFill>
                  <a:schemeClr val="tx2">
                    <a:lumMod val="25000"/>
                  </a:schemeClr>
                </a:solidFill>
              </a:rPr>
              <a:t>pernyataan</a:t>
            </a:r>
            <a:r>
              <a:rPr lang="en-US" dirty="0">
                <a:solidFill>
                  <a:schemeClr val="tx2">
                    <a:lumMod val="25000"/>
                  </a:schemeClr>
                </a:solidFill>
              </a:rPr>
              <a:t> yang </a:t>
            </a:r>
            <a:r>
              <a:rPr lang="en-US" dirty="0" err="1">
                <a:solidFill>
                  <a:schemeClr val="tx2">
                    <a:lumMod val="25000"/>
                  </a:schemeClr>
                </a:solidFill>
              </a:rPr>
              <a:t>diberikan</a:t>
            </a:r>
            <a:r>
              <a:rPr lang="en-US" dirty="0">
                <a:solidFill>
                  <a:schemeClr val="tx2">
                    <a:lumMod val="25000"/>
                  </a:schemeClr>
                </a:solidFill>
              </a:rPr>
              <a:t> </a:t>
            </a:r>
            <a:r>
              <a:rPr lang="en-US" dirty="0" err="1">
                <a:solidFill>
                  <a:schemeClr val="tx2">
                    <a:lumMod val="25000"/>
                  </a:schemeClr>
                </a:solidFill>
              </a:rPr>
              <a:t>dengan</a:t>
            </a:r>
            <a:r>
              <a:rPr lang="en-US" dirty="0">
                <a:solidFill>
                  <a:schemeClr val="tx2">
                    <a:lumMod val="25000"/>
                  </a:schemeClr>
                </a:solidFill>
              </a:rPr>
              <a:t> </a:t>
            </a:r>
            <a:r>
              <a:rPr lang="en-US" dirty="0" err="1">
                <a:solidFill>
                  <a:schemeClr val="tx2">
                    <a:lumMod val="25000"/>
                  </a:schemeClr>
                </a:solidFill>
              </a:rPr>
              <a:t>pengalaman</a:t>
            </a:r>
            <a:r>
              <a:rPr lang="en-US" dirty="0">
                <a:solidFill>
                  <a:schemeClr val="tx2">
                    <a:lumMod val="25000"/>
                  </a:schemeClr>
                </a:solidFill>
              </a:rPr>
              <a:t> yang </a:t>
            </a:r>
            <a:r>
              <a:rPr lang="en-US" dirty="0" err="1">
                <a:solidFill>
                  <a:schemeClr val="tx2">
                    <a:lumMod val="25000"/>
                  </a:schemeClr>
                </a:solidFill>
              </a:rPr>
              <a:t>konsumen</a:t>
            </a:r>
            <a:r>
              <a:rPr lang="en-US" dirty="0">
                <a:solidFill>
                  <a:schemeClr val="tx2">
                    <a:lumMod val="25000"/>
                  </a:schemeClr>
                </a:solidFill>
              </a:rPr>
              <a:t> </a:t>
            </a:r>
            <a:r>
              <a:rPr lang="en-US" dirty="0" err="1">
                <a:solidFill>
                  <a:schemeClr val="tx2">
                    <a:lumMod val="25000"/>
                  </a:schemeClr>
                </a:solidFill>
              </a:rPr>
              <a:t>rasakan</a:t>
            </a:r>
            <a:r>
              <a:rPr lang="en-US" dirty="0">
                <a:solidFill>
                  <a:schemeClr val="tx2">
                    <a:lumMod val="25000"/>
                  </a:schemeClr>
                </a:solidFill>
              </a:rPr>
              <a:t>.</a:t>
            </a:r>
          </a:p>
        </p:txBody>
      </p:sp>
      <p:sp>
        <p:nvSpPr>
          <p:cNvPr id="181" name="Lorem ipsum dolor sit amet, consectetur adipiscing elit, sed do eiusmod tempor incididunt ut labore et dolore magna aliqua."/>
          <p:cNvSpPr txBox="1"/>
          <p:nvPr/>
        </p:nvSpPr>
        <p:spPr>
          <a:xfrm>
            <a:off x="17700018" y="8641130"/>
            <a:ext cx="4152813" cy="1727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B2B3B2"/>
                </a:solidFill>
              </a:defRPr>
            </a:lvl1pPr>
          </a:lstStyle>
          <a:p>
            <a:r>
              <a:rPr lang="en-US" dirty="0" err="1">
                <a:solidFill>
                  <a:schemeClr val="tx2">
                    <a:lumMod val="25000"/>
                  </a:schemeClr>
                </a:solidFill>
              </a:rPr>
              <a:t>Responden</a:t>
            </a:r>
            <a:r>
              <a:rPr lang="en-US" dirty="0">
                <a:solidFill>
                  <a:schemeClr val="tx2">
                    <a:lumMod val="25000"/>
                  </a:schemeClr>
                </a:solidFill>
              </a:rPr>
              <a:t> </a:t>
            </a:r>
            <a:r>
              <a:rPr lang="en-US" dirty="0" err="1">
                <a:solidFill>
                  <a:schemeClr val="tx2">
                    <a:lumMod val="25000"/>
                  </a:schemeClr>
                </a:solidFill>
              </a:rPr>
              <a:t>sangat</a:t>
            </a:r>
            <a:r>
              <a:rPr lang="en-US" dirty="0">
                <a:solidFill>
                  <a:schemeClr val="tx2">
                    <a:lumMod val="25000"/>
                  </a:schemeClr>
                </a:solidFill>
              </a:rPr>
              <a:t> </a:t>
            </a:r>
            <a:r>
              <a:rPr lang="en-US" dirty="0" err="1">
                <a:solidFill>
                  <a:schemeClr val="tx2">
                    <a:lumMod val="25000"/>
                  </a:schemeClr>
                </a:solidFill>
              </a:rPr>
              <a:t>setuju</a:t>
            </a:r>
            <a:r>
              <a:rPr lang="en-US" dirty="0">
                <a:solidFill>
                  <a:schemeClr val="tx2">
                    <a:lumMod val="25000"/>
                  </a:schemeClr>
                </a:solidFill>
              </a:rPr>
              <a:t> </a:t>
            </a:r>
            <a:r>
              <a:rPr lang="en-US" dirty="0" err="1">
                <a:solidFill>
                  <a:schemeClr val="tx2">
                    <a:lumMod val="25000"/>
                  </a:schemeClr>
                </a:solidFill>
              </a:rPr>
              <a:t>terkait</a:t>
            </a:r>
            <a:r>
              <a:rPr lang="en-US" dirty="0">
                <a:solidFill>
                  <a:schemeClr val="tx2">
                    <a:lumMod val="25000"/>
                  </a:schemeClr>
                </a:solidFill>
              </a:rPr>
              <a:t> </a:t>
            </a:r>
            <a:r>
              <a:rPr lang="en-US" dirty="0" err="1">
                <a:solidFill>
                  <a:schemeClr val="tx2">
                    <a:lumMod val="25000"/>
                  </a:schemeClr>
                </a:solidFill>
              </a:rPr>
              <a:t>pernyataan</a:t>
            </a:r>
            <a:r>
              <a:rPr lang="en-US" dirty="0">
                <a:solidFill>
                  <a:schemeClr val="tx2">
                    <a:lumMod val="25000"/>
                  </a:schemeClr>
                </a:solidFill>
              </a:rPr>
              <a:t> yang </a:t>
            </a:r>
            <a:r>
              <a:rPr lang="en-US" dirty="0" err="1">
                <a:solidFill>
                  <a:schemeClr val="tx2">
                    <a:lumMod val="25000"/>
                  </a:schemeClr>
                </a:solidFill>
              </a:rPr>
              <a:t>diberikan</a:t>
            </a:r>
            <a:r>
              <a:rPr lang="en-US" dirty="0">
                <a:solidFill>
                  <a:schemeClr val="tx2">
                    <a:lumMod val="25000"/>
                  </a:schemeClr>
                </a:solidFill>
              </a:rPr>
              <a:t> </a:t>
            </a:r>
            <a:r>
              <a:rPr lang="en-US" dirty="0" err="1">
                <a:solidFill>
                  <a:schemeClr val="tx2">
                    <a:lumMod val="25000"/>
                  </a:schemeClr>
                </a:solidFill>
              </a:rPr>
              <a:t>dengan</a:t>
            </a:r>
            <a:r>
              <a:rPr lang="en-US" dirty="0">
                <a:solidFill>
                  <a:schemeClr val="tx2">
                    <a:lumMod val="25000"/>
                  </a:schemeClr>
                </a:solidFill>
              </a:rPr>
              <a:t> </a:t>
            </a:r>
            <a:r>
              <a:rPr lang="en-US" dirty="0" err="1">
                <a:solidFill>
                  <a:schemeClr val="tx2">
                    <a:lumMod val="25000"/>
                  </a:schemeClr>
                </a:solidFill>
              </a:rPr>
              <a:t>pengalaman</a:t>
            </a:r>
            <a:r>
              <a:rPr lang="en-US" dirty="0">
                <a:solidFill>
                  <a:schemeClr val="tx2">
                    <a:lumMod val="25000"/>
                  </a:schemeClr>
                </a:solidFill>
              </a:rPr>
              <a:t> yang </a:t>
            </a:r>
            <a:r>
              <a:rPr lang="en-US" dirty="0" err="1">
                <a:solidFill>
                  <a:schemeClr val="tx2">
                    <a:lumMod val="25000"/>
                  </a:schemeClr>
                </a:solidFill>
              </a:rPr>
              <a:t>konsumen</a:t>
            </a:r>
            <a:r>
              <a:rPr lang="en-US" dirty="0">
                <a:solidFill>
                  <a:schemeClr val="tx2">
                    <a:lumMod val="25000"/>
                  </a:schemeClr>
                </a:solidFill>
              </a:rPr>
              <a:t> </a:t>
            </a:r>
            <a:r>
              <a:rPr lang="en-US" dirty="0" err="1">
                <a:solidFill>
                  <a:schemeClr val="tx2">
                    <a:lumMod val="25000"/>
                  </a:schemeClr>
                </a:solidFill>
              </a:rPr>
              <a:t>rasakan</a:t>
            </a:r>
            <a:r>
              <a:rPr lang="en-US" dirty="0">
                <a:solidFill>
                  <a:schemeClr val="tx2">
                    <a:lumMod val="25000"/>
                  </a:schemeClr>
                </a:solidFill>
              </a:rPr>
              <a:t>.</a:t>
            </a:r>
          </a:p>
        </p:txBody>
      </p:sp>
      <p:pic>
        <p:nvPicPr>
          <p:cNvPr id="21" name="Picture 20"/>
          <p:cNvPicPr>
            <a:picLocks noChangeAspect="1"/>
          </p:cNvPicPr>
          <p:nvPr/>
        </p:nvPicPr>
        <p:blipFill>
          <a:blip r:embed="rId2"/>
          <a:stretch>
            <a:fillRect/>
          </a:stretch>
        </p:blipFill>
        <p:spPr>
          <a:xfrm>
            <a:off x="1206568" y="12344373"/>
            <a:ext cx="1889924" cy="60965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144" name="Line"/>
          <p:cNvSpPr/>
          <p:nvPr/>
        </p:nvSpPr>
        <p:spPr>
          <a:xfrm>
            <a:off x="1175962" y="11886090"/>
            <a:ext cx="22032076" cy="1"/>
          </a:xfrm>
          <a:prstGeom prst="line">
            <a:avLst/>
          </a:prstGeom>
          <a:ln w="25400">
            <a:solidFill>
              <a:srgbClr val="A9A9A9"/>
            </a:solidFill>
            <a:miter lim="400000"/>
          </a:ln>
        </p:spPr>
        <p:txBody>
          <a:bodyPr lIns="50800" tIns="50800" rIns="50800" bIns="50800" anchor="ctr"/>
          <a:lstStyle/>
          <a:p>
            <a:endParaRPr/>
          </a:p>
        </p:txBody>
      </p:sp>
      <p:sp>
        <p:nvSpPr>
          <p:cNvPr id="145" name="Alhamdulillah, a one liner that makes your solution shine"/>
          <p:cNvSpPr txBox="1"/>
          <p:nvPr/>
        </p:nvSpPr>
        <p:spPr>
          <a:xfrm>
            <a:off x="11007969" y="2628460"/>
            <a:ext cx="12076976" cy="3758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90000"/>
              </a:lnSpc>
              <a:defRPr sz="10000" spc="-500"/>
            </a:lvl1pPr>
          </a:lstStyle>
          <a:p>
            <a:pPr algn="r"/>
            <a:r>
              <a:rPr lang="en-US" sz="6600" spc="-300" dirty="0" err="1">
                <a:solidFill>
                  <a:schemeClr val="bg2">
                    <a:lumMod val="40000"/>
                    <a:lumOff val="60000"/>
                  </a:schemeClr>
                </a:solidFill>
              </a:rPr>
              <a:t>Penyebaran</a:t>
            </a:r>
            <a:r>
              <a:rPr lang="en-US" sz="6600" spc="-300" dirty="0">
                <a:solidFill>
                  <a:schemeClr val="bg2">
                    <a:lumMod val="40000"/>
                    <a:lumOff val="60000"/>
                  </a:schemeClr>
                </a:solidFill>
              </a:rPr>
              <a:t> </a:t>
            </a:r>
            <a:r>
              <a:rPr lang="en-US" sz="6600" spc="-300" dirty="0" err="1">
                <a:solidFill>
                  <a:schemeClr val="bg2">
                    <a:lumMod val="40000"/>
                    <a:lumOff val="60000"/>
                  </a:schemeClr>
                </a:solidFill>
              </a:rPr>
              <a:t>kuesioner</a:t>
            </a:r>
            <a:r>
              <a:rPr lang="en-US" sz="6600" spc="-300" dirty="0">
                <a:solidFill>
                  <a:schemeClr val="bg2">
                    <a:lumMod val="40000"/>
                    <a:lumOff val="60000"/>
                  </a:schemeClr>
                </a:solidFill>
              </a:rPr>
              <a:t> </a:t>
            </a:r>
            <a:r>
              <a:rPr lang="en-US" sz="6600" spc="-300" dirty="0" err="1">
                <a:solidFill>
                  <a:schemeClr val="bg2">
                    <a:lumMod val="40000"/>
                    <a:lumOff val="60000"/>
                  </a:schemeClr>
                </a:solidFill>
              </a:rPr>
              <a:t>ini</a:t>
            </a:r>
            <a:r>
              <a:rPr lang="en-US" sz="6600" spc="-300" dirty="0">
                <a:solidFill>
                  <a:schemeClr val="bg2">
                    <a:lumMod val="40000"/>
                    <a:lumOff val="60000"/>
                  </a:schemeClr>
                </a:solidFill>
              </a:rPr>
              <a:t> </a:t>
            </a:r>
            <a:r>
              <a:rPr lang="en-US" sz="6600" spc="-300" dirty="0" err="1">
                <a:solidFill>
                  <a:schemeClr val="bg2">
                    <a:lumMod val="40000"/>
                    <a:lumOff val="60000"/>
                  </a:schemeClr>
                </a:solidFill>
              </a:rPr>
              <a:t>diberikan</a:t>
            </a:r>
            <a:r>
              <a:rPr lang="en-US" sz="6600" spc="-300" dirty="0">
                <a:solidFill>
                  <a:schemeClr val="bg2">
                    <a:lumMod val="40000"/>
                    <a:lumOff val="60000"/>
                  </a:schemeClr>
                </a:solidFill>
              </a:rPr>
              <a:t> </a:t>
            </a:r>
            <a:r>
              <a:rPr lang="en-US" sz="6600" spc="-300" dirty="0" err="1">
                <a:solidFill>
                  <a:schemeClr val="bg2">
                    <a:lumMod val="40000"/>
                    <a:lumOff val="60000"/>
                  </a:schemeClr>
                </a:solidFill>
              </a:rPr>
              <a:t>kepada</a:t>
            </a:r>
            <a:r>
              <a:rPr lang="en-US" sz="6600" spc="-300" dirty="0">
                <a:solidFill>
                  <a:schemeClr val="bg2">
                    <a:lumMod val="40000"/>
                    <a:lumOff val="60000"/>
                  </a:schemeClr>
                </a:solidFill>
              </a:rPr>
              <a:t> </a:t>
            </a:r>
            <a:r>
              <a:rPr lang="en-US" sz="6600" spc="-300" dirty="0" err="1">
                <a:solidFill>
                  <a:schemeClr val="bg2">
                    <a:lumMod val="40000"/>
                    <a:lumOff val="60000"/>
                  </a:schemeClr>
                </a:solidFill>
              </a:rPr>
              <a:t>pengunjung</a:t>
            </a:r>
            <a:r>
              <a:rPr lang="en-US" sz="6600" spc="-300" dirty="0">
                <a:solidFill>
                  <a:schemeClr val="bg2">
                    <a:lumMod val="40000"/>
                    <a:lumOff val="60000"/>
                  </a:schemeClr>
                </a:solidFill>
              </a:rPr>
              <a:t> Booth </a:t>
            </a:r>
            <a:r>
              <a:rPr lang="en-US" sz="6600" spc="-300" dirty="0" err="1">
                <a:solidFill>
                  <a:schemeClr val="bg2">
                    <a:lumMod val="40000"/>
                    <a:lumOff val="60000"/>
                  </a:schemeClr>
                </a:solidFill>
              </a:rPr>
              <a:t>Chitose</a:t>
            </a:r>
            <a:r>
              <a:rPr lang="en-US" sz="6600" spc="-300" dirty="0">
                <a:solidFill>
                  <a:schemeClr val="bg2">
                    <a:lumMod val="40000"/>
                    <a:lumOff val="60000"/>
                  </a:schemeClr>
                </a:solidFill>
              </a:rPr>
              <a:t> di Acara GPFE Yogyakarta </a:t>
            </a:r>
            <a:r>
              <a:rPr lang="en-US" sz="6600" spc="-300" dirty="0" err="1">
                <a:solidFill>
                  <a:schemeClr val="bg2">
                    <a:lumMod val="40000"/>
                    <a:lumOff val="60000"/>
                  </a:schemeClr>
                </a:solidFill>
              </a:rPr>
              <a:t>dengan</a:t>
            </a:r>
            <a:r>
              <a:rPr lang="en-US" sz="6600" spc="-300" dirty="0">
                <a:solidFill>
                  <a:schemeClr val="bg2">
                    <a:lumMod val="40000"/>
                    <a:lumOff val="60000"/>
                  </a:schemeClr>
                </a:solidFill>
              </a:rPr>
              <a:t> target </a:t>
            </a:r>
            <a:r>
              <a:rPr lang="en-US" sz="6600" spc="-300" dirty="0" err="1">
                <a:solidFill>
                  <a:schemeClr val="bg2">
                    <a:lumMod val="40000"/>
                    <a:lumOff val="60000"/>
                  </a:schemeClr>
                </a:solidFill>
              </a:rPr>
              <a:t>konsumen</a:t>
            </a:r>
            <a:r>
              <a:rPr lang="en-US" sz="6600" spc="-300" dirty="0">
                <a:solidFill>
                  <a:schemeClr val="bg2">
                    <a:lumMod val="40000"/>
                    <a:lumOff val="60000"/>
                  </a:schemeClr>
                </a:solidFill>
              </a:rPr>
              <a:t> </a:t>
            </a:r>
            <a:r>
              <a:rPr lang="en-US" sz="6600" spc="-300" dirty="0">
                <a:solidFill>
                  <a:srgbClr val="FFC000"/>
                </a:solidFill>
              </a:rPr>
              <a:t>B2G</a:t>
            </a:r>
            <a:r>
              <a:rPr lang="en-US" sz="6600" spc="-300" dirty="0">
                <a:solidFill>
                  <a:schemeClr val="bg2">
                    <a:lumMod val="40000"/>
                    <a:lumOff val="60000"/>
                  </a:schemeClr>
                </a:solidFill>
              </a:rPr>
              <a:t>.</a:t>
            </a:r>
            <a:endParaRPr sz="6600" spc="-300" dirty="0">
              <a:solidFill>
                <a:schemeClr val="bg2">
                  <a:lumMod val="40000"/>
                  <a:lumOff val="6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962" y="2628460"/>
            <a:ext cx="9181376" cy="6886032"/>
          </a:xfrm>
          <a:prstGeom prst="rect">
            <a:avLst/>
          </a:prstGeom>
        </p:spPr>
      </p:pic>
      <p:pic>
        <p:nvPicPr>
          <p:cNvPr id="5" name="Picture 4"/>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115" name="2016"/>
          <p:cNvSpPr txBox="1"/>
          <p:nvPr/>
        </p:nvSpPr>
        <p:spPr>
          <a:xfrm>
            <a:off x="9800739" y="3548477"/>
            <a:ext cx="10256198" cy="2655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8000" spc="-900">
                <a:solidFill>
                  <a:srgbClr val="000000"/>
                </a:solidFill>
              </a:defRPr>
            </a:lvl1pPr>
          </a:lstStyle>
          <a:p>
            <a:r>
              <a:rPr lang="en-US" dirty="0"/>
              <a:t>60</a:t>
            </a:r>
            <a:endParaRPr dirty="0"/>
          </a:p>
        </p:txBody>
      </p:sp>
      <p:sp>
        <p:nvSpPr>
          <p:cNvPr id="116" name="63"/>
          <p:cNvSpPr txBox="1"/>
          <p:nvPr/>
        </p:nvSpPr>
        <p:spPr>
          <a:xfrm>
            <a:off x="9800739" y="6204191"/>
            <a:ext cx="10256198" cy="2655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8000" spc="-900">
                <a:solidFill>
                  <a:srgbClr val="000000"/>
                </a:solidFill>
              </a:defRPr>
            </a:lvl1pPr>
          </a:lstStyle>
          <a:p>
            <a:r>
              <a:rPr lang="en-US" dirty="0"/>
              <a:t>39</a:t>
            </a:r>
            <a:endParaRPr dirty="0"/>
          </a:p>
        </p:txBody>
      </p:sp>
      <p:sp>
        <p:nvSpPr>
          <p:cNvPr id="117" name="781"/>
          <p:cNvSpPr txBox="1"/>
          <p:nvPr/>
        </p:nvSpPr>
        <p:spPr>
          <a:xfrm>
            <a:off x="9800739" y="8859905"/>
            <a:ext cx="10256198" cy="2655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8000" spc="-900">
                <a:solidFill>
                  <a:srgbClr val="000000"/>
                </a:solidFill>
              </a:defRPr>
            </a:lvl1pPr>
          </a:lstStyle>
          <a:p>
            <a:r>
              <a:rPr lang="en-US" dirty="0">
                <a:solidFill>
                  <a:srgbClr val="FF0000"/>
                </a:solidFill>
              </a:rPr>
              <a:t>21</a:t>
            </a:r>
            <a:endParaRPr dirty="0">
              <a:solidFill>
                <a:srgbClr val="FF0000"/>
              </a:solidFill>
            </a:endParaRPr>
          </a:p>
        </p:txBody>
      </p:sp>
      <p:sp>
        <p:nvSpPr>
          <p:cNvPr id="119" name="Line"/>
          <p:cNvSpPr/>
          <p:nvPr/>
        </p:nvSpPr>
        <p:spPr>
          <a:xfrm>
            <a:off x="1175962" y="11886090"/>
            <a:ext cx="22032076" cy="1"/>
          </a:xfrm>
          <a:prstGeom prst="line">
            <a:avLst/>
          </a:prstGeom>
          <a:ln w="25400">
            <a:solidFill>
              <a:srgbClr val="BFBFBF"/>
            </a:solidFill>
            <a:miter lim="400000"/>
          </a:ln>
        </p:spPr>
        <p:txBody>
          <a:bodyPr lIns="50800" tIns="50800" rIns="50800" bIns="50800" anchor="ctr"/>
          <a:lstStyle/>
          <a:p>
            <a:endParaRPr/>
          </a:p>
        </p:txBody>
      </p:sp>
      <p:sp>
        <p:nvSpPr>
          <p:cNvPr id="120" name="Before delving into the specifics of your business proposal, make sure to provide a brief introduction about your company."/>
          <p:cNvSpPr txBox="1"/>
          <p:nvPr/>
        </p:nvSpPr>
        <p:spPr>
          <a:xfrm>
            <a:off x="9800738" y="1312168"/>
            <a:ext cx="12697312"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00000"/>
              </a:lnSpc>
              <a:spcBef>
                <a:spcPts val="1500"/>
              </a:spcBef>
              <a:defRPr sz="4800">
                <a:solidFill>
                  <a:srgbClr val="000000"/>
                </a:solidFill>
              </a:defRPr>
            </a:lvl1pPr>
          </a:lstStyle>
          <a:p>
            <a:r>
              <a:rPr lang="en-US" dirty="0"/>
              <a:t>Survey </a:t>
            </a:r>
            <a:r>
              <a:rPr lang="en-US" dirty="0" err="1"/>
              <a:t>sendiri</a:t>
            </a:r>
            <a:r>
              <a:rPr lang="en-US" dirty="0"/>
              <a:t> </a:t>
            </a:r>
            <a:r>
              <a:rPr lang="en-US" dirty="0" err="1"/>
              <a:t>memiliki</a:t>
            </a:r>
            <a:r>
              <a:rPr lang="en-US" dirty="0"/>
              <a:t> target </a:t>
            </a:r>
            <a:r>
              <a:rPr lang="en-US" dirty="0" err="1"/>
              <a:t>jumlah</a:t>
            </a:r>
            <a:r>
              <a:rPr lang="en-US" dirty="0"/>
              <a:t> </a:t>
            </a:r>
            <a:r>
              <a:rPr lang="en-US" dirty="0" err="1"/>
              <a:t>responden</a:t>
            </a:r>
            <a:r>
              <a:rPr lang="en-US" dirty="0"/>
              <a:t> </a:t>
            </a:r>
            <a:r>
              <a:rPr lang="en-US" dirty="0" err="1"/>
              <a:t>dengan</a:t>
            </a:r>
            <a:r>
              <a:rPr lang="en-US" dirty="0"/>
              <a:t> </a:t>
            </a:r>
            <a:r>
              <a:rPr lang="en-US" dirty="0" err="1"/>
              <a:t>realisasi</a:t>
            </a:r>
            <a:r>
              <a:rPr lang="en-US" dirty="0"/>
              <a:t> </a:t>
            </a:r>
            <a:r>
              <a:rPr lang="en-US" dirty="0" err="1"/>
              <a:t>sebagai</a:t>
            </a:r>
            <a:r>
              <a:rPr lang="en-US" dirty="0"/>
              <a:t> </a:t>
            </a:r>
            <a:r>
              <a:rPr lang="en-US" dirty="0" err="1"/>
              <a:t>berikut</a:t>
            </a:r>
            <a:r>
              <a:rPr lang="en-US" dirty="0"/>
              <a:t>:</a:t>
            </a:r>
            <a:endParaRPr dirty="0"/>
          </a:p>
        </p:txBody>
      </p:sp>
      <p:sp>
        <p:nvSpPr>
          <p:cNvPr id="121" name="Your firm is founded"/>
          <p:cNvSpPr txBox="1"/>
          <p:nvPr/>
        </p:nvSpPr>
        <p:spPr>
          <a:xfrm>
            <a:off x="15146616" y="4556728"/>
            <a:ext cx="10256198" cy="639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A9A9A9"/>
                </a:solidFill>
              </a:defRPr>
            </a:lvl1pPr>
          </a:lstStyle>
          <a:p>
            <a:r>
              <a:rPr lang="en-US" dirty="0">
                <a:solidFill>
                  <a:schemeClr val="tx2">
                    <a:lumMod val="25000"/>
                  </a:schemeClr>
                </a:solidFill>
              </a:rPr>
              <a:t>Target Respondent</a:t>
            </a:r>
            <a:endParaRPr dirty="0">
              <a:solidFill>
                <a:schemeClr val="tx2">
                  <a:lumMod val="25000"/>
                </a:schemeClr>
              </a:solidFill>
            </a:endParaRPr>
          </a:p>
        </p:txBody>
      </p:sp>
      <p:sp>
        <p:nvSpPr>
          <p:cNvPr id="122" name="Employees"/>
          <p:cNvSpPr txBox="1"/>
          <p:nvPr/>
        </p:nvSpPr>
        <p:spPr>
          <a:xfrm>
            <a:off x="15146616" y="7212441"/>
            <a:ext cx="10256198" cy="639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A9A9A9"/>
                </a:solidFill>
              </a:defRPr>
            </a:lvl1pPr>
          </a:lstStyle>
          <a:p>
            <a:r>
              <a:rPr lang="en-US" dirty="0">
                <a:solidFill>
                  <a:schemeClr val="tx2">
                    <a:lumMod val="25000"/>
                  </a:schemeClr>
                </a:solidFill>
              </a:rPr>
              <a:t>Total Respondent</a:t>
            </a:r>
            <a:endParaRPr dirty="0">
              <a:solidFill>
                <a:schemeClr val="tx2">
                  <a:lumMod val="25000"/>
                </a:schemeClr>
              </a:solidFill>
            </a:endParaRPr>
          </a:p>
        </p:txBody>
      </p:sp>
      <p:sp>
        <p:nvSpPr>
          <p:cNvPr id="123" name="Happy Customers"/>
          <p:cNvSpPr txBox="1"/>
          <p:nvPr/>
        </p:nvSpPr>
        <p:spPr>
          <a:xfrm>
            <a:off x="15146616" y="9868156"/>
            <a:ext cx="10256198" cy="639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rgbClr val="A9A9A9"/>
                </a:solidFill>
              </a:defRPr>
            </a:lvl1pPr>
          </a:lstStyle>
          <a:p>
            <a:r>
              <a:rPr lang="en-US" dirty="0">
                <a:solidFill>
                  <a:schemeClr val="tx2">
                    <a:lumMod val="25000"/>
                  </a:schemeClr>
                </a:solidFill>
              </a:rPr>
              <a:t>Missing Respondent</a:t>
            </a:r>
            <a:endParaRPr dirty="0">
              <a:solidFill>
                <a:schemeClr val="tx2">
                  <a:lumMod val="25000"/>
                </a:schemeClr>
              </a:solidFill>
            </a:endParaRPr>
          </a:p>
        </p:txBody>
      </p:sp>
      <p:pic>
        <p:nvPicPr>
          <p:cNvPr id="2" name="Picture Placeholder 1"/>
          <p:cNvPicPr>
            <a:picLocks noGrp="1" noChangeAspect="1"/>
          </p:cNvPicPr>
          <p:nvPr>
            <p:ph type="pic" sz="half" idx="21"/>
          </p:nvPr>
        </p:nvPicPr>
        <p:blipFill rotWithShape="1">
          <a:blip r:embed="rId2">
            <a:extLst>
              <a:ext uri="{28A0092B-C50C-407E-A947-70E740481C1C}">
                <a14:useLocalDpi xmlns:a14="http://schemas.microsoft.com/office/drawing/2010/main" val="0"/>
              </a:ext>
            </a:extLst>
          </a:blip>
          <a:srcRect l="12224" t="1084" r="49020" b="167"/>
          <a:stretch/>
        </p:blipFill>
        <p:spPr>
          <a:xfrm>
            <a:off x="1175962" y="1072662"/>
            <a:ext cx="7100746" cy="10245498"/>
          </a:xfrm>
        </p:spPr>
      </p:pic>
      <p:pic>
        <p:nvPicPr>
          <p:cNvPr id="11" name="Picture 10"/>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6" name="Line"/>
          <p:cNvSpPr/>
          <p:nvPr/>
        </p:nvSpPr>
        <p:spPr>
          <a:xfrm>
            <a:off x="1175962" y="11886090"/>
            <a:ext cx="22032076" cy="1"/>
          </a:xfrm>
          <a:prstGeom prst="line">
            <a:avLst/>
          </a:prstGeom>
          <a:ln w="25400">
            <a:solidFill>
              <a:srgbClr val="424242"/>
            </a:solidFill>
            <a:miter lim="400000"/>
          </a:ln>
        </p:spPr>
        <p:txBody>
          <a:bodyPr lIns="50800" tIns="50800" rIns="50800" bIns="50800" anchor="ctr"/>
          <a:lstStyle/>
          <a:p>
            <a:endParaRPr/>
          </a:p>
        </p:txBody>
      </p:sp>
      <p:sp>
        <p:nvSpPr>
          <p:cNvPr id="127" name="Capture the problem you're aiming to solve for your potential client in a single, coherent sentence."/>
          <p:cNvSpPr txBox="1"/>
          <p:nvPr/>
        </p:nvSpPr>
        <p:spPr>
          <a:xfrm>
            <a:off x="1175962" y="2348637"/>
            <a:ext cx="17882305"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lvl1pPr>
          </a:lstStyle>
          <a:p>
            <a:r>
              <a:rPr lang="en-US" dirty="0" err="1"/>
              <a:t>Hambatan</a:t>
            </a:r>
            <a:r>
              <a:rPr lang="en-US" dirty="0"/>
              <a:t>.</a:t>
            </a:r>
            <a:endParaRPr dirty="0"/>
          </a:p>
        </p:txBody>
      </p:sp>
      <p:sp>
        <p:nvSpPr>
          <p:cNvPr id="12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175962" y="4959266"/>
            <a:ext cx="19855238" cy="5420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200">
                <a:solidFill>
                  <a:srgbClr val="919191"/>
                </a:solidFill>
              </a:defRPr>
            </a:lvl1pPr>
          </a:lstStyle>
          <a:p>
            <a:r>
              <a:rPr lang="en-US" sz="3600" dirty="0" err="1"/>
              <a:t>Dalam</a:t>
            </a:r>
            <a:r>
              <a:rPr lang="en-US" sz="3600" dirty="0"/>
              <a:t> </a:t>
            </a:r>
            <a:r>
              <a:rPr lang="en-US" sz="3600" dirty="0" err="1"/>
              <a:t>melakukan</a:t>
            </a:r>
            <a:r>
              <a:rPr lang="en-US" sz="3600" dirty="0"/>
              <a:t> survey </a:t>
            </a:r>
            <a:r>
              <a:rPr lang="en-US" sz="3600" dirty="0" err="1"/>
              <a:t>kepuasan</a:t>
            </a:r>
            <a:r>
              <a:rPr lang="en-US" sz="3600" dirty="0"/>
              <a:t> </a:t>
            </a:r>
            <a:r>
              <a:rPr lang="en-US" sz="3600" dirty="0" err="1"/>
              <a:t>pelanggan</a:t>
            </a:r>
            <a:r>
              <a:rPr lang="en-US" sz="3600" dirty="0"/>
              <a:t>, </a:t>
            </a:r>
            <a:r>
              <a:rPr lang="en-US" sz="3600" dirty="0" err="1"/>
              <a:t>ditemukan</a:t>
            </a:r>
            <a:r>
              <a:rPr lang="en-US" sz="3600" dirty="0"/>
              <a:t> </a:t>
            </a:r>
            <a:r>
              <a:rPr lang="en-US" sz="3600" dirty="0" err="1"/>
              <a:t>beberapa</a:t>
            </a:r>
            <a:r>
              <a:rPr lang="en-US" sz="3600" dirty="0"/>
              <a:t> </a:t>
            </a:r>
            <a:r>
              <a:rPr lang="en-US" sz="3600" dirty="0" err="1"/>
              <a:t>hambatan</a:t>
            </a:r>
            <a:r>
              <a:rPr lang="en-US" sz="3600" dirty="0"/>
              <a:t> </a:t>
            </a:r>
            <a:r>
              <a:rPr lang="en-US" sz="3600" dirty="0" err="1"/>
              <a:t>atau</a:t>
            </a:r>
            <a:r>
              <a:rPr lang="en-US" sz="3600" dirty="0"/>
              <a:t> </a:t>
            </a:r>
            <a:r>
              <a:rPr lang="en-US" sz="3600" dirty="0" err="1"/>
              <a:t>kendala</a:t>
            </a:r>
            <a:r>
              <a:rPr lang="en-US" sz="3600" dirty="0"/>
              <a:t> di </a:t>
            </a:r>
            <a:r>
              <a:rPr lang="en-US" sz="3600" dirty="0" err="1"/>
              <a:t>dalam</a:t>
            </a:r>
            <a:r>
              <a:rPr lang="en-US" sz="3600" dirty="0"/>
              <a:t> </a:t>
            </a:r>
            <a:r>
              <a:rPr lang="en-US" sz="3600" dirty="0" err="1"/>
              <a:t>pengerjaannya</a:t>
            </a:r>
            <a:r>
              <a:rPr lang="en-US" sz="3600" dirty="0"/>
              <a:t> </a:t>
            </a:r>
            <a:r>
              <a:rPr lang="en-US" sz="3600" dirty="0" err="1"/>
              <a:t>seperti</a:t>
            </a:r>
            <a:r>
              <a:rPr lang="en-US" sz="3600" dirty="0"/>
              <a:t>:</a:t>
            </a:r>
          </a:p>
          <a:p>
            <a:endParaRPr lang="en-US" sz="3600" dirty="0"/>
          </a:p>
          <a:p>
            <a:pPr marL="514350" indent="-514350">
              <a:buAutoNum type="arabicPeriod"/>
            </a:pPr>
            <a:r>
              <a:rPr lang="en-US" sz="3600" dirty="0" err="1"/>
              <a:t>Responden</a:t>
            </a:r>
            <a:r>
              <a:rPr lang="en-US" sz="3600" dirty="0"/>
              <a:t> yang </a:t>
            </a:r>
            <a:r>
              <a:rPr lang="en-US" sz="3600" dirty="0" err="1"/>
              <a:t>tidak</a:t>
            </a:r>
            <a:r>
              <a:rPr lang="en-US" sz="3600" dirty="0"/>
              <a:t> </a:t>
            </a:r>
            <a:r>
              <a:rPr lang="en-US" sz="3600" dirty="0" err="1"/>
              <a:t>mau</a:t>
            </a:r>
            <a:r>
              <a:rPr lang="en-US" sz="3600" dirty="0"/>
              <a:t> </a:t>
            </a:r>
            <a:r>
              <a:rPr lang="en-US" sz="3600" dirty="0" err="1"/>
              <a:t>mengisi</a:t>
            </a:r>
            <a:r>
              <a:rPr lang="en-US" sz="3600" dirty="0"/>
              <a:t> survey, </a:t>
            </a:r>
            <a:r>
              <a:rPr lang="en-US" sz="3600" dirty="0" err="1"/>
              <a:t>karena</a:t>
            </a:r>
            <a:r>
              <a:rPr lang="en-US" sz="3600" dirty="0"/>
              <a:t> </a:t>
            </a:r>
            <a:r>
              <a:rPr lang="en-US" sz="3600" dirty="0" err="1"/>
              <a:t>telah</a:t>
            </a:r>
            <a:r>
              <a:rPr lang="en-US" sz="3600" dirty="0"/>
              <a:t> </a:t>
            </a:r>
            <a:r>
              <a:rPr lang="en-US" sz="3600" dirty="0" err="1"/>
              <a:t>mengisi</a:t>
            </a:r>
            <a:r>
              <a:rPr lang="en-US" sz="3600" dirty="0"/>
              <a:t> scan barcode </a:t>
            </a:r>
            <a:r>
              <a:rPr lang="en-US" sz="3600" dirty="0" err="1"/>
              <a:t>kehadiran</a:t>
            </a:r>
            <a:r>
              <a:rPr lang="en-US" sz="3600" dirty="0"/>
              <a:t>.</a:t>
            </a:r>
          </a:p>
          <a:p>
            <a:pPr marL="514350" indent="-514350">
              <a:buAutoNum type="arabicPeriod"/>
            </a:pPr>
            <a:r>
              <a:rPr lang="en-US" sz="3600" dirty="0"/>
              <a:t>Souvenir yang </a:t>
            </a:r>
            <a:r>
              <a:rPr lang="en-US" sz="3600" dirty="0" err="1"/>
              <a:t>ditawarkan</a:t>
            </a:r>
            <a:r>
              <a:rPr lang="en-US" sz="3600" dirty="0"/>
              <a:t> </a:t>
            </a:r>
            <a:r>
              <a:rPr lang="en-US" sz="3600" dirty="0" err="1"/>
              <a:t>sudah</a:t>
            </a:r>
            <a:r>
              <a:rPr lang="en-US" sz="3600" dirty="0"/>
              <a:t> </a:t>
            </a:r>
            <a:r>
              <a:rPr lang="en-US" sz="3600" dirty="0" err="1"/>
              <a:t>habis</a:t>
            </a:r>
            <a:r>
              <a:rPr lang="en-US" sz="3600" dirty="0"/>
              <a:t> </a:t>
            </a:r>
            <a:r>
              <a:rPr lang="en-US" sz="3600" dirty="0" err="1"/>
              <a:t>sehingga</a:t>
            </a:r>
            <a:r>
              <a:rPr lang="en-US" sz="3600" dirty="0"/>
              <a:t> </a:t>
            </a:r>
            <a:r>
              <a:rPr lang="en-US" sz="3600" dirty="0" err="1"/>
              <a:t>tidak</a:t>
            </a:r>
            <a:r>
              <a:rPr lang="en-US" sz="3600" dirty="0"/>
              <a:t> </a:t>
            </a:r>
            <a:r>
              <a:rPr lang="en-US" sz="3600" dirty="0" err="1"/>
              <a:t>menarik</a:t>
            </a:r>
            <a:r>
              <a:rPr lang="en-US" sz="3600" dirty="0"/>
              <a:t> </a:t>
            </a:r>
            <a:r>
              <a:rPr lang="en-US" sz="3600" dirty="0" err="1"/>
              <a:t>perhatian</a:t>
            </a:r>
            <a:r>
              <a:rPr lang="en-US" sz="3600" dirty="0"/>
              <a:t> </a:t>
            </a:r>
            <a:r>
              <a:rPr lang="en-US" sz="3600" dirty="0" err="1"/>
              <a:t>bagi</a:t>
            </a:r>
            <a:r>
              <a:rPr lang="en-US" sz="3600" dirty="0"/>
              <a:t> </a:t>
            </a:r>
            <a:r>
              <a:rPr lang="en-US" sz="3600" dirty="0" err="1"/>
              <a:t>responden</a:t>
            </a:r>
            <a:r>
              <a:rPr lang="en-US" sz="3600" dirty="0"/>
              <a:t>.</a:t>
            </a:r>
          </a:p>
          <a:p>
            <a:pPr marL="514350" indent="-514350">
              <a:buAutoNum type="arabicPeriod"/>
            </a:pPr>
            <a:r>
              <a:rPr lang="en-US" sz="3600" dirty="0" err="1"/>
              <a:t>Responden</a:t>
            </a:r>
            <a:r>
              <a:rPr lang="en-US" sz="3600" dirty="0"/>
              <a:t> </a:t>
            </a:r>
            <a:r>
              <a:rPr lang="en-US" sz="3600" dirty="0" err="1"/>
              <a:t>tidak</a:t>
            </a:r>
            <a:r>
              <a:rPr lang="en-US" sz="3600" dirty="0"/>
              <a:t> </a:t>
            </a:r>
            <a:r>
              <a:rPr lang="en-US" sz="3600" dirty="0" err="1"/>
              <a:t>mau</a:t>
            </a:r>
            <a:r>
              <a:rPr lang="en-US" sz="3600" dirty="0"/>
              <a:t> </a:t>
            </a:r>
            <a:r>
              <a:rPr lang="en-US" sz="3600" dirty="0" err="1"/>
              <a:t>mengisi</a:t>
            </a:r>
            <a:r>
              <a:rPr lang="en-US" sz="3600" dirty="0"/>
              <a:t> survey </a:t>
            </a:r>
            <a:r>
              <a:rPr lang="en-US" sz="3600" dirty="0" err="1"/>
              <a:t>secara</a:t>
            </a:r>
            <a:r>
              <a:rPr lang="en-US" sz="3600" dirty="0"/>
              <a:t> </a:t>
            </a:r>
            <a:r>
              <a:rPr lang="en-US" sz="3600" dirty="0" err="1"/>
              <a:t>tertulis</a:t>
            </a:r>
            <a:r>
              <a:rPr lang="en-US" sz="3600" dirty="0"/>
              <a:t>.</a:t>
            </a:r>
          </a:p>
          <a:p>
            <a:endParaRPr lang="en-US" sz="3600" dirty="0"/>
          </a:p>
          <a:p>
            <a:pPr marL="514350" indent="-514350">
              <a:buAutoNum type="arabicPeriod"/>
            </a:pPr>
            <a:endParaRPr lang="en-US" sz="3600" dirty="0"/>
          </a:p>
        </p:txBody>
      </p:sp>
      <p:pic>
        <p:nvPicPr>
          <p:cNvPr id="5" name="Picture 4"/>
          <p:cNvPicPr>
            <a:picLocks noChangeAspect="1"/>
          </p:cNvPicPr>
          <p:nvPr/>
        </p:nvPicPr>
        <p:blipFill>
          <a:blip r:embed="rId2"/>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13996060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126" name="Line"/>
          <p:cNvSpPr/>
          <p:nvPr/>
        </p:nvSpPr>
        <p:spPr>
          <a:xfrm>
            <a:off x="1175962" y="11886090"/>
            <a:ext cx="22032076" cy="1"/>
          </a:xfrm>
          <a:prstGeom prst="line">
            <a:avLst/>
          </a:prstGeom>
          <a:ln w="25400">
            <a:solidFill>
              <a:srgbClr val="424242"/>
            </a:solidFill>
            <a:miter lim="400000"/>
          </a:ln>
        </p:spPr>
        <p:txBody>
          <a:bodyPr lIns="50800" tIns="50800" rIns="50800" bIns="50800" anchor="ctr"/>
          <a:lstStyle/>
          <a:p>
            <a:endParaRPr/>
          </a:p>
        </p:txBody>
      </p:sp>
      <p:sp>
        <p:nvSpPr>
          <p:cNvPr id="127" name="Capture the problem you're aiming to solve for your potential client in a single, coherent sentence."/>
          <p:cNvSpPr txBox="1"/>
          <p:nvPr/>
        </p:nvSpPr>
        <p:spPr>
          <a:xfrm>
            <a:off x="1175962" y="1656140"/>
            <a:ext cx="17882305"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lvl1pPr>
          </a:lstStyle>
          <a:p>
            <a:r>
              <a:rPr lang="en-US" spc="-300" dirty="0" err="1">
                <a:solidFill>
                  <a:schemeClr val="tx2">
                    <a:lumMod val="10000"/>
                  </a:schemeClr>
                </a:solidFill>
              </a:rPr>
              <a:t>Karakteristik</a:t>
            </a:r>
            <a:r>
              <a:rPr lang="en-US" spc="-300" dirty="0">
                <a:solidFill>
                  <a:schemeClr val="tx2">
                    <a:lumMod val="10000"/>
                  </a:schemeClr>
                </a:solidFill>
              </a:rPr>
              <a:t> Survey </a:t>
            </a:r>
            <a:r>
              <a:rPr lang="en-US" spc="-300" dirty="0" err="1">
                <a:solidFill>
                  <a:schemeClr val="tx2">
                    <a:lumMod val="10000"/>
                  </a:schemeClr>
                </a:solidFill>
              </a:rPr>
              <a:t>Kepuasan</a:t>
            </a:r>
            <a:r>
              <a:rPr lang="en-US" spc="-300" dirty="0">
                <a:solidFill>
                  <a:schemeClr val="tx2">
                    <a:lumMod val="10000"/>
                  </a:schemeClr>
                </a:solidFill>
              </a:rPr>
              <a:t> </a:t>
            </a:r>
            <a:r>
              <a:rPr lang="en-US" spc="-300" dirty="0" err="1">
                <a:solidFill>
                  <a:schemeClr val="tx2">
                    <a:lumMod val="10000"/>
                  </a:schemeClr>
                </a:solidFill>
              </a:rPr>
              <a:t>Pelanggan</a:t>
            </a:r>
            <a:endParaRPr spc="-300" dirty="0">
              <a:solidFill>
                <a:schemeClr val="tx2">
                  <a:lumMod val="10000"/>
                </a:schemeClr>
              </a:solidFill>
            </a:endParaRPr>
          </a:p>
        </p:txBody>
      </p:sp>
      <p:sp>
        <p:nvSpPr>
          <p:cNvPr id="12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175962" y="6494119"/>
            <a:ext cx="22032076" cy="12844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200">
                <a:solidFill>
                  <a:srgbClr val="919191"/>
                </a:solidFill>
              </a:defRPr>
            </a:lvl1pPr>
          </a:lstStyle>
          <a:p>
            <a:r>
              <a:rPr lang="en-US" dirty="0" err="1">
                <a:solidFill>
                  <a:schemeClr val="bg2">
                    <a:lumMod val="50000"/>
                  </a:schemeClr>
                </a:solidFill>
              </a:rPr>
              <a:t>Kuesioner</a:t>
            </a:r>
            <a:r>
              <a:rPr lang="en-US" dirty="0">
                <a:solidFill>
                  <a:schemeClr val="bg2">
                    <a:lumMod val="50000"/>
                  </a:schemeClr>
                </a:solidFill>
              </a:rPr>
              <a:t> </a:t>
            </a:r>
            <a:r>
              <a:rPr lang="en-US" dirty="0" err="1">
                <a:solidFill>
                  <a:schemeClr val="bg2">
                    <a:lumMod val="50000"/>
                  </a:schemeClr>
                </a:solidFill>
              </a:rPr>
              <a:t>disebar</a:t>
            </a:r>
            <a:r>
              <a:rPr lang="en-US" dirty="0">
                <a:solidFill>
                  <a:schemeClr val="bg2">
                    <a:lumMod val="50000"/>
                  </a:schemeClr>
                </a:solidFill>
              </a:rPr>
              <a:t> </a:t>
            </a:r>
            <a:r>
              <a:rPr lang="en-US" dirty="0" err="1">
                <a:solidFill>
                  <a:schemeClr val="bg2">
                    <a:lumMod val="50000"/>
                  </a:schemeClr>
                </a:solidFill>
              </a:rPr>
              <a:t>dengan</a:t>
            </a:r>
            <a:r>
              <a:rPr lang="en-US" dirty="0">
                <a:solidFill>
                  <a:schemeClr val="bg2">
                    <a:lumMod val="50000"/>
                  </a:schemeClr>
                </a:solidFill>
              </a:rPr>
              <a:t> target </a:t>
            </a:r>
            <a:r>
              <a:rPr lang="en-US" dirty="0" err="1">
                <a:solidFill>
                  <a:schemeClr val="bg2">
                    <a:lumMod val="50000"/>
                  </a:schemeClr>
                </a:solidFill>
              </a:rPr>
              <a:t>seluruh</a:t>
            </a:r>
            <a:r>
              <a:rPr lang="en-US" dirty="0">
                <a:solidFill>
                  <a:schemeClr val="bg2">
                    <a:lumMod val="50000"/>
                  </a:schemeClr>
                </a:solidFill>
              </a:rPr>
              <a:t> </a:t>
            </a:r>
            <a:r>
              <a:rPr lang="en-US" dirty="0" err="1">
                <a:solidFill>
                  <a:schemeClr val="bg2">
                    <a:lumMod val="50000"/>
                  </a:schemeClr>
                </a:solidFill>
              </a:rPr>
              <a:t>pengunjung</a:t>
            </a:r>
            <a:r>
              <a:rPr lang="en-US" dirty="0">
                <a:solidFill>
                  <a:schemeClr val="bg2">
                    <a:lumMod val="50000"/>
                  </a:schemeClr>
                </a:solidFill>
              </a:rPr>
              <a:t> acara GPFE </a:t>
            </a:r>
            <a:r>
              <a:rPr lang="en-US" dirty="0" err="1">
                <a:solidFill>
                  <a:schemeClr val="bg2">
                    <a:lumMod val="50000"/>
                  </a:schemeClr>
                </a:solidFill>
              </a:rPr>
              <a:t>pada</a:t>
            </a:r>
            <a:r>
              <a:rPr lang="en-US" dirty="0">
                <a:solidFill>
                  <a:schemeClr val="bg2">
                    <a:lumMod val="50000"/>
                  </a:schemeClr>
                </a:solidFill>
              </a:rPr>
              <a:t> </a:t>
            </a:r>
            <a:r>
              <a:rPr lang="en-US" dirty="0" err="1">
                <a:solidFill>
                  <a:schemeClr val="bg2">
                    <a:lumMod val="50000"/>
                  </a:schemeClr>
                </a:solidFill>
              </a:rPr>
              <a:t>umumnya</a:t>
            </a:r>
            <a:r>
              <a:rPr lang="en-US" dirty="0">
                <a:solidFill>
                  <a:schemeClr val="bg2">
                    <a:lumMod val="50000"/>
                  </a:schemeClr>
                </a:solidFill>
              </a:rPr>
              <a:t> </a:t>
            </a:r>
            <a:r>
              <a:rPr lang="en-US" dirty="0" err="1">
                <a:solidFill>
                  <a:schemeClr val="bg2">
                    <a:lumMod val="50000"/>
                  </a:schemeClr>
                </a:solidFill>
              </a:rPr>
              <a:t>dan</a:t>
            </a:r>
            <a:r>
              <a:rPr lang="en-US" dirty="0">
                <a:solidFill>
                  <a:schemeClr val="bg2">
                    <a:lumMod val="50000"/>
                  </a:schemeClr>
                </a:solidFill>
              </a:rPr>
              <a:t> </a:t>
            </a:r>
            <a:r>
              <a:rPr lang="en-US" dirty="0" err="1">
                <a:solidFill>
                  <a:schemeClr val="bg2">
                    <a:lumMod val="50000"/>
                  </a:schemeClr>
                </a:solidFill>
              </a:rPr>
              <a:t>pengunjung</a:t>
            </a:r>
            <a:r>
              <a:rPr lang="en-US" dirty="0">
                <a:solidFill>
                  <a:schemeClr val="bg2">
                    <a:lumMod val="50000"/>
                  </a:schemeClr>
                </a:solidFill>
              </a:rPr>
              <a:t> booth </a:t>
            </a:r>
            <a:r>
              <a:rPr lang="en-US" dirty="0" err="1">
                <a:solidFill>
                  <a:schemeClr val="bg2">
                    <a:lumMod val="50000"/>
                  </a:schemeClr>
                </a:solidFill>
              </a:rPr>
              <a:t>Chitose</a:t>
            </a:r>
            <a:r>
              <a:rPr lang="en-US" dirty="0">
                <a:solidFill>
                  <a:schemeClr val="bg2">
                    <a:lumMod val="50000"/>
                  </a:schemeClr>
                </a:solidFill>
              </a:rPr>
              <a:t> </a:t>
            </a:r>
            <a:r>
              <a:rPr lang="en-US" dirty="0" err="1">
                <a:solidFill>
                  <a:schemeClr val="bg2">
                    <a:lumMod val="50000"/>
                  </a:schemeClr>
                </a:solidFill>
              </a:rPr>
              <a:t>khususnya</a:t>
            </a:r>
            <a:r>
              <a:rPr lang="en-US" dirty="0">
                <a:solidFill>
                  <a:schemeClr val="bg2">
                    <a:lumMod val="50000"/>
                  </a:schemeClr>
                </a:solidFill>
              </a:rPr>
              <a:t>.</a:t>
            </a:r>
            <a:endParaRPr dirty="0">
              <a:solidFill>
                <a:schemeClr val="bg2">
                  <a:lumMod val="50000"/>
                </a:schemeClr>
              </a:solidFill>
            </a:endParaRPr>
          </a:p>
        </p:txBody>
      </p:sp>
      <p:pic>
        <p:nvPicPr>
          <p:cNvPr id="5" name="Picture 4"/>
          <p:cNvPicPr>
            <a:picLocks noChangeAspect="1"/>
          </p:cNvPicPr>
          <p:nvPr/>
        </p:nvPicPr>
        <p:blipFill>
          <a:blip r:embed="rId2"/>
          <a:stretch>
            <a:fillRect/>
          </a:stretch>
        </p:blipFill>
        <p:spPr>
          <a:xfrm>
            <a:off x="1206568" y="12344373"/>
            <a:ext cx="1889924" cy="609653"/>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99" name="Line"/>
          <p:cNvSpPr/>
          <p:nvPr/>
        </p:nvSpPr>
        <p:spPr>
          <a:xfrm>
            <a:off x="1175963" y="6539198"/>
            <a:ext cx="22032076" cy="1"/>
          </a:xfrm>
          <a:prstGeom prst="line">
            <a:avLst/>
          </a:prstGeom>
          <a:ln w="25400">
            <a:solidFill>
              <a:srgbClr val="000000"/>
            </a:solidFill>
            <a:miter lim="400000"/>
          </a:ln>
        </p:spPr>
        <p:txBody>
          <a:bodyPr lIns="50800" tIns="50800" rIns="50800" bIns="50800" anchor="ctr"/>
          <a:lstStyle/>
          <a:p>
            <a:endParaRPr/>
          </a:p>
        </p:txBody>
      </p:sp>
      <p:sp>
        <p:nvSpPr>
          <p:cNvPr id="100" name="Line"/>
          <p:cNvSpPr/>
          <p:nvPr/>
        </p:nvSpPr>
        <p:spPr>
          <a:xfrm>
            <a:off x="1175963" y="8780615"/>
            <a:ext cx="22032076" cy="1"/>
          </a:xfrm>
          <a:prstGeom prst="line">
            <a:avLst/>
          </a:prstGeom>
          <a:ln w="25400">
            <a:solidFill>
              <a:srgbClr val="000000"/>
            </a:solidFill>
            <a:miter lim="400000"/>
          </a:ln>
        </p:spPr>
        <p:txBody>
          <a:bodyPr lIns="50800" tIns="50800" rIns="50800" bIns="50800" anchor="ctr"/>
          <a:lstStyle/>
          <a:p>
            <a:endParaRPr/>
          </a:p>
        </p:txBody>
      </p:sp>
      <p:sp>
        <p:nvSpPr>
          <p:cNvPr id="101" name="Line"/>
          <p:cNvSpPr/>
          <p:nvPr/>
        </p:nvSpPr>
        <p:spPr>
          <a:xfrm>
            <a:off x="1175963" y="11022032"/>
            <a:ext cx="22032076" cy="1"/>
          </a:xfrm>
          <a:prstGeom prst="line">
            <a:avLst/>
          </a:prstGeom>
          <a:ln w="25400">
            <a:solidFill>
              <a:srgbClr val="000000"/>
            </a:solidFill>
            <a:miter lim="400000"/>
          </a:ln>
        </p:spPr>
        <p:txBody>
          <a:bodyPr lIns="50800" tIns="50800" rIns="50800" bIns="50800" anchor="ctr"/>
          <a:lstStyle/>
          <a:p>
            <a:endParaRPr/>
          </a:p>
        </p:txBody>
      </p:sp>
      <p:sp>
        <p:nvSpPr>
          <p:cNvPr id="102" name="1. Introduction"/>
          <p:cNvSpPr txBox="1"/>
          <p:nvPr/>
        </p:nvSpPr>
        <p:spPr>
          <a:xfrm>
            <a:off x="1175964" y="4742446"/>
            <a:ext cx="530594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90000"/>
              </a:lnSpc>
              <a:defRPr sz="10000" spc="-500">
                <a:solidFill>
                  <a:srgbClr val="000000"/>
                </a:solidFill>
              </a:defRPr>
            </a:lvl1pPr>
          </a:lstStyle>
          <a:p>
            <a:r>
              <a:rPr dirty="0"/>
              <a:t>1. </a:t>
            </a:r>
            <a:r>
              <a:rPr lang="en-US" dirty="0"/>
              <a:t>Product</a:t>
            </a:r>
            <a:endParaRPr dirty="0"/>
          </a:p>
        </p:txBody>
      </p:sp>
      <p:sp>
        <p:nvSpPr>
          <p:cNvPr id="103" name="2. Problem"/>
          <p:cNvSpPr txBox="1"/>
          <p:nvPr/>
        </p:nvSpPr>
        <p:spPr>
          <a:xfrm>
            <a:off x="9913915" y="4742446"/>
            <a:ext cx="3936975"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90000"/>
              </a:lnSpc>
              <a:defRPr sz="10000" spc="-500">
                <a:solidFill>
                  <a:srgbClr val="000000"/>
                </a:solidFill>
              </a:defRPr>
            </a:lvl1pPr>
          </a:lstStyle>
          <a:p>
            <a:r>
              <a:rPr dirty="0"/>
              <a:t>2. Pr</a:t>
            </a:r>
            <a:r>
              <a:rPr lang="en-US" dirty="0"/>
              <a:t>ice</a:t>
            </a:r>
            <a:endParaRPr dirty="0"/>
          </a:p>
        </p:txBody>
      </p:sp>
      <p:sp>
        <p:nvSpPr>
          <p:cNvPr id="104" name="3. Solution"/>
          <p:cNvSpPr txBox="1"/>
          <p:nvPr/>
        </p:nvSpPr>
        <p:spPr>
          <a:xfrm>
            <a:off x="1175964" y="6916114"/>
            <a:ext cx="660277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90000"/>
              </a:lnSpc>
              <a:defRPr sz="10000" spc="-500">
                <a:solidFill>
                  <a:srgbClr val="000000"/>
                </a:solidFill>
              </a:defRPr>
            </a:lvl1pPr>
          </a:lstStyle>
          <a:p>
            <a:r>
              <a:rPr dirty="0"/>
              <a:t>3. </a:t>
            </a:r>
            <a:r>
              <a:rPr lang="en-US" dirty="0"/>
              <a:t>Promotion</a:t>
            </a:r>
            <a:endParaRPr dirty="0"/>
          </a:p>
        </p:txBody>
      </p:sp>
      <p:sp>
        <p:nvSpPr>
          <p:cNvPr id="105" name="4. About Us"/>
          <p:cNvSpPr txBox="1"/>
          <p:nvPr/>
        </p:nvSpPr>
        <p:spPr>
          <a:xfrm>
            <a:off x="9913915" y="6899631"/>
            <a:ext cx="4223913"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90000"/>
              </a:lnSpc>
              <a:defRPr sz="10000" spc="-500">
                <a:solidFill>
                  <a:srgbClr val="000000"/>
                </a:solidFill>
              </a:defRPr>
            </a:lvl1pPr>
          </a:lstStyle>
          <a:p>
            <a:r>
              <a:rPr dirty="0"/>
              <a:t>4. </a:t>
            </a:r>
            <a:r>
              <a:rPr lang="en-US" dirty="0"/>
              <a:t>Place</a:t>
            </a:r>
            <a:endParaRPr dirty="0"/>
          </a:p>
        </p:txBody>
      </p:sp>
      <p:sp>
        <p:nvSpPr>
          <p:cNvPr id="108" name="7. Next Steps"/>
          <p:cNvSpPr txBox="1"/>
          <p:nvPr/>
        </p:nvSpPr>
        <p:spPr>
          <a:xfrm>
            <a:off x="1269998" y="9706158"/>
            <a:ext cx="19972217" cy="601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90000"/>
              </a:lnSpc>
              <a:defRPr sz="10000" spc="-500">
                <a:solidFill>
                  <a:srgbClr val="000000"/>
                </a:solidFill>
              </a:defRPr>
            </a:lvl1pPr>
          </a:lstStyle>
          <a:p>
            <a:endParaRPr sz="3600" dirty="0"/>
          </a:p>
        </p:txBody>
      </p:sp>
      <p:sp>
        <p:nvSpPr>
          <p:cNvPr id="109" name="Agenda"/>
          <p:cNvSpPr txBox="1"/>
          <p:nvPr/>
        </p:nvSpPr>
        <p:spPr>
          <a:xfrm>
            <a:off x="1175963" y="674275"/>
            <a:ext cx="11473812" cy="1444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000000"/>
                </a:solidFill>
              </a:defRPr>
            </a:lvl1pPr>
          </a:lstStyle>
          <a:p>
            <a:r>
              <a:rPr lang="en-US" sz="8000" dirty="0"/>
              <a:t>Survey Section</a:t>
            </a:r>
            <a:endParaRPr sz="8000" dirty="0"/>
          </a:p>
        </p:txBody>
      </p:sp>
      <p:sp>
        <p:nvSpPr>
          <p:cNvPr id="2" name="TextBox 1"/>
          <p:cNvSpPr txBox="1"/>
          <p:nvPr/>
        </p:nvSpPr>
        <p:spPr>
          <a:xfrm>
            <a:off x="1175963" y="9287904"/>
            <a:ext cx="18079192" cy="18015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solidFill>
                  <a:schemeClr val="tx2">
                    <a:lumMod val="25000"/>
                  </a:schemeClr>
                </a:solidFill>
              </a:rPr>
              <a:t>Survey </a:t>
            </a:r>
            <a:r>
              <a:rPr lang="en-US" sz="3200" dirty="0" err="1">
                <a:solidFill>
                  <a:schemeClr val="tx2">
                    <a:lumMod val="25000"/>
                  </a:schemeClr>
                </a:solidFill>
              </a:rPr>
              <a:t>dilakukan</a:t>
            </a:r>
            <a:r>
              <a:rPr lang="en-US" sz="3200" dirty="0">
                <a:solidFill>
                  <a:schemeClr val="tx2">
                    <a:lumMod val="25000"/>
                  </a:schemeClr>
                </a:solidFill>
              </a:rPr>
              <a:t> </a:t>
            </a:r>
            <a:r>
              <a:rPr lang="en-US" sz="3200" dirty="0" err="1">
                <a:solidFill>
                  <a:schemeClr val="tx2">
                    <a:lumMod val="25000"/>
                  </a:schemeClr>
                </a:solidFill>
              </a:rPr>
              <a:t>dengan</a:t>
            </a:r>
            <a:r>
              <a:rPr lang="en-US" sz="3200" dirty="0">
                <a:solidFill>
                  <a:schemeClr val="tx2">
                    <a:lumMod val="25000"/>
                  </a:schemeClr>
                </a:solidFill>
              </a:rPr>
              <a:t> </a:t>
            </a:r>
            <a:r>
              <a:rPr lang="en-US" sz="3200" dirty="0" err="1">
                <a:solidFill>
                  <a:schemeClr val="tx2">
                    <a:lumMod val="25000"/>
                  </a:schemeClr>
                </a:solidFill>
              </a:rPr>
              <a:t>menggunakan</a:t>
            </a:r>
            <a:r>
              <a:rPr lang="en-US" sz="3200" dirty="0">
                <a:solidFill>
                  <a:schemeClr val="tx2">
                    <a:lumMod val="25000"/>
                  </a:schemeClr>
                </a:solidFill>
              </a:rPr>
              <a:t> </a:t>
            </a:r>
            <a:r>
              <a:rPr lang="en-US" sz="3200" b="1" dirty="0">
                <a:solidFill>
                  <a:schemeClr val="tx2">
                    <a:lumMod val="25000"/>
                  </a:schemeClr>
                </a:solidFill>
              </a:rPr>
              <a:t>4</a:t>
            </a:r>
            <a:r>
              <a:rPr lang="en-US" sz="3200" dirty="0">
                <a:solidFill>
                  <a:schemeClr val="tx2">
                    <a:lumMod val="25000"/>
                  </a:schemeClr>
                </a:solidFill>
              </a:rPr>
              <a:t> </a:t>
            </a:r>
            <a:r>
              <a:rPr lang="en-US" sz="3200" dirty="0" err="1">
                <a:solidFill>
                  <a:schemeClr val="tx2">
                    <a:lumMod val="25000"/>
                  </a:schemeClr>
                </a:solidFill>
              </a:rPr>
              <a:t>variabel</a:t>
            </a:r>
            <a:r>
              <a:rPr lang="en-US" sz="3200" dirty="0">
                <a:solidFill>
                  <a:schemeClr val="tx2">
                    <a:lumMod val="25000"/>
                  </a:schemeClr>
                </a:solidFill>
              </a:rPr>
              <a:t>, </a:t>
            </a:r>
            <a:r>
              <a:rPr lang="en-US" sz="3200" b="1" dirty="0">
                <a:solidFill>
                  <a:schemeClr val="tx2">
                    <a:lumMod val="25000"/>
                  </a:schemeClr>
                </a:solidFill>
              </a:rPr>
              <a:t>8</a:t>
            </a:r>
            <a:r>
              <a:rPr lang="en-US" sz="3200" dirty="0">
                <a:solidFill>
                  <a:schemeClr val="tx2">
                    <a:lumMod val="25000"/>
                  </a:schemeClr>
                </a:solidFill>
              </a:rPr>
              <a:t> </a:t>
            </a:r>
            <a:r>
              <a:rPr lang="en-US" sz="3200" dirty="0" err="1">
                <a:solidFill>
                  <a:schemeClr val="tx2">
                    <a:lumMod val="25000"/>
                  </a:schemeClr>
                </a:solidFill>
              </a:rPr>
              <a:t>dimensi</a:t>
            </a:r>
            <a:r>
              <a:rPr lang="en-US" sz="3200" dirty="0">
                <a:solidFill>
                  <a:schemeClr val="tx2">
                    <a:lumMod val="25000"/>
                  </a:schemeClr>
                </a:solidFill>
              </a:rPr>
              <a:t> </a:t>
            </a:r>
            <a:r>
              <a:rPr lang="en-US" sz="3200" dirty="0" err="1">
                <a:solidFill>
                  <a:schemeClr val="tx2">
                    <a:lumMod val="25000"/>
                  </a:schemeClr>
                </a:solidFill>
              </a:rPr>
              <a:t>dan</a:t>
            </a:r>
            <a:r>
              <a:rPr lang="en-US" sz="3200" dirty="0">
                <a:solidFill>
                  <a:schemeClr val="tx2">
                    <a:lumMod val="25000"/>
                  </a:schemeClr>
                </a:solidFill>
              </a:rPr>
              <a:t> </a:t>
            </a:r>
            <a:r>
              <a:rPr lang="en-US" sz="3200" b="1" dirty="0">
                <a:solidFill>
                  <a:schemeClr val="tx2">
                    <a:lumMod val="25000"/>
                  </a:schemeClr>
                </a:solidFill>
              </a:rPr>
              <a:t>10</a:t>
            </a:r>
            <a:r>
              <a:rPr lang="en-US" sz="3200" dirty="0">
                <a:solidFill>
                  <a:schemeClr val="tx2">
                    <a:lumMod val="25000"/>
                  </a:schemeClr>
                </a:solidFill>
              </a:rPr>
              <a:t> </a:t>
            </a:r>
            <a:r>
              <a:rPr lang="en-US" sz="3200" dirty="0" err="1">
                <a:solidFill>
                  <a:schemeClr val="tx2">
                    <a:lumMod val="25000"/>
                  </a:schemeClr>
                </a:solidFill>
              </a:rPr>
              <a:t>indikator</a:t>
            </a:r>
            <a:r>
              <a:rPr lang="en-US" sz="3200" dirty="0">
                <a:solidFill>
                  <a:schemeClr val="tx2">
                    <a:lumMod val="25000"/>
                  </a:schemeClr>
                </a:solidFill>
              </a:rPr>
              <a:t>. </a:t>
            </a:r>
            <a:r>
              <a:rPr lang="en-US" sz="3200" b="1" dirty="0">
                <a:solidFill>
                  <a:schemeClr val="tx2">
                    <a:lumMod val="25000"/>
                  </a:schemeClr>
                </a:solidFill>
              </a:rPr>
              <a:t>4</a:t>
            </a:r>
            <a:r>
              <a:rPr lang="en-US" sz="3200" dirty="0">
                <a:solidFill>
                  <a:schemeClr val="tx2">
                    <a:lumMod val="25000"/>
                  </a:schemeClr>
                </a:solidFill>
              </a:rPr>
              <a:t> </a:t>
            </a:r>
            <a:r>
              <a:rPr lang="en-US" sz="3200" dirty="0" err="1">
                <a:solidFill>
                  <a:schemeClr val="tx2">
                    <a:lumMod val="25000"/>
                  </a:schemeClr>
                </a:solidFill>
              </a:rPr>
              <a:t>Variabel</a:t>
            </a:r>
            <a:r>
              <a:rPr lang="en-US" sz="3200" dirty="0">
                <a:solidFill>
                  <a:schemeClr val="tx2">
                    <a:lumMod val="25000"/>
                  </a:schemeClr>
                </a:solidFill>
              </a:rPr>
              <a:t> yang </a:t>
            </a:r>
            <a:r>
              <a:rPr lang="en-US" sz="3200" dirty="0" err="1">
                <a:solidFill>
                  <a:schemeClr val="tx2">
                    <a:lumMod val="25000"/>
                  </a:schemeClr>
                </a:solidFill>
              </a:rPr>
              <a:t>digunakan</a:t>
            </a:r>
            <a:r>
              <a:rPr lang="en-US" sz="3200" dirty="0">
                <a:solidFill>
                  <a:schemeClr val="tx2">
                    <a:lumMod val="25000"/>
                  </a:schemeClr>
                </a:solidFill>
              </a:rPr>
              <a:t> </a:t>
            </a:r>
            <a:r>
              <a:rPr lang="en-US" sz="3200" dirty="0" err="1">
                <a:solidFill>
                  <a:schemeClr val="tx2">
                    <a:lumMod val="25000"/>
                  </a:schemeClr>
                </a:solidFill>
              </a:rPr>
              <a:t>berdasarkan</a:t>
            </a:r>
            <a:r>
              <a:rPr lang="en-US" sz="3200" dirty="0">
                <a:solidFill>
                  <a:schemeClr val="tx2">
                    <a:lumMod val="25000"/>
                  </a:schemeClr>
                </a:solidFill>
              </a:rPr>
              <a:t> </a:t>
            </a:r>
            <a:r>
              <a:rPr lang="en-US" sz="3200" dirty="0" err="1">
                <a:solidFill>
                  <a:schemeClr val="tx2">
                    <a:lumMod val="25000"/>
                  </a:schemeClr>
                </a:solidFill>
              </a:rPr>
              <a:t>dengan</a:t>
            </a:r>
            <a:r>
              <a:rPr lang="en-US" sz="3200" dirty="0">
                <a:solidFill>
                  <a:schemeClr val="tx2">
                    <a:lumMod val="25000"/>
                  </a:schemeClr>
                </a:solidFill>
              </a:rPr>
              <a:t> </a:t>
            </a:r>
            <a:r>
              <a:rPr lang="en-US" sz="3200" b="1" dirty="0">
                <a:solidFill>
                  <a:schemeClr val="tx2">
                    <a:lumMod val="25000"/>
                  </a:schemeClr>
                </a:solidFill>
              </a:rPr>
              <a:t>Marketing Mix 4-P</a:t>
            </a:r>
            <a:r>
              <a:rPr lang="en-US" sz="3200" dirty="0">
                <a:solidFill>
                  <a:schemeClr val="tx2">
                    <a:lumMod val="25000"/>
                  </a:schemeClr>
                </a:solidFill>
              </a:rPr>
              <a:t>.</a:t>
            </a:r>
          </a:p>
          <a:p>
            <a:pPr marL="0" marR="0" indent="0" algn="l" defTabSz="3251118" rtl="0" fontAlgn="auto" latinLnBrk="0" hangingPunct="0">
              <a:lnSpc>
                <a:spcPct val="120000"/>
              </a:lnSpc>
              <a:spcBef>
                <a:spcPts val="0"/>
              </a:spcBef>
              <a:spcAft>
                <a:spcPts val="0"/>
              </a:spcAft>
              <a:buClrTx/>
              <a:buSzTx/>
              <a:buFontTx/>
              <a:buNone/>
              <a:tabLst/>
            </a:pPr>
            <a:endParaRPr kumimoji="0" lang="en-US" sz="2800" b="0" i="0" u="none" strike="noStrike" cap="none" spc="0" normalizeH="0" baseline="0" dirty="0">
              <a:ln>
                <a:noFill/>
              </a:ln>
              <a:solidFill>
                <a:schemeClr val="tx2">
                  <a:lumMod val="25000"/>
                </a:schemeClr>
              </a:solidFill>
              <a:effectLst/>
              <a:uFillTx/>
              <a:latin typeface="+mn-lt"/>
              <a:ea typeface="+mn-ea"/>
              <a:cs typeface="+mn-cs"/>
              <a:sym typeface="Arial"/>
            </a:endParaRPr>
          </a:p>
        </p:txBody>
      </p:sp>
      <p:pic>
        <p:nvPicPr>
          <p:cNvPr id="12" name="Picture 11"/>
          <p:cNvPicPr>
            <a:picLocks noChangeAspect="1"/>
          </p:cNvPicPr>
          <p:nvPr/>
        </p:nvPicPr>
        <p:blipFill>
          <a:blip r:embed="rId2"/>
          <a:stretch>
            <a:fillRect/>
          </a:stretch>
        </p:blipFill>
        <p:spPr>
          <a:xfrm>
            <a:off x="1206568" y="12344373"/>
            <a:ext cx="1889924" cy="60965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ine"/>
          <p:cNvSpPr/>
          <p:nvPr/>
        </p:nvSpPr>
        <p:spPr>
          <a:xfrm>
            <a:off x="1004512" y="13257690"/>
            <a:ext cx="22032076" cy="1"/>
          </a:xfrm>
          <a:prstGeom prst="line">
            <a:avLst/>
          </a:prstGeom>
          <a:ln w="25400">
            <a:solidFill>
              <a:srgbClr val="E6E6E6"/>
            </a:solidFill>
            <a:miter lim="400000"/>
          </a:ln>
        </p:spPr>
        <p:txBody>
          <a:bodyPr lIns="50800" tIns="50800" rIns="50800" bIns="50800" anchor="ctr"/>
          <a:lstStyle/>
          <a:p>
            <a:endParaRPr/>
          </a:p>
        </p:txBody>
      </p:sp>
      <p:sp>
        <p:nvSpPr>
          <p:cNvPr id="173" name="Map out your proposal on a timeline. Provide a clear visualization of the process."/>
          <p:cNvSpPr txBox="1"/>
          <p:nvPr/>
        </p:nvSpPr>
        <p:spPr>
          <a:xfrm>
            <a:off x="1373788" y="1529913"/>
            <a:ext cx="7510838" cy="2811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00000"/>
              </a:lnSpc>
              <a:spcBef>
                <a:spcPts val="1500"/>
              </a:spcBef>
              <a:defRPr sz="4800">
                <a:solidFill>
                  <a:srgbClr val="919191"/>
                </a:solidFill>
              </a:defRPr>
            </a:lvl1pPr>
          </a:lstStyle>
          <a:p>
            <a:r>
              <a:rPr lang="en-US" sz="4400" dirty="0" err="1">
                <a:solidFill>
                  <a:schemeClr val="bg2">
                    <a:lumMod val="50000"/>
                  </a:schemeClr>
                </a:solidFill>
              </a:rPr>
              <a:t>Berikut</a:t>
            </a:r>
            <a:r>
              <a:rPr lang="en-US" sz="4400" dirty="0">
                <a:solidFill>
                  <a:schemeClr val="bg2">
                    <a:lumMod val="50000"/>
                  </a:schemeClr>
                </a:solidFill>
              </a:rPr>
              <a:t> </a:t>
            </a:r>
            <a:r>
              <a:rPr lang="en-US" sz="4400" dirty="0" err="1">
                <a:solidFill>
                  <a:schemeClr val="bg2">
                    <a:lumMod val="50000"/>
                  </a:schemeClr>
                </a:solidFill>
              </a:rPr>
              <a:t>adalah</a:t>
            </a:r>
            <a:r>
              <a:rPr lang="en-US" sz="4400" dirty="0">
                <a:solidFill>
                  <a:schemeClr val="bg2">
                    <a:lumMod val="50000"/>
                  </a:schemeClr>
                </a:solidFill>
              </a:rPr>
              <a:t> </a:t>
            </a:r>
            <a:r>
              <a:rPr lang="en-US" sz="4400" dirty="0" err="1">
                <a:solidFill>
                  <a:schemeClr val="bg2">
                    <a:lumMod val="50000"/>
                  </a:schemeClr>
                </a:solidFill>
              </a:rPr>
              <a:t>hasil</a:t>
            </a:r>
            <a:r>
              <a:rPr lang="en-US" sz="4400" dirty="0">
                <a:solidFill>
                  <a:schemeClr val="bg2">
                    <a:lumMod val="50000"/>
                  </a:schemeClr>
                </a:solidFill>
              </a:rPr>
              <a:t> survey </a:t>
            </a:r>
            <a:r>
              <a:rPr lang="en-US" sz="4400" dirty="0" err="1">
                <a:solidFill>
                  <a:schemeClr val="bg2">
                    <a:lumMod val="50000"/>
                  </a:schemeClr>
                </a:solidFill>
              </a:rPr>
              <a:t>kepuasan</a:t>
            </a:r>
            <a:r>
              <a:rPr lang="en-US" sz="4400" dirty="0">
                <a:solidFill>
                  <a:schemeClr val="bg2">
                    <a:lumMod val="50000"/>
                  </a:schemeClr>
                </a:solidFill>
              </a:rPr>
              <a:t> </a:t>
            </a:r>
            <a:r>
              <a:rPr lang="en-US" sz="4400" dirty="0" err="1">
                <a:solidFill>
                  <a:schemeClr val="bg2">
                    <a:lumMod val="50000"/>
                  </a:schemeClr>
                </a:solidFill>
              </a:rPr>
              <a:t>pelanggan</a:t>
            </a:r>
            <a:r>
              <a:rPr lang="en-US" sz="4400" dirty="0">
                <a:solidFill>
                  <a:schemeClr val="bg2">
                    <a:lumMod val="50000"/>
                  </a:schemeClr>
                </a:solidFill>
              </a:rPr>
              <a:t> </a:t>
            </a:r>
            <a:r>
              <a:rPr lang="en-US" sz="4400" dirty="0" err="1">
                <a:solidFill>
                  <a:schemeClr val="bg2">
                    <a:lumMod val="50000"/>
                  </a:schemeClr>
                </a:solidFill>
              </a:rPr>
              <a:t>dengan</a:t>
            </a:r>
            <a:r>
              <a:rPr lang="en-US" sz="4400" dirty="0">
                <a:solidFill>
                  <a:schemeClr val="bg2">
                    <a:lumMod val="50000"/>
                  </a:schemeClr>
                </a:solidFill>
              </a:rPr>
              <a:t> </a:t>
            </a:r>
            <a:r>
              <a:rPr lang="en-US" sz="4400" dirty="0" err="1">
                <a:solidFill>
                  <a:schemeClr val="bg2">
                    <a:lumMod val="50000"/>
                  </a:schemeClr>
                </a:solidFill>
              </a:rPr>
              <a:t>menggunakan</a:t>
            </a:r>
            <a:r>
              <a:rPr lang="en-US" sz="4400" dirty="0">
                <a:solidFill>
                  <a:schemeClr val="bg2">
                    <a:lumMod val="50000"/>
                  </a:schemeClr>
                </a:solidFill>
              </a:rPr>
              <a:t> </a:t>
            </a:r>
            <a:r>
              <a:rPr lang="en-US" sz="4400" dirty="0" err="1">
                <a:solidFill>
                  <a:schemeClr val="bg2">
                    <a:lumMod val="50000"/>
                  </a:schemeClr>
                </a:solidFill>
              </a:rPr>
              <a:t>skala</a:t>
            </a:r>
            <a:r>
              <a:rPr lang="en-US" sz="4400" dirty="0">
                <a:solidFill>
                  <a:schemeClr val="bg2">
                    <a:lumMod val="50000"/>
                  </a:schemeClr>
                </a:solidFill>
              </a:rPr>
              <a:t> 1-4 </a:t>
            </a:r>
            <a:r>
              <a:rPr lang="en-US" sz="4400" dirty="0" err="1">
                <a:solidFill>
                  <a:schemeClr val="bg2">
                    <a:lumMod val="50000"/>
                  </a:schemeClr>
                </a:solidFill>
              </a:rPr>
              <a:t>secara</a:t>
            </a:r>
            <a:r>
              <a:rPr lang="en-US" sz="4400" dirty="0">
                <a:solidFill>
                  <a:schemeClr val="bg2">
                    <a:lumMod val="50000"/>
                  </a:schemeClr>
                </a:solidFill>
              </a:rPr>
              <a:t> </a:t>
            </a:r>
            <a:r>
              <a:rPr lang="en-US" sz="4400" dirty="0" err="1">
                <a:solidFill>
                  <a:schemeClr val="bg2">
                    <a:lumMod val="50000"/>
                  </a:schemeClr>
                </a:solidFill>
              </a:rPr>
              <a:t>keseluruhan</a:t>
            </a:r>
            <a:r>
              <a:rPr lang="en-US" sz="4400" dirty="0">
                <a:solidFill>
                  <a:schemeClr val="bg2">
                    <a:lumMod val="50000"/>
                  </a:schemeClr>
                </a:solidFill>
              </a:rPr>
              <a:t>.</a:t>
            </a:r>
            <a:endParaRPr sz="4400" dirty="0">
              <a:solidFill>
                <a:schemeClr val="bg2">
                  <a:lumMod val="50000"/>
                </a:schemeClr>
              </a:solidFill>
            </a:endParaRPr>
          </a:p>
        </p:txBody>
      </p:sp>
      <p:pic>
        <p:nvPicPr>
          <p:cNvPr id="3" name="Picture 2"/>
          <p:cNvPicPr>
            <a:picLocks noChangeAspect="1"/>
          </p:cNvPicPr>
          <p:nvPr/>
        </p:nvPicPr>
        <p:blipFill>
          <a:blip r:embed="rId2"/>
          <a:stretch>
            <a:fillRect/>
          </a:stretch>
        </p:blipFill>
        <p:spPr>
          <a:xfrm>
            <a:off x="12584667" y="1529913"/>
            <a:ext cx="9427352" cy="10577836"/>
          </a:xfrm>
          <a:prstGeom prst="rect">
            <a:avLst/>
          </a:prstGeom>
        </p:spPr>
      </p:pic>
      <p:pic>
        <p:nvPicPr>
          <p:cNvPr id="11" name="Picture 10"/>
          <p:cNvPicPr>
            <a:picLocks noChangeAspect="1"/>
          </p:cNvPicPr>
          <p:nvPr/>
        </p:nvPicPr>
        <p:blipFill>
          <a:blip r:embed="rId3"/>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6265691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Adam Smith is an exceptional CEO with a track record of transformative leadership. Under his guidance, the company has achieved remarkable growth and innovation."/>
          <p:cNvSpPr txBox="1"/>
          <p:nvPr/>
        </p:nvSpPr>
        <p:spPr>
          <a:xfrm>
            <a:off x="1175962" y="1063915"/>
            <a:ext cx="13067576"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200">
                <a:solidFill>
                  <a:srgbClr val="919191"/>
                </a:solidFill>
              </a:defRPr>
            </a:lvl1pPr>
          </a:lstStyle>
          <a:p>
            <a:r>
              <a:rPr lang="en-US" sz="4000" dirty="0" err="1">
                <a:solidFill>
                  <a:schemeClr val="tx2">
                    <a:lumMod val="10000"/>
                  </a:schemeClr>
                </a:solidFill>
              </a:rPr>
              <a:t>Nilai</a:t>
            </a:r>
            <a:r>
              <a:rPr lang="en-US" sz="4000" dirty="0">
                <a:solidFill>
                  <a:schemeClr val="tx2">
                    <a:lumMod val="10000"/>
                  </a:schemeClr>
                </a:solidFill>
              </a:rPr>
              <a:t> </a:t>
            </a:r>
            <a:r>
              <a:rPr lang="en-US" sz="4000" dirty="0" err="1">
                <a:solidFill>
                  <a:schemeClr val="tx2">
                    <a:lumMod val="10000"/>
                  </a:schemeClr>
                </a:solidFill>
              </a:rPr>
              <a:t>Indikator</a:t>
            </a:r>
            <a:r>
              <a:rPr lang="en-US" sz="4000" dirty="0">
                <a:solidFill>
                  <a:schemeClr val="tx2">
                    <a:lumMod val="10000"/>
                  </a:schemeClr>
                </a:solidFill>
              </a:rPr>
              <a:t> </a:t>
            </a:r>
            <a:r>
              <a:rPr lang="en-US" sz="4000" dirty="0" err="1">
                <a:solidFill>
                  <a:schemeClr val="tx2">
                    <a:lumMod val="10000"/>
                  </a:schemeClr>
                </a:solidFill>
              </a:rPr>
              <a:t>Tertinggi</a:t>
            </a:r>
            <a:r>
              <a:rPr lang="en-US" sz="4000" dirty="0">
                <a:solidFill>
                  <a:schemeClr val="tx2">
                    <a:lumMod val="10000"/>
                  </a:schemeClr>
                </a:solidFill>
              </a:rPr>
              <a:t> &amp; </a:t>
            </a:r>
            <a:r>
              <a:rPr lang="en-US" sz="4000" dirty="0" err="1">
                <a:solidFill>
                  <a:schemeClr val="tx2">
                    <a:lumMod val="10000"/>
                  </a:schemeClr>
                </a:solidFill>
              </a:rPr>
              <a:t>Terendah</a:t>
            </a:r>
            <a:r>
              <a:rPr lang="en-US" sz="4000" dirty="0">
                <a:solidFill>
                  <a:schemeClr val="tx2">
                    <a:lumMod val="10000"/>
                  </a:schemeClr>
                </a:solidFill>
              </a:rPr>
              <a:t> </a:t>
            </a:r>
            <a:r>
              <a:rPr lang="en-US" sz="4000" dirty="0" err="1">
                <a:solidFill>
                  <a:schemeClr val="tx2">
                    <a:lumMod val="10000"/>
                  </a:schemeClr>
                </a:solidFill>
              </a:rPr>
              <a:t>Secara</a:t>
            </a:r>
            <a:r>
              <a:rPr lang="en-US" sz="4000" dirty="0">
                <a:solidFill>
                  <a:schemeClr val="tx2">
                    <a:lumMod val="10000"/>
                  </a:schemeClr>
                </a:solidFill>
              </a:rPr>
              <a:t> </a:t>
            </a:r>
            <a:r>
              <a:rPr lang="en-US" sz="4000" dirty="0" err="1">
                <a:solidFill>
                  <a:schemeClr val="tx2">
                    <a:lumMod val="10000"/>
                  </a:schemeClr>
                </a:solidFill>
              </a:rPr>
              <a:t>Keseluruhan</a:t>
            </a:r>
            <a:endParaRPr lang="en-US" sz="4000" dirty="0">
              <a:solidFill>
                <a:schemeClr val="tx2">
                  <a:lumMod val="10000"/>
                </a:schemeClr>
              </a:solidFill>
            </a:endParaRPr>
          </a:p>
          <a:p>
            <a:r>
              <a:rPr lang="en-US" sz="4000" dirty="0" err="1">
                <a:solidFill>
                  <a:schemeClr val="tx2">
                    <a:lumMod val="10000"/>
                  </a:schemeClr>
                </a:solidFill>
              </a:rPr>
              <a:t>Dalam</a:t>
            </a:r>
            <a:r>
              <a:rPr lang="en-US" sz="4000" dirty="0">
                <a:solidFill>
                  <a:schemeClr val="tx2">
                    <a:lumMod val="10000"/>
                  </a:schemeClr>
                </a:solidFill>
              </a:rPr>
              <a:t> Survey </a:t>
            </a:r>
            <a:r>
              <a:rPr lang="en-US" sz="4000" dirty="0" err="1">
                <a:solidFill>
                  <a:schemeClr val="tx2">
                    <a:lumMod val="10000"/>
                  </a:schemeClr>
                </a:solidFill>
              </a:rPr>
              <a:t>Kepuasan</a:t>
            </a:r>
            <a:r>
              <a:rPr lang="en-US" sz="4000" dirty="0">
                <a:solidFill>
                  <a:schemeClr val="tx2">
                    <a:lumMod val="10000"/>
                  </a:schemeClr>
                </a:solidFill>
              </a:rPr>
              <a:t> </a:t>
            </a:r>
            <a:r>
              <a:rPr lang="en-US" sz="4000" dirty="0" err="1">
                <a:solidFill>
                  <a:schemeClr val="tx2">
                    <a:lumMod val="10000"/>
                  </a:schemeClr>
                </a:solidFill>
              </a:rPr>
              <a:t>Pelanggan</a:t>
            </a:r>
            <a:r>
              <a:rPr lang="en-US" sz="4000" dirty="0">
                <a:solidFill>
                  <a:schemeClr val="tx2">
                    <a:lumMod val="10000"/>
                  </a:schemeClr>
                </a:solidFill>
              </a:rPr>
              <a:t>:</a:t>
            </a:r>
            <a:endParaRPr sz="4000" dirty="0">
              <a:solidFill>
                <a:schemeClr val="tx2">
                  <a:lumMod val="10000"/>
                </a:schemeClr>
              </a:solidFill>
            </a:endParaRPr>
          </a:p>
        </p:txBody>
      </p:sp>
      <p:sp>
        <p:nvSpPr>
          <p:cNvPr id="225" name="Line"/>
          <p:cNvSpPr/>
          <p:nvPr/>
        </p:nvSpPr>
        <p:spPr>
          <a:xfrm>
            <a:off x="1175962" y="6520633"/>
            <a:ext cx="22032076" cy="1"/>
          </a:xfrm>
          <a:prstGeom prst="line">
            <a:avLst/>
          </a:prstGeom>
          <a:ln w="25400">
            <a:solidFill>
              <a:srgbClr val="BFBFBF"/>
            </a:solidFill>
            <a:miter lim="400000"/>
          </a:ln>
        </p:spPr>
        <p:txBody>
          <a:bodyPr lIns="50800" tIns="50800" rIns="50800" bIns="50800" anchor="ctr"/>
          <a:lstStyle/>
          <a:p>
            <a:endParaRPr/>
          </a:p>
        </p:txBody>
      </p:sp>
      <p:sp>
        <p:nvSpPr>
          <p:cNvPr id="226" name="Line"/>
          <p:cNvSpPr/>
          <p:nvPr/>
        </p:nvSpPr>
        <p:spPr>
          <a:xfrm>
            <a:off x="1175962" y="3284660"/>
            <a:ext cx="22032076" cy="1"/>
          </a:xfrm>
          <a:prstGeom prst="line">
            <a:avLst/>
          </a:prstGeom>
          <a:ln w="25400">
            <a:solidFill>
              <a:srgbClr val="BFBFBF"/>
            </a:solidFill>
            <a:miter lim="400000"/>
          </a:ln>
        </p:spPr>
        <p:txBody>
          <a:bodyPr lIns="50800" tIns="50800" rIns="50800" bIns="50800" anchor="ctr"/>
          <a:lstStyle/>
          <a:p>
            <a:endParaRPr/>
          </a:p>
        </p:txBody>
      </p:sp>
      <p:sp>
        <p:nvSpPr>
          <p:cNvPr id="227" name="120%"/>
          <p:cNvSpPr txBox="1"/>
          <p:nvPr/>
        </p:nvSpPr>
        <p:spPr>
          <a:xfrm>
            <a:off x="1175962" y="3574790"/>
            <a:ext cx="6858778" cy="2655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8000" spc="-900">
                <a:solidFill>
                  <a:srgbClr val="000000"/>
                </a:solidFill>
              </a:defRPr>
            </a:lvl1pPr>
          </a:lstStyle>
          <a:p>
            <a:r>
              <a:rPr lang="en-US" dirty="0"/>
              <a:t>3,84</a:t>
            </a:r>
            <a:endParaRPr dirty="0"/>
          </a:p>
        </p:txBody>
      </p:sp>
      <p:sp>
        <p:nvSpPr>
          <p:cNvPr id="229" name="Annual Revenue Growth"/>
          <p:cNvSpPr txBox="1"/>
          <p:nvPr/>
        </p:nvSpPr>
        <p:spPr>
          <a:xfrm>
            <a:off x="8186863" y="3854155"/>
            <a:ext cx="14564126" cy="209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797979"/>
                </a:solidFill>
              </a:defRPr>
            </a:lvl1pPr>
          </a:lstStyle>
          <a:p>
            <a:r>
              <a:rPr lang="en-US" sz="7200" spc="-300" dirty="0" err="1"/>
              <a:t>Kenyamanan</a:t>
            </a:r>
            <a:r>
              <a:rPr lang="en-US" sz="7200" spc="-300" dirty="0"/>
              <a:t> &amp; </a:t>
            </a:r>
            <a:r>
              <a:rPr lang="en-US" sz="7200" spc="-300" dirty="0" err="1"/>
              <a:t>Ketahanan</a:t>
            </a:r>
            <a:r>
              <a:rPr lang="en-US" sz="7200" spc="-300" dirty="0"/>
              <a:t> </a:t>
            </a:r>
            <a:r>
              <a:rPr lang="en-US" sz="7200" spc="-300" dirty="0" err="1"/>
              <a:t>Produk</a:t>
            </a:r>
            <a:r>
              <a:rPr lang="en-US" sz="7200" spc="-300" dirty="0"/>
              <a:t> </a:t>
            </a:r>
            <a:r>
              <a:rPr lang="en-US" sz="7200" spc="-300" dirty="0" err="1"/>
              <a:t>Chitose</a:t>
            </a:r>
            <a:endParaRPr sz="7200" spc="-300" dirty="0"/>
          </a:p>
        </p:txBody>
      </p:sp>
      <p:sp>
        <p:nvSpPr>
          <p:cNvPr id="231" name="Line"/>
          <p:cNvSpPr/>
          <p:nvPr/>
        </p:nvSpPr>
        <p:spPr>
          <a:xfrm>
            <a:off x="1175962" y="9756606"/>
            <a:ext cx="22032076" cy="1"/>
          </a:xfrm>
          <a:prstGeom prst="line">
            <a:avLst/>
          </a:prstGeom>
          <a:ln w="25400">
            <a:solidFill>
              <a:srgbClr val="BFBFBF"/>
            </a:solidFill>
            <a:miter lim="400000"/>
          </a:ln>
        </p:spPr>
        <p:txBody>
          <a:bodyPr lIns="50800" tIns="50800" rIns="50800" bIns="50800" anchor="ctr"/>
          <a:lstStyle/>
          <a:p>
            <a:endParaRPr/>
          </a:p>
        </p:txBody>
      </p:sp>
      <p:sp>
        <p:nvSpPr>
          <p:cNvPr id="9" name="120%"/>
          <p:cNvSpPr txBox="1"/>
          <p:nvPr/>
        </p:nvSpPr>
        <p:spPr>
          <a:xfrm>
            <a:off x="1175962" y="6810762"/>
            <a:ext cx="6858778" cy="2655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8000" spc="-900">
                <a:solidFill>
                  <a:srgbClr val="000000"/>
                </a:solidFill>
              </a:defRPr>
            </a:lvl1pPr>
          </a:lstStyle>
          <a:p>
            <a:r>
              <a:rPr lang="en-US" dirty="0">
                <a:solidFill>
                  <a:srgbClr val="FF0000"/>
                </a:solidFill>
              </a:rPr>
              <a:t>3,29</a:t>
            </a:r>
            <a:endParaRPr dirty="0">
              <a:solidFill>
                <a:srgbClr val="FF0000"/>
              </a:solidFill>
            </a:endParaRPr>
          </a:p>
        </p:txBody>
      </p:sp>
      <p:sp>
        <p:nvSpPr>
          <p:cNvPr id="10" name="Annual Revenue Growth"/>
          <p:cNvSpPr txBox="1"/>
          <p:nvPr/>
        </p:nvSpPr>
        <p:spPr>
          <a:xfrm>
            <a:off x="8186863" y="7406614"/>
            <a:ext cx="14564126" cy="10997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797979"/>
                </a:solidFill>
              </a:defRPr>
            </a:lvl1pPr>
          </a:lstStyle>
          <a:p>
            <a:r>
              <a:rPr lang="en-US" sz="7200" spc="-300" dirty="0" err="1"/>
              <a:t>Pengiriman</a:t>
            </a:r>
            <a:r>
              <a:rPr lang="en-US" sz="7200" spc="-300" dirty="0"/>
              <a:t> </a:t>
            </a:r>
            <a:r>
              <a:rPr lang="en-US" sz="7200" spc="-300" dirty="0" err="1"/>
              <a:t>Produk</a:t>
            </a:r>
            <a:r>
              <a:rPr lang="en-US" sz="7200" spc="-300" dirty="0"/>
              <a:t> </a:t>
            </a:r>
            <a:r>
              <a:rPr lang="en-US" sz="7200" spc="-300" dirty="0" err="1"/>
              <a:t>Chitose</a:t>
            </a:r>
            <a:endParaRPr sz="7200" spc="-300" dirty="0"/>
          </a:p>
        </p:txBody>
      </p:sp>
      <p:pic>
        <p:nvPicPr>
          <p:cNvPr id="11" name="Picture 10"/>
          <p:cNvPicPr>
            <a:picLocks noChangeAspect="1"/>
          </p:cNvPicPr>
          <p:nvPr/>
        </p:nvPicPr>
        <p:blipFill>
          <a:blip r:embed="rId2"/>
          <a:stretch>
            <a:fillRect/>
          </a:stretch>
        </p:blipFill>
        <p:spPr>
          <a:xfrm>
            <a:off x="1206568" y="12344373"/>
            <a:ext cx="1889924" cy="609653"/>
          </a:xfrm>
          <a:prstGeom prst="rect">
            <a:avLst/>
          </a:prstGeom>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BA00FF"/>
      </a:dk1>
      <a:lt1>
        <a:srgbClr val="FFFFFF"/>
      </a:lt1>
      <a:dk2>
        <a:srgbClr val="C0C0C0"/>
      </a:dk2>
      <a:lt2>
        <a:srgbClr val="E6E6E6"/>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44413"/>
            <a:satOff val="-32799"/>
            <a:lumOff val="-1012"/>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DFDF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C0C0C0"/>
      </a:dk2>
      <a:lt2>
        <a:srgbClr val="E6E6E6"/>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44413"/>
            <a:satOff val="-32799"/>
            <a:lumOff val="-1012"/>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DFDF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806</TotalTime>
  <Words>487</Words>
  <Application>Microsoft Office PowerPoint</Application>
  <PresentationFormat>Custom</PresentationFormat>
  <Paragraphs>74</Paragraphs>
  <Slides>17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Calibri Light</vt:lpstr>
      <vt:lpstr>Helvetica Neue</vt:lpstr>
      <vt:lpstr>Inconsolata Regular</vt:lpstr>
      <vt:lpstr>Inter Light</vt:lpstr>
      <vt:lpstr>Inter Medium</vt:lpstr>
      <vt:lpstr>Oxygen Bold</vt:lpstr>
      <vt:lpstr>Poppins ExtraBold</vt:lpstr>
      <vt:lpstr>Poppins Regular</vt:lpstr>
      <vt:lpstr>21_BasicWhite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Taufik</dc:creator>
  <cp:lastModifiedBy>MT05</cp:lastModifiedBy>
  <cp:revision>40</cp:revision>
  <dcterms:modified xsi:type="dcterms:W3CDTF">2025-07-14T04:40:12Z</dcterms:modified>
</cp:coreProperties>
</file>