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1" r:id="rId4"/>
    <p:sldId id="256" r:id="rId5"/>
    <p:sldId id="259" r:id="rId6"/>
    <p:sldId id="277" r:id="rId7"/>
    <p:sldId id="274" r:id="rId8"/>
    <p:sldId id="260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276"/>
    <a:srgbClr val="220967"/>
    <a:srgbClr val="700380"/>
    <a:srgbClr val="210744"/>
    <a:srgbClr val="FF00FF"/>
    <a:srgbClr val="46088F"/>
    <a:srgbClr val="380A91"/>
    <a:srgbClr val="4C088F"/>
    <a:srgbClr val="57078C"/>
    <a:srgbClr val="710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hitose\Doc%20Chitose%202025\Survey%20Kepuasan%20Pelanggan\Kuesioner%20Kepuasan%20Pelanggan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hitose\Doc%20Chitose%202025\Survey%20Kepuasan%20Pelanggan\Kuesioner%20Kepuasan%20Pelanggan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2209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0742-4256-9597-EC55BC417FE3}"/>
              </c:ext>
            </c:extLst>
          </c:dPt>
          <c:dPt>
            <c:idx val="1"/>
            <c:invertIfNegative val="0"/>
            <c:bubble3D val="0"/>
            <c:spPr>
              <a:solidFill>
                <a:srgbClr val="2209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0742-4256-9597-EC55BC417FE3}"/>
              </c:ext>
            </c:extLst>
          </c:dPt>
          <c:dPt>
            <c:idx val="2"/>
            <c:invertIfNegative val="0"/>
            <c:bubble3D val="0"/>
            <c:spPr>
              <a:solidFill>
                <a:srgbClr val="2209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0742-4256-9597-EC55BC417FE3}"/>
              </c:ext>
            </c:extLst>
          </c:dPt>
          <c:dPt>
            <c:idx val="3"/>
            <c:invertIfNegative val="0"/>
            <c:bubble3D val="0"/>
            <c:spPr>
              <a:solidFill>
                <a:srgbClr val="2209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0742-4256-9597-EC55BC417FE3}"/>
              </c:ext>
            </c:extLst>
          </c:dPt>
          <c:dPt>
            <c:idx val="4"/>
            <c:invertIfNegative val="0"/>
            <c:bubble3D val="0"/>
            <c:spPr>
              <a:solidFill>
                <a:srgbClr val="85027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42-4256-9597-EC55BC417FE3}"/>
              </c:ext>
            </c:extLst>
          </c:dPt>
          <c:dPt>
            <c:idx val="5"/>
            <c:invertIfNegative val="0"/>
            <c:bubble3D val="0"/>
            <c:spPr>
              <a:solidFill>
                <a:srgbClr val="85027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742-4256-9597-EC55BC417FE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742-4256-9597-EC55BC417FE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742-4256-9597-EC55BC417FE3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742-4256-9597-EC55BC417FE3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0742-4256-9597-EC55BC417FE3}"/>
              </c:ext>
            </c:extLst>
          </c:dPt>
          <c:dLbls>
            <c:dLbl>
              <c:idx val="0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742-4256-9597-EC55BC417FE3}"/>
                </c:ext>
              </c:extLst>
            </c:dLbl>
            <c:dLbl>
              <c:idx val="8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42-4256-9597-EC55BC417F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Sheet1!$G$170:$P$170</c:f>
              <c:numCache>
                <c:formatCode>0.00</c:formatCode>
                <c:ptCount val="10"/>
                <c:pt idx="0">
                  <c:v>3.9382716049382718</c:v>
                </c:pt>
                <c:pt idx="1">
                  <c:v>3.9197530864197532</c:v>
                </c:pt>
                <c:pt idx="2">
                  <c:v>3.8024691358024691</c:v>
                </c:pt>
                <c:pt idx="3">
                  <c:v>3.8456790123456792</c:v>
                </c:pt>
                <c:pt idx="4">
                  <c:v>3.9074074074074074</c:v>
                </c:pt>
                <c:pt idx="5">
                  <c:v>3.7716049382716048</c:v>
                </c:pt>
                <c:pt idx="6">
                  <c:v>3.8580246913580245</c:v>
                </c:pt>
                <c:pt idx="7">
                  <c:v>3.6666666666666665</c:v>
                </c:pt>
                <c:pt idx="8">
                  <c:v>3.5679012345679011</c:v>
                </c:pt>
                <c:pt idx="9">
                  <c:v>3.7222222222222223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42-4256-9597-EC55BC417F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07751088"/>
        <c:axId val="1507751920"/>
        <c:axId val="0"/>
      </c:bar3DChart>
      <c:catAx>
        <c:axId val="150775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Indikator</a:t>
                </a:r>
              </a:p>
            </c:rich>
          </c:tx>
          <c:layout/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7751920"/>
        <c:crosses val="autoZero"/>
        <c:auto val="1"/>
        <c:lblAlgn val="ctr"/>
        <c:lblOffset val="100"/>
        <c:noMultiLvlLbl val="0"/>
      </c:catAx>
      <c:valAx>
        <c:axId val="150775192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Skala</a:t>
                </a:r>
                <a:r>
                  <a:rPr lang="en-US" baseline="0"/>
                  <a:t> 1 - 4</a:t>
                </a:r>
                <a:endParaRPr lang="en-US"/>
              </a:p>
            </c:rich>
          </c:tx>
          <c:layout/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crossAx val="150775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>
                <a:solidFill>
                  <a:schemeClr val="bg1"/>
                </a:solidFill>
              </a:rPr>
              <a:t>Survey </a:t>
            </a:r>
            <a:r>
              <a:rPr lang="en-US" baseline="0" dirty="0" err="1" smtClean="0">
                <a:solidFill>
                  <a:schemeClr val="bg1"/>
                </a:solidFill>
              </a:rPr>
              <a:t>Kepuasan</a:t>
            </a:r>
            <a:r>
              <a:rPr lang="en-US" baseline="0" dirty="0" smtClean="0">
                <a:solidFill>
                  <a:schemeClr val="bg1"/>
                </a:solidFill>
              </a:rPr>
              <a:t> </a:t>
            </a:r>
            <a:r>
              <a:rPr lang="en-US" baseline="0" dirty="0" err="1" smtClean="0">
                <a:solidFill>
                  <a:schemeClr val="bg1"/>
                </a:solidFill>
              </a:rPr>
              <a:t>Pelanggan</a:t>
            </a:r>
            <a:endParaRPr lang="en-US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21074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6A4-4419-85BF-927F5776480D}"/>
              </c:ext>
            </c:extLst>
          </c:dPt>
          <c:dPt>
            <c:idx val="1"/>
            <c:invertIfNegative val="0"/>
            <c:bubble3D val="0"/>
            <c:spPr>
              <a:solidFill>
                <a:srgbClr val="70038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6A4-4419-85BF-927F5776480D}"/>
              </c:ext>
            </c:extLst>
          </c:dPt>
          <c:dPt>
            <c:idx val="2"/>
            <c:invertIfNegative val="0"/>
            <c:bubble3D val="0"/>
            <c:spPr>
              <a:solidFill>
                <a:srgbClr val="220967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6A4-4419-85BF-927F5776480D}"/>
              </c:ext>
            </c:extLst>
          </c:dPt>
          <c:dPt>
            <c:idx val="3"/>
            <c:invertIfNegative val="0"/>
            <c:bubble3D val="0"/>
            <c:spPr>
              <a:solidFill>
                <a:srgbClr val="85027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56A4-4419-85BF-927F577648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Sheet1!$G$175:$J$175</c:f>
              <c:strCache>
                <c:ptCount val="4"/>
                <c:pt idx="0">
                  <c:v>Product</c:v>
                </c:pt>
                <c:pt idx="1">
                  <c:v>Price</c:v>
                </c:pt>
                <c:pt idx="2">
                  <c:v>Promotion</c:v>
                </c:pt>
                <c:pt idx="3">
                  <c:v>Place</c:v>
                </c:pt>
              </c:strCache>
            </c:strRef>
          </c:cat>
          <c:val>
            <c:numRef>
              <c:f>Sheet1!$G$176:$J$176</c:f>
              <c:numCache>
                <c:formatCode>0.00</c:formatCode>
                <c:ptCount val="4"/>
                <c:pt idx="0">
                  <c:v>3.8765432098765431</c:v>
                </c:pt>
                <c:pt idx="1">
                  <c:v>3.8395061728395063</c:v>
                </c:pt>
                <c:pt idx="2">
                  <c:v>3.7623456790123457</c:v>
                </c:pt>
                <c:pt idx="3">
                  <c:v>3.6450617283950617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4-4419-85BF-927F57764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0995999"/>
        <c:axId val="1380986015"/>
        <c:axId val="1323457135"/>
      </c:bar3DChart>
      <c:catAx>
        <c:axId val="138099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986015"/>
        <c:crosses val="autoZero"/>
        <c:auto val="1"/>
        <c:lblAlgn val="ctr"/>
        <c:lblOffset val="100"/>
        <c:noMultiLvlLbl val="0"/>
      </c:catAx>
      <c:valAx>
        <c:axId val="1380986015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0995999"/>
        <c:crosses val="autoZero"/>
        <c:crossBetween val="between"/>
      </c:valAx>
      <c:serAx>
        <c:axId val="1323457135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0986015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2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04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8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5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4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2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5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326DA-E73B-44EA-9AB4-B713CD36BC33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6940-222F-41DF-88D3-B0492BBC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4" y="1160246"/>
            <a:ext cx="5228024" cy="26140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6044" y="1160246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25930" y="1928679"/>
            <a:ext cx="50882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SURVEY</a:t>
            </a:r>
          </a:p>
          <a:p>
            <a:r>
              <a:rPr lang="en-ID" sz="32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KEPUASAN PELANGGAN</a:t>
            </a:r>
            <a:endParaRPr lang="en-US" sz="32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0" y="487780"/>
            <a:ext cx="941219" cy="288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21" y="5358861"/>
            <a:ext cx="2295727" cy="815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56044" y="5435913"/>
            <a:ext cx="24160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Brand &amp; Market Research</a:t>
            </a:r>
          </a:p>
          <a:p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Marketing Department</a:t>
            </a:r>
          </a:p>
          <a:p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PT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Internasional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Tbk</a:t>
            </a:r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5930" y="3226118"/>
            <a:ext cx="595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3962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24" y="576586"/>
            <a:ext cx="777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Hasil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Survey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Kepuasan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Pelanggan</a:t>
            </a:r>
            <a:endParaRPr lang="en-ID" sz="3600" b="1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92761" y="2851042"/>
            <a:ext cx="3431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Kualitas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Kenyamanan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&amp;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Ketahanan</a:t>
            </a:r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Varian Produk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Desain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&amp;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Ergonomi</a:t>
            </a:r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Kesesuaian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Harga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Kemudahan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dalam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Membeli</a:t>
            </a:r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Pelayanan</a:t>
            </a:r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Media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Promosi</a:t>
            </a:r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Lokasi</a:t>
            </a:r>
            <a:r>
              <a:rPr lang="en-US" sz="14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Kantor/ Showroom/ Distributor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Pengiriman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75393"/>
              </p:ext>
            </p:extLst>
          </p:nvPr>
        </p:nvGraphicFramePr>
        <p:xfrm>
          <a:off x="747014" y="1838527"/>
          <a:ext cx="6370755" cy="3887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75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383" y="686452"/>
            <a:ext cx="6316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Hasil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Nilai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Indikator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Survey  </a:t>
            </a:r>
            <a:endParaRPr lang="en-US" sz="36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383" y="1251446"/>
            <a:ext cx="466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Tertinggi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Terendah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Secara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Keseluruhan</a:t>
            </a:r>
            <a:endParaRPr lang="en-US" sz="16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2383" y="2462703"/>
            <a:ext cx="2616476" cy="1202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7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3,94</a:t>
            </a:r>
            <a:endParaRPr lang="en-US" sz="66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383" y="3750808"/>
            <a:ext cx="2616476" cy="1202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7200" b="1" spc="-40" dirty="0" smtClean="0">
                <a:solidFill>
                  <a:schemeClr val="accent2">
                    <a:lumMod val="75000"/>
                  </a:schemeClr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3,57</a:t>
            </a:r>
            <a:endParaRPr lang="en-US" sz="6600" spc="-40" dirty="0">
              <a:solidFill>
                <a:schemeClr val="accent2">
                  <a:lumMod val="75000"/>
                </a:schemeClr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0224" y="2839638"/>
            <a:ext cx="526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Kualitas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produk-produk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endParaRPr lang="en-US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0224" y="4167460"/>
            <a:ext cx="5261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Lokasi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kantor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/ showroom/ distributor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endParaRPr lang="en-US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02399" y="3024304"/>
            <a:ext cx="1941365" cy="0"/>
          </a:xfrm>
          <a:prstGeom prst="line">
            <a:avLst/>
          </a:prstGeom>
          <a:ln>
            <a:solidFill>
              <a:schemeClr val="accent3">
                <a:alpha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02399" y="4352126"/>
            <a:ext cx="1941365" cy="0"/>
          </a:xfrm>
          <a:prstGeom prst="line">
            <a:avLst/>
          </a:prstGeom>
          <a:ln>
            <a:solidFill>
              <a:schemeClr val="accent3">
                <a:alpha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9"/>
          <a:stretch/>
        </p:blipFill>
        <p:spPr>
          <a:xfrm>
            <a:off x="10687229" y="2616446"/>
            <a:ext cx="584043" cy="815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8"/>
          <a:stretch/>
        </p:blipFill>
        <p:spPr>
          <a:xfrm>
            <a:off x="10660927" y="3906861"/>
            <a:ext cx="636646" cy="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24" y="576586"/>
            <a:ext cx="5349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Hasil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Survey 4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Variabel</a:t>
            </a:r>
            <a:endParaRPr lang="en-ID" sz="3600" b="1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98539" y="1790422"/>
            <a:ext cx="3015575" cy="1736419"/>
          </a:xfrm>
          <a:prstGeom prst="roundRect">
            <a:avLst>
              <a:gd name="adj" fmla="val 9881"/>
            </a:avLst>
          </a:prstGeom>
          <a:solidFill>
            <a:srgbClr val="700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65994" y="1790422"/>
            <a:ext cx="3015575" cy="1736419"/>
          </a:xfrm>
          <a:prstGeom prst="roundRect">
            <a:avLst>
              <a:gd name="adj" fmla="val 9881"/>
            </a:avLst>
          </a:prstGeom>
          <a:solidFill>
            <a:srgbClr val="22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98539" y="3565784"/>
            <a:ext cx="3015575" cy="1736419"/>
          </a:xfrm>
          <a:prstGeom prst="roundRect">
            <a:avLst>
              <a:gd name="adj" fmla="val 9881"/>
            </a:avLst>
          </a:prstGeom>
          <a:solidFill>
            <a:srgbClr val="380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65995" y="3565784"/>
            <a:ext cx="3015575" cy="1736419"/>
          </a:xfrm>
          <a:prstGeom prst="roundRect">
            <a:avLst>
              <a:gd name="adj" fmla="val 9881"/>
            </a:avLst>
          </a:prstGeom>
          <a:solidFill>
            <a:srgbClr val="460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42917" y="2326120"/>
            <a:ext cx="1872484" cy="58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Product 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5892" y="2292649"/>
            <a:ext cx="17452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Price 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0420" y="3986937"/>
            <a:ext cx="2988407" cy="58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Promotion 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2934" y="3970201"/>
            <a:ext cx="18911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Place 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3352" y="2402230"/>
            <a:ext cx="1029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3,88</a:t>
            </a:r>
            <a:endParaRPr lang="en-US" sz="2000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30995" y="2418965"/>
            <a:ext cx="1029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3,84</a:t>
            </a:r>
            <a:endParaRPr lang="en-US" sz="2000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73351" y="4079782"/>
            <a:ext cx="1029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3,76</a:t>
            </a:r>
            <a:endParaRPr lang="en-US" sz="2000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30993" y="4079782"/>
            <a:ext cx="1029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-50" dirty="0" smtClean="0">
                <a:solidFill>
                  <a:schemeClr val="accent2">
                    <a:lumMod val="75000"/>
                  </a:schemeClr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3,65</a:t>
            </a:r>
            <a:endParaRPr lang="en-US" sz="2000" spc="-50" dirty="0" smtClean="0">
              <a:solidFill>
                <a:schemeClr val="accent2">
                  <a:lumMod val="75000"/>
                </a:schemeClr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86681" y="2602285"/>
            <a:ext cx="311858" cy="0"/>
          </a:xfrm>
          <a:prstGeom prst="line">
            <a:avLst/>
          </a:prstGeom>
          <a:ln>
            <a:solidFill>
              <a:schemeClr val="accent3">
                <a:alpha val="33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81416" y="4279837"/>
            <a:ext cx="217123" cy="3248"/>
          </a:xfrm>
          <a:prstGeom prst="line">
            <a:avLst/>
          </a:prstGeom>
          <a:ln>
            <a:solidFill>
              <a:schemeClr val="accent3">
                <a:alpha val="33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81569" y="2619020"/>
            <a:ext cx="240690" cy="0"/>
          </a:xfrm>
          <a:prstGeom prst="line">
            <a:avLst/>
          </a:prstGeom>
          <a:ln>
            <a:solidFill>
              <a:schemeClr val="accent3">
                <a:alpha val="33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981569" y="4283343"/>
            <a:ext cx="240690" cy="0"/>
          </a:xfrm>
          <a:prstGeom prst="line">
            <a:avLst/>
          </a:prstGeom>
          <a:ln>
            <a:solidFill>
              <a:schemeClr val="accent3">
                <a:alpha val="33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24" y="576586"/>
            <a:ext cx="7326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Diagram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Hasil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Survey 4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Variabel</a:t>
            </a:r>
            <a:endParaRPr lang="en-ID" sz="3600" b="1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414916"/>
              </p:ext>
            </p:extLst>
          </p:nvPr>
        </p:nvGraphicFramePr>
        <p:xfrm>
          <a:off x="3297676" y="2091447"/>
          <a:ext cx="5494637" cy="360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7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24" y="576586"/>
            <a:ext cx="527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Nilai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Variabel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Tertinggi</a:t>
            </a:r>
            <a:endParaRPr lang="en-ID" sz="3600" b="1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9294" y="2166141"/>
            <a:ext cx="2441378" cy="1202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7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3,88</a:t>
            </a:r>
            <a:endParaRPr lang="en-US" sz="66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11011" y="2462536"/>
            <a:ext cx="2335312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600" b="1" spc="-4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Product </a:t>
            </a:r>
            <a:endParaRPr lang="en-US" sz="3200" spc="-40" dirty="0">
              <a:solidFill>
                <a:schemeClr val="bg1"/>
              </a:solidFill>
              <a:effectLst/>
              <a:latin typeface="Inter SemiBold" panose="02000503000000020004" pitchFamily="2" charset="0"/>
              <a:ea typeface="Inter SemiBold" panose="02000503000000020004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85924" y="3756946"/>
            <a:ext cx="10410612" cy="0"/>
          </a:xfrm>
          <a:prstGeom prst="line">
            <a:avLst/>
          </a:prstGeom>
          <a:ln>
            <a:solidFill>
              <a:schemeClr val="accent3">
                <a:alpha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49294" y="4204453"/>
            <a:ext cx="104472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Hasil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survey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menunjukkan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jika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variable product memiliki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nilai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tertinggi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dengan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indikator</a:t>
            </a:r>
            <a:endParaRPr lang="en-US" sz="1400" spc="-50" dirty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228600" indent="-228600"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Kualitas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</a:t>
            </a:r>
          </a:p>
          <a:p>
            <a:pPr marL="228600" indent="-228600"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Kenyamanan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&amp;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Ketahanan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</a:t>
            </a:r>
          </a:p>
          <a:p>
            <a:pPr marL="228600" indent="-228600">
              <a:buAutoNum type="arabicPeriod"/>
            </a:pP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Varian Produk</a:t>
            </a:r>
          </a:p>
          <a:p>
            <a:pPr marL="228600" indent="-228600"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Desain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&amp;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Ergonomi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9"/>
          <a:stretch/>
        </p:blipFill>
        <p:spPr>
          <a:xfrm>
            <a:off x="10703704" y="2331944"/>
            <a:ext cx="584043" cy="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24" y="576586"/>
            <a:ext cx="5383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Nilai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Variabel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Terendah</a:t>
            </a:r>
            <a:endParaRPr lang="en-ID" sz="3600" b="1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9294" y="2166141"/>
            <a:ext cx="2441378" cy="1202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7200" b="1" spc="-40" dirty="0" smtClean="0">
                <a:solidFill>
                  <a:schemeClr val="accent2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3,65</a:t>
            </a:r>
            <a:endParaRPr lang="en-US" sz="6600" spc="-40" dirty="0">
              <a:solidFill>
                <a:schemeClr val="accent2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11011" y="2462536"/>
            <a:ext cx="2335312" cy="6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600" b="1" spc="-40" dirty="0" smtClean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Times New Roman" panose="02020603050405020304" pitchFamily="18" charset="0"/>
              </a:rPr>
              <a:t>Place</a:t>
            </a:r>
            <a:endParaRPr lang="en-US" sz="3200" spc="-40" dirty="0">
              <a:solidFill>
                <a:schemeClr val="bg1"/>
              </a:solidFill>
              <a:effectLst/>
              <a:latin typeface="Inter SemiBold" panose="02000503000000020004" pitchFamily="2" charset="0"/>
              <a:ea typeface="Inter SemiBold" panose="02000503000000020004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85924" y="3756946"/>
            <a:ext cx="10410612" cy="0"/>
          </a:xfrm>
          <a:prstGeom prst="line">
            <a:avLst/>
          </a:prstGeom>
          <a:ln>
            <a:solidFill>
              <a:schemeClr val="accent3">
                <a:alpha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49294" y="4188173"/>
            <a:ext cx="104472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Hasil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survey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menunjukkan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jika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variable place memiliki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nilai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terendah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dengan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indikator</a:t>
            </a:r>
            <a:endParaRPr lang="en-US" sz="1400" spc="-50" dirty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marL="228600" indent="-228600"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Lokasi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Kantor/ Showroom/ Distributor</a:t>
            </a:r>
          </a:p>
          <a:p>
            <a:pPr marL="228600" indent="-228600">
              <a:buAutoNum type="arabicPeriod"/>
            </a:pP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Pengiriman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8"/>
          <a:stretch/>
        </p:blipFill>
        <p:spPr>
          <a:xfrm>
            <a:off x="10693878" y="2359601"/>
            <a:ext cx="636646" cy="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24" y="576586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Kesimpulan</a:t>
            </a:r>
            <a:endParaRPr lang="en-ID" sz="3600" b="1" spc="-50" dirty="0" smtClean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49294" y="3387295"/>
            <a:ext cx="10410612" cy="0"/>
          </a:xfrm>
          <a:prstGeom prst="line">
            <a:avLst/>
          </a:prstGeom>
          <a:ln>
            <a:solidFill>
              <a:schemeClr val="accent3">
                <a:alpha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0979" y="1845240"/>
            <a:ext cx="104472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sangat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puas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dengan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kualitas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produk-produk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,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ketahanan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 yang kuat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serta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hadirnya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sejak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puluhan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tahun yang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lalu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membuat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banyak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memberikan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nilai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tertinggi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(4)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pada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survei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ini.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Nilai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tertinggi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secara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variabel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yaitu variable 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product 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dengan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skor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b="1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3.77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dari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4.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Selain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itu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nilai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secara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keseluruhan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,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sangat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puas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dengan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kualitas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produk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yang memiliki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skor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b="1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3.83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(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skala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1-4)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dari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keseluruhan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indikator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yang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diberikan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saat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survei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kepuasan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pelanggan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294" y="3601338"/>
            <a:ext cx="10447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esponden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merasa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kurang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puas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dengan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ketersediaan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kantor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/showroom/distributor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,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karena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memiliki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nilai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terendah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baik secara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variabel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(place) dengan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skor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3,53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dari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4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nilai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terendah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secara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keseluruhan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indikator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pertanyaan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pengiriman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dengan 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skor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3.46 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(</a:t>
            </a:r>
            <a:r>
              <a:rPr lang="en-US" sz="1600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skala</a:t>
            </a:r>
            <a:r>
              <a:rPr lang="en-US" sz="1600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1-4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). Hal ini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disebabkan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mayoritas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jarang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sekali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melihat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bahkan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tidak pernah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melihat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kantor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/ showroom/ distributor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di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kota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6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berasal</a:t>
            </a:r>
            <a:r>
              <a:rPr lang="en-US" sz="16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.</a:t>
            </a:r>
            <a:endParaRPr lang="en-US" sz="1600" spc="-50" dirty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078" y="5638948"/>
            <a:ext cx="2022828" cy="7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384" y="427078"/>
            <a:ext cx="227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Lampiran</a:t>
            </a:r>
            <a:endParaRPr lang="en-US" sz="36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r="5233"/>
          <a:stretch/>
        </p:blipFill>
        <p:spPr>
          <a:xfrm>
            <a:off x="264149" y="1556689"/>
            <a:ext cx="5856051" cy="3877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r="5368"/>
          <a:stretch/>
        </p:blipFill>
        <p:spPr>
          <a:xfrm>
            <a:off x="6120200" y="1556689"/>
            <a:ext cx="5856051" cy="38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24" y="-1"/>
            <a:ext cx="5228024" cy="26140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28024" y="-1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8024" cy="26140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4084"/>
            <a:ext cx="5228024" cy="26140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614084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24" y="2614083"/>
            <a:ext cx="5228024" cy="26140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28024" y="2614083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915"/>
            <a:ext cx="5228024" cy="26140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4243915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76" y="0"/>
            <a:ext cx="5228024" cy="261408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63976" y="0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76" y="2614083"/>
            <a:ext cx="5228024" cy="261408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963976" y="2614083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24" y="4243915"/>
            <a:ext cx="5228024" cy="26140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228024" y="4243915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976" y="4243911"/>
            <a:ext cx="5228024" cy="261408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963976" y="4243911"/>
            <a:ext cx="5228024" cy="2614085"/>
          </a:xfrm>
          <a:prstGeom prst="rect">
            <a:avLst/>
          </a:prstGeom>
          <a:solidFill>
            <a:srgbClr val="72047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24067" y="2306911"/>
            <a:ext cx="3861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40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TERIMA KASIH</a:t>
            </a:r>
            <a:endParaRPr lang="en-US" sz="40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180" y="2929821"/>
            <a:ext cx="2295727" cy="815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78" y="3839284"/>
            <a:ext cx="4687330" cy="3108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014" y="1158959"/>
            <a:ext cx="4753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Karakteristik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Survey</a:t>
            </a:r>
            <a:endParaRPr lang="en-US" sz="36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014" y="2632774"/>
            <a:ext cx="10118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Kuesioner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disebarkan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dengan target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seluruh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pengunjung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booth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pada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acara Customer Gathering Sumatera Barat,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Harja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IFPI Kota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Batam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, APEKSI Surabaya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GPFE Yogyakarta 2025.</a:t>
            </a:r>
          </a:p>
          <a:p>
            <a:pPr algn="just"/>
            <a:endParaRPr lang="en-US" spc="-50" dirty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  <a:p>
            <a:pPr algn="just"/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Target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Karakteristik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merupakan 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konsumen </a:t>
            </a:r>
            <a:r>
              <a:rPr lang="en-US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hitose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,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pengguna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produk </a:t>
            </a:r>
            <a:r>
              <a:rPr lang="en-US" spc="-50" dirty="0" err="1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hitose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yang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mengetahui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tentang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Chitose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.</a:t>
            </a:r>
            <a:endParaRPr lang="en-US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63" y="1540477"/>
            <a:ext cx="2576842" cy="3435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05" y="1540476"/>
            <a:ext cx="2576842" cy="3435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47" y="1540476"/>
            <a:ext cx="2576842" cy="3435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289" y="1540475"/>
            <a:ext cx="2576842" cy="34357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95085" y="5047431"/>
            <a:ext cx="1002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Bukittinggi</a:t>
            </a:r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9823" y="5047431"/>
            <a:ext cx="686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Batam</a:t>
            </a:r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89645" y="5047430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Surabaya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91948" y="5023238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Yogyakarta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161535"/>
            <a:ext cx="12192000" cy="4308389"/>
          </a:xfrm>
          <a:prstGeom prst="rect">
            <a:avLst/>
          </a:prstGeom>
          <a:solidFill>
            <a:srgbClr val="72047D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014" y="683589"/>
            <a:ext cx="53992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b="1" spc="-150" dirty="0" err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Skala</a:t>
            </a:r>
            <a:r>
              <a:rPr lang="en-ID" sz="3200" b="1" spc="-150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yang </a:t>
            </a:r>
            <a:r>
              <a:rPr lang="en-ID" sz="3200" b="1" spc="-150" dirty="0" err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digunakan</a:t>
            </a:r>
            <a:r>
              <a:rPr lang="en-ID" sz="3200" b="1" spc="-150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ID" sz="3200" b="1" spc="-150" dirty="0" err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dalam</a:t>
            </a:r>
            <a:endParaRPr lang="en-ID" sz="3200" b="1" spc="-15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  <a:p>
            <a:r>
              <a:rPr lang="en-ID" sz="3200" b="1" spc="-150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survey </a:t>
            </a:r>
            <a:r>
              <a:rPr lang="en-ID" sz="3200" b="1" spc="-150" dirty="0" err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kepuasan</a:t>
            </a:r>
            <a:r>
              <a:rPr lang="en-ID" sz="3200" b="1" spc="-150" dirty="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 </a:t>
            </a:r>
            <a:r>
              <a:rPr lang="en-ID" sz="3200" b="1" spc="-150" dirty="0" err="1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pelanggan</a:t>
            </a:r>
            <a:endParaRPr lang="en-US" sz="3200" b="1" spc="-15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7014" y="4302300"/>
            <a:ext cx="62458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1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7014" y="3683028"/>
            <a:ext cx="624586" cy="58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2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7014" y="3097227"/>
            <a:ext cx="624586" cy="58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3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7014" y="2511426"/>
            <a:ext cx="624586" cy="58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4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98060" y="2804326"/>
            <a:ext cx="711091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98059" y="3390127"/>
            <a:ext cx="64688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98058" y="3975928"/>
            <a:ext cx="57976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98057" y="4611936"/>
            <a:ext cx="51945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175843" y="260887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Sangat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Setuju</a:t>
            </a:r>
            <a:endParaRPr lang="en-US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75843" y="3200066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Setuju</a:t>
            </a:r>
            <a:endParaRPr lang="en-US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173183" y="379126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Tidak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Setuju</a:t>
            </a:r>
            <a:endParaRPr lang="en-US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73183" y="4421875"/>
            <a:ext cx="2225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Sangat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Tidak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Setuju</a:t>
            </a:r>
            <a:endParaRPr lang="en-US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sp>
        <p:nvSpPr>
          <p:cNvPr id="42" name="Circle"/>
          <p:cNvSpPr/>
          <p:nvPr/>
        </p:nvSpPr>
        <p:spPr>
          <a:xfrm>
            <a:off x="1371059" y="2739950"/>
            <a:ext cx="127543" cy="117961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lnSpc>
                <a:spcPct val="100000"/>
              </a:lnSpc>
              <a:defRPr sz="2000" b="1">
                <a:solidFill>
                  <a:srgbClr val="FDFDFD"/>
                </a:solidFill>
              </a:defRPr>
            </a:pPr>
            <a:endParaRPr/>
          </a:p>
        </p:txBody>
      </p:sp>
      <p:sp>
        <p:nvSpPr>
          <p:cNvPr id="43" name="Circle"/>
          <p:cNvSpPr/>
          <p:nvPr/>
        </p:nvSpPr>
        <p:spPr>
          <a:xfrm>
            <a:off x="1371058" y="3330102"/>
            <a:ext cx="127543" cy="117961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lnSpc>
                <a:spcPct val="100000"/>
              </a:lnSpc>
              <a:defRPr sz="2000" b="1">
                <a:solidFill>
                  <a:srgbClr val="FDFDFD"/>
                </a:solidFill>
              </a:defRPr>
            </a:pPr>
            <a:endParaRPr/>
          </a:p>
        </p:txBody>
      </p:sp>
      <p:sp>
        <p:nvSpPr>
          <p:cNvPr id="44" name="Circle"/>
          <p:cNvSpPr/>
          <p:nvPr/>
        </p:nvSpPr>
        <p:spPr>
          <a:xfrm>
            <a:off x="1382406" y="3920254"/>
            <a:ext cx="127543" cy="117961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lnSpc>
                <a:spcPct val="100000"/>
              </a:lnSpc>
              <a:defRPr sz="2000" b="1">
                <a:solidFill>
                  <a:srgbClr val="FDFDFD"/>
                </a:solidFill>
              </a:defRPr>
            </a:pPr>
            <a:endParaRPr/>
          </a:p>
        </p:txBody>
      </p:sp>
      <p:sp>
        <p:nvSpPr>
          <p:cNvPr id="45" name="Circle"/>
          <p:cNvSpPr/>
          <p:nvPr/>
        </p:nvSpPr>
        <p:spPr>
          <a:xfrm>
            <a:off x="1382406" y="4547510"/>
            <a:ext cx="127543" cy="117961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lnSpc>
                <a:spcPct val="100000"/>
              </a:lnSpc>
              <a:defRPr sz="2000" b="1">
                <a:solidFill>
                  <a:srgbClr val="FDFDFD"/>
                </a:solidFill>
              </a:defRPr>
            </a:pPr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747014" y="5125049"/>
            <a:ext cx="58288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*</a:t>
            </a:r>
            <a:r>
              <a:rPr lang="en-US" sz="12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Pernyataan</a:t>
            </a:r>
            <a:r>
              <a:rPr lang="en-US" sz="12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yang </a:t>
            </a:r>
            <a:r>
              <a:rPr lang="en-US" sz="12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diberikan</a:t>
            </a:r>
            <a:r>
              <a:rPr lang="en-US" sz="12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berdasarkan </a:t>
            </a:r>
            <a:r>
              <a:rPr lang="en-US" sz="12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pengalaman</a:t>
            </a:r>
            <a:r>
              <a:rPr lang="en-US" sz="12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yang </a:t>
            </a:r>
            <a:r>
              <a:rPr lang="en-US" sz="12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dirasakan</a:t>
            </a:r>
            <a:r>
              <a:rPr lang="en-US" sz="12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2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oleh</a:t>
            </a:r>
            <a:r>
              <a:rPr lang="en-US" sz="12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2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z="12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66" y="814340"/>
            <a:ext cx="2295727" cy="8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73030" y="1652456"/>
            <a:ext cx="10281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Populasi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yang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digunakan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pada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survey ini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mengacu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kepada, Indonesia memiliki 38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Provinsi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, 98 Kota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dan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416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Kabupaten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, yang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artinya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terdapat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1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pemerintahan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sentral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di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masing-masing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daerah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dengan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jumlah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552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instansi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pemerintahan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.</a:t>
            </a:r>
            <a:endParaRPr lang="en-US" sz="1600" dirty="0">
              <a:solidFill>
                <a:srgbClr val="EEF0FF"/>
              </a:solidFill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endParaRPr lang="en-US" sz="1600" b="0" i="0" dirty="0" smtClean="0">
              <a:solidFill>
                <a:srgbClr val="EEF0FF"/>
              </a:solidFill>
              <a:effectLst/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Sampel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mengacu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pada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rumus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1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n = N / (1 x Ne</a:t>
            </a:r>
            <a:r>
              <a:rPr lang="en-US" sz="1600" b="1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²)</a:t>
            </a:r>
          </a:p>
          <a:p>
            <a:pPr algn="just"/>
            <a:endParaRPr lang="en-US" sz="1600" b="1" i="0" dirty="0">
              <a:solidFill>
                <a:srgbClr val="EEF0FF"/>
              </a:solidFill>
              <a:effectLst/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Dimana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:</a:t>
            </a:r>
          </a:p>
          <a:p>
            <a:pPr algn="just"/>
            <a:r>
              <a:rPr lang="en-US" sz="160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n = </a:t>
            </a:r>
            <a:r>
              <a:rPr lang="en-US" sz="160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Ukuran</a:t>
            </a:r>
            <a:r>
              <a:rPr lang="en-US" sz="160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Sampel</a:t>
            </a:r>
            <a:r>
              <a:rPr lang="en-US" sz="160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</a:p>
          <a:p>
            <a:pPr algn="just"/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N =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Ukuran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Populasi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– 552 (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jumlah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pemerintah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provinsi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+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kota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+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kabupaten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)</a:t>
            </a:r>
          </a:p>
          <a:p>
            <a:pPr algn="just"/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e = Margin of error (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tingkat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kesalahan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yang </a:t>
            </a:r>
            <a:r>
              <a:rPr lang="en-US" sz="1600" dirty="0" err="1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ditoleransi</a:t>
            </a:r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) – 5%</a:t>
            </a:r>
          </a:p>
          <a:p>
            <a:pPr algn="just"/>
            <a:endParaRPr lang="en-US" sz="1600" i="0" dirty="0" smtClean="0">
              <a:solidFill>
                <a:srgbClr val="EEF0FF"/>
              </a:solidFill>
              <a:effectLst/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n = 552 / (1 + 552 x 0.005²)</a:t>
            </a:r>
          </a:p>
          <a:p>
            <a:pPr algn="just"/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n = 552 / 2.38</a:t>
            </a:r>
          </a:p>
          <a:p>
            <a:pPr algn="just"/>
            <a:r>
              <a:rPr lang="en-US" sz="1600" dirty="0" smtClean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n = 231,9 = 232</a:t>
            </a:r>
            <a:endParaRPr lang="en-US" sz="1600" dirty="0" smtClean="0">
              <a:solidFill>
                <a:srgbClr val="EEF0FF"/>
              </a:solidFill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endParaRPr lang="en-US" sz="1600" dirty="0">
              <a:solidFill>
                <a:schemeClr val="bg1"/>
              </a:solidFill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Sehingga </a:t>
            </a:r>
            <a:r>
              <a:rPr lang="en-US" sz="1600" dirty="0" err="1" smtClean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sampel</a:t>
            </a:r>
            <a:r>
              <a:rPr lang="en-US" sz="1600" dirty="0" smtClean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yang </a:t>
            </a:r>
            <a:r>
              <a:rPr lang="en-US" sz="1600" dirty="0" err="1" smtClean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digunakan</a:t>
            </a:r>
            <a:r>
              <a:rPr lang="en-US" sz="1600" dirty="0" smtClean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adalah 232</a:t>
            </a:r>
            <a:endParaRPr lang="en-US" sz="1600" dirty="0">
              <a:solidFill>
                <a:schemeClr val="bg1"/>
              </a:solidFill>
              <a:latin typeface="Inter ExtraLight" panose="02000503000000020004" pitchFamily="2" charset="0"/>
              <a:ea typeface="Inter ExtraLight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3030" y="556052"/>
            <a:ext cx="4804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Populasi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dan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Sampel</a:t>
            </a:r>
            <a:endParaRPr lang="en-US" sz="36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73030" y="1909668"/>
            <a:ext cx="10281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Ukuran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sampel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yang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tepat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untuk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kebanyakan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penelitian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adalah lebih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dari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30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dan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kurang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dari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500.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Bergantung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pada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jumlah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populasi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yang </a:t>
            </a:r>
            <a:r>
              <a:rPr lang="en-US" sz="1600" dirty="0" err="1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ada</a:t>
            </a:r>
            <a:r>
              <a:rPr lang="en-US" sz="1600" dirty="0">
                <a:solidFill>
                  <a:srgbClr val="EEF0FF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.</a:t>
            </a:r>
          </a:p>
          <a:p>
            <a:pPr algn="just"/>
            <a:endParaRPr lang="en-US" sz="1600" b="0" i="0" dirty="0" smtClean="0">
              <a:solidFill>
                <a:srgbClr val="EEF0FF"/>
              </a:solidFill>
              <a:effectLst/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Jumlah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minimal 150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responden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dalam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sebuah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penelitian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,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khususnya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survei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,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seringkali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menjadi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titik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acuan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karena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beberapa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alasan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. Secara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statistik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, 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ukuran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sampel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ini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dianggap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cukup untuk memberikan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hasil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yang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representatif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dari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populasi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yang lebih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besar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,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serta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memiliki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daya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statistik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yang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memadai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untuk </a:t>
            </a:r>
            <a:r>
              <a:rPr lang="en-US" sz="1600" b="0" i="0" dirty="0" err="1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analisis</a:t>
            </a:r>
            <a:r>
              <a:rPr lang="en-US" sz="1600" b="0" i="0" dirty="0" smtClean="0">
                <a:solidFill>
                  <a:srgbClr val="EEF0FF"/>
                </a:solidFill>
                <a:effectLst/>
                <a:latin typeface="Inter ExtraLight" panose="02000503000000020004" pitchFamily="2" charset="0"/>
                <a:ea typeface="Inter ExtraLight" panose="02000503000000020004" pitchFamily="2" charset="0"/>
              </a:rPr>
              <a:t> data.</a:t>
            </a:r>
          </a:p>
          <a:p>
            <a:pPr algn="just"/>
            <a:endParaRPr lang="en-US" sz="1600" dirty="0" smtClean="0">
              <a:solidFill>
                <a:srgbClr val="EEF0FF"/>
              </a:solidFill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Meskipun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ukuran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sampel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ideal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bisa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berbeda-beda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, 150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responden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seringkali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dianggap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sebagai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titik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kompromi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yang baik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antara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kebutuhan untuk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representasi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statistik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dan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keterbatasan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sumber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daya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 (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waktu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, biaya, </a:t>
            </a:r>
            <a:r>
              <a:rPr lang="en-US" sz="1600" dirty="0" err="1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dll</a:t>
            </a:r>
            <a:r>
              <a:rPr lang="en-US" sz="1600" dirty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.) dalam </a:t>
            </a:r>
            <a:r>
              <a:rPr lang="en-US" sz="1600" dirty="0" err="1" smtClean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penelitian</a:t>
            </a:r>
            <a:r>
              <a:rPr lang="en-US" sz="1600" dirty="0" smtClean="0">
                <a:solidFill>
                  <a:schemeClr val="bg1"/>
                </a:solidFill>
                <a:latin typeface="Inter ExtraLight" panose="02000503000000020004" pitchFamily="2" charset="0"/>
                <a:ea typeface="Inter ExtraLight" panose="02000503000000020004" pitchFamily="2" charset="0"/>
              </a:rPr>
              <a:t>.</a:t>
            </a:r>
          </a:p>
          <a:p>
            <a:pPr algn="just"/>
            <a:endParaRPr lang="en-US" sz="1600" dirty="0">
              <a:solidFill>
                <a:schemeClr val="bg1"/>
              </a:solidFill>
              <a:latin typeface="Inter ExtraLight" panose="02000503000000020004" pitchFamily="2" charset="0"/>
              <a:ea typeface="Inter ExtraLight" panose="02000503000000020004" pitchFamily="2" charset="0"/>
            </a:endParaRPr>
          </a:p>
          <a:p>
            <a:pPr algn="just"/>
            <a:endParaRPr lang="en-US" sz="1600" dirty="0">
              <a:solidFill>
                <a:schemeClr val="bg1"/>
              </a:solidFill>
              <a:latin typeface="Inter ExtraLight" panose="02000503000000020004" pitchFamily="2" charset="0"/>
              <a:ea typeface="Inter ExtraLight" panose="0200050300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3030" y="556052"/>
            <a:ext cx="2719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Responden</a:t>
            </a:r>
            <a:endParaRPr lang="en-US" sz="36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3030" y="2173191"/>
            <a:ext cx="2383012" cy="101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60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232</a:t>
            </a:r>
            <a:endParaRPr lang="en-US" sz="54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3030" y="3190714"/>
            <a:ext cx="2266280" cy="101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60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166</a:t>
            </a:r>
            <a:endParaRPr lang="en-US" sz="54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3030" y="4208237"/>
            <a:ext cx="1906357" cy="101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D" sz="6000" b="1" spc="-40" dirty="0" smtClean="0">
                <a:solidFill>
                  <a:schemeClr val="accent2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66</a:t>
            </a:r>
            <a:endParaRPr lang="en-US" sz="5400" spc="-40" dirty="0">
              <a:solidFill>
                <a:schemeClr val="accent2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7606" y="2520092"/>
            <a:ext cx="272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Target Respondent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7606" y="3537615"/>
            <a:ext cx="272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Total</a:t>
            </a:r>
            <a:r>
              <a:rPr lang="en-US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7606" y="4555138"/>
            <a:ext cx="272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50" dirty="0" smtClean="0">
                <a:solidFill>
                  <a:srgbClr val="F774AC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Missing Respondent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177064" y="1974715"/>
            <a:ext cx="0" cy="37159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3030" y="556052"/>
            <a:ext cx="4807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Realisasi</a:t>
            </a:r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 </a:t>
            </a:r>
            <a:r>
              <a:rPr lang="en-ID" sz="3600" b="1" spc="-50" dirty="0" err="1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Responden</a:t>
            </a:r>
            <a:endParaRPr lang="en-US" sz="36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54376" y="2826651"/>
            <a:ext cx="1429700" cy="101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60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86</a:t>
            </a:r>
            <a:endParaRPr lang="en-US" sz="54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8086" y="2826651"/>
            <a:ext cx="1429700" cy="101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60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80</a:t>
            </a:r>
            <a:endParaRPr lang="en-US" sz="54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0233" y="4023571"/>
            <a:ext cx="757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Male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3703" y="4023571"/>
            <a:ext cx="938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pc="-50" dirty="0" smtClean="0">
                <a:solidFill>
                  <a:srgbClr val="FF00FF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Female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384" y="1160245"/>
            <a:ext cx="292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HAMBATAN</a:t>
            </a:r>
            <a:endParaRPr lang="en-US" sz="3600" spc="-50" dirty="0">
              <a:solidFill>
                <a:schemeClr val="bg1"/>
              </a:solidFill>
              <a:latin typeface="Inter ExtraBold" panose="02000503000000020004" pitchFamily="2" charset="0"/>
              <a:ea typeface="Inter ExtraBold" panose="02000503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383" y="2613319"/>
            <a:ext cx="1066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Dalam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pelaksanaan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survei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kepuasan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pelanggan</a:t>
            </a:r>
            <a:r>
              <a:rPr lang="en-US" spc="-50" dirty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ini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ditemukan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beberapa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hambatan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seperti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adanya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yang </a:t>
            </a:r>
            <a:r>
              <a:rPr lang="en-US" b="1" spc="-50" dirty="0" err="1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enggan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b="1" spc="-50" dirty="0" err="1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mengisi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b="1" spc="-50" dirty="0" err="1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survei</a:t>
            </a:r>
            <a:r>
              <a:rPr lang="en-US" b="1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karena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merasa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sudah cukup dengan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mengisi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barcode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kehadiran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, 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souvenir yang </a:t>
            </a:r>
            <a:r>
              <a:rPr lang="en-US" b="1" spc="-50" dirty="0" err="1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ditawarkan</a:t>
            </a:r>
            <a:r>
              <a:rPr lang="en-US" b="1" spc="-50" dirty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b="1" spc="-50" dirty="0" err="1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telah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habis 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sehingga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mengurangi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minat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,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serta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sebagian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responden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tidak </a:t>
            </a:r>
            <a:r>
              <a:rPr lang="en-US" b="1" spc="-50" dirty="0" err="1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bersedia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b="1" spc="-50" dirty="0" err="1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mengisi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b="1" spc="-50" dirty="0" err="1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survei</a:t>
            </a:r>
            <a:r>
              <a:rPr lang="en-US" b="1" spc="-50" dirty="0" smtClean="0">
                <a:solidFill>
                  <a:schemeClr val="accent2">
                    <a:lumMod val="7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secara </a:t>
            </a:r>
            <a:r>
              <a:rPr lang="en-US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tertulis</a:t>
            </a:r>
            <a:r>
              <a:rPr lang="en-US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.</a:t>
            </a:r>
            <a:endParaRPr lang="en-US" spc="-50" dirty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924" y="576586"/>
            <a:ext cx="3568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spc="-5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</a:rPr>
              <a:t>Survey Section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939728" y="2240651"/>
            <a:ext cx="3015575" cy="1736419"/>
          </a:xfrm>
          <a:prstGeom prst="roundRect">
            <a:avLst>
              <a:gd name="adj" fmla="val 9881"/>
            </a:avLst>
          </a:prstGeom>
          <a:solidFill>
            <a:srgbClr val="700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07183" y="2240651"/>
            <a:ext cx="3015575" cy="1736419"/>
          </a:xfrm>
          <a:prstGeom prst="roundRect">
            <a:avLst>
              <a:gd name="adj" fmla="val 9881"/>
            </a:avLst>
          </a:prstGeom>
          <a:solidFill>
            <a:srgbClr val="22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39728" y="4016013"/>
            <a:ext cx="3015575" cy="1736419"/>
          </a:xfrm>
          <a:prstGeom prst="roundRect">
            <a:avLst>
              <a:gd name="adj" fmla="val 9881"/>
            </a:avLst>
          </a:prstGeom>
          <a:solidFill>
            <a:srgbClr val="380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007184" y="4016013"/>
            <a:ext cx="3015575" cy="1736419"/>
          </a:xfrm>
          <a:prstGeom prst="roundRect">
            <a:avLst>
              <a:gd name="adj" fmla="val 9881"/>
            </a:avLst>
          </a:prstGeom>
          <a:solidFill>
            <a:srgbClr val="460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84106" y="2776349"/>
            <a:ext cx="1872484" cy="58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Product 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7081" y="2742878"/>
            <a:ext cx="17452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Price 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1609" y="4437166"/>
            <a:ext cx="2988407" cy="58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Promotion 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123" y="4479297"/>
            <a:ext cx="18911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ID" sz="3200" b="1" spc="-40" dirty="0" smtClean="0">
                <a:solidFill>
                  <a:schemeClr val="bg1"/>
                </a:solidFill>
                <a:latin typeface="Inter ExtraBold" panose="02000503000000020004" pitchFamily="2" charset="0"/>
                <a:ea typeface="Inter ExtraBold" panose="02000503000000020004" pitchFamily="2" charset="0"/>
                <a:cs typeface="Times New Roman" panose="02020603050405020304" pitchFamily="18" charset="0"/>
              </a:rPr>
              <a:t>Place </a:t>
            </a:r>
            <a:endParaRPr lang="en-US" sz="2800" spc="-40" dirty="0">
              <a:solidFill>
                <a:schemeClr val="bg1"/>
              </a:solidFill>
              <a:effectLst/>
              <a:latin typeface="Inter ExtraBold" panose="02000503000000020004" pitchFamily="2" charset="0"/>
              <a:ea typeface="Inter ExtraBold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5923" y="1470174"/>
            <a:ext cx="10145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Survey menggunakan 4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variabel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, 8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dimensi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10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indikator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. 4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Variabel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yang </a:t>
            </a:r>
            <a:r>
              <a:rPr lang="en-US" sz="1400" spc="-50" dirty="0" err="1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digunakan</a:t>
            </a:r>
            <a:r>
              <a:rPr lang="en-US" sz="1400" spc="-50" dirty="0" smtClean="0">
                <a:solidFill>
                  <a:schemeClr val="bg1"/>
                </a:solidFill>
                <a:latin typeface="Inter Light" panose="02000503000000020004" pitchFamily="2" charset="0"/>
                <a:ea typeface="Inter Light" panose="02000503000000020004" pitchFamily="2" charset="0"/>
              </a:rPr>
              <a:t> berdasarkan dengan Marketing Mix 4-P.</a:t>
            </a:r>
          </a:p>
          <a:p>
            <a:endParaRPr lang="en-US" sz="1400" spc="-50" dirty="0" smtClean="0">
              <a:solidFill>
                <a:schemeClr val="bg1"/>
              </a:solidFill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4" y="6134402"/>
            <a:ext cx="941219" cy="2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6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  <p:bldP spid="12" grpId="0" animBg="1"/>
      <p:bldP spid="13" grpId="0" animBg="1"/>
      <p:bldP spid="6" grpId="0"/>
      <p:bldP spid="7" grpId="0"/>
      <p:bldP spid="8" grpId="0"/>
      <p:bldP spid="9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680</Words>
  <Application>Microsoft Office PowerPoint</Application>
  <PresentationFormat>Widescreen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Inter</vt:lpstr>
      <vt:lpstr>Inter ExtraBold</vt:lpstr>
      <vt:lpstr>Inter ExtraLight</vt:lpstr>
      <vt:lpstr>Inter Light</vt:lpstr>
      <vt:lpstr>Inter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Taufik</dc:creator>
  <cp:lastModifiedBy>Taufik</cp:lastModifiedBy>
  <cp:revision>39</cp:revision>
  <dcterms:created xsi:type="dcterms:W3CDTF">2025-07-30T07:50:18Z</dcterms:created>
  <dcterms:modified xsi:type="dcterms:W3CDTF">2025-08-05T09:34:49Z</dcterms:modified>
</cp:coreProperties>
</file>