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1"/>
  </p:sldMasterIdLst>
  <p:notesMasterIdLst>
    <p:notesMasterId r:id="rId15"/>
  </p:notesMasterIdLst>
  <p:sldIdLst>
    <p:sldId id="286" r:id="rId2"/>
    <p:sldId id="308" r:id="rId3"/>
    <p:sldId id="309" r:id="rId4"/>
    <p:sldId id="320" r:id="rId5"/>
    <p:sldId id="321" r:id="rId6"/>
    <p:sldId id="310" r:id="rId7"/>
    <p:sldId id="311" r:id="rId8"/>
    <p:sldId id="312" r:id="rId9"/>
    <p:sldId id="313" r:id="rId10"/>
    <p:sldId id="315" r:id="rId11"/>
    <p:sldId id="316" r:id="rId12"/>
    <p:sldId id="317" r:id="rId13"/>
    <p:sldId id="318" r:id="rId14"/>
  </p:sldIdLst>
  <p:sldSz cx="9144000" cy="6858000" type="screen4x3"/>
  <p:notesSz cx="6858000" cy="9313863"/>
  <p:defaultTextStyle>
    <a:defPPr>
      <a:defRPr lang="id-ID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9F9F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>
            <a:extLst>
              <a:ext uri="{FF2B5EF4-FFF2-40B4-BE49-F238E27FC236}"/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214C6D9-7FA1-4516-9989-1F57A0E47819}" type="datetimeFigureOut">
              <a:rPr lang="id-ID"/>
              <a:pPr>
                <a:defRPr/>
              </a:pPr>
              <a:t>14/06/2019</a:t>
            </a:fld>
            <a:endParaRPr lang="id-ID"/>
          </a:p>
        </p:txBody>
      </p:sp>
      <p:sp>
        <p:nvSpPr>
          <p:cNvPr id="4" name="Slide Image Placeholder 3">
            <a:extLst>
              <a:ext uri="{FF2B5EF4-FFF2-40B4-BE49-F238E27FC236}"/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6138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pPr lvl="0"/>
            <a:endParaRPr lang="id-ID" noProof="0"/>
          </a:p>
        </p:txBody>
      </p:sp>
      <p:sp>
        <p:nvSpPr>
          <p:cNvPr id="5" name="Notes Placeholder 4">
            <a:extLst>
              <a:ext uri="{FF2B5EF4-FFF2-40B4-BE49-F238E27FC236}"/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22775"/>
            <a:ext cx="5486400" cy="4192588"/>
          </a:xfrm>
          <a:prstGeom prst="rect">
            <a:avLst/>
          </a:prstGeom>
        </p:spPr>
        <p:txBody>
          <a:bodyPr vert="horz" lIns="93497" tIns="46749" rIns="93497" bIns="4674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id-ID" noProof="0"/>
          </a:p>
        </p:txBody>
      </p:sp>
      <p:sp>
        <p:nvSpPr>
          <p:cNvPr id="6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wrap="square" lIns="93497" tIns="46749" rIns="93497" bIns="4674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5F1F5180-E88B-474B-890B-91B315F2E70D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="" xmlns:p14="http://schemas.microsoft.com/office/powerpoint/2010/main" val="1357384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1F5180-E88B-474B-890B-91B315F2E70D}" type="slidenum">
              <a:rPr lang="id-ID" altLang="en-US" smtClean="0"/>
              <a:pPr/>
              <a:t>8</a:t>
            </a:fld>
            <a:endParaRPr lang="id-ID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4F17659-F6E4-4787-AAB6-E18A25561C94}" type="datetimeFigureOut">
              <a:rPr lang="id-ID" smtClean="0"/>
              <a:pPr>
                <a:defRPr/>
              </a:pPr>
              <a:t>14/06/2019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2A04D-DD2D-4635-8A6B-F511C846D6C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202790-0AC2-41A2-A06C-A76967E920E6}" type="datetimeFigureOut">
              <a:rPr lang="id-ID" smtClean="0"/>
              <a:pPr>
                <a:defRPr/>
              </a:pPr>
              <a:t>14/06/2019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CA9A8-05AF-44AC-B4D4-0625544AF0DE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597E22-6EB6-4819-9381-126C310A0C33}" type="datetimeFigureOut">
              <a:rPr lang="id-ID" smtClean="0"/>
              <a:pPr>
                <a:defRPr/>
              </a:pPr>
              <a:t>14/06/2019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3DA6F-85C2-494E-AD72-940D31DACF12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54C2D2-B54B-4116-98A7-AAE9127D894D}" type="datetimeFigureOut">
              <a:rPr lang="id-ID" smtClean="0"/>
              <a:pPr>
                <a:defRPr/>
              </a:pPr>
              <a:t>14/06/2019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F934A-BAA0-4BD4-B4A7-0EDCB6A789F1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1B92E5-F5DF-4533-B2F3-88E719C292E4}" type="datetimeFigureOut">
              <a:rPr lang="id-ID" smtClean="0"/>
              <a:pPr>
                <a:defRPr/>
              </a:pPr>
              <a:t>14/06/2019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AE0C1-4F3F-4C49-AF59-614D75870D4A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6514703-7221-45D8-BDDC-91BCE7BA3D16}" type="datetimeFigureOut">
              <a:rPr lang="id-ID" smtClean="0"/>
              <a:pPr>
                <a:defRPr/>
              </a:pPr>
              <a:t>14/06/2019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60E95-079A-463E-85F1-0605E5E16A1C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955C02-0C67-410C-AE39-EDC363081F11}" type="datetimeFigureOut">
              <a:rPr lang="id-ID" smtClean="0"/>
              <a:pPr>
                <a:defRPr/>
              </a:pPr>
              <a:t>14/06/2019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4F113-E762-40A1-9DD0-AABFD59077D1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5C6043B-73DB-43BC-9694-5EAB5A0B67C6}" type="datetimeFigureOut">
              <a:rPr lang="id-ID" smtClean="0"/>
              <a:pPr>
                <a:defRPr/>
              </a:pPr>
              <a:t>14/06/2019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A630C-3CA6-4D79-B1DC-FF9D7431EC5F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330EC8-449C-4B7D-A3EB-A557C117D713}" type="datetimeFigureOut">
              <a:rPr lang="id-ID" smtClean="0"/>
              <a:pPr>
                <a:defRPr/>
              </a:pPr>
              <a:t>14/06/2019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FBEE5-FB56-4AD4-9E06-DDD3AFE54A0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708BC8-67F7-4554-BC16-C192E559B634}" type="datetimeFigureOut">
              <a:rPr lang="id-ID" smtClean="0"/>
              <a:pPr>
                <a:defRPr/>
              </a:pPr>
              <a:t>14/06/2019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D6027-701C-4EC2-8185-01BD74CA1A8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052592F-D322-432A-8D62-138D8ABA5851}" type="datetimeFigureOut">
              <a:rPr lang="id-ID" smtClean="0"/>
              <a:pPr>
                <a:defRPr/>
              </a:pPr>
              <a:t>14/06/2019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81A8D-D9D6-4674-88B0-F243783BBEF3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42F79C1-9D9B-4EC6-9D80-7A31C674BEF4}" type="datetimeFigureOut">
              <a:rPr lang="id-ID" smtClean="0"/>
              <a:pPr>
                <a:defRPr/>
              </a:pPr>
              <a:t>14/06/2019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F4783-F183-4B1A-B2E3-C00FC3C66F06}" type="slidenum">
              <a:rPr lang="id-ID" altLang="en-US" smtClean="0"/>
              <a:pPr/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hyperlink" Target="STAKEHOLDER%20EXPT%20(HARAPAN%20PIHAK%20BERLEPENTINGAN)-CINT%20UP%20DATE.pd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hyperlink" Target="STRUKTUR%20PT%20CINT%20Oktober%202018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hyperlink" Target="Externall%20isue%20CINT%202018.pdf" TargetMode="External"/><Relationship Id="rId5" Type="http://schemas.openxmlformats.org/officeDocument/2006/relationships/hyperlink" Target="internal%20isue%20CINT%202018.pdf" TargetMode="Externa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hyperlink" Target="Kebijakan_mutu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1143001" y="3139221"/>
            <a:ext cx="6857999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id-ID" altLang="en-US" sz="2000" dirty="0" smtClean="0">
                <a:latin typeface="Arial" pitchFamily="34" charset="0"/>
                <a:cs typeface="Arial" pitchFamily="34" charset="0"/>
              </a:rPr>
              <a:t>Jl</a:t>
            </a:r>
            <a:r>
              <a:rPr lang="id-ID" altLang="en-US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Industri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III No.5 RT 001 RW008,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Kel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Utama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Cimahi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Selatan,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Cimahi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altLang="en-US" sz="2000" dirty="0" err="1" smtClean="0">
                <a:latin typeface="Arial" pitchFamily="34" charset="0"/>
                <a:cs typeface="Arial" pitchFamily="34" charset="0"/>
              </a:rPr>
              <a:t>Jawa</a:t>
            </a: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Barat</a:t>
            </a:r>
            <a:endParaRPr lang="id-ID" altLang="en-US" sz="2800" dirty="0">
              <a:latin typeface="Arial" pitchFamily="34" charset="0"/>
              <a:cs typeface="Arial" pitchFamily="34" charset="0"/>
            </a:endParaRPr>
          </a:p>
          <a:p>
            <a:pPr algn="ctr" eaLnBrk="1" hangingPunct="1"/>
            <a:endParaRPr lang="id-ID" altLang="en-US" sz="2800" b="1" dirty="0">
              <a:cs typeface="Arial" charset="0"/>
            </a:endParaRPr>
          </a:p>
          <a:p>
            <a:pPr algn="ctr" eaLnBrk="1" hangingPunct="1"/>
            <a:r>
              <a:rPr lang="id-ID" altLang="en-US" sz="3200" b="1" dirty="0">
                <a:solidFill>
                  <a:srgbClr val="7030A0"/>
                </a:solidFill>
                <a:cs typeface="Arial" charset="0"/>
              </a:rPr>
              <a:t>Top Management Presentation</a:t>
            </a:r>
          </a:p>
          <a:p>
            <a:pPr algn="ctr" eaLnBrk="1" hangingPunct="1"/>
            <a:endParaRPr lang="id-ID" altLang="en-US" sz="2000" b="1" dirty="0">
              <a:cs typeface="Arial" charset="0"/>
            </a:endParaRPr>
          </a:p>
          <a:p>
            <a:pPr algn="ctr" eaLnBrk="1" hangingPunct="1"/>
            <a:endParaRPr lang="id-ID" altLang="en-US" sz="2000" b="1" dirty="0">
              <a:cs typeface="Arial" charset="0"/>
            </a:endParaRPr>
          </a:p>
          <a:p>
            <a:pPr algn="ctr" eaLnBrk="1" hangingPunct="1"/>
            <a:endParaRPr lang="id-ID" altLang="en-US" sz="2000" b="1" dirty="0">
              <a:cs typeface="Arial" charset="0"/>
            </a:endParaRPr>
          </a:p>
          <a:p>
            <a:pPr algn="ctr" eaLnBrk="1" hangingPunct="1"/>
            <a:r>
              <a:rPr lang="en-US" altLang="id-ID" sz="2000" dirty="0">
                <a:latin typeface="Tahoma" pitchFamily="34" charset="0"/>
              </a:rPr>
              <a:t/>
            </a:r>
            <a:br>
              <a:rPr lang="en-US" altLang="id-ID" sz="2000" dirty="0">
                <a:latin typeface="Tahoma" pitchFamily="34" charset="0"/>
              </a:rPr>
            </a:br>
            <a:endParaRPr lang="id-ID" altLang="en-US" sz="2000" b="1" dirty="0">
              <a:cs typeface="Arial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63600" y="1754226"/>
            <a:ext cx="75946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id-ID" altLang="en-US" sz="3200" b="1" dirty="0" smtClean="0">
                <a:solidFill>
                  <a:srgbClr val="7030A0"/>
                </a:solidFill>
                <a:cs typeface="Arial" charset="0"/>
              </a:rPr>
              <a:t>PT </a:t>
            </a:r>
            <a:r>
              <a:rPr lang="en-US" altLang="en-US" sz="3200" b="1" dirty="0" smtClean="0">
                <a:solidFill>
                  <a:srgbClr val="7030A0"/>
                </a:solidFill>
                <a:cs typeface="Arial" charset="0"/>
              </a:rPr>
              <a:t>CHITOSE INTERNASIONAL </a:t>
            </a:r>
            <a:r>
              <a:rPr lang="en-US" altLang="en-US" sz="3200" b="1" dirty="0" err="1" smtClean="0">
                <a:solidFill>
                  <a:srgbClr val="7030A0"/>
                </a:solidFill>
                <a:cs typeface="Arial" charset="0"/>
              </a:rPr>
              <a:t>Tbk</a:t>
            </a:r>
            <a:endParaRPr lang="id-ID" altLang="en-US" sz="3200" b="1" dirty="0">
              <a:solidFill>
                <a:srgbClr val="7030A0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53200" y="60960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7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2615154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1219200"/>
            <a:ext cx="7239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7338" indent="-287338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Strategi  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PT. Chitose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Tbk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8200" y="1752600"/>
            <a:ext cx="7848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Dalam menjalankan usaha di bidang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Manufactur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PT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Chitose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Tbk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membuat suatu strategi yang senantiasa selalu memperhatikan apa yang menjadi harapan pihak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berkepentingan (interest parties),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adapun strategi yang akan dijalankan antara lain:.</a:t>
            </a:r>
          </a:p>
        </p:txBody>
      </p:sp>
      <p:sp>
        <p:nvSpPr>
          <p:cNvPr id="8" name="TextBox 7">
            <a:extLst>
              <a:ext uri="{FF2B5EF4-FFF2-40B4-BE49-F238E27FC236}"/>
            </a:extLst>
          </p:cNvPr>
          <p:cNvSpPr txBox="1"/>
          <p:nvPr/>
        </p:nvSpPr>
        <p:spPr>
          <a:xfrm>
            <a:off x="914400" y="3048000"/>
            <a:ext cx="7772400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Menjaga </a:t>
            </a: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pelanggan yang  sudah bekerja sama dan menambah pelanggan baru untuk </a:t>
            </a: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kedepannya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Hubungan yang harmonis antar jajaran organisasi dan karyawan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Me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njaga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mutu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pelayanan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purna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jual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Mempertimbangkan teknologi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Mengembangkan kompetensi sumber daya manusia. </a:t>
            </a:r>
            <a:endParaRPr lang="id-ID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Melakukan perbaikan terus menerus dan inovasi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Menjaga hubungan dengan pihak penyedia eksternal dalam penyediaan bahan baku dan jasa yang sesuai</a:t>
            </a:r>
            <a:endParaRPr 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1722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62000" y="990600"/>
            <a:ext cx="792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id-ID" altLang="en-US" sz="2400" b="1" dirty="0">
                <a:cs typeface="Arial" charset="0"/>
              </a:rPr>
              <a:t>f) </a:t>
            </a:r>
            <a:r>
              <a:rPr lang="en-US" altLang="en-US" sz="2400" b="1" dirty="0" smtClean="0">
                <a:cs typeface="Arial" charset="0"/>
              </a:rPr>
              <a:t> </a:t>
            </a:r>
            <a:r>
              <a:rPr lang="id-ID" altLang="en-US" sz="2400" b="1" dirty="0" smtClean="0">
                <a:solidFill>
                  <a:srgbClr val="7030A0"/>
                </a:solidFill>
                <a:cs typeface="Arial" charset="0"/>
                <a:hlinkClick r:id="rId4" action="ppaction://hlinkfile"/>
              </a:rPr>
              <a:t>Harapan </a:t>
            </a:r>
            <a:r>
              <a:rPr lang="id-ID" altLang="en-US" sz="2400" b="1" dirty="0">
                <a:solidFill>
                  <a:srgbClr val="7030A0"/>
                </a:solidFill>
                <a:cs typeface="Arial" charset="0"/>
                <a:hlinkClick r:id="rId4" action="ppaction://hlinkfile"/>
              </a:rPr>
              <a:t>Pihak Terkait (Stakeholder Expectation</a:t>
            </a:r>
            <a:r>
              <a:rPr lang="id-ID" altLang="en-US" sz="2400" b="1" dirty="0" smtClean="0">
                <a:solidFill>
                  <a:srgbClr val="7030A0"/>
                </a:solidFill>
                <a:cs typeface="Arial" charset="0"/>
                <a:hlinkClick r:id="rId4" action="ppaction://hlinkfile"/>
              </a:rPr>
              <a:t>)</a:t>
            </a:r>
            <a:endParaRPr lang="en-US" altLang="en-US" sz="2400" b="1" dirty="0">
              <a:solidFill>
                <a:srgbClr val="7030A0"/>
              </a:solidFill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1447800"/>
            <a:ext cx="7924800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id-ID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g)  </a:t>
            </a:r>
            <a:r>
              <a:rPr lang="id-ID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Pencapaian Bisnis tahun 201</a:t>
            </a:r>
            <a:r>
              <a:rPr lang="en-US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alt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&amp; Rencana </a:t>
            </a:r>
            <a:r>
              <a:rPr lang="id-ID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alt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id-ID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endParaRPr lang="id-ID" altLang="en-US" sz="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hangingPunct="1">
              <a:defRPr/>
            </a:pPr>
            <a:r>
              <a:rPr lang="id-ID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Pencapaian Bisnis 201</a:t>
            </a:r>
            <a:r>
              <a:rPr lang="en-US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1775" indent="-231775" algn="just" eaLnBrk="1" hangingPunct="1">
              <a:buFontTx/>
              <a:buChar char="•"/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Pemenuhan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harapan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pelanggan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99%</a:t>
            </a:r>
            <a:endParaRPr lang="id-ID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31775" indent="-231775" algn="just" eaLnBrk="1" hangingPunct="1">
              <a:buFontTx/>
              <a:buChar char="•"/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rata-rata total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0,5%</a:t>
            </a:r>
          </a:p>
          <a:p>
            <a:pPr marL="231775" indent="-231775" algn="just" eaLnBrk="1" hangingPunct="1">
              <a:buFont typeface="Arial" pitchFamily="34" charset="0"/>
              <a:buChar char="•"/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market share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 1.066.168 Unit/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</a:p>
          <a:p>
            <a:pPr marL="231775" indent="-231775" algn="just" eaLnBrk="1" hangingPunct="1">
              <a:buFont typeface="Arial" pitchFamily="34" charset="0"/>
              <a:buChar char="•"/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5%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total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endParaRPr lang="id-ID" alt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914400" y="4267200"/>
            <a:ext cx="76962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  <a:defRPr/>
            </a:pPr>
            <a:r>
              <a:rPr lang="id-ID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Rencana Bisnis 201</a:t>
            </a:r>
            <a:r>
              <a:rPr lang="en-US" alt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9:</a:t>
            </a: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Pemenuhan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harapan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pelanggan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minimal 85%</a:t>
            </a:r>
            <a:endParaRPr lang="id-ID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rata-rata total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sebesar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7%/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endParaRPr lang="id-ID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market share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min. 1.200.000 unit/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endParaRPr lang="en-US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eaLnBrk="1" hangingPunct="1">
              <a:spcBef>
                <a:spcPct val="0"/>
              </a:spcBef>
              <a:defRPr/>
            </a:pP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minimal 10%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total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lokal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ekspor</a:t>
            </a:r>
            <a:r>
              <a:rPr lang="en-US" alt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en-US" alt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endParaRPr lang="id-ID" alt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838200" y="1556792"/>
            <a:ext cx="75510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just" eaLnBrk="1" hangingPunct="1">
              <a:buFontTx/>
              <a:buAutoNum type="alphaLcParenR" startAt="8"/>
            </a:pPr>
            <a:r>
              <a:rPr lang="en-US" altLang="en-US" sz="2400" b="1" dirty="0" smtClean="0">
                <a:cs typeface="Arial" charset="0"/>
              </a:rPr>
              <a:t> </a:t>
            </a:r>
            <a:r>
              <a:rPr lang="id-ID" altLang="en-US" sz="2400" b="1" dirty="0" smtClean="0">
                <a:cs typeface="Arial" charset="0"/>
              </a:rPr>
              <a:t>Improvement</a:t>
            </a:r>
            <a:endParaRPr lang="en-US" altLang="en-US" sz="2400" b="1" dirty="0" smtClean="0">
              <a:cs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2133600"/>
            <a:ext cx="7543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538" algn="just" eaLnBrk="1" hangingPunct="1">
              <a:tabLst>
                <a:tab pos="109538" algn="l"/>
              </a:tabLst>
            </a:pPr>
            <a:r>
              <a:rPr lang="en-US" altLang="en-US" sz="2000" dirty="0" err="1" smtClean="0">
                <a:cs typeface="Arial" charset="0"/>
              </a:rPr>
              <a:t>Sebagai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antisipasi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terhadap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perkembangan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kebutuhan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untuk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pengembangan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bisnis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ke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depan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beberapa</a:t>
            </a:r>
            <a:r>
              <a:rPr lang="en-US" altLang="en-US" sz="2000" dirty="0" smtClean="0">
                <a:cs typeface="Arial" charset="0"/>
              </a:rPr>
              <a:t> improvement </a:t>
            </a:r>
            <a:r>
              <a:rPr lang="en-US" altLang="en-US" sz="2000" dirty="0" err="1" smtClean="0">
                <a:cs typeface="Arial" charset="0"/>
              </a:rPr>
              <a:t>sudah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sedang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dilakukan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oleh</a:t>
            </a:r>
            <a:r>
              <a:rPr lang="en-US" altLang="en-US" sz="2000" dirty="0" smtClean="0">
                <a:cs typeface="Arial" charset="0"/>
              </a:rPr>
              <a:t> PT. Chitose </a:t>
            </a:r>
            <a:r>
              <a:rPr lang="en-US" altLang="en-US" sz="2000" dirty="0" err="1" smtClean="0">
                <a:cs typeface="Arial" charset="0"/>
              </a:rPr>
              <a:t>Internasional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Tbk</a:t>
            </a:r>
            <a:r>
              <a:rPr lang="en-US" altLang="en-US" sz="2000" dirty="0" smtClean="0">
                <a:cs typeface="Arial" charset="0"/>
              </a:rPr>
              <a:t>, </a:t>
            </a:r>
            <a:r>
              <a:rPr lang="en-US" altLang="en-US" sz="2000" dirty="0" err="1" smtClean="0">
                <a:cs typeface="Arial" charset="0"/>
              </a:rPr>
              <a:t>diantaranya</a:t>
            </a:r>
            <a:r>
              <a:rPr lang="en-US" altLang="en-US" sz="2000" dirty="0" smtClean="0">
                <a:cs typeface="Arial" charset="0"/>
              </a:rPr>
              <a:t> :</a:t>
            </a:r>
          </a:p>
          <a:p>
            <a:pPr marL="341313" indent="-231775" algn="just" eaLnBrk="1" hangingPunct="1">
              <a:buFont typeface="Arial" pitchFamily="34" charset="0"/>
              <a:buChar char="•"/>
            </a:pPr>
            <a:r>
              <a:rPr lang="en-US" altLang="en-US" sz="2000" dirty="0" err="1" smtClean="0">
                <a:cs typeface="Arial" charset="0"/>
              </a:rPr>
              <a:t>Revitalisasi</a:t>
            </a:r>
            <a:r>
              <a:rPr lang="en-US" altLang="en-US" sz="2000" dirty="0" smtClean="0">
                <a:cs typeface="Arial" charset="0"/>
              </a:rPr>
              <a:t> Line </a:t>
            </a:r>
            <a:r>
              <a:rPr lang="en-US" altLang="en-US" sz="2000" dirty="0" err="1" smtClean="0">
                <a:cs typeface="Arial" charset="0"/>
              </a:rPr>
              <a:t>Produksi</a:t>
            </a:r>
            <a:r>
              <a:rPr lang="en-US" altLang="en-US" sz="2000" dirty="0" smtClean="0">
                <a:cs typeface="Arial" charset="0"/>
              </a:rPr>
              <a:t> Nursing Bed </a:t>
            </a:r>
            <a:r>
              <a:rPr lang="en-US" altLang="en-US" sz="2000" dirty="0" err="1" smtClean="0">
                <a:cs typeface="Arial" charset="0"/>
              </a:rPr>
              <a:t>untuk</a:t>
            </a:r>
            <a:r>
              <a:rPr lang="en-US" altLang="en-US" sz="2000" dirty="0" smtClean="0">
                <a:cs typeface="Arial" charset="0"/>
              </a:rPr>
              <a:t> support </a:t>
            </a:r>
            <a:r>
              <a:rPr lang="en-US" altLang="en-US" sz="2000" dirty="0" err="1" smtClean="0">
                <a:cs typeface="Arial" charset="0"/>
              </a:rPr>
              <a:t>rencana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kerjasama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penjualan</a:t>
            </a:r>
            <a:r>
              <a:rPr lang="en-US" altLang="en-US" sz="2000" dirty="0" smtClean="0">
                <a:cs typeface="Arial" charset="0"/>
              </a:rPr>
              <a:t> Nursing Bed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beberapa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mitra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bisnis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baru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diantaranya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id-ID" altLang="en-US" sz="2000" dirty="0" smtClean="0">
                <a:cs typeface="Arial" charset="0"/>
              </a:rPr>
              <a:t>PT. </a:t>
            </a:r>
            <a:r>
              <a:rPr lang="en-US" altLang="en-US" sz="2000" dirty="0" err="1" smtClean="0">
                <a:cs typeface="Arial" charset="0"/>
              </a:rPr>
              <a:t>Indomedik</a:t>
            </a:r>
            <a:r>
              <a:rPr lang="id-ID" altLang="en-US" sz="2000" dirty="0" smtClean="0">
                <a:cs typeface="Arial" charset="0"/>
              </a:rPr>
              <a:t> Niaga Perkasa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id-ID" altLang="en-US" sz="2000" dirty="0" smtClean="0">
                <a:cs typeface="Arial" charset="0"/>
              </a:rPr>
              <a:t>PT. Sandana</a:t>
            </a:r>
            <a:endParaRPr lang="en-US" altLang="en-US" sz="2000" dirty="0" smtClean="0">
              <a:cs typeface="Arial" charset="0"/>
            </a:endParaRPr>
          </a:p>
          <a:p>
            <a:pPr marL="341313" indent="-231775" algn="just" eaLnBrk="1" hangingPunct="1">
              <a:buFont typeface="Arial" pitchFamily="34" charset="0"/>
              <a:buChar char="•"/>
            </a:pPr>
            <a:r>
              <a:rPr lang="id-ID" altLang="en-US" sz="2000" dirty="0" smtClean="0">
                <a:cs typeface="Arial" charset="0"/>
              </a:rPr>
              <a:t>Pengembangan produk baru matras Airmate dengan brand C-Pro dengan target market Lokal dan Export</a:t>
            </a:r>
            <a:endParaRPr lang="id-ID" altLang="en-US" sz="2000" strike="sngStrike" dirty="0" smtClean="0">
              <a:cs typeface="Arial" charset="0"/>
            </a:endParaRPr>
          </a:p>
          <a:p>
            <a:pPr marL="341313" indent="-231775" algn="just" eaLnBrk="1" hangingPunct="1">
              <a:buFont typeface="Arial" pitchFamily="34" charset="0"/>
              <a:buChar char="•"/>
            </a:pPr>
            <a:r>
              <a:rPr lang="id-ID" sz="2000" dirty="0" smtClean="0">
                <a:cs typeface="Arial" charset="0"/>
              </a:rPr>
              <a:t>Bekerjasama dalam bentuk OEM dengan PT. Alba Unggul Metal untuk memproduksi steel cabinet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0" y="2286000"/>
            <a:ext cx="6476999" cy="17437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6059488" algn="l"/>
              </a:tabLst>
              <a:defRPr/>
            </a:pPr>
            <a:r>
              <a:rPr kumimoji="0" lang="en-US" altLang="en-US" sz="6600" b="0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effectLst/>
                <a:uLnTx/>
                <a:uFillTx/>
                <a:latin typeface="+mj-lt"/>
                <a:ea typeface="+mj-ea"/>
                <a:cs typeface="+mj-cs"/>
              </a:rPr>
              <a:t>SEKIAN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6059488" algn="l"/>
              </a:tabLst>
              <a:defRPr/>
            </a:pPr>
            <a:r>
              <a:rPr lang="en-US" altLang="en-US" sz="6600" dirty="0" smtClean="0">
                <a:gradFill>
                  <a:gsLst>
                    <a:gs pos="0">
                      <a:schemeClr val="tx1">
                        <a:lumMod val="50000"/>
                      </a:schemeClr>
                    </a:gs>
                    <a:gs pos="61000">
                      <a:schemeClr val="tx1"/>
                    </a:gs>
                  </a:gsLst>
                  <a:lin ang="5400000" scaled="0"/>
                </a:gradFill>
                <a:latin typeface="+mj-lt"/>
                <a:ea typeface="+mj-ea"/>
                <a:cs typeface="+mj-cs"/>
              </a:rPr>
              <a:t>TERIMAKASIH</a:t>
            </a:r>
            <a:endParaRPr kumimoji="0" lang="en-US" altLang="en-US" sz="6600" b="0" i="0" u="none" strike="noStrike" kern="1200" cap="none" spc="0" normalizeH="0" baseline="0" noProof="0" dirty="0" smtClean="0">
              <a:ln>
                <a:noFill/>
              </a:ln>
              <a:gradFill>
                <a:gsLst>
                  <a:gs pos="0">
                    <a:schemeClr val="tx1">
                      <a:lumMod val="50000"/>
                    </a:schemeClr>
                  </a:gs>
                  <a:gs pos="61000">
                    <a:schemeClr val="tx1"/>
                  </a:gs>
                </a:gsLst>
                <a:lin ang="5400000" scaled="0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2438400" y="1371600"/>
            <a:ext cx="436032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r>
              <a:rPr lang="id-ID" altLang="en-US" sz="2000" b="1" dirty="0">
                <a:cs typeface="Arial" charset="0"/>
              </a:rPr>
              <a:t>DAFTAR  ISI</a:t>
            </a:r>
          </a:p>
        </p:txBody>
      </p:sp>
      <p:sp>
        <p:nvSpPr>
          <p:cNvPr id="5" name="TextBox 4">
            <a:extLst>
              <a:ext uri="{FF2B5EF4-FFF2-40B4-BE49-F238E27FC236}"/>
            </a:extLst>
          </p:cNvPr>
          <p:cNvSpPr txBox="1"/>
          <p:nvPr/>
        </p:nvSpPr>
        <p:spPr>
          <a:xfrm>
            <a:off x="685800" y="1981200"/>
            <a:ext cx="7920682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en-US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Sejarah</a:t>
            </a: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Perusahaan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Struktur Organisasi &amp; Pengendalian Sumber Daya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Pelanggan 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Isu-isu (Internal &amp; Eksternal) &amp; Monitoring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Kebijakan Manajemen (Kebijakan Mutu, Visi, Misi &amp; Strategi Perusahaan)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Harapan Pihak Terkait (Stakeholder Expectation) &amp; Monitoring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>
                <a:latin typeface="Arial" panose="020B0604020202020204" pitchFamily="34" charset="0"/>
                <a:cs typeface="Arial" panose="020B0604020202020204" pitchFamily="34" charset="0"/>
              </a:rPr>
              <a:t>Perkembangan Bisnis &amp; Rencana </a:t>
            </a: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201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id-ID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Improvement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pic>
        <p:nvPicPr>
          <p:cNvPr id="8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685800" y="914400"/>
            <a:ext cx="34868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id-ID" altLang="en-US" sz="2400" b="1" dirty="0">
                <a:cs typeface="Arial" charset="0"/>
              </a:rPr>
              <a:t>a) </a:t>
            </a:r>
            <a:r>
              <a:rPr lang="en-US" altLang="en-US" sz="2400" b="1" dirty="0" err="1" smtClean="0">
                <a:cs typeface="Arial" charset="0"/>
              </a:rPr>
              <a:t>Sejarah</a:t>
            </a:r>
            <a:r>
              <a:rPr lang="en-US" altLang="en-US" sz="2400" b="1" dirty="0" smtClean="0">
                <a:cs typeface="Arial" charset="0"/>
              </a:rPr>
              <a:t> </a:t>
            </a:r>
            <a:r>
              <a:rPr lang="id-ID" altLang="en-US" sz="2400" b="1" dirty="0" smtClean="0">
                <a:cs typeface="Arial" charset="0"/>
              </a:rPr>
              <a:t>Perusahaan</a:t>
            </a:r>
            <a:endParaRPr lang="id-ID" altLang="en-US" sz="2400" b="1" dirty="0"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5800" y="1371600"/>
            <a:ext cx="808585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id-ID" altLang="en-US" sz="2000" dirty="0"/>
              <a:t>PT. </a:t>
            </a:r>
            <a:r>
              <a:rPr lang="en-US" altLang="en-US" sz="2000" dirty="0" smtClean="0"/>
              <a:t>Chitose </a:t>
            </a:r>
            <a:r>
              <a:rPr lang="en-US" altLang="en-US" sz="2000" dirty="0" err="1" smtClean="0"/>
              <a:t>Internasional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Tbk</a:t>
            </a:r>
            <a:r>
              <a:rPr lang="en-US" altLang="en-US" sz="2000" dirty="0" smtClean="0"/>
              <a:t>. </a:t>
            </a:r>
            <a:r>
              <a:rPr lang="id-ID" altLang="en-US" sz="2000" dirty="0" smtClean="0"/>
              <a:t>berdiri pada </a:t>
            </a:r>
            <a:r>
              <a:rPr lang="en-US" altLang="en-US" sz="2000" dirty="0" smtClean="0"/>
              <a:t>15 </a:t>
            </a:r>
            <a:r>
              <a:rPr lang="en-US" altLang="en-US" sz="2000" dirty="0" err="1" smtClean="0"/>
              <a:t>Juni</a:t>
            </a:r>
            <a:r>
              <a:rPr lang="en-US" altLang="en-US" sz="2000" dirty="0" smtClean="0"/>
              <a:t>  1978 </a:t>
            </a:r>
            <a:r>
              <a:rPr lang="en-US" altLang="en-US" sz="2000" dirty="0" err="1" smtClean="0"/>
              <a:t>dengan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nama</a:t>
            </a:r>
            <a:r>
              <a:rPr lang="en-US" altLang="en-US" sz="2000" dirty="0" smtClean="0"/>
              <a:t> </a:t>
            </a:r>
            <a:r>
              <a:rPr lang="en-US" altLang="en-US" sz="2000" dirty="0" smtClean="0">
                <a:cs typeface="Arial" charset="0"/>
              </a:rPr>
              <a:t>PT. Chitose Indonesia Manufacturing Ltd. Yang </a:t>
            </a:r>
            <a:r>
              <a:rPr lang="en-US" altLang="en-US" sz="2000" dirty="0" err="1" smtClean="0">
                <a:cs typeface="Arial" charset="0"/>
              </a:rPr>
              <a:t>berlokasi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Jl. </a:t>
            </a:r>
            <a:r>
              <a:rPr lang="en-US" altLang="en-US" sz="2000" dirty="0" err="1" smtClean="0">
                <a:cs typeface="Arial" charset="0"/>
              </a:rPr>
              <a:t>Industri</a:t>
            </a:r>
            <a:r>
              <a:rPr lang="en-US" altLang="en-US" sz="2000" dirty="0" smtClean="0">
                <a:cs typeface="Arial" charset="0"/>
              </a:rPr>
              <a:t> III No.5 </a:t>
            </a:r>
            <a:r>
              <a:rPr lang="en-US" altLang="en-US" sz="2000" dirty="0" err="1" smtClean="0">
                <a:cs typeface="Arial" charset="0"/>
              </a:rPr>
              <a:t>Leuwigajah</a:t>
            </a:r>
            <a:r>
              <a:rPr lang="en-US" altLang="en-US" sz="2000" dirty="0" smtClean="0">
                <a:cs typeface="Arial" charset="0"/>
              </a:rPr>
              <a:t>, </a:t>
            </a:r>
            <a:r>
              <a:rPr lang="en-US" altLang="en-US" sz="2000" dirty="0" err="1" smtClean="0">
                <a:cs typeface="Arial" charset="0"/>
              </a:rPr>
              <a:t>Cimahi</a:t>
            </a:r>
            <a:r>
              <a:rPr lang="en-US" altLang="en-US" sz="2000" dirty="0" smtClean="0">
                <a:cs typeface="Arial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Sesuai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anggaran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dasarnya</a:t>
            </a:r>
            <a:r>
              <a:rPr lang="en-US" altLang="en-US" sz="2000" dirty="0" smtClean="0">
                <a:cs typeface="Arial" charset="0"/>
              </a:rPr>
              <a:t> PT. Chitose </a:t>
            </a:r>
            <a:r>
              <a:rPr lang="en-US" altLang="en-US" sz="2000" dirty="0" err="1" smtClean="0">
                <a:cs typeface="Arial" charset="0"/>
              </a:rPr>
              <a:t>Internasional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Tbk</a:t>
            </a:r>
            <a:r>
              <a:rPr lang="en-US" altLang="en-US" sz="2000" dirty="0" smtClean="0">
                <a:cs typeface="Arial" charset="0"/>
              </a:rPr>
              <a:t>. </a:t>
            </a:r>
            <a:r>
              <a:rPr lang="en-US" altLang="en-US" sz="2000" dirty="0" err="1" smtClean="0">
                <a:cs typeface="Arial" charset="0"/>
              </a:rPr>
              <a:t>Bergerak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dalam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bidang</a:t>
            </a:r>
            <a:r>
              <a:rPr lang="en-US" altLang="en-US" sz="2000" dirty="0" smtClean="0">
                <a:cs typeface="Arial" charset="0"/>
              </a:rPr>
              <a:t> :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err="1" smtClean="0">
                <a:cs typeface="Arial" charset="0"/>
              </a:rPr>
              <a:t>Perindustrian</a:t>
            </a:r>
            <a:endParaRPr lang="en-US" altLang="en-US" sz="2000" dirty="0" smtClean="0">
              <a:cs typeface="Arial" charset="0"/>
            </a:endParaRP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err="1" smtClean="0">
                <a:cs typeface="Arial" charset="0"/>
              </a:rPr>
              <a:t>Perdagangan</a:t>
            </a:r>
            <a:endParaRPr lang="en-US" altLang="en-US" sz="2000" dirty="0" smtClean="0">
              <a:cs typeface="Arial" charset="0"/>
            </a:endParaRP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err="1" smtClean="0">
                <a:cs typeface="Arial" charset="0"/>
              </a:rPr>
              <a:t>Jasa</a:t>
            </a:r>
            <a:endParaRPr lang="en-US" altLang="en-US" sz="20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Saat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ini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menjalankan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usahanya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sebagai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produsen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distributor  </a:t>
            </a:r>
            <a:r>
              <a:rPr lang="en-US" altLang="en-US" sz="2000" dirty="0" err="1" smtClean="0">
                <a:cs typeface="Arial" charset="0"/>
              </a:rPr>
              <a:t>produk-produk</a:t>
            </a:r>
            <a:r>
              <a:rPr lang="en-US" altLang="en-US" sz="2000" dirty="0" smtClean="0">
                <a:cs typeface="Arial" charset="0"/>
              </a:rPr>
              <a:t> furniture </a:t>
            </a:r>
            <a:r>
              <a:rPr lang="en-US" altLang="en-US" sz="2000" dirty="0" err="1" smtClean="0">
                <a:cs typeface="Arial" charset="0"/>
              </a:rPr>
              <a:t>seperti</a:t>
            </a:r>
            <a:r>
              <a:rPr lang="en-US" altLang="en-US" sz="2000" dirty="0" smtClean="0">
                <a:cs typeface="Arial" charset="0"/>
              </a:rPr>
              <a:t> :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Folding Chair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Folding Chair +Memo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Hotel, banquet &amp; </a:t>
            </a:r>
            <a:r>
              <a:rPr lang="en-US" altLang="en-US" sz="2000" dirty="0" err="1" smtClean="0">
                <a:cs typeface="Arial" charset="0"/>
              </a:rPr>
              <a:t>Restorant</a:t>
            </a:r>
            <a:r>
              <a:rPr lang="en-US" altLang="en-US" sz="2000" dirty="0" smtClean="0">
                <a:cs typeface="Arial" charset="0"/>
              </a:rPr>
              <a:t> chair and table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Working &amp; Meeting Space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School Education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altLang="en-US" sz="2000" dirty="0" smtClean="0">
                <a:cs typeface="Arial" charset="0"/>
              </a:rPr>
              <a:t>Hospital Item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Semua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produk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menggunakan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merk</a:t>
            </a:r>
            <a:r>
              <a:rPr lang="en-US" altLang="en-US" sz="2000" dirty="0" smtClean="0">
                <a:cs typeface="Arial" charset="0"/>
              </a:rPr>
              <a:t> “Chitose”</a:t>
            </a:r>
          </a:p>
          <a:p>
            <a:pPr marL="457200" indent="-457200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2000" dirty="0" smtClean="0">
              <a:cs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71600" y="3429000"/>
            <a:ext cx="7560840" cy="316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id-ID" sz="2000" dirty="0">
              <a:cs typeface="Arial" charset="0"/>
            </a:endParaRPr>
          </a:p>
        </p:txBody>
      </p:sp>
      <p:pic>
        <p:nvPicPr>
          <p:cNvPr id="7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990600" y="1143001"/>
            <a:ext cx="7467600" cy="54322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/>
              <a:t>Sejak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tahun</a:t>
            </a:r>
            <a:r>
              <a:rPr lang="en-US" altLang="en-US" sz="2000" dirty="0" smtClean="0"/>
              <a:t> 1986 PT. Chitose </a:t>
            </a:r>
            <a:r>
              <a:rPr lang="en-US" altLang="en-US" sz="2000" dirty="0" err="1" smtClean="0"/>
              <a:t>Internasional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Tbk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sudah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melakukan</a:t>
            </a:r>
            <a:r>
              <a:rPr lang="en-US" altLang="en-US" sz="2000" dirty="0" smtClean="0"/>
              <a:t>  </a:t>
            </a:r>
            <a:r>
              <a:rPr lang="en-US" altLang="en-US" sz="2000" dirty="0" err="1" smtClean="0"/>
              <a:t>ekspor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berbagai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negara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berbagai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benua</a:t>
            </a:r>
            <a:r>
              <a:rPr lang="en-US" altLang="en-US" sz="2000" dirty="0" smtClean="0"/>
              <a:t>, </a:t>
            </a:r>
            <a:r>
              <a:rPr lang="en-US" altLang="en-US" sz="2000" dirty="0" err="1" smtClean="0"/>
              <a:t>Selain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itu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juga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menjalin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kerjasama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dengan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toko</a:t>
            </a:r>
            <a:r>
              <a:rPr lang="en-US" altLang="en-US" sz="2000" dirty="0" smtClean="0"/>
              <a:t> on line </a:t>
            </a:r>
            <a:r>
              <a:rPr lang="en-US" altLang="en-US" sz="2000" dirty="0" err="1" smtClean="0"/>
              <a:t>dan</a:t>
            </a:r>
            <a:r>
              <a:rPr lang="en-US" altLang="en-US" sz="2000" dirty="0" smtClean="0"/>
              <a:t> e-commerce </a:t>
            </a:r>
            <a:r>
              <a:rPr lang="en-US" altLang="en-US" sz="2000" dirty="0" err="1" smtClean="0"/>
              <a:t>sebagai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upaya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untuk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memperluas</a:t>
            </a:r>
            <a:r>
              <a:rPr lang="en-US" altLang="en-US" sz="2000" dirty="0" smtClean="0"/>
              <a:t> </a:t>
            </a:r>
            <a:r>
              <a:rPr lang="en-US" altLang="en-US" sz="2000" dirty="0" err="1" smtClean="0"/>
              <a:t>pasar</a:t>
            </a:r>
            <a:r>
              <a:rPr lang="en-US" altLang="en-US" sz="2000" dirty="0" smtClean="0">
                <a:cs typeface="Arial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9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17 </a:t>
            </a:r>
            <a:r>
              <a:rPr lang="en-US" altLang="en-US" sz="2000" dirty="0" err="1" smtClean="0">
                <a:cs typeface="Arial" charset="0"/>
              </a:rPr>
              <a:t>Juni</a:t>
            </a:r>
            <a:r>
              <a:rPr lang="en-US" altLang="en-US" sz="2000" dirty="0" smtClean="0">
                <a:cs typeface="Arial" charset="0"/>
              </a:rPr>
              <a:t> 2014 PT. Chitose </a:t>
            </a:r>
            <a:r>
              <a:rPr lang="en-US" altLang="en-US" sz="2000" dirty="0" err="1" smtClean="0">
                <a:cs typeface="Arial" charset="0"/>
              </a:rPr>
              <a:t>Internasional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Tbk</a:t>
            </a:r>
            <a:r>
              <a:rPr lang="en-US" altLang="en-US" sz="2000" dirty="0" smtClean="0">
                <a:cs typeface="Arial" charset="0"/>
              </a:rPr>
              <a:t>, </a:t>
            </a:r>
            <a:r>
              <a:rPr lang="en-US" altLang="en-US" sz="2000" dirty="0" err="1" smtClean="0">
                <a:cs typeface="Arial" charset="0"/>
              </a:rPr>
              <a:t>melakukan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pencatatan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saham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bursa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berubah</a:t>
            </a:r>
            <a:r>
              <a:rPr lang="en-US" altLang="en-US" sz="2000" dirty="0" smtClean="0">
                <a:cs typeface="Arial" charset="0"/>
              </a:rPr>
              <a:t> status </a:t>
            </a:r>
            <a:r>
              <a:rPr lang="en-US" altLang="en-US" sz="2000" dirty="0" err="1" smtClean="0">
                <a:cs typeface="Arial" charset="0"/>
              </a:rPr>
              <a:t>dari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r>
              <a:rPr lang="en-US" altLang="en-US" sz="2000" dirty="0" smtClean="0">
                <a:cs typeface="Arial" charset="0"/>
              </a:rPr>
              <a:t> private </a:t>
            </a:r>
            <a:r>
              <a:rPr lang="en-US" altLang="en-US" sz="2000" dirty="0" err="1" smtClean="0">
                <a:cs typeface="Arial" charset="0"/>
              </a:rPr>
              <a:t>ke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publik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ditandai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perubahan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nama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dari</a:t>
            </a:r>
            <a:r>
              <a:rPr lang="en-US" altLang="en-US" sz="2000" dirty="0" smtClean="0">
                <a:cs typeface="Arial" charset="0"/>
              </a:rPr>
              <a:t> PT. Chitose Indonesia Mfg </a:t>
            </a:r>
            <a:r>
              <a:rPr lang="en-US" altLang="en-US" sz="2000" dirty="0" err="1" smtClean="0">
                <a:cs typeface="Arial" charset="0"/>
              </a:rPr>
              <a:t>menjadi</a:t>
            </a:r>
            <a:r>
              <a:rPr lang="en-US" altLang="en-US" sz="2000" dirty="0" smtClean="0">
                <a:cs typeface="Arial" charset="0"/>
              </a:rPr>
              <a:t> PT. Chitose </a:t>
            </a:r>
            <a:r>
              <a:rPr lang="en-US" altLang="en-US" sz="2000" dirty="0" err="1" smtClean="0">
                <a:cs typeface="Arial" charset="0"/>
              </a:rPr>
              <a:t>Internasional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Tbk</a:t>
            </a:r>
            <a:endParaRPr lang="en-US" altLang="en-US" sz="20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9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Tahun</a:t>
            </a:r>
            <a:r>
              <a:rPr lang="en-US" altLang="en-US" sz="2000" dirty="0" smtClean="0">
                <a:cs typeface="Arial" charset="0"/>
              </a:rPr>
              <a:t> 2015 PT. Chitose </a:t>
            </a:r>
            <a:r>
              <a:rPr lang="en-US" altLang="en-US" sz="2000" dirty="0" err="1" smtClean="0">
                <a:cs typeface="Arial" charset="0"/>
              </a:rPr>
              <a:t>membangun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pabrik</a:t>
            </a:r>
            <a:r>
              <a:rPr lang="en-US" altLang="en-US" sz="2000" dirty="0" smtClean="0">
                <a:cs typeface="Arial" charset="0"/>
              </a:rPr>
              <a:t> ke-2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Cimahi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sekaligus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berfungsi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sebagai</a:t>
            </a:r>
            <a:r>
              <a:rPr lang="en-US" altLang="en-US" sz="2000" dirty="0" smtClean="0">
                <a:cs typeface="Arial" charset="0"/>
              </a:rPr>
              <a:t> Distribution Centre (DC) yang </a:t>
            </a:r>
            <a:r>
              <a:rPr lang="en-US" altLang="en-US" sz="2000" dirty="0" err="1" smtClean="0">
                <a:cs typeface="Arial" charset="0"/>
              </a:rPr>
              <a:t>dilengkapi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gudang</a:t>
            </a:r>
            <a:r>
              <a:rPr lang="en-US" altLang="en-US" sz="2000" dirty="0" smtClean="0">
                <a:cs typeface="Arial" charset="0"/>
              </a:rPr>
              <a:t> yang </a:t>
            </a:r>
            <a:r>
              <a:rPr lang="en-US" altLang="en-US" sz="2000" dirty="0" err="1" smtClean="0">
                <a:cs typeface="Arial" charset="0"/>
              </a:rPr>
              <a:t>luas</a:t>
            </a:r>
            <a:r>
              <a:rPr lang="en-US" altLang="en-US" sz="2000" dirty="0" smtClean="0">
                <a:cs typeface="Arial" charset="0"/>
              </a:rPr>
              <a:t>,  showroom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kantor</a:t>
            </a:r>
            <a:r>
              <a:rPr lang="en-US" altLang="en-US" sz="2000" dirty="0" smtClean="0">
                <a:cs typeface="Arial" charset="0"/>
              </a:rPr>
              <a:t> marketing</a:t>
            </a: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9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r>
              <a:rPr lang="en-US" altLang="en-US" sz="2000" dirty="0" err="1" smtClean="0">
                <a:cs typeface="Arial" charset="0"/>
              </a:rPr>
              <a:t>Setelah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itu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dilanjutkan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pembangunan</a:t>
            </a:r>
            <a:r>
              <a:rPr lang="en-US" altLang="en-US" sz="2000" dirty="0" smtClean="0">
                <a:cs typeface="Arial" charset="0"/>
              </a:rPr>
              <a:t> flagship shop yang </a:t>
            </a:r>
            <a:r>
              <a:rPr lang="en-US" altLang="en-US" sz="2000" dirty="0" err="1" smtClean="0">
                <a:cs typeface="Arial" charset="0"/>
              </a:rPr>
              <a:t>diberi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nama</a:t>
            </a:r>
            <a:r>
              <a:rPr lang="en-US" altLang="en-US" sz="2000" dirty="0" smtClean="0">
                <a:cs typeface="Arial" charset="0"/>
              </a:rPr>
              <a:t> pavilion 14 </a:t>
            </a: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tahun</a:t>
            </a:r>
            <a:r>
              <a:rPr lang="en-US" altLang="en-US" sz="2000" dirty="0" smtClean="0">
                <a:cs typeface="Arial" charset="0"/>
              </a:rPr>
              <a:t> 2016 yang </a:t>
            </a:r>
            <a:r>
              <a:rPr lang="en-US" altLang="en-US" sz="2000" dirty="0" err="1" smtClean="0">
                <a:cs typeface="Arial" charset="0"/>
              </a:rPr>
              <a:t>berlokasi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</a:t>
            </a:r>
            <a:r>
              <a:rPr lang="en-US" altLang="en-US" sz="2000" dirty="0" smtClean="0">
                <a:cs typeface="Arial" charset="0"/>
              </a:rPr>
              <a:t> Surabaya yang </a:t>
            </a:r>
            <a:r>
              <a:rPr lang="en-US" altLang="en-US" sz="2000" dirty="0" err="1" smtClean="0">
                <a:cs typeface="Arial" charset="0"/>
              </a:rPr>
              <a:t>diresmikan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pada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tahun</a:t>
            </a:r>
            <a:r>
              <a:rPr lang="en-US" altLang="en-US" sz="2000" dirty="0" smtClean="0">
                <a:cs typeface="Arial" charset="0"/>
              </a:rPr>
              <a:t> 2017. Flagship shop </a:t>
            </a:r>
            <a:r>
              <a:rPr lang="en-US" altLang="en-US" sz="2000" dirty="0" err="1" smtClean="0">
                <a:cs typeface="Arial" charset="0"/>
              </a:rPr>
              <a:t>ini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dibangun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dengan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tujuan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untuk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memperluas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pasar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dan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menumbuhkan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omset</a:t>
            </a:r>
            <a:r>
              <a:rPr lang="en-US" altLang="en-US" sz="2000" dirty="0" smtClean="0">
                <a:cs typeface="Arial" charset="0"/>
              </a:rPr>
              <a:t> </a:t>
            </a:r>
            <a:r>
              <a:rPr lang="en-US" altLang="en-US" sz="2000" dirty="0" err="1" smtClean="0">
                <a:cs typeface="Arial" charset="0"/>
              </a:rPr>
              <a:t>perusahaan</a:t>
            </a:r>
            <a:endParaRPr lang="en-US" altLang="en-US" sz="2000" dirty="0" smtClean="0">
              <a:cs typeface="Arial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</a:pPr>
            <a:endParaRPr lang="en-US" altLang="en-US" sz="2000" dirty="0" smtClean="0">
              <a:cs typeface="Arial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71600" y="3429000"/>
            <a:ext cx="7560840" cy="316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id-ID" sz="2000" dirty="0">
              <a:cs typeface="Arial" charset="0"/>
            </a:endParaRPr>
          </a:p>
        </p:txBody>
      </p:sp>
      <p:pic>
        <p:nvPicPr>
          <p:cNvPr id="7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71600" y="3429000"/>
            <a:ext cx="7560840" cy="3167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 eaLnBrk="1" hangingPunct="1">
              <a:lnSpc>
                <a:spcPct val="80000"/>
              </a:lnSpc>
              <a:spcBef>
                <a:spcPct val="20000"/>
              </a:spcBef>
            </a:pPr>
            <a:endParaRPr lang="en-US" altLang="id-ID" sz="2000" dirty="0">
              <a:cs typeface="Arial" charset="0"/>
            </a:endParaRPr>
          </a:p>
        </p:txBody>
      </p:sp>
      <p:pic>
        <p:nvPicPr>
          <p:cNvPr id="7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40000" contrast="-60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609600" y="990600"/>
            <a:ext cx="8229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42913" indent="-442913" eaLnBrk="1" hangingPunct="1"/>
            <a:r>
              <a:rPr lang="id-ID" altLang="en-US" sz="2400" b="1" dirty="0">
                <a:cs typeface="Arial" charset="0"/>
              </a:rPr>
              <a:t>b) Struktur Organisasi &amp; Pengendalian Sumber Daya</a:t>
            </a: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609600" y="1676400"/>
            <a:ext cx="81534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id-ID" altLang="en-US" sz="2400" b="1" dirty="0">
                <a:cs typeface="Arial" charset="0"/>
                <a:hlinkClick r:id="rId4" action="ppaction://hlinkfile"/>
              </a:rPr>
              <a:t>b. </a:t>
            </a:r>
            <a:r>
              <a:rPr lang="id-ID" altLang="en-US" sz="2400" b="1" dirty="0" smtClean="0">
                <a:cs typeface="Arial" charset="0"/>
                <a:hlinkClick r:id="rId4" action="ppaction://hlinkfile"/>
              </a:rPr>
              <a:t>1</a:t>
            </a:r>
            <a:r>
              <a:rPr lang="en-US" altLang="en-US" sz="2400" b="1" dirty="0" smtClean="0">
                <a:solidFill>
                  <a:srgbClr val="7030A0"/>
                </a:solidFill>
                <a:cs typeface="Arial" charset="0"/>
                <a:hlinkClick r:id="rId4" action="ppaction://hlinkfile"/>
              </a:rPr>
              <a:t>)  </a:t>
            </a:r>
            <a:r>
              <a:rPr lang="en-US" altLang="en-US" sz="2400" b="1" dirty="0" err="1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Struktur</a:t>
            </a:r>
            <a:r>
              <a:rPr lang="en-US" altLang="en-US" sz="2400" b="1" dirty="0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Organisasi</a:t>
            </a:r>
            <a:r>
              <a:rPr lang="en-US" altLang="en-US" sz="2400" b="1" dirty="0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 PT. Chitose </a:t>
            </a:r>
            <a:r>
              <a:rPr lang="en-US" altLang="en-US" sz="2400" b="1" dirty="0" err="1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Internasional</a:t>
            </a:r>
            <a:r>
              <a:rPr lang="en-US" altLang="en-US" sz="2400" b="1" dirty="0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 </a:t>
            </a:r>
            <a:r>
              <a:rPr lang="en-US" altLang="en-US" sz="2400" b="1" dirty="0" err="1" smtClean="0">
                <a:solidFill>
                  <a:srgbClr val="FF0000"/>
                </a:solidFill>
                <a:cs typeface="Arial" charset="0"/>
                <a:hlinkClick r:id="rId4" action="ppaction://hlinkfile"/>
              </a:rPr>
              <a:t>Tbk</a:t>
            </a:r>
            <a:endParaRPr lang="id-ID" altLang="en-US" sz="2400" b="1" dirty="0">
              <a:solidFill>
                <a:srgbClr val="FF0000"/>
              </a:solidFill>
              <a:cs typeface="Arial" charset="0"/>
            </a:endParaRPr>
          </a:p>
          <a:p>
            <a:pPr eaLnBrk="1" hangingPunct="1"/>
            <a:endParaRPr lang="en-US" altLang="en-US" sz="2000" b="1" dirty="0">
              <a:cs typeface="Arial" charset="0"/>
            </a:endParaRPr>
          </a:p>
          <a:p>
            <a:pPr eaLnBrk="1" hangingPunct="1"/>
            <a:r>
              <a:rPr lang="id-ID" altLang="en-US" sz="2400" b="1" dirty="0">
                <a:cs typeface="Arial" charset="0"/>
              </a:rPr>
              <a:t>b. 2)  Pengendalian Sumber Daya</a:t>
            </a:r>
          </a:p>
        </p:txBody>
      </p:sp>
      <p:sp>
        <p:nvSpPr>
          <p:cNvPr id="8" name="Rectangle 7"/>
          <p:cNvSpPr/>
          <p:nvPr/>
        </p:nvSpPr>
        <p:spPr>
          <a:xfrm>
            <a:off x="1371600" y="2819400"/>
            <a:ext cx="7239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menunjang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usahanya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PT. Chitose 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Tbk</a:t>
            </a:r>
            <a:r>
              <a:rPr lang="en-US" alt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>
                <a:latin typeface="Arial" panose="020B0604020202020204" pitchFamily="34" charset="0"/>
                <a:cs typeface="Arial" panose="020B0604020202020204" pitchFamily="34" charset="0"/>
              </a:rPr>
              <a:t>fasilitas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Infrastruktur</a:t>
            </a:r>
            <a:r>
              <a:rPr lang="en-US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lain :</a:t>
            </a:r>
            <a:endParaRPr lang="id-ID" alt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5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1371600" y="3429000"/>
            <a:ext cx="7467600" cy="2787352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609600" indent="-6096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None/>
              <a:defRPr/>
            </a:pPr>
            <a:r>
              <a:rPr lang="id-ID" altLang="id-ID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Infrastruktur</a:t>
            </a:r>
            <a:endParaRPr lang="en-US" alt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Luas Tanah: ± 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.000 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id-ID" altLang="id-ID" sz="20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 dan Luas Bangunan: ± 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.0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00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id-ID" altLang="id-ID" sz="20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US" altLang="id-ID" sz="20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Fasilitas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Kantin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Klinik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Masjid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lapangan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Volley,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dll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id-ID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4013" indent="-354013"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Perawatan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kantor 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maupun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peralatan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operasional </a:t>
            </a: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serta permesinan  dimonitor 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secara periodik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jadwal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alt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id-ID" altLang="id-ID" sz="2000" dirty="0">
                <a:latin typeface="Arial" panose="020B0604020202020204" pitchFamily="34" charset="0"/>
                <a:cs typeface="Arial" panose="020B0604020202020204" pitchFamily="34" charset="0"/>
              </a:rPr>
              <a:t>Pemeliharaan dan perbaikan infrastruktur </a:t>
            </a:r>
            <a:r>
              <a:rPr lang="id-ID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dilakukan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jadwal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altLang="id-ID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id-ID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endParaRPr lang="id-ID" altLang="id-ID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Font typeface="Wingdings" pitchFamily="2" charset="2"/>
              <a:buNone/>
              <a:defRPr/>
            </a:pPr>
            <a:endParaRPr lang="en-US" altLang="id-ID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/>
      <p:bldP spid="7" grpId="1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00" y="1143000"/>
            <a:ext cx="77724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dirty="0" err="1" smtClean="0">
                <a:cs typeface="Arial" charset="0"/>
              </a:rPr>
              <a:t>Dalam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kegiatan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kerja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sehari-hari</a:t>
            </a:r>
            <a:r>
              <a:rPr lang="en-US" altLang="id-ID" sz="2000" dirty="0" smtClean="0">
                <a:cs typeface="Arial" charset="0"/>
              </a:rPr>
              <a:t>  </a:t>
            </a:r>
            <a:r>
              <a:rPr lang="en-US" altLang="id-ID" sz="2000" b="1" dirty="0" smtClean="0">
                <a:cs typeface="Arial" charset="0"/>
              </a:rPr>
              <a:t>PT. Chitose </a:t>
            </a:r>
            <a:r>
              <a:rPr lang="en-US" altLang="id-ID" sz="2000" b="1" dirty="0" err="1" smtClean="0">
                <a:cs typeface="Arial" charset="0"/>
              </a:rPr>
              <a:t>Internasional</a:t>
            </a:r>
            <a:r>
              <a:rPr lang="en-US" altLang="id-ID" sz="2000" b="1" dirty="0" smtClean="0">
                <a:cs typeface="Arial" charset="0"/>
              </a:rPr>
              <a:t> </a:t>
            </a:r>
            <a:r>
              <a:rPr lang="en-US" altLang="id-ID" sz="2000" b="1" dirty="0" err="1" smtClean="0">
                <a:cs typeface="Arial" charset="0"/>
              </a:rPr>
              <a:t>Tbk</a:t>
            </a:r>
            <a:r>
              <a:rPr lang="en-US" altLang="id-ID" sz="2000" b="1" dirty="0" smtClean="0">
                <a:cs typeface="Arial" charset="0"/>
              </a:rPr>
              <a:t>  </a:t>
            </a:r>
            <a:r>
              <a:rPr lang="en-US" altLang="id-ID" sz="2000" dirty="0" err="1" smtClean="0">
                <a:cs typeface="Arial" charset="0"/>
              </a:rPr>
              <a:t>didukung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oleh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fasilitas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kerja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a.l</a:t>
            </a:r>
            <a:r>
              <a:rPr lang="en-US" altLang="id-ID" sz="2000" dirty="0" smtClean="0">
                <a:cs typeface="Arial" charset="0"/>
              </a:rPr>
              <a:t> :</a:t>
            </a: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id-ID" altLang="id-ID" sz="800" dirty="0" smtClean="0">
              <a:cs typeface="Arial" charset="0"/>
            </a:endParaRPr>
          </a:p>
          <a:p>
            <a:pPr marL="395288" indent="-395288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id-ID" altLang="id-ID" sz="2000" dirty="0" smtClean="0">
                <a:cs typeface="Arial" charset="0"/>
              </a:rPr>
              <a:t>Mesin-mesin automatic </a:t>
            </a:r>
            <a:r>
              <a:rPr lang="en-US" altLang="id-ID" sz="2000" dirty="0" smtClean="0">
                <a:cs typeface="Arial" charset="0"/>
              </a:rPr>
              <a:t>yang </a:t>
            </a:r>
            <a:r>
              <a:rPr lang="en-US" altLang="id-ID" sz="2000" dirty="0" err="1" smtClean="0">
                <a:cs typeface="Arial" charset="0"/>
              </a:rPr>
              <a:t>dioperasikan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dengan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menggunakan</a:t>
            </a:r>
            <a:r>
              <a:rPr lang="en-US" altLang="id-ID" sz="2000" dirty="0" smtClean="0">
                <a:cs typeface="Arial" charset="0"/>
              </a:rPr>
              <a:t> program </a:t>
            </a:r>
            <a:r>
              <a:rPr lang="en-US" altLang="id-ID" sz="2000" dirty="0" err="1" smtClean="0">
                <a:cs typeface="Arial" charset="0"/>
              </a:rPr>
              <a:t>seperti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mesin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las</a:t>
            </a:r>
            <a:r>
              <a:rPr lang="en-US" altLang="id-ID" sz="2000" dirty="0" smtClean="0">
                <a:cs typeface="Arial" charset="0"/>
              </a:rPr>
              <a:t> robot, </a:t>
            </a:r>
            <a:r>
              <a:rPr lang="en-US" altLang="id-ID" sz="2000" dirty="0" err="1" smtClean="0">
                <a:cs typeface="Arial" charset="0"/>
              </a:rPr>
              <a:t>Mesin</a:t>
            </a:r>
            <a:r>
              <a:rPr lang="en-US" altLang="id-ID" sz="2000" dirty="0" smtClean="0">
                <a:cs typeface="Arial" charset="0"/>
              </a:rPr>
              <a:t> bending CNC </a:t>
            </a:r>
            <a:r>
              <a:rPr lang="en-US" altLang="id-ID" sz="2000" dirty="0" err="1" smtClean="0">
                <a:cs typeface="Arial" charset="0"/>
              </a:rPr>
              <a:t>dan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Mesin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pelapisan</a:t>
            </a:r>
            <a:r>
              <a:rPr lang="en-US" altLang="id-ID" sz="2000" dirty="0" smtClean="0">
                <a:cs typeface="Arial" charset="0"/>
              </a:rPr>
              <a:t> chrome (chrome platting) yang </a:t>
            </a:r>
            <a:r>
              <a:rPr lang="en-US" altLang="id-ID" sz="2000" dirty="0" err="1" smtClean="0">
                <a:cs typeface="Arial" charset="0"/>
              </a:rPr>
              <a:t>dioperasikan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dengan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menggunakan</a:t>
            </a:r>
            <a:r>
              <a:rPr lang="en-US" altLang="id-ID" sz="2000" dirty="0" smtClean="0">
                <a:cs typeface="Arial" charset="0"/>
              </a:rPr>
              <a:t> PLC</a:t>
            </a:r>
            <a:r>
              <a:rPr lang="id-ID" altLang="id-ID" sz="2000" dirty="0" smtClean="0">
                <a:cs typeface="Arial" charset="0"/>
              </a:rPr>
              <a:t>.</a:t>
            </a:r>
            <a:endParaRPr lang="id-ID" altLang="id-ID" sz="2000" dirty="0">
              <a:cs typeface="Arial" charset="0"/>
            </a:endParaRPr>
          </a:p>
          <a:p>
            <a:pPr marL="395288" indent="-395288" algn="just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id-ID" altLang="id-ID" sz="2000" dirty="0">
                <a:cs typeface="Arial" charset="0"/>
              </a:rPr>
              <a:t>Pemeriksaan dan Pengujian </a:t>
            </a:r>
            <a:r>
              <a:rPr lang="en-US" altLang="id-ID" sz="2000" dirty="0" err="1" smtClean="0">
                <a:cs typeface="Arial" charset="0"/>
              </a:rPr>
              <a:t>dilakukan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secara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berkala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sesuai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dengan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instruksi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kerja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dan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di </a:t>
            </a:r>
            <a:r>
              <a:rPr lang="id-ID" altLang="id-ID" sz="2000" dirty="0">
                <a:cs typeface="Arial" charset="0"/>
              </a:rPr>
              <a:t>dukung oleh alat </a:t>
            </a:r>
            <a:r>
              <a:rPr lang="id-ID" altLang="id-ID" sz="2000" dirty="0" smtClean="0">
                <a:cs typeface="Arial" charset="0"/>
              </a:rPr>
              <a:t>ukur</a:t>
            </a:r>
            <a:r>
              <a:rPr lang="en-US" altLang="id-ID" sz="2000" dirty="0" smtClean="0">
                <a:cs typeface="Arial" charset="0"/>
              </a:rPr>
              <a:t>, </a:t>
            </a:r>
            <a:r>
              <a:rPr lang="en-US" altLang="id-ID" sz="2000" dirty="0" err="1" smtClean="0">
                <a:cs typeface="Arial" charset="0"/>
              </a:rPr>
              <a:t>alat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inspeksi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 </a:t>
            </a:r>
            <a:r>
              <a:rPr lang="id-ID" altLang="id-ID" sz="2000" dirty="0">
                <a:cs typeface="Arial" charset="0"/>
              </a:rPr>
              <a:t>maupun </a:t>
            </a:r>
            <a:r>
              <a:rPr lang="en-US" altLang="id-ID" sz="2000" dirty="0" err="1" smtClean="0">
                <a:cs typeface="Arial" charset="0"/>
              </a:rPr>
              <a:t>alat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uji </a:t>
            </a:r>
            <a:r>
              <a:rPr lang="id-ID" altLang="id-ID" sz="2000" dirty="0">
                <a:cs typeface="Arial" charset="0"/>
              </a:rPr>
              <a:t>yang sesuai dan telah dikalibrasi atau verifikasi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914400" y="4038600"/>
            <a:ext cx="7696200" cy="2067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dirty="0" err="1" smtClean="0">
                <a:cs typeface="Arial" charset="0"/>
              </a:rPr>
              <a:t>Selain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itu</a:t>
            </a:r>
            <a:r>
              <a:rPr lang="en-US" altLang="id-ID" sz="2000" dirty="0" smtClean="0">
                <a:cs typeface="Arial" charset="0"/>
              </a:rPr>
              <a:t> PT. Chitose </a:t>
            </a:r>
            <a:r>
              <a:rPr lang="en-US" altLang="id-ID" sz="2000" dirty="0" err="1" smtClean="0">
                <a:cs typeface="Arial" charset="0"/>
              </a:rPr>
              <a:t>Internasional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Tbk</a:t>
            </a:r>
            <a:r>
              <a:rPr lang="en-US" altLang="id-ID" sz="2000" dirty="0" smtClean="0">
                <a:cs typeface="Arial" charset="0"/>
              </a:rPr>
              <a:t>, </a:t>
            </a:r>
            <a:r>
              <a:rPr lang="en-US" altLang="id-ID" sz="2000" dirty="0" err="1" smtClean="0">
                <a:cs typeface="Arial" charset="0"/>
              </a:rPr>
              <a:t>didukung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oleh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tenaga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kerja</a:t>
            </a:r>
            <a:r>
              <a:rPr lang="en-US" altLang="id-ID" sz="2000" dirty="0">
                <a:cs typeface="Arial" charset="0"/>
              </a:rPr>
              <a:t> yang </a:t>
            </a:r>
            <a:r>
              <a:rPr lang="en-US" altLang="id-ID" sz="2000" dirty="0" err="1">
                <a:cs typeface="Arial" charset="0"/>
              </a:rPr>
              <a:t>sudah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berpengalaman</a:t>
            </a:r>
            <a:endParaRPr lang="en-US" altLang="id-ID" sz="2000" dirty="0" smtClean="0">
              <a:cs typeface="Arial" charset="0"/>
            </a:endParaRPr>
          </a:p>
          <a:p>
            <a:pPr eaLnBrk="1" hangingPunct="1">
              <a:spcBef>
                <a:spcPts val="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id-ID" sz="800" dirty="0" smtClean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ts val="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dirty="0" err="1" smtClean="0">
                <a:cs typeface="Arial" charset="0"/>
              </a:rPr>
              <a:t>Dengan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Jumlah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tenaga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kerja</a:t>
            </a:r>
            <a:r>
              <a:rPr lang="en-US" altLang="id-ID" sz="2000" dirty="0">
                <a:cs typeface="Arial" charset="0"/>
              </a:rPr>
              <a:t> yang </a:t>
            </a:r>
            <a:r>
              <a:rPr lang="en-US" altLang="id-ID" sz="2000" dirty="0" err="1">
                <a:cs typeface="Arial" charset="0"/>
              </a:rPr>
              <a:t>dimiliki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saat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ini</a:t>
            </a:r>
            <a:r>
              <a:rPr lang="en-US" altLang="id-ID" sz="2000" dirty="0">
                <a:cs typeface="Arial" charset="0"/>
              </a:rPr>
              <a:t> :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b="1" dirty="0">
                <a:cs typeface="Arial" charset="0"/>
              </a:rPr>
              <a:t>1. </a:t>
            </a:r>
            <a:r>
              <a:rPr lang="en-US" altLang="id-ID" sz="2000" dirty="0" err="1">
                <a:cs typeface="Arial" charset="0"/>
              </a:rPr>
              <a:t>Pegawai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Tetap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	: </a:t>
            </a:r>
            <a:r>
              <a:rPr lang="en-US" altLang="id-ID" sz="2000" dirty="0" smtClean="0">
                <a:cs typeface="Arial" charset="0"/>
              </a:rPr>
              <a:t>475 </a:t>
            </a:r>
            <a:r>
              <a:rPr lang="en-US" altLang="id-ID" sz="2000" dirty="0">
                <a:cs typeface="Arial" charset="0"/>
              </a:rPr>
              <a:t>Orang</a:t>
            </a: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b="1" dirty="0">
                <a:cs typeface="Arial" charset="0"/>
              </a:rPr>
              <a:t>2. </a:t>
            </a:r>
            <a:r>
              <a:rPr lang="en-US" altLang="id-ID" sz="2000" dirty="0" err="1">
                <a:cs typeface="Arial" charset="0"/>
              </a:rPr>
              <a:t>Pegawai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>
                <a:cs typeface="Arial" charset="0"/>
              </a:rPr>
              <a:t>tidak</a:t>
            </a:r>
            <a:r>
              <a:rPr lang="en-US" altLang="id-ID" sz="2000" dirty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tetap</a:t>
            </a:r>
            <a:r>
              <a:rPr lang="id-ID" altLang="id-ID" sz="2000" dirty="0">
                <a:cs typeface="Arial" charset="0"/>
              </a:rPr>
              <a:t>	</a:t>
            </a:r>
            <a:r>
              <a:rPr lang="id-ID" altLang="id-ID" sz="2000" dirty="0" smtClean="0">
                <a:cs typeface="Arial" charset="0"/>
              </a:rPr>
              <a:t>: </a:t>
            </a:r>
            <a:r>
              <a:rPr lang="en-US" altLang="id-ID" sz="2000" dirty="0" smtClean="0">
                <a:cs typeface="Arial" charset="0"/>
              </a:rPr>
              <a:t>146 </a:t>
            </a:r>
            <a:r>
              <a:rPr lang="en-US" altLang="id-ID" sz="2000" dirty="0" err="1">
                <a:cs typeface="Arial" charset="0"/>
              </a:rPr>
              <a:t>Orang</a:t>
            </a:r>
            <a:r>
              <a:rPr lang="en-US" altLang="id-ID" sz="2000" b="1" dirty="0">
                <a:cs typeface="Arial" charset="0"/>
              </a:rPr>
              <a:t> </a:t>
            </a:r>
            <a:endParaRPr lang="en-US" altLang="id-ID" sz="2000" b="1" dirty="0" smtClean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b="1" dirty="0" smtClean="0">
                <a:cs typeface="Arial" charset="0"/>
              </a:rPr>
              <a:t>3. </a:t>
            </a:r>
            <a:r>
              <a:rPr lang="en-US" altLang="id-ID" sz="2000" dirty="0" err="1" smtClean="0">
                <a:cs typeface="Arial" charset="0"/>
              </a:rPr>
              <a:t>Pegawai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Laki-laki</a:t>
            </a:r>
            <a:r>
              <a:rPr lang="en-US" altLang="id-ID" sz="2000" dirty="0" smtClean="0">
                <a:cs typeface="Arial" charset="0"/>
              </a:rPr>
              <a:t>	: 539 </a:t>
            </a:r>
            <a:r>
              <a:rPr lang="en-US" altLang="id-ID" sz="2000" dirty="0" err="1" smtClean="0">
                <a:cs typeface="Arial" charset="0"/>
              </a:rPr>
              <a:t>Orang</a:t>
            </a:r>
            <a:endParaRPr lang="en-US" altLang="id-ID" sz="2000" dirty="0" smtClean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b="1" dirty="0" smtClean="0">
                <a:cs typeface="Arial" charset="0"/>
              </a:rPr>
              <a:t>4. </a:t>
            </a:r>
            <a:r>
              <a:rPr lang="en-US" altLang="id-ID" sz="2000" dirty="0" err="1" smtClean="0">
                <a:cs typeface="Arial" charset="0"/>
              </a:rPr>
              <a:t>Pegawai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Wanita</a:t>
            </a:r>
            <a:r>
              <a:rPr lang="en-US" altLang="id-ID" sz="2000" dirty="0" smtClean="0">
                <a:cs typeface="Arial" charset="0"/>
              </a:rPr>
              <a:t>	</a:t>
            </a:r>
            <a:r>
              <a:rPr lang="en-US" altLang="id-ID" sz="2000" smtClean="0">
                <a:cs typeface="Arial" charset="0"/>
              </a:rPr>
              <a:t>: 82 </a:t>
            </a:r>
            <a:r>
              <a:rPr lang="en-US" altLang="id-ID" sz="2000" dirty="0" err="1" smtClean="0">
                <a:cs typeface="Arial" charset="0"/>
              </a:rPr>
              <a:t>Orang</a:t>
            </a:r>
            <a:endParaRPr lang="en-US" altLang="id-ID" sz="20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3">
            <a:lum bright="51000" contrast="-6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" t="72610" r="71089" b="11117"/>
          <a:stretch/>
        </p:blipFill>
        <p:spPr bwMode="auto">
          <a:xfrm>
            <a:off x="1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116013" y="1052736"/>
            <a:ext cx="21659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2400" b="1" dirty="0">
                <a:cs typeface="Arial" charset="0"/>
              </a:rPr>
              <a:t>c</a:t>
            </a:r>
            <a:r>
              <a:rPr lang="id-ID" altLang="en-US" sz="2400" b="1" dirty="0">
                <a:cs typeface="Arial" charset="0"/>
              </a:rPr>
              <a:t>. Pelanggan </a:t>
            </a:r>
            <a:endParaRPr lang="id-ID" altLang="en-US" sz="2400" dirty="0">
              <a:cs typeface="Arial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447800" y="1600200"/>
            <a:ext cx="7300913" cy="3404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en-US" altLang="id-ID" sz="2000" dirty="0" smtClean="0">
                <a:cs typeface="Arial" charset="0"/>
              </a:rPr>
              <a:t>A</a:t>
            </a:r>
            <a:r>
              <a:rPr lang="id-ID" altLang="id-ID" sz="2000" dirty="0" smtClean="0">
                <a:cs typeface="Arial" charset="0"/>
              </a:rPr>
              <a:t>dapun pelanggan </a:t>
            </a:r>
            <a:r>
              <a:rPr lang="en-US" altLang="id-ID" sz="2000" dirty="0" smtClean="0">
                <a:cs typeface="Arial" charset="0"/>
              </a:rPr>
              <a:t>PT. Chitose </a:t>
            </a:r>
            <a:r>
              <a:rPr lang="en-US" altLang="id-ID" sz="2000" dirty="0" err="1" smtClean="0">
                <a:cs typeface="Arial" charset="0"/>
              </a:rPr>
              <a:t>Internasional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en-US" altLang="id-ID" sz="2000" dirty="0" err="1" smtClean="0">
                <a:cs typeface="Arial" charset="0"/>
              </a:rPr>
              <a:t>Tbk</a:t>
            </a:r>
            <a:r>
              <a:rPr lang="en-US" altLang="id-ID" sz="2000" dirty="0" smtClean="0">
                <a:cs typeface="Arial" charset="0"/>
              </a:rPr>
              <a:t> </a:t>
            </a:r>
            <a:r>
              <a:rPr lang="id-ID" altLang="id-ID" sz="2000" dirty="0" smtClean="0">
                <a:cs typeface="Arial" charset="0"/>
              </a:rPr>
              <a:t>saat ini adalah: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000" dirty="0" smtClean="0"/>
              <a:t>Distributor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Agen</a:t>
            </a:r>
            <a:r>
              <a:rPr lang="en-US" sz="2000" dirty="0" smtClean="0"/>
              <a:t> :</a:t>
            </a:r>
          </a:p>
          <a:p>
            <a:pPr lvl="2" indent="-457200">
              <a:buFont typeface="Arial" pitchFamily="34" charset="0"/>
              <a:buChar char="•"/>
            </a:pPr>
            <a:r>
              <a:rPr lang="en-US" sz="2000" dirty="0" smtClean="0"/>
              <a:t>22 Distributor</a:t>
            </a:r>
          </a:p>
          <a:p>
            <a:pPr lvl="2" indent="-457200">
              <a:buFont typeface="Arial" pitchFamily="34" charset="0"/>
              <a:buChar char="•"/>
            </a:pPr>
            <a:r>
              <a:rPr lang="en-US" sz="2000" dirty="0" smtClean="0"/>
              <a:t>850 </a:t>
            </a:r>
            <a:r>
              <a:rPr lang="en-US" sz="2000" dirty="0" err="1" smtClean="0"/>
              <a:t>Agen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sz="2000" dirty="0" err="1" smtClean="0"/>
              <a:t>Perkantoran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sz="2000" dirty="0" err="1" smtClean="0"/>
              <a:t>Sekolah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sz="2000" dirty="0" err="1" smtClean="0"/>
              <a:t>Rumah</a:t>
            </a:r>
            <a:r>
              <a:rPr lang="en-US" sz="2000" dirty="0" smtClean="0"/>
              <a:t> </a:t>
            </a:r>
            <a:r>
              <a:rPr lang="en-US" sz="2000" dirty="0" err="1" smtClean="0"/>
              <a:t>tangga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sz="2000" dirty="0" err="1" smtClean="0"/>
              <a:t>Perhotelan</a:t>
            </a:r>
            <a:endParaRPr lang="en-US" sz="2000" dirty="0" smtClean="0"/>
          </a:p>
          <a:p>
            <a:pPr marL="395288" indent="-395288">
              <a:buFont typeface="+mj-lt"/>
              <a:buAutoNum type="alphaLcParenR"/>
            </a:pPr>
            <a:r>
              <a:rPr lang="en-US" altLang="id-ID" sz="2000" dirty="0" err="1" smtClean="0">
                <a:cs typeface="Arial" charset="0"/>
              </a:rPr>
              <a:t>Restoran</a:t>
            </a:r>
            <a:endParaRPr lang="id-ID" altLang="id-ID" sz="2000" dirty="0" smtClean="0">
              <a:cs typeface="Arial" charset="0"/>
            </a:endParaRPr>
          </a:p>
          <a:p>
            <a:pPr marL="395288" indent="-395288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+mj-lt"/>
              <a:buAutoNum type="alphaLcParenR"/>
            </a:pPr>
            <a:r>
              <a:rPr lang="id-ID" altLang="id-ID" sz="2000" dirty="0" smtClean="0">
                <a:cs typeface="Arial" charset="0"/>
              </a:rPr>
              <a:t>dll</a:t>
            </a:r>
            <a:endParaRPr lang="en-US" altLang="id-ID" sz="2000" dirty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id-ID" dirty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id-ID" dirty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id-ID" altLang="id-ID" dirty="0">
              <a:cs typeface="Arial" charset="0"/>
            </a:endParaRPr>
          </a:p>
          <a:p>
            <a:pPr marL="609600" indent="-609600" eaLnBrk="1" hangingPunct="1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en-US" altLang="id-ID" dirty="0">
              <a:cs typeface="Arial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 rot="10800000" flipV="1">
            <a:off x="1219200" y="4983777"/>
            <a:ext cx="52562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 eaLnBrk="1" hangingPunct="1"/>
            <a:r>
              <a:rPr lang="en-US" altLang="en-US" sz="2400" b="1" dirty="0" smtClean="0">
                <a:cs typeface="Arial" charset="0"/>
                <a:hlinkClick r:id="rId5" action="ppaction://hlinkfile"/>
              </a:rPr>
              <a:t>d-1) </a:t>
            </a:r>
            <a:r>
              <a:rPr lang="en-US" altLang="en-US" sz="2400" b="1" dirty="0" err="1" smtClean="0">
                <a:cs typeface="Arial" charset="0"/>
                <a:hlinkClick r:id="rId5" action="ppaction://hlinkfile"/>
              </a:rPr>
              <a:t>Isu-isu</a:t>
            </a:r>
            <a:r>
              <a:rPr lang="en-US" altLang="en-US" sz="2400" b="1" dirty="0" smtClean="0">
                <a:cs typeface="Arial" charset="0"/>
                <a:hlinkClick r:id="rId5" action="ppaction://hlinkfile"/>
              </a:rPr>
              <a:t> internal</a:t>
            </a:r>
            <a:endParaRPr lang="en-US" altLang="en-US" sz="2400" b="1" dirty="0" smtClean="0">
              <a:cs typeface="Arial" charset="0"/>
            </a:endParaRPr>
          </a:p>
          <a:p>
            <a:pPr marL="457200" indent="-457200" eaLnBrk="1" hangingPunct="1"/>
            <a:r>
              <a:rPr lang="en-US" altLang="en-US" sz="2400" b="1" dirty="0" smtClean="0">
                <a:cs typeface="Arial" charset="0"/>
                <a:hlinkClick r:id="rId6" action="ppaction://hlinkfile"/>
              </a:rPr>
              <a:t>d-2) </a:t>
            </a:r>
            <a:r>
              <a:rPr lang="en-US" altLang="en-US" sz="2400" b="1" dirty="0" err="1" smtClean="0">
                <a:cs typeface="Arial" charset="0"/>
                <a:hlinkClick r:id="rId6" action="ppaction://hlinkfile"/>
              </a:rPr>
              <a:t>Isu-isu</a:t>
            </a:r>
            <a:r>
              <a:rPr lang="en-US" altLang="en-US" sz="2400" b="1" dirty="0" smtClean="0">
                <a:cs typeface="Arial" charset="0"/>
                <a:hlinkClick r:id="rId6" action="ppaction://hlinkfile"/>
              </a:rPr>
              <a:t> </a:t>
            </a:r>
            <a:r>
              <a:rPr lang="en-US" altLang="en-US" sz="2400" b="1" dirty="0" err="1" smtClean="0">
                <a:cs typeface="Arial" charset="0"/>
                <a:hlinkClick r:id="rId6" action="ppaction://hlinkfile"/>
              </a:rPr>
              <a:t>Eksternal</a:t>
            </a:r>
            <a:endParaRPr lang="id-ID" altLang="en-US" sz="2400" b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/>
          <p:nvPr/>
        </p:nvPicPr>
        <p:blipFill rotWithShape="1">
          <a:blip r:embed="rId2">
            <a:lum bright="51000" contrast="-66000"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55" t="72610" r="71089" b="11117"/>
          <a:stretch/>
        </p:blipFill>
        <p:spPr bwMode="auto">
          <a:xfrm>
            <a:off x="0" y="-228600"/>
            <a:ext cx="9143999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QA-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304800"/>
            <a:ext cx="158115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553200" y="6019800"/>
            <a:ext cx="2274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Chitose</a:t>
            </a:r>
            <a:r>
              <a:rPr lang="en-US" b="1" dirty="0" smtClean="0"/>
              <a:t> </a:t>
            </a:r>
            <a:r>
              <a:rPr lang="en-US" b="1" dirty="0" smtClean="0">
                <a:solidFill>
                  <a:srgbClr val="92D050"/>
                </a:solidFill>
              </a:rPr>
              <a:t>Go Green..</a:t>
            </a:r>
            <a:endParaRPr lang="en-US" dirty="0">
              <a:solidFill>
                <a:srgbClr val="92D05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914400" y="930745"/>
            <a:ext cx="768985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3088" indent="-573088" eaLnBrk="1" hangingPunct="1"/>
            <a:r>
              <a:rPr lang="id-ID" altLang="en-US" sz="2800" b="1" dirty="0">
                <a:cs typeface="Arial" charset="0"/>
              </a:rPr>
              <a:t>e)   </a:t>
            </a:r>
            <a:r>
              <a:rPr lang="id-ID" altLang="en-US" sz="2400" b="1" dirty="0">
                <a:cs typeface="Arial" charset="0"/>
              </a:rPr>
              <a:t>Kebijakan Manajemen (Kebijakan Mutu, Visi, Misi &amp; Strategi Perusahaan)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371600" y="1905000"/>
            <a:ext cx="67818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7338" indent="-287338" eaLnBrk="1" hangingPunct="1">
              <a:buFont typeface="Arial" pitchFamily="34" charset="0"/>
              <a:buChar char="•"/>
            </a:pP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Kebijakan</a:t>
            </a: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 </a:t>
            </a: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Mutu</a:t>
            </a: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 PT. Chitose </a:t>
            </a: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Internasional</a:t>
            </a: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 </a:t>
            </a: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  <a:hlinkClick r:id="rId4" action="ppaction://hlinkfile"/>
              </a:rPr>
              <a:t>Tbk</a:t>
            </a:r>
            <a:endParaRPr lang="en-US" altLang="en-US" sz="2000" b="1" dirty="0" smtClean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</a:endParaRPr>
          </a:p>
          <a:p>
            <a:pPr marL="287338" indent="-287338" eaLnBrk="1" hangingPunct="1"/>
            <a:endParaRPr lang="en-US" altLang="en-US" sz="2000" dirty="0" smtClean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</a:endParaRPr>
          </a:p>
          <a:p>
            <a:pPr marL="287338" indent="-287338" eaLnBrk="1" hangingPunct="1">
              <a:buFont typeface="Arial" pitchFamily="34" charset="0"/>
              <a:buChar char="•"/>
            </a:pPr>
            <a:r>
              <a:rPr lang="en-US" alt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Visi</a:t>
            </a:r>
            <a:r>
              <a:rPr lang="en-US" alt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	:</a:t>
            </a:r>
          </a:p>
          <a:p>
            <a:pPr marL="287338" lvl="0"/>
            <a:r>
              <a:rPr lang="en-US" sz="2000" b="1" dirty="0" err="1" smtClean="0"/>
              <a:t>Menjadi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sebuah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perusahaan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sangat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kompetitif</a:t>
            </a:r>
            <a:endParaRPr lang="en-US" sz="2000" dirty="0" smtClean="0"/>
          </a:p>
          <a:p>
            <a:pPr marL="287338"/>
            <a:r>
              <a:rPr lang="en-US" sz="2000" dirty="0" smtClean="0"/>
              <a:t>( </a:t>
            </a:r>
            <a:r>
              <a:rPr lang="en-US" sz="2000" i="1" dirty="0" smtClean="0"/>
              <a:t>To be a very competitive company)</a:t>
            </a:r>
            <a:endParaRPr lang="en-US" sz="2000" dirty="0" smtClean="0"/>
          </a:p>
          <a:p>
            <a:pPr marL="744538" lvl="1" indent="-287338" eaLnBrk="1" hangingPunct="1"/>
            <a:endParaRPr lang="en-US" altLang="en-US" sz="2000" dirty="0" smtClean="0">
              <a:solidFill>
                <a:schemeClr val="tx1">
                  <a:lumMod val="85000"/>
                  <a:lumOff val="15000"/>
                </a:schemeClr>
              </a:solidFill>
              <a:cs typeface="Arial" charset="0"/>
            </a:endParaRPr>
          </a:p>
          <a:p>
            <a:pPr marL="287338" indent="-287338" eaLnBrk="1" hangingPunct="1">
              <a:buFont typeface="Arial" pitchFamily="34" charset="0"/>
              <a:buChar char="•"/>
            </a:pPr>
            <a:r>
              <a:rPr lang="en-US" altLang="en-US" sz="2000" b="1" dirty="0" err="1" smtClean="0">
                <a:cs typeface="Arial" charset="0"/>
              </a:rPr>
              <a:t>Misi</a:t>
            </a:r>
            <a:r>
              <a:rPr lang="en-US" altLang="en-US" sz="2000" b="1" dirty="0" smtClean="0">
                <a:cs typeface="Arial" charset="0"/>
              </a:rPr>
              <a:t>	:</a:t>
            </a:r>
          </a:p>
          <a:p>
            <a:pPr marL="287338" lvl="0"/>
            <a:r>
              <a:rPr lang="en-US" sz="2000" b="1" dirty="0" err="1" smtClean="0"/>
              <a:t>Pertumbuhan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keuntungan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melalui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kepuasan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pelanggan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kepemimpinan</a:t>
            </a:r>
            <a:r>
              <a:rPr lang="en-US" sz="2000" b="1" dirty="0" smtClean="0"/>
              <a:t> yang </a:t>
            </a:r>
            <a:r>
              <a:rPr lang="en-US" sz="2000" b="1" dirty="0" err="1" smtClean="0"/>
              <a:t>kuat</a:t>
            </a:r>
            <a:endParaRPr lang="en-US" sz="2000" dirty="0" smtClean="0"/>
          </a:p>
          <a:p>
            <a:pPr marL="287338"/>
            <a:r>
              <a:rPr lang="en-US" sz="2000" i="1" dirty="0" smtClean="0"/>
              <a:t>(Profitable growth through to customer satisfaction and strong Leadership)</a:t>
            </a:r>
            <a:endParaRPr lang="en-US" sz="2000" dirty="0" smtClean="0"/>
          </a:p>
          <a:p>
            <a:pPr marL="287338" indent="-287338" eaLnBrk="1" hangingPunct="1"/>
            <a:endParaRPr lang="id-ID" altLang="en-US" sz="20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5298</TotalTime>
  <Words>885</Words>
  <Application>Microsoft Office PowerPoint</Application>
  <PresentationFormat>On-screen Show (4:3)</PresentationFormat>
  <Paragraphs>127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Agung</cp:lastModifiedBy>
  <cp:revision>287</cp:revision>
  <cp:lastPrinted>2017-11-13T06:44:18Z</cp:lastPrinted>
  <dcterms:created xsi:type="dcterms:W3CDTF">2017-01-24T14:20:09Z</dcterms:created>
  <dcterms:modified xsi:type="dcterms:W3CDTF">2019-06-14T06:21:16Z</dcterms:modified>
</cp:coreProperties>
</file>