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2" r:id="rId4"/>
    <p:sldId id="270" r:id="rId5"/>
    <p:sldId id="278" r:id="rId6"/>
    <p:sldId id="277" r:id="rId7"/>
    <p:sldId id="276" r:id="rId8"/>
    <p:sldId id="275" r:id="rId9"/>
    <p:sldId id="274" r:id="rId10"/>
    <p:sldId id="273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90055-E15D-4BF7-BBE0-657E68C0AE8D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C07BE-A13E-4C9B-8FB4-EA2B85794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Bisnis_Proses.PDF" TargetMode="External"/><Relationship Id="rId4" Type="http://schemas.openxmlformats.org/officeDocument/2006/relationships/hyperlink" Target="file:///C:\Documents%20and%20Settings\WINXP\Local%20Settings\Business%20Process%20-%20CUII-29052017.ppt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Identifikasi%20dan%20pengendalian%20lingkungan.output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PRESENTASI%20TM/LAMPIRAN%20MM-lingkungan%20untuk%20mencapat%20kesesuaian%20produk%20dan%20layanan.docx" TargetMode="External"/><Relationship Id="rId5" Type="http://schemas.openxmlformats.org/officeDocument/2006/relationships/hyperlink" Target="Internal_-_eksternal_communication.PDF" TargetMode="External"/><Relationship Id="rId4" Type="http://schemas.openxmlformats.org/officeDocument/2006/relationships/hyperlink" Target="KOMUNIKASI%20EKS%20&amp;%20INTE.doc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Keluhan%20pelanggan%202018.PDF" TargetMode="External"/><Relationship Id="rId4" Type="http://schemas.openxmlformats.org/officeDocument/2006/relationships/hyperlink" Target="Hasil%20Analisa%20Kepuasan%20Pelanggan%20Tahun%202018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CAT%20Engineering.pdf" TargetMode="External"/><Relationship Id="rId4" Type="http://schemas.openxmlformats.org/officeDocument/2006/relationships/hyperlink" Target="Internal%20Audit%20AMI%20Mei%202019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NOTULEN%20MEETING%20TINJAUAN%20MANAJEMEN%20MEI%202019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24000" y="4191000"/>
            <a:ext cx="60198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800" b="1" dirty="0" smtClean="0">
                <a:cs typeface="Arial" charset="0"/>
              </a:rPr>
              <a:t>PT. CHITOSE INTERNASIONAL </a:t>
            </a:r>
            <a:r>
              <a:rPr lang="en-US" altLang="en-US" sz="2800" b="1" dirty="0" err="1" smtClean="0">
                <a:cs typeface="Arial" charset="0"/>
              </a:rPr>
              <a:t>Tbk</a:t>
            </a:r>
            <a:endParaRPr lang="en-US" altLang="en-US" sz="2800" b="1" dirty="0" smtClean="0">
              <a:cs typeface="Arial" charset="0"/>
            </a:endParaRPr>
          </a:p>
          <a:p>
            <a:pPr algn="ctr" eaLnBrk="1" hangingPunct="1"/>
            <a:endParaRPr lang="en-US" altLang="en-US" sz="1600" b="1" dirty="0" smtClean="0">
              <a:cs typeface="Arial" charset="0"/>
            </a:endParaRPr>
          </a:p>
          <a:p>
            <a:pPr algn="ctr" eaLnBrk="1" hangingPunct="1"/>
            <a:r>
              <a:rPr lang="id-ID" altLang="en-US" sz="2400" b="1" dirty="0" smtClean="0">
                <a:cs typeface="Arial" charset="0"/>
              </a:rPr>
              <a:t>Management </a:t>
            </a:r>
            <a:r>
              <a:rPr lang="id-ID" altLang="en-US" sz="2400" b="1" dirty="0">
                <a:cs typeface="Arial" charset="0"/>
              </a:rPr>
              <a:t>Representative -  Presentation</a:t>
            </a:r>
          </a:p>
        </p:txBody>
      </p:sp>
      <p:pic>
        <p:nvPicPr>
          <p:cNvPr id="12291" name="img" descr="http://va811.com/wp-content/uploads/2014/08/Large-Transparent-ISO-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609600"/>
            <a:ext cx="1552575" cy="1428750"/>
          </a:xfrm>
          <a:prstGeom prst="rect">
            <a:avLst/>
          </a:prstGeom>
          <a:noFill/>
        </p:spPr>
      </p:pic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4038600" y="2362200"/>
            <a:ext cx="838200" cy="914400"/>
          </a:xfrm>
          <a:prstGeom prst="downArrow">
            <a:avLst>
              <a:gd name="adj1" fmla="val 50000"/>
              <a:gd name="adj2" fmla="val 36071"/>
            </a:avLst>
          </a:prstGeom>
          <a:solidFill>
            <a:srgbClr val="0000FF"/>
          </a:soli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89" name="WordArt 1"/>
          <p:cNvSpPr>
            <a:spLocks noChangeArrowheads="1" noChangeShapeType="1" noTextEdit="1"/>
          </p:cNvSpPr>
          <p:nvPr/>
        </p:nvSpPr>
        <p:spPr bwMode="auto">
          <a:xfrm rot="5400000">
            <a:off x="4138611" y="2643189"/>
            <a:ext cx="685802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8398" dir="3806097" algn="ctr" rotWithShape="0">
                    <a:srgbClr val="868686"/>
                  </a:outerShdw>
                </a:effectLst>
                <a:latin typeface="Arial Black"/>
              </a:rPr>
              <a:t>CHANGE</a:t>
            </a:r>
            <a:endParaRPr lang="en-US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8398" dir="3806097" algn="ctr" rotWithShape="0">
                  <a:srgbClr val="868686"/>
                </a:outerShdw>
              </a:effectLst>
              <a:latin typeface="Arial Black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971800" y="19050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E1EA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9001 : 2008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33528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2E1EA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9001 : 2015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290" grpId="0" animBg="1"/>
      <p:bldP spid="12289" grpId="0"/>
      <p:bldP spid="12293" grpId="0"/>
      <p:bldP spid="122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683568" y="1268760"/>
            <a:ext cx="79270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e) Pengendalian Dokumen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Manual Mutu dan beberapa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Prosedur sudah dilakukan perubahan mengikuti perubahan proses dan persyaratan ISO 9001:2015</a:t>
            </a:r>
          </a:p>
          <a:p>
            <a:pPr marL="4064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Seluruh dokumen telah dicetak dan didistribusi ke bagian yang terkait dan untuk master dokumen disimpan dalam bentuk softcopy dan hanya dikendalikan oleh Tim ISO</a:t>
            </a:r>
          </a:p>
          <a:p>
            <a:pPr marL="4064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Dokumen yang telah diterbitkan untuk saat ini selalu ditinjau dan bila memungkinkan ada perubahan.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28956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TERIMAKASIH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3124200" y="1066800"/>
            <a:ext cx="30965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400" b="1" dirty="0">
                <a:cs typeface="Arial" charset="0"/>
              </a:rPr>
              <a:t>DAFTAR  ISI</a:t>
            </a:r>
          </a:p>
        </p:txBody>
      </p:sp>
      <p:sp>
        <p:nvSpPr>
          <p:cNvPr id="8" name="TextBox 7">
            <a:extLst>
              <a:ext uri="{FF2B5EF4-FFF2-40B4-BE49-F238E27FC236}"/>
            </a:extLst>
          </p:cNvPr>
          <p:cNvSpPr txBox="1"/>
          <p:nvPr/>
        </p:nvSpPr>
        <p:spPr>
          <a:xfrm>
            <a:off x="1371600" y="1600200"/>
            <a:ext cx="6496050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Peta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Perubahan Perencanaan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Identifikasi Risiko &amp; Evaluasi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Lingkungan untuk proses operasi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Monitoring Efektifitas Penerapan QMS</a:t>
            </a:r>
          </a:p>
          <a:p>
            <a:pPr marL="9906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Identifikasi Kepuasan Pelanggan</a:t>
            </a:r>
          </a:p>
          <a:p>
            <a:pPr marL="9906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Penanganan Keluhan Pelanggan</a:t>
            </a:r>
          </a:p>
          <a:p>
            <a:pPr marL="9906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Audit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Peninjauan Manajemen</a:t>
            </a:r>
          </a:p>
          <a:p>
            <a:pPr marL="9906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Pengendalian Dokumen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1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685800" y="1268760"/>
            <a:ext cx="7848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1)  Peta Proses </a:t>
            </a:r>
            <a:r>
              <a:rPr lang="id-ID" altLang="en-US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Bisnis</a:t>
            </a:r>
            <a:r>
              <a:rPr lang="en-US" altLang="en-US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 PT. Chitose </a:t>
            </a:r>
            <a:r>
              <a:rPr lang="en-US" altLang="en-US" sz="24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Internasional</a:t>
            </a:r>
            <a:r>
              <a:rPr lang="en-US" altLang="en-US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Tbk</a:t>
            </a:r>
            <a:endParaRPr lang="id-ID" altLang="en-US" sz="24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id-ID" altLang="en-US" b="1" dirty="0">
              <a:cs typeface="Arial" charset="0"/>
            </a:endParaRPr>
          </a:p>
          <a:p>
            <a:pPr eaLnBrk="1" hangingPunct="1"/>
            <a:endParaRPr lang="id-ID" altLang="en-US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609600" y="838200"/>
            <a:ext cx="8077200" cy="6019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2)  Perubahan Perencanaan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Saat ini Perubahan perencanaan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terbatas pada migrasi kepada persyaratan ISO 9001:2008 ke ISO 9001:2015, dimana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hanya pada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efektifitas pemenuhan dan penerapan persyaratan ISO 9001:2015.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Pada saat mendatang, seluruh aspek yang berdampak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perubahan perencanaan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akan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dievaluasi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akan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direvisi untuk mendapatkan penerapan sistem yang lebih efektif, peningkatan kepuasan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pencapaian hasil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telah direncanakan.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Adapun aspek yang dapat mempengaruhi perubahan perencanaan,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a.l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Adanya Penambahan customer,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Perubahan Struktur Organisasi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Perubahan kebijakan perusahaan terkait dengan bisnis perusahaan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Penambahan Mesin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Pergantian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material, dll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Bila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ada perubahan maka akan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ditetapkan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standarisasinya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disetujui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top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disosialisasikan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jajaran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838200" y="3048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14478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id-ID" altLang="en-US" sz="2400" b="1" dirty="0">
                <a:latin typeface="Arial" pitchFamily="34" charset="0"/>
                <a:cs typeface="Arial" pitchFamily="34" charset="0"/>
              </a:rPr>
              <a:t>3)  Identifikasi 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</a:rPr>
              <a:t>Risiko</a:t>
            </a:r>
            <a:r>
              <a:rPr lang="en-US" altLang="en-US" sz="2400" b="1" smtClean="0">
                <a:latin typeface="Arial" pitchFamily="34" charset="0"/>
                <a:cs typeface="Arial" pitchFamily="34" charset="0"/>
              </a:rPr>
              <a:t>,</a:t>
            </a:r>
            <a:r>
              <a:rPr lang="id-ID" altLang="en-US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altLang="en-US" sz="2400" b="1" dirty="0">
                <a:latin typeface="Arial" pitchFamily="34" charset="0"/>
                <a:cs typeface="Arial" pitchFamily="34" charset="0"/>
              </a:rPr>
              <a:t>Peluang dan Evaluasi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90600" y="1981200"/>
            <a:ext cx="6861053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Identifikasi Risiko &amp; peluang sudah ditetapkan (meskipun untuk peluang tidak diidentifikasikan namun tetap dimaintain dengan kondisi penerapan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proses 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yang ditetapkan sampai saat ini) dan evaluasi akan dilakukan setiap 6 bulanan tergantung dari kebijakan dan dampak resiko yang akan terjadi. Namun apabila ada perubahan proses maka akan dilakukan evaluasi meskipun periode evaluasi belum tercapai.</a:t>
            </a:r>
            <a:endParaRPr lang="en-US" alt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en-US" altLang="en-US" dirty="0">
              <a:cs typeface="Arial" charset="0"/>
            </a:endParaRPr>
          </a:p>
          <a:p>
            <a:pPr algn="just" eaLnBrk="1" hangingPunct="1"/>
            <a:r>
              <a:rPr lang="id-ID" altLang="en-US" sz="2000" b="1" dirty="0">
                <a:latin typeface="Arial" pitchFamily="34" charset="0"/>
                <a:cs typeface="Arial" pitchFamily="34" charset="0"/>
              </a:rPr>
              <a:t>Catatan</a:t>
            </a:r>
            <a:endParaRPr lang="en-US" altLang="en-US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r>
              <a:rPr lang="id-ID" altLang="en-US" sz="2000" dirty="0">
                <a:latin typeface="Arial" pitchFamily="34" charset="0"/>
                <a:cs typeface="Arial" pitchFamily="34" charset="0"/>
              </a:rPr>
              <a:t>Identifikasi risiko dan peluang dapat dilihat di set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ia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p Bag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an</a:t>
            </a:r>
          </a:p>
          <a:p>
            <a:pPr algn="just" eaLnBrk="1" hangingPunct="1"/>
            <a:endParaRPr lang="id-ID" altLang="en-US" b="1" dirty="0">
              <a:cs typeface="Arial" charset="0"/>
            </a:endParaRPr>
          </a:p>
          <a:p>
            <a:pPr algn="just" eaLnBrk="1" hangingPunct="1"/>
            <a:endParaRPr lang="id-ID" altLang="en-US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990600" y="1412776"/>
            <a:ext cx="7326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latin typeface="Arial" pitchFamily="34" charset="0"/>
                <a:cs typeface="Arial" pitchFamily="34" charset="0"/>
                <a:hlinkClick r:id="rId5" action="ppaction://hlinkfile"/>
              </a:rPr>
              <a:t>4) </a:t>
            </a:r>
            <a:r>
              <a:rPr lang="en-US" alt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Pengendalian</a:t>
            </a:r>
            <a:r>
              <a:rPr lang="en-US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 </a:t>
            </a:r>
            <a:r>
              <a:rPr lang="id-ID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Komunikasi</a:t>
            </a:r>
            <a:r>
              <a:rPr lang="en-US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 Internal - </a:t>
            </a:r>
            <a:r>
              <a:rPr lang="en-US" alt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Eksternal</a:t>
            </a:r>
            <a:endParaRPr lang="id-ID" alt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990600" y="2348880"/>
            <a:ext cx="7326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latin typeface="Arial" pitchFamily="34" charset="0"/>
                <a:cs typeface="Arial" pitchFamily="34" charset="0"/>
                <a:hlinkClick r:id="rId7" action="ppaction://hlinkfile"/>
              </a:rPr>
              <a:t>5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) </a:t>
            </a:r>
            <a:r>
              <a:rPr lang="en-US" alt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P</a:t>
            </a:r>
            <a:r>
              <a:rPr lang="id-ID" alt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engendalian Lingkungan</a:t>
            </a:r>
            <a:endParaRPr lang="id-ID" alt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55650" y="1268413"/>
            <a:ext cx="7129463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id-ID" altLang="en-US" sz="2400" b="1" dirty="0">
                <a:latin typeface="Arial" pitchFamily="34" charset="0"/>
                <a:cs typeface="Arial" pitchFamily="34" charset="0"/>
              </a:rPr>
              <a:t>6) Monitoring Efektifitas Penerapan QMS</a:t>
            </a:r>
          </a:p>
          <a:p>
            <a:pPr algn="just" eaLnBrk="1" hangingPunct="1"/>
            <a:endParaRPr lang="id-ID" altLang="en-US" b="1" dirty="0">
              <a:cs typeface="Arial" charset="0"/>
            </a:endParaRPr>
          </a:p>
          <a:p>
            <a:pPr algn="just" eaLnBrk="1" hangingPunct="1">
              <a:buFontTx/>
              <a:buAutoNum type="alphaLcParenR"/>
            </a:pPr>
            <a:r>
              <a:rPr lang="id-ID" alt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 Identifikasi </a:t>
            </a:r>
            <a:r>
              <a:rPr lang="id-ID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Kepuasan Pelanggan</a:t>
            </a:r>
            <a:r>
              <a:rPr lang="en-US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 </a:t>
            </a:r>
            <a:endParaRPr lang="en-US" alt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/>
            <a:r>
              <a:rPr lang="en-US" altLang="en-US" b="1" dirty="0">
                <a:cs typeface="Arial" charset="0"/>
              </a:rPr>
              <a:t>	</a:t>
            </a:r>
            <a:endParaRPr lang="id-ID" altLang="en-US" b="1" dirty="0">
              <a:cs typeface="Arial" charset="0"/>
            </a:endParaRPr>
          </a:p>
          <a:p>
            <a:pPr algn="just" eaLnBrk="1" hangingPunct="1"/>
            <a:r>
              <a:rPr lang="id-ID" altLang="en-US" sz="2400" b="1" dirty="0">
                <a:latin typeface="Arial" pitchFamily="34" charset="0"/>
                <a:cs typeface="Arial" pitchFamily="34" charset="0"/>
                <a:hlinkClick r:id="rId5" action="ppaction://hlinkfile"/>
              </a:rPr>
              <a:t>b) Penanganan Keluhan Pelanggan</a:t>
            </a:r>
            <a:endParaRPr lang="id-ID" altLang="en-US" sz="24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id-ID" alt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r>
              <a:rPr lang="id-ID" altLang="en-US" sz="2000" dirty="0">
                <a:latin typeface="Arial" pitchFamily="34" charset="0"/>
                <a:cs typeface="Arial" pitchFamily="34" charset="0"/>
              </a:rPr>
              <a:t>Sampai saat ini PT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Chitose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Internasional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Tbk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menerima keluhan 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dari pelanggan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sejumlah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0,03% </a:t>
            </a:r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dan sudah 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ditindak lanjuti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keluhan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pelanggan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dilihat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</a:rPr>
              <a:t>divisi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Marketing</a:t>
            </a:r>
            <a:endParaRPr lang="id-ID" alt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id-ID" altLang="en-US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608" y="1557929"/>
            <a:ext cx="684076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400" b="1" dirty="0">
                <a:latin typeface="Arial" pitchFamily="34" charset="0"/>
                <a:cs typeface="Arial" pitchFamily="34" charset="0"/>
              </a:rPr>
              <a:t>c). Audit </a:t>
            </a:r>
            <a:r>
              <a:rPr lang="en-US" altLang="en-US" sz="2400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alt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b="1" dirty="0" err="1">
                <a:latin typeface="Arial" pitchFamily="34" charset="0"/>
                <a:cs typeface="Arial" pitchFamily="34" charset="0"/>
              </a:rPr>
              <a:t>mutu</a:t>
            </a:r>
            <a:endParaRPr lang="en-US" altLang="en-US" sz="24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id-ID" altLang="en-US" sz="900" b="1" dirty="0">
              <a:cs typeface="Arial" charset="0"/>
            </a:endParaRPr>
          </a:p>
          <a:p>
            <a:pPr algn="just" eaLnBrk="1" hangingPunct="1"/>
            <a:r>
              <a:rPr lang="en-US" altLang="en-US" sz="2400" b="1" dirty="0">
                <a:latin typeface="Arial" pitchFamily="34" charset="0"/>
                <a:cs typeface="Arial" pitchFamily="34" charset="0"/>
                <a:hlinkClick r:id="rId4" action="ppaction://hlinkfile"/>
              </a:rPr>
              <a:t>c-</a:t>
            </a:r>
            <a:r>
              <a:rPr lang="id-ID" altLang="en-US" sz="2400" b="1" dirty="0">
                <a:latin typeface="Arial" pitchFamily="34" charset="0"/>
                <a:cs typeface="Arial" pitchFamily="34" charset="0"/>
                <a:hlinkClick r:id="rId4" action="ppaction://hlinkfile"/>
              </a:rPr>
              <a:t>1)</a:t>
            </a:r>
            <a:r>
              <a:rPr lang="id-ID" alt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 Internal Audit</a:t>
            </a:r>
            <a:endParaRPr lang="id-ID" alt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/>
            <a:r>
              <a:rPr lang="en-US" altLang="en-US" sz="2000" dirty="0" err="1">
                <a:cs typeface="Arial" charset="0"/>
              </a:rPr>
              <a:t>Penerapan</a:t>
            </a:r>
            <a:r>
              <a:rPr lang="en-US" altLang="en-US" sz="2000" dirty="0">
                <a:cs typeface="Arial" charset="0"/>
              </a:rPr>
              <a:t> audit internal </a:t>
            </a:r>
            <a:r>
              <a:rPr lang="en-US" altLang="en-US" sz="2000" dirty="0" err="1">
                <a:cs typeface="Arial" charset="0"/>
              </a:rPr>
              <a:t>dilakukan</a:t>
            </a:r>
            <a:r>
              <a:rPr lang="en-US" altLang="en-US" sz="2000" dirty="0">
                <a:cs typeface="Arial" charset="0"/>
              </a:rPr>
              <a:t> minimal </a:t>
            </a:r>
            <a:r>
              <a:rPr lang="id-ID" altLang="en-US" sz="2000" dirty="0">
                <a:cs typeface="Arial" charset="0"/>
              </a:rPr>
              <a:t> </a:t>
            </a:r>
            <a:r>
              <a:rPr lang="en-US" altLang="en-US" sz="2000" dirty="0" smtClean="0">
                <a:cs typeface="Arial" charset="0"/>
              </a:rPr>
              <a:t>2</a:t>
            </a:r>
            <a:r>
              <a:rPr lang="id-ID" altLang="en-US" sz="2000" dirty="0" smtClean="0">
                <a:cs typeface="Arial" charset="0"/>
              </a:rPr>
              <a:t> </a:t>
            </a:r>
            <a:r>
              <a:rPr lang="en-US" altLang="en-US" sz="2000" dirty="0" smtClean="0">
                <a:cs typeface="Arial" charset="0"/>
              </a:rPr>
              <a:t>kali </a:t>
            </a:r>
            <a:r>
              <a:rPr lang="en-US" altLang="en-US" sz="2000" dirty="0" err="1">
                <a:cs typeface="Arial" charset="0"/>
              </a:rPr>
              <a:t>dalam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setahun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untuk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secara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acak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semua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Departemen</a:t>
            </a:r>
            <a:r>
              <a:rPr lang="en-US" altLang="en-US" sz="2000" dirty="0" smtClean="0">
                <a:cs typeface="Arial" charset="0"/>
              </a:rPr>
              <a:t>  yang </a:t>
            </a:r>
            <a:r>
              <a:rPr lang="en-US" altLang="en-US" sz="2000" dirty="0" err="1" smtClean="0">
                <a:cs typeface="Arial" charset="0"/>
              </a:rPr>
              <a:t>ada</a:t>
            </a:r>
            <a:endParaRPr lang="en-US" altLang="en-US" sz="2000" dirty="0">
              <a:cs typeface="Arial" charset="0"/>
            </a:endParaRPr>
          </a:p>
          <a:p>
            <a:pPr algn="just" eaLnBrk="1" hangingPunct="1"/>
            <a:r>
              <a:rPr lang="en-US" altLang="en-US" sz="2000" dirty="0" err="1">
                <a:cs typeface="Arial" charset="0"/>
              </a:rPr>
              <a:t>Dengan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hasil</a:t>
            </a:r>
            <a:r>
              <a:rPr lang="en-US" altLang="en-US" sz="2000" dirty="0">
                <a:cs typeface="Arial" charset="0"/>
              </a:rPr>
              <a:t> audit </a:t>
            </a:r>
            <a:r>
              <a:rPr lang="en-US" altLang="en-US" sz="2000" dirty="0" err="1">
                <a:cs typeface="Arial" charset="0"/>
              </a:rPr>
              <a:t>terakhir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dapat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dilihat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pada</a:t>
            </a:r>
            <a:r>
              <a:rPr lang="en-US" altLang="en-US" sz="2000" dirty="0">
                <a:cs typeface="Arial" charset="0"/>
              </a:rPr>
              <a:t> </a:t>
            </a:r>
            <a:r>
              <a:rPr lang="en-US" altLang="en-US" sz="2000" dirty="0" err="1">
                <a:cs typeface="Arial" charset="0"/>
              </a:rPr>
              <a:t>lampiran</a:t>
            </a:r>
            <a:r>
              <a:rPr lang="en-US" altLang="en-US" sz="2000" dirty="0">
                <a:cs typeface="Arial" charset="0"/>
              </a:rPr>
              <a:t>.</a:t>
            </a:r>
            <a:endParaRPr lang="en-US" sz="20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43608" y="3429000"/>
            <a:ext cx="7566992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dirty="0" smtClean="0">
                <a:cs typeface="Arial" charset="0"/>
              </a:rPr>
              <a:t> </a:t>
            </a:r>
            <a:endParaRPr lang="id-ID" altLang="en-US" b="1" dirty="0">
              <a:cs typeface="Arial" charset="0"/>
            </a:endParaRPr>
          </a:p>
          <a:p>
            <a:pPr algn="just" eaLnBrk="1" hangingPunct="1"/>
            <a:r>
              <a:rPr lang="en-US" altLang="en-US" sz="2400" b="1" dirty="0">
                <a:latin typeface="Arial" pitchFamily="34" charset="0"/>
                <a:cs typeface="Arial" pitchFamily="34" charset="0"/>
              </a:rPr>
              <a:t>c-</a:t>
            </a:r>
            <a:r>
              <a:rPr lang="id-ID" altLang="en-US" sz="2400" b="1" dirty="0">
                <a:latin typeface="Arial" pitchFamily="34" charset="0"/>
                <a:cs typeface="Arial" pitchFamily="34" charset="0"/>
              </a:rPr>
              <a:t>2) External 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</a:rPr>
              <a:t>Audit (ISO 9001) oleh  </a:t>
            </a:r>
            <a:r>
              <a:rPr lang="id-ID" altLang="en-US" sz="2400" b="1" dirty="0">
                <a:latin typeface="Arial" pitchFamily="34" charset="0"/>
                <a:cs typeface="Arial" pitchFamily="34" charset="0"/>
              </a:rPr>
              <a:t>SGS 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</a:rPr>
              <a:t>pada tanggal </a:t>
            </a:r>
            <a:r>
              <a:rPr lang="en-US" altLang="en-US" sz="24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altLang="en-US" sz="2400" b="1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id-ID" alt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b="1" dirty="0" smtClean="0">
                <a:latin typeface="Arial" pitchFamily="34" charset="0"/>
                <a:cs typeface="Arial" pitchFamily="34" charset="0"/>
              </a:rPr>
              <a:t>June 2017</a:t>
            </a:r>
            <a:endParaRPr lang="id-ID" altLang="en-US" sz="24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id-ID" altLang="en-US" dirty="0">
              <a:cs typeface="Arial" charset="0"/>
            </a:endParaRPr>
          </a:p>
          <a:p>
            <a:pPr algn="just" eaLnBrk="1" hangingPunct="1"/>
            <a:r>
              <a:rPr lang="id-ID" altLang="en-US" sz="2000" dirty="0">
                <a:latin typeface="Arial" pitchFamily="34" charset="0"/>
                <a:cs typeface="Arial" pitchFamily="34" charset="0"/>
              </a:rPr>
              <a:t>Jumlah CAR 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 Minor</a:t>
            </a:r>
          </a:p>
          <a:p>
            <a:pPr algn="just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  <a:hlinkClick r:id="rId5" action="ppaction://hlinkfile"/>
              </a:rPr>
              <a:t>Seluruh CARs sudah ditindak lanjuti dan diverifikasi internal</a:t>
            </a:r>
            <a:endParaRPr lang="id-ID" alt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/>
            <a:endParaRPr lang="id-ID" altLang="en-US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Share028\foto\Sumur Imbuhan\gedung br.jpg"/>
          <p:cNvPicPr>
            <a:picLocks noChangeAspect="1" noChangeArrowheads="1"/>
          </p:cNvPicPr>
          <p:nvPr/>
        </p:nvPicPr>
        <p:blipFill>
          <a:blip r:embed="rId2">
            <a:lum bright="71000" contrast="-24000"/>
          </a:blip>
          <a:srcRect/>
          <a:stretch>
            <a:fillRect/>
          </a:stretch>
        </p:blipFill>
        <p:spPr bwMode="auto">
          <a:xfrm>
            <a:off x="457200" y="228600"/>
            <a:ext cx="8305800" cy="5918482"/>
          </a:xfrm>
          <a:prstGeom prst="rect">
            <a:avLst/>
          </a:prstGeom>
          <a:noFill/>
        </p:spPr>
      </p:pic>
      <p:pic>
        <p:nvPicPr>
          <p:cNvPr id="5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55650" y="1181100"/>
            <a:ext cx="7129463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id-ID" altLang="en-US" sz="2400" b="1" dirty="0">
                <a:cs typeface="Arial" charset="0"/>
              </a:rPr>
              <a:t>d) </a:t>
            </a:r>
            <a:r>
              <a:rPr lang="id-ID" altLang="en-US" sz="2400" b="1" dirty="0" smtClean="0">
                <a:cs typeface="Arial" charset="0"/>
              </a:rPr>
              <a:t>Tinjauan </a:t>
            </a:r>
            <a:r>
              <a:rPr lang="id-ID" altLang="en-US" sz="2400" b="1" dirty="0">
                <a:cs typeface="Arial" charset="0"/>
              </a:rPr>
              <a:t>Manajemen</a:t>
            </a:r>
          </a:p>
          <a:p>
            <a:pPr algn="just" eaLnBrk="1" hangingPunct="1"/>
            <a:endParaRPr lang="id-ID" altLang="en-US" dirty="0">
              <a:cs typeface="Arial" charset="0"/>
            </a:endParaRPr>
          </a:p>
          <a:p>
            <a:pPr algn="just" eaLnBrk="1" hangingPunct="1"/>
            <a:r>
              <a:rPr lang="id-ID" altLang="en-US" sz="2000" dirty="0">
                <a:cs typeface="Arial" charset="0"/>
              </a:rPr>
              <a:t>Rapat Tinjauan Manajemen sudah dilakukan pada </a:t>
            </a:r>
            <a:r>
              <a:rPr lang="id-ID" altLang="en-US" sz="2000" dirty="0" smtClean="0">
                <a:cs typeface="Arial" charset="0"/>
              </a:rPr>
              <a:t>tanggal</a:t>
            </a:r>
            <a:r>
              <a:rPr lang="en-US" altLang="en-US" sz="2000" dirty="0" smtClean="0">
                <a:cs typeface="Arial" charset="0"/>
              </a:rPr>
              <a:t> 06</a:t>
            </a:r>
            <a:r>
              <a:rPr lang="id-ID" altLang="en-US" sz="2000" dirty="0" smtClean="0">
                <a:cs typeface="Arial" charset="0"/>
              </a:rPr>
              <a:t> April 2018</a:t>
            </a:r>
          </a:p>
          <a:p>
            <a:pPr algn="just" eaLnBrk="1" hangingPunct="1"/>
            <a:endParaRPr lang="id-ID" altLang="en-US" sz="2000" dirty="0">
              <a:cs typeface="Arial" charset="0"/>
            </a:endParaRPr>
          </a:p>
          <a:p>
            <a:pPr algn="just" eaLnBrk="1" hangingPunct="1"/>
            <a:r>
              <a:rPr lang="id-ID" altLang="en-US" sz="2000" dirty="0">
                <a:cs typeface="Arial" charset="0"/>
              </a:rPr>
              <a:t>Pembahasan dilakukan berdasarkan dari agenda meeting yang telah ditetapkan dan juga efektifitas dari penerapan ISO </a:t>
            </a:r>
            <a:r>
              <a:rPr lang="id-ID" altLang="en-US" sz="2000" dirty="0" smtClean="0">
                <a:cs typeface="Arial" charset="0"/>
              </a:rPr>
              <a:t>9001:2015 </a:t>
            </a:r>
            <a:r>
              <a:rPr lang="id-ID" altLang="en-US" sz="2000" dirty="0">
                <a:cs typeface="Arial" charset="0"/>
              </a:rPr>
              <a:t>terutama sasaran mutu yang telah ditetapkan sebelumnya.</a:t>
            </a:r>
          </a:p>
          <a:p>
            <a:pPr algn="just" eaLnBrk="1" hangingPunct="1"/>
            <a:endParaRPr lang="id-ID" altLang="en-US" sz="2000" dirty="0">
              <a:cs typeface="Arial" charset="0"/>
            </a:endParaRPr>
          </a:p>
          <a:p>
            <a:pPr algn="just" eaLnBrk="1" hangingPunct="1"/>
            <a:r>
              <a:rPr lang="id-ID" altLang="en-US" sz="2000" dirty="0">
                <a:cs typeface="Arial" charset="0"/>
              </a:rPr>
              <a:t>Adapun keluaran dari Rapat tinjauan Manajemen yang berupa potensi improvement dicatat </a:t>
            </a:r>
            <a:r>
              <a:rPr lang="id-ID" altLang="en-US" sz="2000" dirty="0" smtClean="0">
                <a:cs typeface="Arial" charset="0"/>
              </a:rPr>
              <a:t>bersama hasil catatan </a:t>
            </a:r>
            <a:r>
              <a:rPr lang="id-ID" altLang="en-US" sz="2000" dirty="0">
                <a:cs typeface="Arial" charset="0"/>
              </a:rPr>
              <a:t>RTM</a:t>
            </a:r>
            <a:r>
              <a:rPr lang="id-ID" altLang="en-US" sz="2000" dirty="0" smtClean="0">
                <a:cs typeface="Arial" charset="0"/>
              </a:rPr>
              <a:t>.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/>
            <a:endParaRPr lang="en-US" altLang="en-US" dirty="0" smtClean="0">
              <a:cs typeface="Arial" charset="0"/>
            </a:endParaRPr>
          </a:p>
          <a:p>
            <a:pPr algn="just" eaLnBrk="1" hangingPunct="1"/>
            <a:r>
              <a:rPr lang="en-US" altLang="en-US" sz="2400" b="1" dirty="0" smtClean="0">
                <a:cs typeface="Arial" charset="0"/>
                <a:hlinkClick r:id="rId4" action="ppaction://hlinkfile"/>
              </a:rPr>
              <a:t>d-1) </a:t>
            </a:r>
            <a:r>
              <a:rPr lang="en-US" altLang="en-US" sz="2400" b="1" dirty="0" err="1" smtClean="0">
                <a:cs typeface="Arial" charset="0"/>
                <a:hlinkClick r:id="rId4" action="ppaction://hlinkfile"/>
              </a:rPr>
              <a:t>Notulen</a:t>
            </a:r>
            <a:r>
              <a:rPr lang="en-US" altLang="en-US" sz="2400" b="1" dirty="0" smtClean="0"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4" action="ppaction://hlinkfile"/>
              </a:rPr>
              <a:t>Tinjauan</a:t>
            </a:r>
            <a:r>
              <a:rPr lang="en-US" altLang="en-US" sz="2400" b="1" dirty="0" smtClean="0"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4" action="ppaction://hlinkfile"/>
              </a:rPr>
              <a:t>Manajemen</a:t>
            </a:r>
            <a:endParaRPr lang="id-ID" altLang="en-US" sz="2400" b="1" dirty="0">
              <a:cs typeface="Arial" charset="0"/>
            </a:endParaRPr>
          </a:p>
          <a:p>
            <a:pPr algn="just" eaLnBrk="1" hangingPunct="1"/>
            <a:endParaRPr lang="id-ID" altLang="en-US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478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PT. Chitose Internasional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Agung</dc:creator>
  <cp:lastModifiedBy>Agung</cp:lastModifiedBy>
  <cp:revision>38</cp:revision>
  <dcterms:created xsi:type="dcterms:W3CDTF">2018-05-17T02:02:42Z</dcterms:created>
  <dcterms:modified xsi:type="dcterms:W3CDTF">2019-06-18T06:12:56Z</dcterms:modified>
</cp:coreProperties>
</file>