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138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server_7\Prosedur%20ISO\Audit%20mutu%20Internal\2019\smester%202\Rekap%20AMI\Hasil%20AMI%20Des%202019.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baseline="0"/>
            </a:pPr>
            <a:r>
              <a:rPr lang="en-US" sz="1400" baseline="0" dirty="0"/>
              <a:t>DISTRIBUSI TEMUAN AMI SEMESTER KE-2 TAHUN 2019 </a:t>
            </a:r>
          </a:p>
          <a:p>
            <a:pPr>
              <a:defRPr baseline="0"/>
            </a:pPr>
            <a:r>
              <a:rPr lang="en-US" sz="1400" baseline="0" dirty="0"/>
              <a:t>BERDASAR AREA</a:t>
            </a:r>
          </a:p>
        </c:rich>
      </c:tx>
      <c:layout/>
    </c:title>
    <c:view3D>
      <c:rAngAx val="1"/>
    </c:view3D>
    <c:plotArea>
      <c:layout/>
      <c:bar3DChart>
        <c:barDir val="col"/>
        <c:grouping val="clustered"/>
        <c:ser>
          <c:idx val="0"/>
          <c:order val="0"/>
          <c:tx>
            <c:strRef>
              <c:f>Dist!$C$4:$C$5</c:f>
              <c:strCache>
                <c:ptCount val="1"/>
                <c:pt idx="0">
                  <c:v>Mayor</c:v>
                </c:pt>
              </c:strCache>
            </c:strRef>
          </c:tx>
          <c:cat>
            <c:strRef>
              <c:f>Dist!$B$6:$B$17</c:f>
              <c:strCache>
                <c:ptCount val="12"/>
                <c:pt idx="0">
                  <c:v>R&amp;D</c:v>
                </c:pt>
                <c:pt idx="1">
                  <c:v>Sales &amp; Marketing</c:v>
                </c:pt>
                <c:pt idx="2">
                  <c:v>PPIC</c:v>
                </c:pt>
                <c:pt idx="3">
                  <c:v>QC</c:v>
                </c:pt>
                <c:pt idx="4">
                  <c:v>Produksi Steel</c:v>
                </c:pt>
                <c:pt idx="5">
                  <c:v>Produksi NSB</c:v>
                </c:pt>
                <c:pt idx="6">
                  <c:v>IT</c:v>
                </c:pt>
                <c:pt idx="7">
                  <c:v>ENGINEERING</c:v>
                </c:pt>
                <c:pt idx="8">
                  <c:v>HC&amp;GA</c:v>
                </c:pt>
                <c:pt idx="9">
                  <c:v>MR &amp; ISO Tim</c:v>
                </c:pt>
                <c:pt idx="10">
                  <c:v>Purchasing</c:v>
                </c:pt>
                <c:pt idx="11">
                  <c:v>Finance</c:v>
                </c:pt>
              </c:strCache>
            </c:strRef>
          </c:cat>
          <c:val>
            <c:numRef>
              <c:f>Dist!$C$6:$C$17</c:f>
              <c:numCache>
                <c:formatCode>General</c:formatCode>
                <c:ptCount val="12"/>
                <c:pt idx="0">
                  <c:v>0</c:v>
                </c:pt>
                <c:pt idx="1">
                  <c:v>0</c:v>
                </c:pt>
                <c:pt idx="2">
                  <c:v>0</c:v>
                </c:pt>
                <c:pt idx="3">
                  <c:v>0</c:v>
                </c:pt>
                <c:pt idx="4">
                  <c:v>0</c:v>
                </c:pt>
                <c:pt idx="5">
                  <c:v>0</c:v>
                </c:pt>
                <c:pt idx="6">
                  <c:v>0</c:v>
                </c:pt>
                <c:pt idx="7">
                  <c:v>0</c:v>
                </c:pt>
                <c:pt idx="8">
                  <c:v>0</c:v>
                </c:pt>
                <c:pt idx="9">
                  <c:v>0</c:v>
                </c:pt>
                <c:pt idx="10">
                  <c:v>0</c:v>
                </c:pt>
                <c:pt idx="11">
                  <c:v>0</c:v>
                </c:pt>
              </c:numCache>
            </c:numRef>
          </c:val>
        </c:ser>
        <c:ser>
          <c:idx val="1"/>
          <c:order val="1"/>
          <c:tx>
            <c:strRef>
              <c:f>Dist!$D$4:$D$5</c:f>
              <c:strCache>
                <c:ptCount val="1"/>
                <c:pt idx="0">
                  <c:v>Minor</c:v>
                </c:pt>
              </c:strCache>
            </c:strRef>
          </c:tx>
          <c:cat>
            <c:strRef>
              <c:f>Dist!$B$6:$B$17</c:f>
              <c:strCache>
                <c:ptCount val="12"/>
                <c:pt idx="0">
                  <c:v>R&amp;D</c:v>
                </c:pt>
                <c:pt idx="1">
                  <c:v>Sales &amp; Marketing</c:v>
                </c:pt>
                <c:pt idx="2">
                  <c:v>PPIC</c:v>
                </c:pt>
                <c:pt idx="3">
                  <c:v>QC</c:v>
                </c:pt>
                <c:pt idx="4">
                  <c:v>Produksi Steel</c:v>
                </c:pt>
                <c:pt idx="5">
                  <c:v>Produksi NSB</c:v>
                </c:pt>
                <c:pt idx="6">
                  <c:v>IT</c:v>
                </c:pt>
                <c:pt idx="7">
                  <c:v>ENGINEERING</c:v>
                </c:pt>
                <c:pt idx="8">
                  <c:v>HC&amp;GA</c:v>
                </c:pt>
                <c:pt idx="9">
                  <c:v>MR &amp; ISO Tim</c:v>
                </c:pt>
                <c:pt idx="10">
                  <c:v>Purchasing</c:v>
                </c:pt>
                <c:pt idx="11">
                  <c:v>Finance</c:v>
                </c:pt>
              </c:strCache>
            </c:strRef>
          </c:cat>
          <c:val>
            <c:numRef>
              <c:f>Dist!$D$6:$D$17</c:f>
              <c:numCache>
                <c:formatCode>General</c:formatCode>
                <c:ptCount val="12"/>
                <c:pt idx="0">
                  <c:v>1</c:v>
                </c:pt>
                <c:pt idx="1">
                  <c:v>1</c:v>
                </c:pt>
                <c:pt idx="2">
                  <c:v>2</c:v>
                </c:pt>
                <c:pt idx="3">
                  <c:v>1</c:v>
                </c:pt>
                <c:pt idx="4">
                  <c:v>1</c:v>
                </c:pt>
                <c:pt idx="5">
                  <c:v>2</c:v>
                </c:pt>
                <c:pt idx="6">
                  <c:v>0</c:v>
                </c:pt>
                <c:pt idx="7">
                  <c:v>0</c:v>
                </c:pt>
                <c:pt idx="8">
                  <c:v>0</c:v>
                </c:pt>
                <c:pt idx="9">
                  <c:v>0</c:v>
                </c:pt>
                <c:pt idx="10">
                  <c:v>1</c:v>
                </c:pt>
                <c:pt idx="11">
                  <c:v>1</c:v>
                </c:pt>
              </c:numCache>
            </c:numRef>
          </c:val>
        </c:ser>
        <c:ser>
          <c:idx val="2"/>
          <c:order val="2"/>
          <c:tx>
            <c:strRef>
              <c:f>Dist!$E$4:$E$5</c:f>
              <c:strCache>
                <c:ptCount val="1"/>
                <c:pt idx="0">
                  <c:v>Perlu Perhatian</c:v>
                </c:pt>
              </c:strCache>
            </c:strRef>
          </c:tx>
          <c:cat>
            <c:strRef>
              <c:f>Dist!$B$6:$B$17</c:f>
              <c:strCache>
                <c:ptCount val="12"/>
                <c:pt idx="0">
                  <c:v>R&amp;D</c:v>
                </c:pt>
                <c:pt idx="1">
                  <c:v>Sales &amp; Marketing</c:v>
                </c:pt>
                <c:pt idx="2">
                  <c:v>PPIC</c:v>
                </c:pt>
                <c:pt idx="3">
                  <c:v>QC</c:v>
                </c:pt>
                <c:pt idx="4">
                  <c:v>Produksi Steel</c:v>
                </c:pt>
                <c:pt idx="5">
                  <c:v>Produksi NSB</c:v>
                </c:pt>
                <c:pt idx="6">
                  <c:v>IT</c:v>
                </c:pt>
                <c:pt idx="7">
                  <c:v>ENGINEERING</c:v>
                </c:pt>
                <c:pt idx="8">
                  <c:v>HC&amp;GA</c:v>
                </c:pt>
                <c:pt idx="9">
                  <c:v>MR &amp; ISO Tim</c:v>
                </c:pt>
                <c:pt idx="10">
                  <c:v>Purchasing</c:v>
                </c:pt>
                <c:pt idx="11">
                  <c:v>Finance</c:v>
                </c:pt>
              </c:strCache>
            </c:strRef>
          </c:cat>
          <c:val>
            <c:numRef>
              <c:f>Dist!$E$6:$E$17</c:f>
              <c:numCache>
                <c:formatCode>General</c:formatCode>
                <c:ptCount val="12"/>
                <c:pt idx="0">
                  <c:v>0</c:v>
                </c:pt>
                <c:pt idx="1">
                  <c:v>2</c:v>
                </c:pt>
                <c:pt idx="2">
                  <c:v>4</c:v>
                </c:pt>
                <c:pt idx="3">
                  <c:v>1</c:v>
                </c:pt>
                <c:pt idx="4">
                  <c:v>5</c:v>
                </c:pt>
                <c:pt idx="5">
                  <c:v>6</c:v>
                </c:pt>
                <c:pt idx="6">
                  <c:v>0</c:v>
                </c:pt>
                <c:pt idx="7">
                  <c:v>0</c:v>
                </c:pt>
                <c:pt idx="8">
                  <c:v>0</c:v>
                </c:pt>
                <c:pt idx="9">
                  <c:v>0</c:v>
                </c:pt>
                <c:pt idx="10">
                  <c:v>4</c:v>
                </c:pt>
                <c:pt idx="11">
                  <c:v>2</c:v>
                </c:pt>
              </c:numCache>
            </c:numRef>
          </c:val>
        </c:ser>
        <c:shape val="box"/>
        <c:axId val="55071104"/>
        <c:axId val="55073024"/>
        <c:axId val="0"/>
      </c:bar3DChart>
      <c:catAx>
        <c:axId val="55071104"/>
        <c:scaling>
          <c:orientation val="minMax"/>
        </c:scaling>
        <c:axPos val="b"/>
        <c:title>
          <c:tx>
            <c:rich>
              <a:bodyPr/>
              <a:lstStyle/>
              <a:p>
                <a:pPr>
                  <a:defRPr/>
                </a:pPr>
                <a:r>
                  <a:rPr lang="en-US"/>
                  <a:t>AREA</a:t>
                </a:r>
                <a:r>
                  <a:rPr lang="en-US" baseline="0"/>
                  <a:t> AUDIT</a:t>
                </a:r>
                <a:endParaRPr lang="en-US"/>
              </a:p>
            </c:rich>
          </c:tx>
          <c:layout/>
        </c:title>
        <c:majorTickMark val="none"/>
        <c:tickLblPos val="nextTo"/>
        <c:crossAx val="55073024"/>
        <c:crosses val="autoZero"/>
        <c:auto val="1"/>
        <c:lblAlgn val="ctr"/>
        <c:lblOffset val="100"/>
      </c:catAx>
      <c:valAx>
        <c:axId val="55073024"/>
        <c:scaling>
          <c:orientation val="minMax"/>
        </c:scaling>
        <c:axPos val="l"/>
        <c:majorGridlines/>
        <c:title>
          <c:tx>
            <c:rich>
              <a:bodyPr/>
              <a:lstStyle/>
              <a:p>
                <a:pPr>
                  <a:defRPr sz="1000" baseline="0"/>
                </a:pPr>
                <a:r>
                  <a:rPr lang="en-US" sz="1000" baseline="0"/>
                  <a:t>JUMLAH TEMUAN</a:t>
                </a:r>
              </a:p>
            </c:rich>
          </c:tx>
          <c:layout/>
        </c:title>
        <c:numFmt formatCode="General" sourceLinked="1"/>
        <c:tickLblPos val="nextTo"/>
        <c:crossAx val="55071104"/>
        <c:crosses val="autoZero"/>
        <c:crossBetween val="between"/>
      </c:valAx>
    </c:plotArea>
    <c:legend>
      <c:legendPos val="r"/>
      <c:layout/>
    </c:legend>
    <c:plotVisOnly val="1"/>
  </c:chart>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ECB307A-57BB-43E0-9214-C618490F5B41}" type="datetimeFigureOut">
              <a:rPr lang="en-US" smtClean="0"/>
              <a:pPr/>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940DAF-8560-41FC-880E-82F227B4955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CB307A-57BB-43E0-9214-C618490F5B41}" type="datetimeFigureOut">
              <a:rPr lang="en-US" smtClean="0"/>
              <a:pPr/>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940DAF-8560-41FC-880E-82F227B4955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CB307A-57BB-43E0-9214-C618490F5B41}" type="datetimeFigureOut">
              <a:rPr lang="en-US" smtClean="0"/>
              <a:pPr/>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940DAF-8560-41FC-880E-82F227B4955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CB307A-57BB-43E0-9214-C618490F5B41}" type="datetimeFigureOut">
              <a:rPr lang="en-US" smtClean="0"/>
              <a:pPr/>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940DAF-8560-41FC-880E-82F227B4955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CB307A-57BB-43E0-9214-C618490F5B41}" type="datetimeFigureOut">
              <a:rPr lang="en-US" smtClean="0"/>
              <a:pPr/>
              <a:t>1/21/2020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940DAF-8560-41FC-880E-82F227B4955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CB307A-57BB-43E0-9214-C618490F5B41}" type="datetimeFigureOut">
              <a:rPr lang="en-US" smtClean="0"/>
              <a:pPr/>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940DAF-8560-41FC-880E-82F227B4955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ECB307A-57BB-43E0-9214-C618490F5B41}" type="datetimeFigureOut">
              <a:rPr lang="en-US" smtClean="0"/>
              <a:pPr/>
              <a:t>1/21/2020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940DAF-8560-41FC-880E-82F227B4955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ECB307A-57BB-43E0-9214-C618490F5B41}" type="datetimeFigureOut">
              <a:rPr lang="en-US" smtClean="0"/>
              <a:pPr/>
              <a:t>1/21/2020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940DAF-8560-41FC-880E-82F227B4955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CB307A-57BB-43E0-9214-C618490F5B41}" type="datetimeFigureOut">
              <a:rPr lang="en-US" smtClean="0"/>
              <a:pPr/>
              <a:t>1/21/2020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940DAF-8560-41FC-880E-82F227B4955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CB307A-57BB-43E0-9214-C618490F5B41}" type="datetimeFigureOut">
              <a:rPr lang="en-US" smtClean="0"/>
              <a:pPr/>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940DAF-8560-41FC-880E-82F227B4955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CB307A-57BB-43E0-9214-C618490F5B41}" type="datetimeFigureOut">
              <a:rPr lang="en-US" smtClean="0"/>
              <a:pPr/>
              <a:t>1/21/2020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940DAF-8560-41FC-880E-82F227B4955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CB307A-57BB-43E0-9214-C618490F5B41}" type="datetimeFigureOut">
              <a:rPr lang="en-US" smtClean="0"/>
              <a:pPr/>
              <a:t>1/21/2020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940DAF-8560-41FC-880E-82F227B4955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9" name="Rectangle 955"/>
          <p:cNvSpPr>
            <a:spLocks noChangeArrowheads="1"/>
          </p:cNvSpPr>
          <p:nvPr/>
        </p:nvSpPr>
        <p:spPr bwMode="auto">
          <a:xfrm>
            <a:off x="2362200" y="838200"/>
            <a:ext cx="410086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1"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sz="2200" b="1" dirty="0">
              <a:latin typeface="Arial Narrow" pitchFamily="34"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1"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MANAGEMENT REVIEW MEETING</a:t>
            </a:r>
            <a:endParaRPr kumimoji="0" lang="en-US" sz="8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200" b="1"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PT. CHITOSE INTERNASIONAL </a:t>
            </a:r>
            <a:r>
              <a:rPr kumimoji="0" lang="en-US" sz="2200" b="1" i="0" u="none" strike="noStrike" cap="none" normalizeH="0" baseline="0" dirty="0" err="1" smtClean="0">
                <a:ln>
                  <a:noFill/>
                </a:ln>
                <a:solidFill>
                  <a:schemeClr val="tx1"/>
                </a:solidFill>
                <a:effectLst/>
                <a:latin typeface="Arial Narrow" pitchFamily="34" charset="0"/>
                <a:ea typeface="Times New Roman" pitchFamily="18" charset="0"/>
                <a:cs typeface="Times New Roman" pitchFamily="18" charset="0"/>
              </a:rPr>
              <a:t>Tbk</a:t>
            </a:r>
            <a:r>
              <a:rPr kumimoji="0" lang="en-US" sz="2200" b="1"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a:t>
            </a:r>
            <a:endParaRPr kumimoji="0" lang="en-US" sz="8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200" b="1"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Date : Jan 22 ,2020</a:t>
            </a:r>
            <a:endParaRPr kumimoji="0" lang="en-US" sz="800" b="0" i="0"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Form	: CINT/QA/F-001/ MGT Review Mei 2019</a:t>
            </a:r>
            <a:endParaRPr kumimoji="0" lang="en-US" sz="1800" b="0" i="0" u="none" strike="noStrike" cap="none" normalizeH="0" baseline="0" dirty="0" smtClean="0">
              <a:ln>
                <a:noFill/>
              </a:ln>
              <a:solidFill>
                <a:schemeClr val="tx1"/>
              </a:solidFill>
              <a:effectLst/>
              <a:latin typeface="Arial" pitchFamily="34" charset="0"/>
            </a:endParaRPr>
          </a:p>
        </p:txBody>
      </p:sp>
      <p:sp>
        <p:nvSpPr>
          <p:cNvPr id="1603" name="Rectangle 579"/>
          <p:cNvSpPr>
            <a:spLocks noChangeArrowheads="1"/>
          </p:cNvSpPr>
          <p:nvPr/>
        </p:nvSpPr>
        <p:spPr bwMode="auto">
          <a:xfrm>
            <a:off x="1383339" y="3281364"/>
            <a:ext cx="6096000" cy="1892902"/>
          </a:xfrm>
          <a:prstGeom prst="rect">
            <a:avLst/>
          </a:prstGeom>
          <a:solidFill>
            <a:srgbClr val="FFFFFF"/>
          </a:solidFill>
          <a:ln w="76200" cmpd="tri">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grpSp>
        <p:nvGrpSpPr>
          <p:cNvPr id="1604" name="Group 580"/>
          <p:cNvGrpSpPr>
            <a:grpSpLocks noChangeAspect="1"/>
          </p:cNvGrpSpPr>
          <p:nvPr/>
        </p:nvGrpSpPr>
        <p:grpSpPr bwMode="auto">
          <a:xfrm>
            <a:off x="457200" y="381000"/>
            <a:ext cx="8305800" cy="5971442"/>
            <a:chOff x="851" y="632"/>
            <a:chExt cx="14170" cy="10187"/>
          </a:xfrm>
        </p:grpSpPr>
        <p:sp>
          <p:nvSpPr>
            <p:cNvPr id="1605" name="AutoShape 581"/>
            <p:cNvSpPr>
              <a:spLocks noChangeAspect="1" noChangeArrowheads="1"/>
            </p:cNvSpPr>
            <p:nvPr/>
          </p:nvSpPr>
          <p:spPr bwMode="auto">
            <a:xfrm>
              <a:off x="851" y="632"/>
              <a:ext cx="14170" cy="10187"/>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pSp>
          <p:nvGrpSpPr>
            <p:cNvPr id="1606" name="Group 582"/>
            <p:cNvGrpSpPr>
              <a:grpSpLocks/>
            </p:cNvGrpSpPr>
            <p:nvPr/>
          </p:nvGrpSpPr>
          <p:grpSpPr bwMode="auto">
            <a:xfrm>
              <a:off x="888" y="665"/>
              <a:ext cx="14096" cy="7011"/>
              <a:chOff x="888" y="665"/>
              <a:chExt cx="14096" cy="7011"/>
            </a:xfrm>
          </p:grpSpPr>
          <p:sp>
            <p:nvSpPr>
              <p:cNvPr id="1607" name="Line 583"/>
              <p:cNvSpPr>
                <a:spLocks noChangeShapeType="1"/>
              </p:cNvSpPr>
              <p:nvPr/>
            </p:nvSpPr>
            <p:spPr bwMode="auto">
              <a:xfrm flipH="1">
                <a:off x="1509" y="1011"/>
                <a:ext cx="1439"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08" name="Freeform 584"/>
              <p:cNvSpPr>
                <a:spLocks/>
              </p:cNvSpPr>
              <p:nvPr/>
            </p:nvSpPr>
            <p:spPr bwMode="auto">
              <a:xfrm>
                <a:off x="1434" y="677"/>
                <a:ext cx="236" cy="618"/>
              </a:xfrm>
              <a:custGeom>
                <a:avLst/>
                <a:gdLst/>
                <a:ahLst/>
                <a:cxnLst>
                  <a:cxn ang="0">
                    <a:pos x="168" y="540"/>
                  </a:cxn>
                  <a:cxn ang="0">
                    <a:pos x="137" y="484"/>
                  </a:cxn>
                  <a:cxn ang="0">
                    <a:pos x="75" y="351"/>
                  </a:cxn>
                  <a:cxn ang="0">
                    <a:pos x="44" y="267"/>
                  </a:cxn>
                  <a:cxn ang="0">
                    <a:pos x="19" y="189"/>
                  </a:cxn>
                  <a:cxn ang="0">
                    <a:pos x="6" y="156"/>
                  </a:cxn>
                  <a:cxn ang="0">
                    <a:pos x="6" y="122"/>
                  </a:cxn>
                  <a:cxn ang="0">
                    <a:pos x="0" y="89"/>
                  </a:cxn>
                  <a:cxn ang="0">
                    <a:pos x="6" y="66"/>
                  </a:cxn>
                  <a:cxn ang="0">
                    <a:pos x="19" y="44"/>
                  </a:cxn>
                  <a:cxn ang="0">
                    <a:pos x="25" y="27"/>
                  </a:cxn>
                  <a:cxn ang="0">
                    <a:pos x="37" y="16"/>
                  </a:cxn>
                  <a:cxn ang="0">
                    <a:pos x="50" y="5"/>
                  </a:cxn>
                  <a:cxn ang="0">
                    <a:pos x="81" y="0"/>
                  </a:cxn>
                  <a:cxn ang="0">
                    <a:pos x="106" y="5"/>
                  </a:cxn>
                  <a:cxn ang="0">
                    <a:pos x="130" y="16"/>
                  </a:cxn>
                  <a:cxn ang="0">
                    <a:pos x="149" y="33"/>
                  </a:cxn>
                  <a:cxn ang="0">
                    <a:pos x="168" y="55"/>
                  </a:cxn>
                  <a:cxn ang="0">
                    <a:pos x="168" y="72"/>
                  </a:cxn>
                  <a:cxn ang="0">
                    <a:pos x="161" y="105"/>
                  </a:cxn>
                  <a:cxn ang="0">
                    <a:pos x="155" y="122"/>
                  </a:cxn>
                  <a:cxn ang="0">
                    <a:pos x="143" y="122"/>
                  </a:cxn>
                  <a:cxn ang="0">
                    <a:pos x="130" y="122"/>
                  </a:cxn>
                  <a:cxn ang="0">
                    <a:pos x="118" y="122"/>
                  </a:cxn>
                  <a:cxn ang="0">
                    <a:pos x="118" y="128"/>
                  </a:cxn>
                  <a:cxn ang="0">
                    <a:pos x="112" y="144"/>
                  </a:cxn>
                  <a:cxn ang="0">
                    <a:pos x="112" y="167"/>
                  </a:cxn>
                  <a:cxn ang="0">
                    <a:pos x="112" y="206"/>
                  </a:cxn>
                  <a:cxn ang="0">
                    <a:pos x="124" y="278"/>
                  </a:cxn>
                  <a:cxn ang="0">
                    <a:pos x="149" y="384"/>
                  </a:cxn>
                  <a:cxn ang="0">
                    <a:pos x="205" y="518"/>
                  </a:cxn>
                  <a:cxn ang="0">
                    <a:pos x="230" y="579"/>
                  </a:cxn>
                  <a:cxn ang="0">
                    <a:pos x="236" y="613"/>
                  </a:cxn>
                  <a:cxn ang="0">
                    <a:pos x="236" y="618"/>
                  </a:cxn>
                  <a:cxn ang="0">
                    <a:pos x="230" y="618"/>
                  </a:cxn>
                  <a:cxn ang="0">
                    <a:pos x="224" y="618"/>
                  </a:cxn>
                  <a:cxn ang="0">
                    <a:pos x="217" y="607"/>
                  </a:cxn>
                  <a:cxn ang="0">
                    <a:pos x="186" y="568"/>
                  </a:cxn>
                  <a:cxn ang="0">
                    <a:pos x="168" y="540"/>
                  </a:cxn>
                </a:cxnLst>
                <a:rect l="0" t="0" r="r" b="b"/>
                <a:pathLst>
                  <a:path w="236" h="618">
                    <a:moveTo>
                      <a:pt x="168" y="540"/>
                    </a:moveTo>
                    <a:lnTo>
                      <a:pt x="137" y="484"/>
                    </a:lnTo>
                    <a:lnTo>
                      <a:pt x="75" y="351"/>
                    </a:lnTo>
                    <a:lnTo>
                      <a:pt x="44" y="267"/>
                    </a:lnTo>
                    <a:lnTo>
                      <a:pt x="19" y="189"/>
                    </a:lnTo>
                    <a:lnTo>
                      <a:pt x="6" y="156"/>
                    </a:lnTo>
                    <a:lnTo>
                      <a:pt x="6" y="122"/>
                    </a:lnTo>
                    <a:lnTo>
                      <a:pt x="0" y="89"/>
                    </a:lnTo>
                    <a:lnTo>
                      <a:pt x="6" y="66"/>
                    </a:lnTo>
                    <a:lnTo>
                      <a:pt x="19" y="44"/>
                    </a:lnTo>
                    <a:lnTo>
                      <a:pt x="25" y="27"/>
                    </a:lnTo>
                    <a:lnTo>
                      <a:pt x="37" y="16"/>
                    </a:lnTo>
                    <a:lnTo>
                      <a:pt x="50" y="5"/>
                    </a:lnTo>
                    <a:lnTo>
                      <a:pt x="81" y="0"/>
                    </a:lnTo>
                    <a:lnTo>
                      <a:pt x="106" y="5"/>
                    </a:lnTo>
                    <a:lnTo>
                      <a:pt x="130" y="16"/>
                    </a:lnTo>
                    <a:lnTo>
                      <a:pt x="149" y="33"/>
                    </a:lnTo>
                    <a:lnTo>
                      <a:pt x="168" y="55"/>
                    </a:lnTo>
                    <a:lnTo>
                      <a:pt x="168" y="72"/>
                    </a:lnTo>
                    <a:lnTo>
                      <a:pt x="161" y="105"/>
                    </a:lnTo>
                    <a:lnTo>
                      <a:pt x="155" y="122"/>
                    </a:lnTo>
                    <a:lnTo>
                      <a:pt x="143" y="122"/>
                    </a:lnTo>
                    <a:lnTo>
                      <a:pt x="130" y="122"/>
                    </a:lnTo>
                    <a:lnTo>
                      <a:pt x="118" y="122"/>
                    </a:lnTo>
                    <a:lnTo>
                      <a:pt x="118" y="128"/>
                    </a:lnTo>
                    <a:lnTo>
                      <a:pt x="112" y="144"/>
                    </a:lnTo>
                    <a:lnTo>
                      <a:pt x="112" y="167"/>
                    </a:lnTo>
                    <a:lnTo>
                      <a:pt x="112" y="206"/>
                    </a:lnTo>
                    <a:lnTo>
                      <a:pt x="124" y="278"/>
                    </a:lnTo>
                    <a:lnTo>
                      <a:pt x="149" y="384"/>
                    </a:lnTo>
                    <a:lnTo>
                      <a:pt x="205" y="518"/>
                    </a:lnTo>
                    <a:lnTo>
                      <a:pt x="230" y="579"/>
                    </a:lnTo>
                    <a:lnTo>
                      <a:pt x="236" y="613"/>
                    </a:lnTo>
                    <a:lnTo>
                      <a:pt x="236" y="618"/>
                    </a:lnTo>
                    <a:lnTo>
                      <a:pt x="230" y="618"/>
                    </a:lnTo>
                    <a:lnTo>
                      <a:pt x="224" y="618"/>
                    </a:lnTo>
                    <a:lnTo>
                      <a:pt x="217" y="607"/>
                    </a:lnTo>
                    <a:lnTo>
                      <a:pt x="186" y="568"/>
                    </a:lnTo>
                    <a:lnTo>
                      <a:pt x="168" y="540"/>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09" name="Freeform 585"/>
              <p:cNvSpPr>
                <a:spLocks/>
              </p:cNvSpPr>
              <p:nvPr/>
            </p:nvSpPr>
            <p:spPr bwMode="auto">
              <a:xfrm>
                <a:off x="1434" y="677"/>
                <a:ext cx="236" cy="618"/>
              </a:xfrm>
              <a:custGeom>
                <a:avLst/>
                <a:gdLst/>
                <a:ahLst/>
                <a:cxnLst>
                  <a:cxn ang="0">
                    <a:pos x="168" y="540"/>
                  </a:cxn>
                  <a:cxn ang="0">
                    <a:pos x="137" y="484"/>
                  </a:cxn>
                  <a:cxn ang="0">
                    <a:pos x="75" y="351"/>
                  </a:cxn>
                  <a:cxn ang="0">
                    <a:pos x="44" y="267"/>
                  </a:cxn>
                  <a:cxn ang="0">
                    <a:pos x="19" y="189"/>
                  </a:cxn>
                  <a:cxn ang="0">
                    <a:pos x="6" y="156"/>
                  </a:cxn>
                  <a:cxn ang="0">
                    <a:pos x="6" y="122"/>
                  </a:cxn>
                  <a:cxn ang="0">
                    <a:pos x="0" y="89"/>
                  </a:cxn>
                  <a:cxn ang="0">
                    <a:pos x="6" y="66"/>
                  </a:cxn>
                  <a:cxn ang="0">
                    <a:pos x="19" y="44"/>
                  </a:cxn>
                  <a:cxn ang="0">
                    <a:pos x="25" y="27"/>
                  </a:cxn>
                  <a:cxn ang="0">
                    <a:pos x="37" y="16"/>
                  </a:cxn>
                  <a:cxn ang="0">
                    <a:pos x="50" y="5"/>
                  </a:cxn>
                  <a:cxn ang="0">
                    <a:pos x="81" y="0"/>
                  </a:cxn>
                  <a:cxn ang="0">
                    <a:pos x="106" y="5"/>
                  </a:cxn>
                  <a:cxn ang="0">
                    <a:pos x="130" y="16"/>
                  </a:cxn>
                  <a:cxn ang="0">
                    <a:pos x="149" y="33"/>
                  </a:cxn>
                  <a:cxn ang="0">
                    <a:pos x="168" y="55"/>
                  </a:cxn>
                  <a:cxn ang="0">
                    <a:pos x="168" y="72"/>
                  </a:cxn>
                  <a:cxn ang="0">
                    <a:pos x="161" y="105"/>
                  </a:cxn>
                  <a:cxn ang="0">
                    <a:pos x="155" y="122"/>
                  </a:cxn>
                  <a:cxn ang="0">
                    <a:pos x="143" y="122"/>
                  </a:cxn>
                  <a:cxn ang="0">
                    <a:pos x="130" y="122"/>
                  </a:cxn>
                  <a:cxn ang="0">
                    <a:pos x="118" y="122"/>
                  </a:cxn>
                  <a:cxn ang="0">
                    <a:pos x="118" y="128"/>
                  </a:cxn>
                  <a:cxn ang="0">
                    <a:pos x="112" y="144"/>
                  </a:cxn>
                  <a:cxn ang="0">
                    <a:pos x="112" y="167"/>
                  </a:cxn>
                  <a:cxn ang="0">
                    <a:pos x="112" y="206"/>
                  </a:cxn>
                  <a:cxn ang="0">
                    <a:pos x="124" y="278"/>
                  </a:cxn>
                  <a:cxn ang="0">
                    <a:pos x="149" y="384"/>
                  </a:cxn>
                  <a:cxn ang="0">
                    <a:pos x="205" y="518"/>
                  </a:cxn>
                  <a:cxn ang="0">
                    <a:pos x="230" y="579"/>
                  </a:cxn>
                  <a:cxn ang="0">
                    <a:pos x="236" y="613"/>
                  </a:cxn>
                  <a:cxn ang="0">
                    <a:pos x="236" y="618"/>
                  </a:cxn>
                  <a:cxn ang="0">
                    <a:pos x="230" y="618"/>
                  </a:cxn>
                  <a:cxn ang="0">
                    <a:pos x="224" y="618"/>
                  </a:cxn>
                  <a:cxn ang="0">
                    <a:pos x="217" y="607"/>
                  </a:cxn>
                  <a:cxn ang="0">
                    <a:pos x="186" y="568"/>
                  </a:cxn>
                  <a:cxn ang="0">
                    <a:pos x="168" y="540"/>
                  </a:cxn>
                </a:cxnLst>
                <a:rect l="0" t="0" r="r" b="b"/>
                <a:pathLst>
                  <a:path w="236" h="618">
                    <a:moveTo>
                      <a:pt x="168" y="540"/>
                    </a:moveTo>
                    <a:lnTo>
                      <a:pt x="137" y="484"/>
                    </a:lnTo>
                    <a:lnTo>
                      <a:pt x="75" y="351"/>
                    </a:lnTo>
                    <a:lnTo>
                      <a:pt x="44" y="267"/>
                    </a:lnTo>
                    <a:lnTo>
                      <a:pt x="19" y="189"/>
                    </a:lnTo>
                    <a:lnTo>
                      <a:pt x="6" y="156"/>
                    </a:lnTo>
                    <a:lnTo>
                      <a:pt x="6" y="122"/>
                    </a:lnTo>
                    <a:lnTo>
                      <a:pt x="0" y="89"/>
                    </a:lnTo>
                    <a:lnTo>
                      <a:pt x="6" y="66"/>
                    </a:lnTo>
                    <a:lnTo>
                      <a:pt x="19" y="44"/>
                    </a:lnTo>
                    <a:lnTo>
                      <a:pt x="25" y="27"/>
                    </a:lnTo>
                    <a:lnTo>
                      <a:pt x="37" y="16"/>
                    </a:lnTo>
                    <a:lnTo>
                      <a:pt x="50" y="5"/>
                    </a:lnTo>
                    <a:lnTo>
                      <a:pt x="81" y="0"/>
                    </a:lnTo>
                    <a:lnTo>
                      <a:pt x="106" y="5"/>
                    </a:lnTo>
                    <a:lnTo>
                      <a:pt x="130" y="16"/>
                    </a:lnTo>
                    <a:lnTo>
                      <a:pt x="149" y="33"/>
                    </a:lnTo>
                    <a:lnTo>
                      <a:pt x="168" y="55"/>
                    </a:lnTo>
                    <a:lnTo>
                      <a:pt x="168" y="72"/>
                    </a:lnTo>
                    <a:lnTo>
                      <a:pt x="161" y="105"/>
                    </a:lnTo>
                    <a:lnTo>
                      <a:pt x="155" y="122"/>
                    </a:lnTo>
                    <a:lnTo>
                      <a:pt x="143" y="122"/>
                    </a:lnTo>
                    <a:lnTo>
                      <a:pt x="130" y="122"/>
                    </a:lnTo>
                    <a:lnTo>
                      <a:pt x="118" y="122"/>
                    </a:lnTo>
                    <a:lnTo>
                      <a:pt x="118" y="128"/>
                    </a:lnTo>
                    <a:lnTo>
                      <a:pt x="112" y="144"/>
                    </a:lnTo>
                    <a:lnTo>
                      <a:pt x="112" y="167"/>
                    </a:lnTo>
                    <a:lnTo>
                      <a:pt x="112" y="206"/>
                    </a:lnTo>
                    <a:lnTo>
                      <a:pt x="124" y="278"/>
                    </a:lnTo>
                    <a:lnTo>
                      <a:pt x="149" y="384"/>
                    </a:lnTo>
                    <a:lnTo>
                      <a:pt x="205" y="518"/>
                    </a:lnTo>
                    <a:lnTo>
                      <a:pt x="230" y="579"/>
                    </a:lnTo>
                    <a:lnTo>
                      <a:pt x="236" y="613"/>
                    </a:lnTo>
                    <a:lnTo>
                      <a:pt x="236" y="618"/>
                    </a:lnTo>
                    <a:lnTo>
                      <a:pt x="230" y="618"/>
                    </a:lnTo>
                    <a:lnTo>
                      <a:pt x="224" y="618"/>
                    </a:lnTo>
                    <a:lnTo>
                      <a:pt x="217" y="607"/>
                    </a:lnTo>
                    <a:lnTo>
                      <a:pt x="186" y="568"/>
                    </a:lnTo>
                    <a:lnTo>
                      <a:pt x="168" y="540"/>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10" name="Freeform 586"/>
              <p:cNvSpPr>
                <a:spLocks/>
              </p:cNvSpPr>
              <p:nvPr/>
            </p:nvSpPr>
            <p:spPr bwMode="auto">
              <a:xfrm>
                <a:off x="2948" y="788"/>
                <a:ext cx="633" cy="518"/>
              </a:xfrm>
              <a:custGeom>
                <a:avLst/>
                <a:gdLst/>
                <a:ahLst/>
                <a:cxnLst>
                  <a:cxn ang="0">
                    <a:pos x="0" y="518"/>
                  </a:cxn>
                  <a:cxn ang="0">
                    <a:pos x="43" y="479"/>
                  </a:cxn>
                  <a:cxn ang="0">
                    <a:pos x="99" y="429"/>
                  </a:cxn>
                  <a:cxn ang="0">
                    <a:pos x="167" y="368"/>
                  </a:cxn>
                  <a:cxn ang="0">
                    <a:pos x="248" y="295"/>
                  </a:cxn>
                  <a:cxn ang="0">
                    <a:pos x="292" y="256"/>
                  </a:cxn>
                  <a:cxn ang="0">
                    <a:pos x="385" y="173"/>
                  </a:cxn>
                  <a:cxn ang="0">
                    <a:pos x="484" y="84"/>
                  </a:cxn>
                  <a:cxn ang="0">
                    <a:pos x="546" y="28"/>
                  </a:cxn>
                  <a:cxn ang="0">
                    <a:pos x="571" y="11"/>
                  </a:cxn>
                  <a:cxn ang="0">
                    <a:pos x="602" y="6"/>
                  </a:cxn>
                  <a:cxn ang="0">
                    <a:pos x="620" y="0"/>
                  </a:cxn>
                  <a:cxn ang="0">
                    <a:pos x="633" y="0"/>
                  </a:cxn>
                  <a:cxn ang="0">
                    <a:pos x="565" y="0"/>
                  </a:cxn>
                  <a:cxn ang="0">
                    <a:pos x="422" y="0"/>
                  </a:cxn>
                  <a:cxn ang="0">
                    <a:pos x="273" y="0"/>
                  </a:cxn>
                  <a:cxn ang="0">
                    <a:pos x="205" y="0"/>
                  </a:cxn>
                  <a:cxn ang="0">
                    <a:pos x="192" y="0"/>
                  </a:cxn>
                  <a:cxn ang="0">
                    <a:pos x="167" y="6"/>
                  </a:cxn>
                  <a:cxn ang="0">
                    <a:pos x="136" y="11"/>
                  </a:cxn>
                  <a:cxn ang="0">
                    <a:pos x="105" y="33"/>
                  </a:cxn>
                  <a:cxn ang="0">
                    <a:pos x="62" y="72"/>
                  </a:cxn>
                  <a:cxn ang="0">
                    <a:pos x="6" y="128"/>
                  </a:cxn>
                  <a:cxn ang="0">
                    <a:pos x="0" y="518"/>
                  </a:cxn>
                </a:cxnLst>
                <a:rect l="0" t="0" r="r" b="b"/>
                <a:pathLst>
                  <a:path w="633" h="518">
                    <a:moveTo>
                      <a:pt x="0" y="518"/>
                    </a:moveTo>
                    <a:lnTo>
                      <a:pt x="43" y="479"/>
                    </a:lnTo>
                    <a:lnTo>
                      <a:pt x="99" y="429"/>
                    </a:lnTo>
                    <a:lnTo>
                      <a:pt x="167" y="368"/>
                    </a:lnTo>
                    <a:lnTo>
                      <a:pt x="248" y="295"/>
                    </a:lnTo>
                    <a:lnTo>
                      <a:pt x="292" y="256"/>
                    </a:lnTo>
                    <a:lnTo>
                      <a:pt x="385" y="173"/>
                    </a:lnTo>
                    <a:lnTo>
                      <a:pt x="484" y="84"/>
                    </a:lnTo>
                    <a:lnTo>
                      <a:pt x="546" y="28"/>
                    </a:lnTo>
                    <a:lnTo>
                      <a:pt x="571" y="11"/>
                    </a:lnTo>
                    <a:lnTo>
                      <a:pt x="602" y="6"/>
                    </a:lnTo>
                    <a:lnTo>
                      <a:pt x="620" y="0"/>
                    </a:lnTo>
                    <a:lnTo>
                      <a:pt x="633" y="0"/>
                    </a:lnTo>
                    <a:lnTo>
                      <a:pt x="565" y="0"/>
                    </a:lnTo>
                    <a:lnTo>
                      <a:pt x="422" y="0"/>
                    </a:lnTo>
                    <a:lnTo>
                      <a:pt x="273" y="0"/>
                    </a:lnTo>
                    <a:lnTo>
                      <a:pt x="205" y="0"/>
                    </a:lnTo>
                    <a:lnTo>
                      <a:pt x="192" y="0"/>
                    </a:lnTo>
                    <a:lnTo>
                      <a:pt x="167" y="6"/>
                    </a:lnTo>
                    <a:lnTo>
                      <a:pt x="136" y="11"/>
                    </a:lnTo>
                    <a:lnTo>
                      <a:pt x="105" y="33"/>
                    </a:lnTo>
                    <a:lnTo>
                      <a:pt x="62" y="72"/>
                    </a:lnTo>
                    <a:lnTo>
                      <a:pt x="6" y="128"/>
                    </a:lnTo>
                    <a:lnTo>
                      <a:pt x="0" y="518"/>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11" name="Freeform 587"/>
              <p:cNvSpPr>
                <a:spLocks/>
              </p:cNvSpPr>
              <p:nvPr/>
            </p:nvSpPr>
            <p:spPr bwMode="auto">
              <a:xfrm>
                <a:off x="2954" y="788"/>
                <a:ext cx="422" cy="323"/>
              </a:xfrm>
              <a:custGeom>
                <a:avLst/>
                <a:gdLst/>
                <a:ahLst/>
                <a:cxnLst>
                  <a:cxn ang="0">
                    <a:pos x="0" y="323"/>
                  </a:cxn>
                  <a:cxn ang="0">
                    <a:pos x="75" y="256"/>
                  </a:cxn>
                  <a:cxn ang="0">
                    <a:pos x="174" y="162"/>
                  </a:cxn>
                  <a:cxn ang="0">
                    <a:pos x="273" y="72"/>
                  </a:cxn>
                  <a:cxn ang="0">
                    <a:pos x="317" y="33"/>
                  </a:cxn>
                  <a:cxn ang="0">
                    <a:pos x="329" y="22"/>
                  </a:cxn>
                  <a:cxn ang="0">
                    <a:pos x="348" y="11"/>
                  </a:cxn>
                  <a:cxn ang="0">
                    <a:pos x="379" y="6"/>
                  </a:cxn>
                  <a:cxn ang="0">
                    <a:pos x="422" y="0"/>
                  </a:cxn>
                </a:cxnLst>
                <a:rect l="0" t="0" r="r" b="b"/>
                <a:pathLst>
                  <a:path w="422" h="323">
                    <a:moveTo>
                      <a:pt x="0" y="323"/>
                    </a:moveTo>
                    <a:lnTo>
                      <a:pt x="75" y="256"/>
                    </a:lnTo>
                    <a:lnTo>
                      <a:pt x="174" y="162"/>
                    </a:lnTo>
                    <a:lnTo>
                      <a:pt x="273" y="72"/>
                    </a:lnTo>
                    <a:lnTo>
                      <a:pt x="317" y="33"/>
                    </a:lnTo>
                    <a:lnTo>
                      <a:pt x="329" y="22"/>
                    </a:lnTo>
                    <a:lnTo>
                      <a:pt x="348" y="11"/>
                    </a:lnTo>
                    <a:lnTo>
                      <a:pt x="379" y="6"/>
                    </a:lnTo>
                    <a:lnTo>
                      <a:pt x="422"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12" name="Freeform 588"/>
              <p:cNvSpPr>
                <a:spLocks/>
              </p:cNvSpPr>
              <p:nvPr/>
            </p:nvSpPr>
            <p:spPr bwMode="auto">
              <a:xfrm>
                <a:off x="3841" y="916"/>
                <a:ext cx="534" cy="424"/>
              </a:xfrm>
              <a:custGeom>
                <a:avLst/>
                <a:gdLst/>
                <a:ahLst/>
                <a:cxnLst>
                  <a:cxn ang="0">
                    <a:pos x="534" y="390"/>
                  </a:cxn>
                  <a:cxn ang="0">
                    <a:pos x="528" y="396"/>
                  </a:cxn>
                  <a:cxn ang="0">
                    <a:pos x="515" y="401"/>
                  </a:cxn>
                  <a:cxn ang="0">
                    <a:pos x="503" y="413"/>
                  </a:cxn>
                  <a:cxn ang="0">
                    <a:pos x="484" y="418"/>
                  </a:cxn>
                  <a:cxn ang="0">
                    <a:pos x="466" y="424"/>
                  </a:cxn>
                  <a:cxn ang="0">
                    <a:pos x="441" y="424"/>
                  </a:cxn>
                  <a:cxn ang="0">
                    <a:pos x="410" y="424"/>
                  </a:cxn>
                  <a:cxn ang="0">
                    <a:pos x="391" y="424"/>
                  </a:cxn>
                  <a:cxn ang="0">
                    <a:pos x="329" y="424"/>
                  </a:cxn>
                  <a:cxn ang="0">
                    <a:pos x="199" y="424"/>
                  </a:cxn>
                  <a:cxn ang="0">
                    <a:pos x="62" y="424"/>
                  </a:cxn>
                  <a:cxn ang="0">
                    <a:pos x="0" y="424"/>
                  </a:cxn>
                  <a:cxn ang="0">
                    <a:pos x="13" y="424"/>
                  </a:cxn>
                  <a:cxn ang="0">
                    <a:pos x="31" y="424"/>
                  </a:cxn>
                  <a:cxn ang="0">
                    <a:pos x="56" y="413"/>
                  </a:cxn>
                  <a:cxn ang="0">
                    <a:pos x="87" y="396"/>
                  </a:cxn>
                  <a:cxn ang="0">
                    <a:pos x="149" y="346"/>
                  </a:cxn>
                  <a:cxn ang="0">
                    <a:pos x="249" y="257"/>
                  </a:cxn>
                  <a:cxn ang="0">
                    <a:pos x="342" y="173"/>
                  </a:cxn>
                  <a:cxn ang="0">
                    <a:pos x="385" y="134"/>
                  </a:cxn>
                  <a:cxn ang="0">
                    <a:pos x="466" y="62"/>
                  </a:cxn>
                  <a:cxn ang="0">
                    <a:pos x="534" y="0"/>
                  </a:cxn>
                  <a:cxn ang="0">
                    <a:pos x="534" y="390"/>
                  </a:cxn>
                </a:cxnLst>
                <a:rect l="0" t="0" r="r" b="b"/>
                <a:pathLst>
                  <a:path w="534" h="424">
                    <a:moveTo>
                      <a:pt x="534" y="390"/>
                    </a:moveTo>
                    <a:lnTo>
                      <a:pt x="528" y="396"/>
                    </a:lnTo>
                    <a:lnTo>
                      <a:pt x="515" y="401"/>
                    </a:lnTo>
                    <a:lnTo>
                      <a:pt x="503" y="413"/>
                    </a:lnTo>
                    <a:lnTo>
                      <a:pt x="484" y="418"/>
                    </a:lnTo>
                    <a:lnTo>
                      <a:pt x="466" y="424"/>
                    </a:lnTo>
                    <a:lnTo>
                      <a:pt x="441" y="424"/>
                    </a:lnTo>
                    <a:lnTo>
                      <a:pt x="410" y="424"/>
                    </a:lnTo>
                    <a:lnTo>
                      <a:pt x="391" y="424"/>
                    </a:lnTo>
                    <a:lnTo>
                      <a:pt x="329" y="424"/>
                    </a:lnTo>
                    <a:lnTo>
                      <a:pt x="199" y="424"/>
                    </a:lnTo>
                    <a:lnTo>
                      <a:pt x="62" y="424"/>
                    </a:lnTo>
                    <a:lnTo>
                      <a:pt x="0" y="424"/>
                    </a:lnTo>
                    <a:lnTo>
                      <a:pt x="13" y="424"/>
                    </a:lnTo>
                    <a:lnTo>
                      <a:pt x="31" y="424"/>
                    </a:lnTo>
                    <a:lnTo>
                      <a:pt x="56" y="413"/>
                    </a:lnTo>
                    <a:lnTo>
                      <a:pt x="87" y="396"/>
                    </a:lnTo>
                    <a:lnTo>
                      <a:pt x="149" y="346"/>
                    </a:lnTo>
                    <a:lnTo>
                      <a:pt x="249" y="257"/>
                    </a:lnTo>
                    <a:lnTo>
                      <a:pt x="342" y="173"/>
                    </a:lnTo>
                    <a:lnTo>
                      <a:pt x="385" y="134"/>
                    </a:lnTo>
                    <a:lnTo>
                      <a:pt x="466" y="62"/>
                    </a:lnTo>
                    <a:lnTo>
                      <a:pt x="534" y="0"/>
                    </a:lnTo>
                    <a:lnTo>
                      <a:pt x="534" y="39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13" name="Freeform 589"/>
              <p:cNvSpPr>
                <a:spLocks/>
              </p:cNvSpPr>
              <p:nvPr/>
            </p:nvSpPr>
            <p:spPr bwMode="auto">
              <a:xfrm>
                <a:off x="4052" y="1122"/>
                <a:ext cx="310" cy="218"/>
              </a:xfrm>
              <a:custGeom>
                <a:avLst/>
                <a:gdLst/>
                <a:ahLst/>
                <a:cxnLst>
                  <a:cxn ang="0">
                    <a:pos x="0" y="218"/>
                  </a:cxn>
                  <a:cxn ang="0">
                    <a:pos x="25" y="218"/>
                  </a:cxn>
                  <a:cxn ang="0">
                    <a:pos x="50" y="212"/>
                  </a:cxn>
                  <a:cxn ang="0">
                    <a:pos x="75" y="207"/>
                  </a:cxn>
                  <a:cxn ang="0">
                    <a:pos x="100" y="190"/>
                  </a:cxn>
                  <a:cxn ang="0">
                    <a:pos x="124" y="168"/>
                  </a:cxn>
                  <a:cxn ang="0">
                    <a:pos x="174" y="123"/>
                  </a:cxn>
                  <a:cxn ang="0">
                    <a:pos x="236" y="67"/>
                  </a:cxn>
                  <a:cxn ang="0">
                    <a:pos x="310" y="0"/>
                  </a:cxn>
                </a:cxnLst>
                <a:rect l="0" t="0" r="r" b="b"/>
                <a:pathLst>
                  <a:path w="310" h="218">
                    <a:moveTo>
                      <a:pt x="0" y="218"/>
                    </a:moveTo>
                    <a:lnTo>
                      <a:pt x="25" y="218"/>
                    </a:lnTo>
                    <a:lnTo>
                      <a:pt x="50" y="212"/>
                    </a:lnTo>
                    <a:lnTo>
                      <a:pt x="75" y="207"/>
                    </a:lnTo>
                    <a:lnTo>
                      <a:pt x="100" y="190"/>
                    </a:lnTo>
                    <a:lnTo>
                      <a:pt x="124" y="168"/>
                    </a:lnTo>
                    <a:lnTo>
                      <a:pt x="174" y="123"/>
                    </a:lnTo>
                    <a:lnTo>
                      <a:pt x="236" y="67"/>
                    </a:lnTo>
                    <a:lnTo>
                      <a:pt x="310"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14" name="Freeform 590"/>
              <p:cNvSpPr>
                <a:spLocks/>
              </p:cNvSpPr>
              <p:nvPr/>
            </p:nvSpPr>
            <p:spPr bwMode="auto">
              <a:xfrm>
                <a:off x="2905" y="1011"/>
                <a:ext cx="1470" cy="111"/>
              </a:xfrm>
              <a:custGeom>
                <a:avLst/>
                <a:gdLst/>
                <a:ahLst/>
                <a:cxnLst>
                  <a:cxn ang="0">
                    <a:pos x="1470" y="0"/>
                  </a:cxn>
                  <a:cxn ang="0">
                    <a:pos x="0" y="0"/>
                  </a:cxn>
                  <a:cxn ang="0">
                    <a:pos x="18" y="111"/>
                  </a:cxn>
                  <a:cxn ang="0">
                    <a:pos x="1470" y="111"/>
                  </a:cxn>
                  <a:cxn ang="0">
                    <a:pos x="1470" y="0"/>
                  </a:cxn>
                </a:cxnLst>
                <a:rect l="0" t="0" r="r" b="b"/>
                <a:pathLst>
                  <a:path w="1470" h="111">
                    <a:moveTo>
                      <a:pt x="1470" y="0"/>
                    </a:moveTo>
                    <a:lnTo>
                      <a:pt x="0" y="0"/>
                    </a:lnTo>
                    <a:lnTo>
                      <a:pt x="18" y="111"/>
                    </a:lnTo>
                    <a:lnTo>
                      <a:pt x="1470" y="111"/>
                    </a:lnTo>
                    <a:lnTo>
                      <a:pt x="1470" y="0"/>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15" name="Line 591"/>
              <p:cNvSpPr>
                <a:spLocks noChangeShapeType="1"/>
              </p:cNvSpPr>
              <p:nvPr/>
            </p:nvSpPr>
            <p:spPr bwMode="auto">
              <a:xfrm flipH="1">
                <a:off x="2929" y="1011"/>
                <a:ext cx="1446"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16" name="Line 592"/>
              <p:cNvSpPr>
                <a:spLocks noChangeShapeType="1"/>
              </p:cNvSpPr>
              <p:nvPr/>
            </p:nvSpPr>
            <p:spPr bwMode="auto">
              <a:xfrm>
                <a:off x="2923" y="1122"/>
                <a:ext cx="1452"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17" name="Freeform 593"/>
              <p:cNvSpPr>
                <a:spLocks/>
              </p:cNvSpPr>
              <p:nvPr/>
            </p:nvSpPr>
            <p:spPr bwMode="auto">
              <a:xfrm>
                <a:off x="3128" y="788"/>
                <a:ext cx="1154" cy="552"/>
              </a:xfrm>
              <a:custGeom>
                <a:avLst/>
                <a:gdLst/>
                <a:ahLst/>
                <a:cxnLst>
                  <a:cxn ang="0">
                    <a:pos x="775" y="262"/>
                  </a:cxn>
                  <a:cxn ang="0">
                    <a:pos x="813" y="301"/>
                  </a:cxn>
                  <a:cxn ang="0">
                    <a:pos x="912" y="385"/>
                  </a:cxn>
                  <a:cxn ang="0">
                    <a:pos x="1011" y="474"/>
                  </a:cxn>
                  <a:cxn ang="0">
                    <a:pos x="1067" y="524"/>
                  </a:cxn>
                  <a:cxn ang="0">
                    <a:pos x="1092" y="541"/>
                  </a:cxn>
                  <a:cxn ang="0">
                    <a:pos x="1123" y="552"/>
                  </a:cxn>
                  <a:cxn ang="0">
                    <a:pos x="1141" y="552"/>
                  </a:cxn>
                  <a:cxn ang="0">
                    <a:pos x="1154" y="552"/>
                  </a:cxn>
                  <a:cxn ang="0">
                    <a:pos x="1086" y="552"/>
                  </a:cxn>
                  <a:cxn ang="0">
                    <a:pos x="943" y="552"/>
                  </a:cxn>
                  <a:cxn ang="0">
                    <a:pos x="800" y="552"/>
                  </a:cxn>
                  <a:cxn ang="0">
                    <a:pos x="726" y="552"/>
                  </a:cxn>
                  <a:cxn ang="0">
                    <a:pos x="720" y="552"/>
                  </a:cxn>
                  <a:cxn ang="0">
                    <a:pos x="695" y="552"/>
                  </a:cxn>
                  <a:cxn ang="0">
                    <a:pos x="658" y="541"/>
                  </a:cxn>
                  <a:cxn ang="0">
                    <a:pos x="633" y="524"/>
                  </a:cxn>
                  <a:cxn ang="0">
                    <a:pos x="589" y="485"/>
                  </a:cxn>
                  <a:cxn ang="0">
                    <a:pos x="533" y="435"/>
                  </a:cxn>
                  <a:cxn ang="0">
                    <a:pos x="465" y="368"/>
                  </a:cxn>
                  <a:cxn ang="0">
                    <a:pos x="378" y="295"/>
                  </a:cxn>
                  <a:cxn ang="0">
                    <a:pos x="341" y="256"/>
                  </a:cxn>
                  <a:cxn ang="0">
                    <a:pos x="248" y="173"/>
                  </a:cxn>
                  <a:cxn ang="0">
                    <a:pos x="149" y="84"/>
                  </a:cxn>
                  <a:cxn ang="0">
                    <a:pos x="81" y="28"/>
                  </a:cxn>
                  <a:cxn ang="0">
                    <a:pos x="50" y="11"/>
                  </a:cxn>
                  <a:cxn ang="0">
                    <a:pos x="25" y="6"/>
                  </a:cxn>
                  <a:cxn ang="0">
                    <a:pos x="6" y="0"/>
                  </a:cxn>
                  <a:cxn ang="0">
                    <a:pos x="0" y="0"/>
                  </a:cxn>
                  <a:cxn ang="0">
                    <a:pos x="56" y="0"/>
                  </a:cxn>
                  <a:cxn ang="0">
                    <a:pos x="192" y="0"/>
                  </a:cxn>
                  <a:cxn ang="0">
                    <a:pos x="322" y="0"/>
                  </a:cxn>
                  <a:cxn ang="0">
                    <a:pos x="391" y="0"/>
                  </a:cxn>
                  <a:cxn ang="0">
                    <a:pos x="403" y="0"/>
                  </a:cxn>
                  <a:cxn ang="0">
                    <a:pos x="440" y="0"/>
                  </a:cxn>
                  <a:cxn ang="0">
                    <a:pos x="459" y="6"/>
                  </a:cxn>
                  <a:cxn ang="0">
                    <a:pos x="478" y="6"/>
                  </a:cxn>
                  <a:cxn ang="0">
                    <a:pos x="496" y="17"/>
                  </a:cxn>
                  <a:cxn ang="0">
                    <a:pos x="515" y="28"/>
                  </a:cxn>
                  <a:cxn ang="0">
                    <a:pos x="552" y="67"/>
                  </a:cxn>
                  <a:cxn ang="0">
                    <a:pos x="614" y="117"/>
                  </a:cxn>
                  <a:cxn ang="0">
                    <a:pos x="682" y="184"/>
                  </a:cxn>
                  <a:cxn ang="0">
                    <a:pos x="775" y="262"/>
                  </a:cxn>
                </a:cxnLst>
                <a:rect l="0" t="0" r="r" b="b"/>
                <a:pathLst>
                  <a:path w="1154" h="552">
                    <a:moveTo>
                      <a:pt x="775" y="262"/>
                    </a:moveTo>
                    <a:lnTo>
                      <a:pt x="813" y="301"/>
                    </a:lnTo>
                    <a:lnTo>
                      <a:pt x="912" y="385"/>
                    </a:lnTo>
                    <a:lnTo>
                      <a:pt x="1011" y="474"/>
                    </a:lnTo>
                    <a:lnTo>
                      <a:pt x="1067" y="524"/>
                    </a:lnTo>
                    <a:lnTo>
                      <a:pt x="1092" y="541"/>
                    </a:lnTo>
                    <a:lnTo>
                      <a:pt x="1123" y="552"/>
                    </a:lnTo>
                    <a:lnTo>
                      <a:pt x="1141" y="552"/>
                    </a:lnTo>
                    <a:lnTo>
                      <a:pt x="1154" y="552"/>
                    </a:lnTo>
                    <a:lnTo>
                      <a:pt x="1086" y="552"/>
                    </a:lnTo>
                    <a:lnTo>
                      <a:pt x="943" y="552"/>
                    </a:lnTo>
                    <a:lnTo>
                      <a:pt x="800" y="552"/>
                    </a:lnTo>
                    <a:lnTo>
                      <a:pt x="726" y="552"/>
                    </a:lnTo>
                    <a:lnTo>
                      <a:pt x="720" y="552"/>
                    </a:lnTo>
                    <a:lnTo>
                      <a:pt x="695" y="552"/>
                    </a:lnTo>
                    <a:lnTo>
                      <a:pt x="658" y="541"/>
                    </a:lnTo>
                    <a:lnTo>
                      <a:pt x="633" y="524"/>
                    </a:lnTo>
                    <a:lnTo>
                      <a:pt x="589" y="485"/>
                    </a:lnTo>
                    <a:lnTo>
                      <a:pt x="533" y="435"/>
                    </a:lnTo>
                    <a:lnTo>
                      <a:pt x="465" y="368"/>
                    </a:lnTo>
                    <a:lnTo>
                      <a:pt x="378" y="295"/>
                    </a:lnTo>
                    <a:lnTo>
                      <a:pt x="341" y="256"/>
                    </a:lnTo>
                    <a:lnTo>
                      <a:pt x="248" y="173"/>
                    </a:lnTo>
                    <a:lnTo>
                      <a:pt x="149" y="84"/>
                    </a:lnTo>
                    <a:lnTo>
                      <a:pt x="81" y="28"/>
                    </a:lnTo>
                    <a:lnTo>
                      <a:pt x="50" y="11"/>
                    </a:lnTo>
                    <a:lnTo>
                      <a:pt x="25" y="6"/>
                    </a:lnTo>
                    <a:lnTo>
                      <a:pt x="6" y="0"/>
                    </a:lnTo>
                    <a:lnTo>
                      <a:pt x="0" y="0"/>
                    </a:lnTo>
                    <a:lnTo>
                      <a:pt x="56" y="0"/>
                    </a:lnTo>
                    <a:lnTo>
                      <a:pt x="192" y="0"/>
                    </a:lnTo>
                    <a:lnTo>
                      <a:pt x="322" y="0"/>
                    </a:lnTo>
                    <a:lnTo>
                      <a:pt x="391" y="0"/>
                    </a:lnTo>
                    <a:lnTo>
                      <a:pt x="403" y="0"/>
                    </a:lnTo>
                    <a:lnTo>
                      <a:pt x="440" y="0"/>
                    </a:lnTo>
                    <a:lnTo>
                      <a:pt x="459" y="6"/>
                    </a:lnTo>
                    <a:lnTo>
                      <a:pt x="478" y="6"/>
                    </a:lnTo>
                    <a:lnTo>
                      <a:pt x="496" y="17"/>
                    </a:lnTo>
                    <a:lnTo>
                      <a:pt x="515" y="28"/>
                    </a:lnTo>
                    <a:lnTo>
                      <a:pt x="552" y="67"/>
                    </a:lnTo>
                    <a:lnTo>
                      <a:pt x="614" y="117"/>
                    </a:lnTo>
                    <a:lnTo>
                      <a:pt x="682" y="184"/>
                    </a:lnTo>
                    <a:lnTo>
                      <a:pt x="775" y="262"/>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18" name="Freeform 594"/>
              <p:cNvSpPr>
                <a:spLocks/>
              </p:cNvSpPr>
              <p:nvPr/>
            </p:nvSpPr>
            <p:spPr bwMode="auto">
              <a:xfrm>
                <a:off x="3128" y="788"/>
                <a:ext cx="1154" cy="552"/>
              </a:xfrm>
              <a:custGeom>
                <a:avLst/>
                <a:gdLst/>
                <a:ahLst/>
                <a:cxnLst>
                  <a:cxn ang="0">
                    <a:pos x="775" y="262"/>
                  </a:cxn>
                  <a:cxn ang="0">
                    <a:pos x="813" y="301"/>
                  </a:cxn>
                  <a:cxn ang="0">
                    <a:pos x="912" y="385"/>
                  </a:cxn>
                  <a:cxn ang="0">
                    <a:pos x="1011" y="474"/>
                  </a:cxn>
                  <a:cxn ang="0">
                    <a:pos x="1067" y="524"/>
                  </a:cxn>
                  <a:cxn ang="0">
                    <a:pos x="1092" y="541"/>
                  </a:cxn>
                  <a:cxn ang="0">
                    <a:pos x="1123" y="552"/>
                  </a:cxn>
                  <a:cxn ang="0">
                    <a:pos x="1141" y="552"/>
                  </a:cxn>
                  <a:cxn ang="0">
                    <a:pos x="1154" y="552"/>
                  </a:cxn>
                  <a:cxn ang="0">
                    <a:pos x="1086" y="552"/>
                  </a:cxn>
                  <a:cxn ang="0">
                    <a:pos x="943" y="552"/>
                  </a:cxn>
                  <a:cxn ang="0">
                    <a:pos x="800" y="552"/>
                  </a:cxn>
                  <a:cxn ang="0">
                    <a:pos x="726" y="552"/>
                  </a:cxn>
                  <a:cxn ang="0">
                    <a:pos x="720" y="552"/>
                  </a:cxn>
                  <a:cxn ang="0">
                    <a:pos x="695" y="552"/>
                  </a:cxn>
                  <a:cxn ang="0">
                    <a:pos x="658" y="541"/>
                  </a:cxn>
                  <a:cxn ang="0">
                    <a:pos x="633" y="524"/>
                  </a:cxn>
                  <a:cxn ang="0">
                    <a:pos x="589" y="485"/>
                  </a:cxn>
                  <a:cxn ang="0">
                    <a:pos x="533" y="435"/>
                  </a:cxn>
                  <a:cxn ang="0">
                    <a:pos x="465" y="368"/>
                  </a:cxn>
                  <a:cxn ang="0">
                    <a:pos x="378" y="295"/>
                  </a:cxn>
                  <a:cxn ang="0">
                    <a:pos x="341" y="256"/>
                  </a:cxn>
                  <a:cxn ang="0">
                    <a:pos x="248" y="173"/>
                  </a:cxn>
                  <a:cxn ang="0">
                    <a:pos x="149" y="84"/>
                  </a:cxn>
                  <a:cxn ang="0">
                    <a:pos x="81" y="28"/>
                  </a:cxn>
                  <a:cxn ang="0">
                    <a:pos x="50" y="11"/>
                  </a:cxn>
                  <a:cxn ang="0">
                    <a:pos x="25" y="6"/>
                  </a:cxn>
                  <a:cxn ang="0">
                    <a:pos x="6" y="0"/>
                  </a:cxn>
                  <a:cxn ang="0">
                    <a:pos x="0" y="0"/>
                  </a:cxn>
                  <a:cxn ang="0">
                    <a:pos x="56" y="0"/>
                  </a:cxn>
                  <a:cxn ang="0">
                    <a:pos x="192" y="0"/>
                  </a:cxn>
                  <a:cxn ang="0">
                    <a:pos x="322" y="0"/>
                  </a:cxn>
                  <a:cxn ang="0">
                    <a:pos x="391" y="0"/>
                  </a:cxn>
                  <a:cxn ang="0">
                    <a:pos x="403" y="0"/>
                  </a:cxn>
                  <a:cxn ang="0">
                    <a:pos x="440" y="0"/>
                  </a:cxn>
                  <a:cxn ang="0">
                    <a:pos x="459" y="6"/>
                  </a:cxn>
                  <a:cxn ang="0">
                    <a:pos x="478" y="6"/>
                  </a:cxn>
                  <a:cxn ang="0">
                    <a:pos x="496" y="17"/>
                  </a:cxn>
                  <a:cxn ang="0">
                    <a:pos x="515" y="28"/>
                  </a:cxn>
                  <a:cxn ang="0">
                    <a:pos x="552" y="67"/>
                  </a:cxn>
                  <a:cxn ang="0">
                    <a:pos x="614" y="117"/>
                  </a:cxn>
                  <a:cxn ang="0">
                    <a:pos x="682" y="184"/>
                  </a:cxn>
                  <a:cxn ang="0">
                    <a:pos x="775" y="262"/>
                  </a:cxn>
                </a:cxnLst>
                <a:rect l="0" t="0" r="r" b="b"/>
                <a:pathLst>
                  <a:path w="1154" h="552">
                    <a:moveTo>
                      <a:pt x="775" y="262"/>
                    </a:moveTo>
                    <a:lnTo>
                      <a:pt x="813" y="301"/>
                    </a:lnTo>
                    <a:lnTo>
                      <a:pt x="912" y="385"/>
                    </a:lnTo>
                    <a:lnTo>
                      <a:pt x="1011" y="474"/>
                    </a:lnTo>
                    <a:lnTo>
                      <a:pt x="1067" y="524"/>
                    </a:lnTo>
                    <a:lnTo>
                      <a:pt x="1092" y="541"/>
                    </a:lnTo>
                    <a:lnTo>
                      <a:pt x="1123" y="552"/>
                    </a:lnTo>
                    <a:lnTo>
                      <a:pt x="1141" y="552"/>
                    </a:lnTo>
                    <a:lnTo>
                      <a:pt x="1154" y="552"/>
                    </a:lnTo>
                    <a:lnTo>
                      <a:pt x="1086" y="552"/>
                    </a:lnTo>
                    <a:lnTo>
                      <a:pt x="943" y="552"/>
                    </a:lnTo>
                    <a:lnTo>
                      <a:pt x="800" y="552"/>
                    </a:lnTo>
                    <a:lnTo>
                      <a:pt x="726" y="552"/>
                    </a:lnTo>
                    <a:lnTo>
                      <a:pt x="720" y="552"/>
                    </a:lnTo>
                    <a:lnTo>
                      <a:pt x="695" y="552"/>
                    </a:lnTo>
                    <a:lnTo>
                      <a:pt x="658" y="541"/>
                    </a:lnTo>
                    <a:lnTo>
                      <a:pt x="633" y="524"/>
                    </a:lnTo>
                    <a:lnTo>
                      <a:pt x="589" y="485"/>
                    </a:lnTo>
                    <a:lnTo>
                      <a:pt x="533" y="435"/>
                    </a:lnTo>
                    <a:lnTo>
                      <a:pt x="465" y="368"/>
                    </a:lnTo>
                    <a:lnTo>
                      <a:pt x="378" y="295"/>
                    </a:lnTo>
                    <a:lnTo>
                      <a:pt x="341" y="256"/>
                    </a:lnTo>
                    <a:lnTo>
                      <a:pt x="248" y="173"/>
                    </a:lnTo>
                    <a:lnTo>
                      <a:pt x="149" y="84"/>
                    </a:lnTo>
                    <a:lnTo>
                      <a:pt x="81" y="28"/>
                    </a:lnTo>
                    <a:lnTo>
                      <a:pt x="50" y="11"/>
                    </a:lnTo>
                    <a:lnTo>
                      <a:pt x="25" y="6"/>
                    </a:lnTo>
                    <a:lnTo>
                      <a:pt x="6" y="0"/>
                    </a:lnTo>
                    <a:lnTo>
                      <a:pt x="0" y="0"/>
                    </a:lnTo>
                    <a:lnTo>
                      <a:pt x="56" y="0"/>
                    </a:lnTo>
                    <a:lnTo>
                      <a:pt x="192" y="0"/>
                    </a:lnTo>
                    <a:lnTo>
                      <a:pt x="322" y="0"/>
                    </a:lnTo>
                    <a:lnTo>
                      <a:pt x="391" y="0"/>
                    </a:lnTo>
                    <a:lnTo>
                      <a:pt x="403" y="0"/>
                    </a:lnTo>
                    <a:lnTo>
                      <a:pt x="440" y="0"/>
                    </a:lnTo>
                    <a:lnTo>
                      <a:pt x="459" y="6"/>
                    </a:lnTo>
                    <a:lnTo>
                      <a:pt x="478" y="6"/>
                    </a:lnTo>
                    <a:lnTo>
                      <a:pt x="496" y="17"/>
                    </a:lnTo>
                    <a:lnTo>
                      <a:pt x="515" y="28"/>
                    </a:lnTo>
                    <a:lnTo>
                      <a:pt x="552" y="67"/>
                    </a:lnTo>
                    <a:lnTo>
                      <a:pt x="614" y="117"/>
                    </a:lnTo>
                    <a:lnTo>
                      <a:pt x="682" y="184"/>
                    </a:lnTo>
                    <a:lnTo>
                      <a:pt x="775" y="262"/>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19" name="Freeform 595"/>
              <p:cNvSpPr>
                <a:spLocks/>
              </p:cNvSpPr>
              <p:nvPr/>
            </p:nvSpPr>
            <p:spPr bwMode="auto">
              <a:xfrm>
                <a:off x="3351" y="788"/>
                <a:ext cx="726" cy="552"/>
              </a:xfrm>
              <a:custGeom>
                <a:avLst/>
                <a:gdLst/>
                <a:ahLst/>
                <a:cxnLst>
                  <a:cxn ang="0">
                    <a:pos x="726" y="552"/>
                  </a:cxn>
                  <a:cxn ang="0">
                    <a:pos x="701" y="552"/>
                  </a:cxn>
                  <a:cxn ang="0">
                    <a:pos x="676" y="546"/>
                  </a:cxn>
                  <a:cxn ang="0">
                    <a:pos x="652" y="541"/>
                  </a:cxn>
                  <a:cxn ang="0">
                    <a:pos x="627" y="524"/>
                  </a:cxn>
                  <a:cxn ang="0">
                    <a:pos x="534" y="440"/>
                  </a:cxn>
                  <a:cxn ang="0">
                    <a:pos x="360" y="284"/>
                  </a:cxn>
                  <a:cxn ang="0">
                    <a:pos x="186" y="128"/>
                  </a:cxn>
                  <a:cxn ang="0">
                    <a:pos x="93" y="45"/>
                  </a:cxn>
                  <a:cxn ang="0">
                    <a:pos x="68" y="22"/>
                  </a:cxn>
                  <a:cxn ang="0">
                    <a:pos x="50" y="11"/>
                  </a:cxn>
                  <a:cxn ang="0">
                    <a:pos x="25" y="6"/>
                  </a:cxn>
                  <a:cxn ang="0">
                    <a:pos x="0" y="0"/>
                  </a:cxn>
                </a:cxnLst>
                <a:rect l="0" t="0" r="r" b="b"/>
                <a:pathLst>
                  <a:path w="726" h="552">
                    <a:moveTo>
                      <a:pt x="726" y="552"/>
                    </a:moveTo>
                    <a:lnTo>
                      <a:pt x="701" y="552"/>
                    </a:lnTo>
                    <a:lnTo>
                      <a:pt x="676" y="546"/>
                    </a:lnTo>
                    <a:lnTo>
                      <a:pt x="652" y="541"/>
                    </a:lnTo>
                    <a:lnTo>
                      <a:pt x="627" y="524"/>
                    </a:lnTo>
                    <a:lnTo>
                      <a:pt x="534" y="440"/>
                    </a:lnTo>
                    <a:lnTo>
                      <a:pt x="360" y="284"/>
                    </a:lnTo>
                    <a:lnTo>
                      <a:pt x="186" y="128"/>
                    </a:lnTo>
                    <a:lnTo>
                      <a:pt x="93" y="45"/>
                    </a:lnTo>
                    <a:lnTo>
                      <a:pt x="68" y="22"/>
                    </a:lnTo>
                    <a:lnTo>
                      <a:pt x="50" y="11"/>
                    </a:lnTo>
                    <a:lnTo>
                      <a:pt x="25" y="6"/>
                    </a:lnTo>
                    <a:lnTo>
                      <a:pt x="0"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20" name="Freeform 596"/>
              <p:cNvSpPr>
                <a:spLocks/>
              </p:cNvSpPr>
              <p:nvPr/>
            </p:nvSpPr>
            <p:spPr bwMode="auto">
              <a:xfrm>
                <a:off x="4375" y="788"/>
                <a:ext cx="626" cy="518"/>
              </a:xfrm>
              <a:custGeom>
                <a:avLst/>
                <a:gdLst/>
                <a:ahLst/>
                <a:cxnLst>
                  <a:cxn ang="0">
                    <a:pos x="0" y="518"/>
                  </a:cxn>
                  <a:cxn ang="0">
                    <a:pos x="37" y="479"/>
                  </a:cxn>
                  <a:cxn ang="0">
                    <a:pos x="93" y="429"/>
                  </a:cxn>
                  <a:cxn ang="0">
                    <a:pos x="161" y="368"/>
                  </a:cxn>
                  <a:cxn ang="0">
                    <a:pos x="248" y="295"/>
                  </a:cxn>
                  <a:cxn ang="0">
                    <a:pos x="285" y="256"/>
                  </a:cxn>
                  <a:cxn ang="0">
                    <a:pos x="378" y="173"/>
                  </a:cxn>
                  <a:cxn ang="0">
                    <a:pos x="478" y="84"/>
                  </a:cxn>
                  <a:cxn ang="0">
                    <a:pos x="540" y="28"/>
                  </a:cxn>
                  <a:cxn ang="0">
                    <a:pos x="564" y="11"/>
                  </a:cxn>
                  <a:cxn ang="0">
                    <a:pos x="595" y="6"/>
                  </a:cxn>
                  <a:cxn ang="0">
                    <a:pos x="620" y="0"/>
                  </a:cxn>
                  <a:cxn ang="0">
                    <a:pos x="626" y="0"/>
                  </a:cxn>
                  <a:cxn ang="0">
                    <a:pos x="558" y="0"/>
                  </a:cxn>
                  <a:cxn ang="0">
                    <a:pos x="416" y="0"/>
                  </a:cxn>
                  <a:cxn ang="0">
                    <a:pos x="267" y="0"/>
                  </a:cxn>
                  <a:cxn ang="0">
                    <a:pos x="198" y="0"/>
                  </a:cxn>
                  <a:cxn ang="0">
                    <a:pos x="186" y="0"/>
                  </a:cxn>
                  <a:cxn ang="0">
                    <a:pos x="161" y="6"/>
                  </a:cxn>
                  <a:cxn ang="0">
                    <a:pos x="130" y="11"/>
                  </a:cxn>
                  <a:cxn ang="0">
                    <a:pos x="99" y="33"/>
                  </a:cxn>
                  <a:cxn ang="0">
                    <a:pos x="56" y="72"/>
                  </a:cxn>
                  <a:cxn ang="0">
                    <a:pos x="0" y="128"/>
                  </a:cxn>
                  <a:cxn ang="0">
                    <a:pos x="0" y="518"/>
                  </a:cxn>
                </a:cxnLst>
                <a:rect l="0" t="0" r="r" b="b"/>
                <a:pathLst>
                  <a:path w="626" h="518">
                    <a:moveTo>
                      <a:pt x="0" y="518"/>
                    </a:moveTo>
                    <a:lnTo>
                      <a:pt x="37" y="479"/>
                    </a:lnTo>
                    <a:lnTo>
                      <a:pt x="93" y="429"/>
                    </a:lnTo>
                    <a:lnTo>
                      <a:pt x="161" y="368"/>
                    </a:lnTo>
                    <a:lnTo>
                      <a:pt x="248" y="295"/>
                    </a:lnTo>
                    <a:lnTo>
                      <a:pt x="285" y="256"/>
                    </a:lnTo>
                    <a:lnTo>
                      <a:pt x="378" y="173"/>
                    </a:lnTo>
                    <a:lnTo>
                      <a:pt x="478" y="84"/>
                    </a:lnTo>
                    <a:lnTo>
                      <a:pt x="540" y="28"/>
                    </a:lnTo>
                    <a:lnTo>
                      <a:pt x="564" y="11"/>
                    </a:lnTo>
                    <a:lnTo>
                      <a:pt x="595" y="6"/>
                    </a:lnTo>
                    <a:lnTo>
                      <a:pt x="620" y="0"/>
                    </a:lnTo>
                    <a:lnTo>
                      <a:pt x="626" y="0"/>
                    </a:lnTo>
                    <a:lnTo>
                      <a:pt x="558" y="0"/>
                    </a:lnTo>
                    <a:lnTo>
                      <a:pt x="416" y="0"/>
                    </a:lnTo>
                    <a:lnTo>
                      <a:pt x="267" y="0"/>
                    </a:lnTo>
                    <a:lnTo>
                      <a:pt x="198" y="0"/>
                    </a:lnTo>
                    <a:lnTo>
                      <a:pt x="186" y="0"/>
                    </a:lnTo>
                    <a:lnTo>
                      <a:pt x="161" y="6"/>
                    </a:lnTo>
                    <a:lnTo>
                      <a:pt x="130" y="11"/>
                    </a:lnTo>
                    <a:lnTo>
                      <a:pt x="99" y="33"/>
                    </a:lnTo>
                    <a:lnTo>
                      <a:pt x="56" y="72"/>
                    </a:lnTo>
                    <a:lnTo>
                      <a:pt x="0" y="128"/>
                    </a:lnTo>
                    <a:lnTo>
                      <a:pt x="0" y="518"/>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21" name="Freeform 597"/>
              <p:cNvSpPr>
                <a:spLocks/>
              </p:cNvSpPr>
              <p:nvPr/>
            </p:nvSpPr>
            <p:spPr bwMode="auto">
              <a:xfrm>
                <a:off x="4375" y="788"/>
                <a:ext cx="428" cy="323"/>
              </a:xfrm>
              <a:custGeom>
                <a:avLst/>
                <a:gdLst/>
                <a:ahLst/>
                <a:cxnLst>
                  <a:cxn ang="0">
                    <a:pos x="0" y="323"/>
                  </a:cxn>
                  <a:cxn ang="0">
                    <a:pos x="74" y="256"/>
                  </a:cxn>
                  <a:cxn ang="0">
                    <a:pos x="180" y="162"/>
                  </a:cxn>
                  <a:cxn ang="0">
                    <a:pos x="273" y="72"/>
                  </a:cxn>
                  <a:cxn ang="0">
                    <a:pos x="322" y="33"/>
                  </a:cxn>
                  <a:cxn ang="0">
                    <a:pos x="329" y="22"/>
                  </a:cxn>
                  <a:cxn ang="0">
                    <a:pos x="354" y="11"/>
                  </a:cxn>
                  <a:cxn ang="0">
                    <a:pos x="385" y="6"/>
                  </a:cxn>
                  <a:cxn ang="0">
                    <a:pos x="428" y="0"/>
                  </a:cxn>
                </a:cxnLst>
                <a:rect l="0" t="0" r="r" b="b"/>
                <a:pathLst>
                  <a:path w="428" h="323">
                    <a:moveTo>
                      <a:pt x="0" y="323"/>
                    </a:moveTo>
                    <a:lnTo>
                      <a:pt x="74" y="256"/>
                    </a:lnTo>
                    <a:lnTo>
                      <a:pt x="180" y="162"/>
                    </a:lnTo>
                    <a:lnTo>
                      <a:pt x="273" y="72"/>
                    </a:lnTo>
                    <a:lnTo>
                      <a:pt x="322" y="33"/>
                    </a:lnTo>
                    <a:lnTo>
                      <a:pt x="329" y="22"/>
                    </a:lnTo>
                    <a:lnTo>
                      <a:pt x="354" y="11"/>
                    </a:lnTo>
                    <a:lnTo>
                      <a:pt x="385" y="6"/>
                    </a:lnTo>
                    <a:lnTo>
                      <a:pt x="428"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22" name="Freeform 598"/>
              <p:cNvSpPr>
                <a:spLocks/>
              </p:cNvSpPr>
              <p:nvPr/>
            </p:nvSpPr>
            <p:spPr bwMode="auto">
              <a:xfrm>
                <a:off x="5268" y="916"/>
                <a:ext cx="528" cy="424"/>
              </a:xfrm>
              <a:custGeom>
                <a:avLst/>
                <a:gdLst/>
                <a:ahLst/>
                <a:cxnLst>
                  <a:cxn ang="0">
                    <a:pos x="528" y="390"/>
                  </a:cxn>
                  <a:cxn ang="0">
                    <a:pos x="521" y="396"/>
                  </a:cxn>
                  <a:cxn ang="0">
                    <a:pos x="509" y="401"/>
                  </a:cxn>
                  <a:cxn ang="0">
                    <a:pos x="497" y="413"/>
                  </a:cxn>
                  <a:cxn ang="0">
                    <a:pos x="478" y="418"/>
                  </a:cxn>
                  <a:cxn ang="0">
                    <a:pos x="459" y="424"/>
                  </a:cxn>
                  <a:cxn ang="0">
                    <a:pos x="441" y="424"/>
                  </a:cxn>
                  <a:cxn ang="0">
                    <a:pos x="404" y="424"/>
                  </a:cxn>
                  <a:cxn ang="0">
                    <a:pos x="391" y="424"/>
                  </a:cxn>
                  <a:cxn ang="0">
                    <a:pos x="323" y="424"/>
                  </a:cxn>
                  <a:cxn ang="0">
                    <a:pos x="193" y="424"/>
                  </a:cxn>
                  <a:cxn ang="0">
                    <a:pos x="56" y="424"/>
                  </a:cxn>
                  <a:cxn ang="0">
                    <a:pos x="0" y="424"/>
                  </a:cxn>
                  <a:cxn ang="0">
                    <a:pos x="6" y="424"/>
                  </a:cxn>
                  <a:cxn ang="0">
                    <a:pos x="25" y="424"/>
                  </a:cxn>
                  <a:cxn ang="0">
                    <a:pos x="56" y="413"/>
                  </a:cxn>
                  <a:cxn ang="0">
                    <a:pos x="81" y="396"/>
                  </a:cxn>
                  <a:cxn ang="0">
                    <a:pos x="149" y="346"/>
                  </a:cxn>
                  <a:cxn ang="0">
                    <a:pos x="248" y="257"/>
                  </a:cxn>
                  <a:cxn ang="0">
                    <a:pos x="335" y="173"/>
                  </a:cxn>
                  <a:cxn ang="0">
                    <a:pos x="379" y="134"/>
                  </a:cxn>
                  <a:cxn ang="0">
                    <a:pos x="459" y="62"/>
                  </a:cxn>
                  <a:cxn ang="0">
                    <a:pos x="528" y="0"/>
                  </a:cxn>
                  <a:cxn ang="0">
                    <a:pos x="528" y="390"/>
                  </a:cxn>
                </a:cxnLst>
                <a:rect l="0" t="0" r="r" b="b"/>
                <a:pathLst>
                  <a:path w="528" h="424">
                    <a:moveTo>
                      <a:pt x="528" y="390"/>
                    </a:moveTo>
                    <a:lnTo>
                      <a:pt x="521" y="396"/>
                    </a:lnTo>
                    <a:lnTo>
                      <a:pt x="509" y="401"/>
                    </a:lnTo>
                    <a:lnTo>
                      <a:pt x="497" y="413"/>
                    </a:lnTo>
                    <a:lnTo>
                      <a:pt x="478" y="418"/>
                    </a:lnTo>
                    <a:lnTo>
                      <a:pt x="459" y="424"/>
                    </a:lnTo>
                    <a:lnTo>
                      <a:pt x="441" y="424"/>
                    </a:lnTo>
                    <a:lnTo>
                      <a:pt x="404" y="424"/>
                    </a:lnTo>
                    <a:lnTo>
                      <a:pt x="391" y="424"/>
                    </a:lnTo>
                    <a:lnTo>
                      <a:pt x="323" y="424"/>
                    </a:lnTo>
                    <a:lnTo>
                      <a:pt x="193" y="424"/>
                    </a:lnTo>
                    <a:lnTo>
                      <a:pt x="56" y="424"/>
                    </a:lnTo>
                    <a:lnTo>
                      <a:pt x="0" y="424"/>
                    </a:lnTo>
                    <a:lnTo>
                      <a:pt x="6" y="424"/>
                    </a:lnTo>
                    <a:lnTo>
                      <a:pt x="25" y="424"/>
                    </a:lnTo>
                    <a:lnTo>
                      <a:pt x="56" y="413"/>
                    </a:lnTo>
                    <a:lnTo>
                      <a:pt x="81" y="396"/>
                    </a:lnTo>
                    <a:lnTo>
                      <a:pt x="149" y="346"/>
                    </a:lnTo>
                    <a:lnTo>
                      <a:pt x="248" y="257"/>
                    </a:lnTo>
                    <a:lnTo>
                      <a:pt x="335" y="173"/>
                    </a:lnTo>
                    <a:lnTo>
                      <a:pt x="379" y="134"/>
                    </a:lnTo>
                    <a:lnTo>
                      <a:pt x="459" y="62"/>
                    </a:lnTo>
                    <a:lnTo>
                      <a:pt x="528" y="0"/>
                    </a:lnTo>
                    <a:lnTo>
                      <a:pt x="528" y="39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23" name="Freeform 599"/>
              <p:cNvSpPr>
                <a:spLocks/>
              </p:cNvSpPr>
              <p:nvPr/>
            </p:nvSpPr>
            <p:spPr bwMode="auto">
              <a:xfrm>
                <a:off x="5479" y="1122"/>
                <a:ext cx="304" cy="218"/>
              </a:xfrm>
              <a:custGeom>
                <a:avLst/>
                <a:gdLst/>
                <a:ahLst/>
                <a:cxnLst>
                  <a:cxn ang="0">
                    <a:pos x="0" y="218"/>
                  </a:cxn>
                  <a:cxn ang="0">
                    <a:pos x="19" y="218"/>
                  </a:cxn>
                  <a:cxn ang="0">
                    <a:pos x="44" y="212"/>
                  </a:cxn>
                  <a:cxn ang="0">
                    <a:pos x="68" y="207"/>
                  </a:cxn>
                  <a:cxn ang="0">
                    <a:pos x="93" y="190"/>
                  </a:cxn>
                  <a:cxn ang="0">
                    <a:pos x="118" y="168"/>
                  </a:cxn>
                  <a:cxn ang="0">
                    <a:pos x="168" y="123"/>
                  </a:cxn>
                  <a:cxn ang="0">
                    <a:pos x="236" y="67"/>
                  </a:cxn>
                  <a:cxn ang="0">
                    <a:pos x="304" y="0"/>
                  </a:cxn>
                </a:cxnLst>
                <a:rect l="0" t="0" r="r" b="b"/>
                <a:pathLst>
                  <a:path w="304" h="218">
                    <a:moveTo>
                      <a:pt x="0" y="218"/>
                    </a:moveTo>
                    <a:lnTo>
                      <a:pt x="19" y="218"/>
                    </a:lnTo>
                    <a:lnTo>
                      <a:pt x="44" y="212"/>
                    </a:lnTo>
                    <a:lnTo>
                      <a:pt x="68" y="207"/>
                    </a:lnTo>
                    <a:lnTo>
                      <a:pt x="93" y="190"/>
                    </a:lnTo>
                    <a:lnTo>
                      <a:pt x="118" y="168"/>
                    </a:lnTo>
                    <a:lnTo>
                      <a:pt x="168" y="123"/>
                    </a:lnTo>
                    <a:lnTo>
                      <a:pt x="236" y="67"/>
                    </a:lnTo>
                    <a:lnTo>
                      <a:pt x="304"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24" name="Freeform 600"/>
              <p:cNvSpPr>
                <a:spLocks/>
              </p:cNvSpPr>
              <p:nvPr/>
            </p:nvSpPr>
            <p:spPr bwMode="auto">
              <a:xfrm>
                <a:off x="4319" y="1011"/>
                <a:ext cx="1477" cy="111"/>
              </a:xfrm>
              <a:custGeom>
                <a:avLst/>
                <a:gdLst/>
                <a:ahLst/>
                <a:cxnLst>
                  <a:cxn ang="0">
                    <a:pos x="1477" y="0"/>
                  </a:cxn>
                  <a:cxn ang="0">
                    <a:pos x="0" y="0"/>
                  </a:cxn>
                  <a:cxn ang="0">
                    <a:pos x="25" y="111"/>
                  </a:cxn>
                  <a:cxn ang="0">
                    <a:pos x="1477" y="111"/>
                  </a:cxn>
                  <a:cxn ang="0">
                    <a:pos x="1477" y="0"/>
                  </a:cxn>
                </a:cxnLst>
                <a:rect l="0" t="0" r="r" b="b"/>
                <a:pathLst>
                  <a:path w="1477" h="111">
                    <a:moveTo>
                      <a:pt x="1477" y="0"/>
                    </a:moveTo>
                    <a:lnTo>
                      <a:pt x="0" y="0"/>
                    </a:lnTo>
                    <a:lnTo>
                      <a:pt x="25" y="111"/>
                    </a:lnTo>
                    <a:lnTo>
                      <a:pt x="1477" y="111"/>
                    </a:lnTo>
                    <a:lnTo>
                      <a:pt x="1477" y="0"/>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25" name="Line 601"/>
              <p:cNvSpPr>
                <a:spLocks noChangeShapeType="1"/>
              </p:cNvSpPr>
              <p:nvPr/>
            </p:nvSpPr>
            <p:spPr bwMode="auto">
              <a:xfrm flipH="1">
                <a:off x="4307" y="1011"/>
                <a:ext cx="1489"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26" name="Line 602"/>
              <p:cNvSpPr>
                <a:spLocks noChangeShapeType="1"/>
              </p:cNvSpPr>
              <p:nvPr/>
            </p:nvSpPr>
            <p:spPr bwMode="auto">
              <a:xfrm>
                <a:off x="4344" y="1122"/>
                <a:ext cx="1452"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27" name="Freeform 603"/>
              <p:cNvSpPr>
                <a:spLocks/>
              </p:cNvSpPr>
              <p:nvPr/>
            </p:nvSpPr>
            <p:spPr bwMode="auto">
              <a:xfrm>
                <a:off x="4549" y="788"/>
                <a:ext cx="1154" cy="552"/>
              </a:xfrm>
              <a:custGeom>
                <a:avLst/>
                <a:gdLst/>
                <a:ahLst/>
                <a:cxnLst>
                  <a:cxn ang="0">
                    <a:pos x="775" y="262"/>
                  </a:cxn>
                  <a:cxn ang="0">
                    <a:pos x="819" y="301"/>
                  </a:cxn>
                  <a:cxn ang="0">
                    <a:pos x="912" y="385"/>
                  </a:cxn>
                  <a:cxn ang="0">
                    <a:pos x="1011" y="474"/>
                  </a:cxn>
                  <a:cxn ang="0">
                    <a:pos x="1067" y="524"/>
                  </a:cxn>
                  <a:cxn ang="0">
                    <a:pos x="1098" y="541"/>
                  </a:cxn>
                  <a:cxn ang="0">
                    <a:pos x="1123" y="552"/>
                  </a:cxn>
                  <a:cxn ang="0">
                    <a:pos x="1147" y="552"/>
                  </a:cxn>
                  <a:cxn ang="0">
                    <a:pos x="1154" y="552"/>
                  </a:cxn>
                  <a:cxn ang="0">
                    <a:pos x="1092" y="552"/>
                  </a:cxn>
                  <a:cxn ang="0">
                    <a:pos x="943" y="552"/>
                  </a:cxn>
                  <a:cxn ang="0">
                    <a:pos x="800" y="552"/>
                  </a:cxn>
                  <a:cxn ang="0">
                    <a:pos x="732" y="552"/>
                  </a:cxn>
                  <a:cxn ang="0">
                    <a:pos x="719" y="552"/>
                  </a:cxn>
                  <a:cxn ang="0">
                    <a:pos x="694" y="552"/>
                  </a:cxn>
                  <a:cxn ang="0">
                    <a:pos x="663" y="541"/>
                  </a:cxn>
                  <a:cxn ang="0">
                    <a:pos x="632" y="524"/>
                  </a:cxn>
                  <a:cxn ang="0">
                    <a:pos x="589" y="485"/>
                  </a:cxn>
                  <a:cxn ang="0">
                    <a:pos x="533" y="435"/>
                  </a:cxn>
                  <a:cxn ang="0">
                    <a:pos x="465" y="368"/>
                  </a:cxn>
                  <a:cxn ang="0">
                    <a:pos x="378" y="295"/>
                  </a:cxn>
                  <a:cxn ang="0">
                    <a:pos x="341" y="256"/>
                  </a:cxn>
                  <a:cxn ang="0">
                    <a:pos x="248" y="173"/>
                  </a:cxn>
                  <a:cxn ang="0">
                    <a:pos x="148" y="84"/>
                  </a:cxn>
                  <a:cxn ang="0">
                    <a:pos x="86" y="28"/>
                  </a:cxn>
                  <a:cxn ang="0">
                    <a:pos x="55" y="11"/>
                  </a:cxn>
                  <a:cxn ang="0">
                    <a:pos x="24" y="6"/>
                  </a:cxn>
                  <a:cxn ang="0">
                    <a:pos x="6" y="0"/>
                  </a:cxn>
                  <a:cxn ang="0">
                    <a:pos x="0" y="0"/>
                  </a:cxn>
                  <a:cxn ang="0">
                    <a:pos x="62" y="0"/>
                  </a:cxn>
                  <a:cxn ang="0">
                    <a:pos x="192" y="0"/>
                  </a:cxn>
                  <a:cxn ang="0">
                    <a:pos x="328" y="0"/>
                  </a:cxn>
                  <a:cxn ang="0">
                    <a:pos x="390" y="0"/>
                  </a:cxn>
                  <a:cxn ang="0">
                    <a:pos x="403" y="0"/>
                  </a:cxn>
                  <a:cxn ang="0">
                    <a:pos x="440" y="0"/>
                  </a:cxn>
                  <a:cxn ang="0">
                    <a:pos x="459" y="6"/>
                  </a:cxn>
                  <a:cxn ang="0">
                    <a:pos x="477" y="6"/>
                  </a:cxn>
                  <a:cxn ang="0">
                    <a:pos x="496" y="17"/>
                  </a:cxn>
                  <a:cxn ang="0">
                    <a:pos x="515" y="28"/>
                  </a:cxn>
                  <a:cxn ang="0">
                    <a:pos x="558" y="67"/>
                  </a:cxn>
                  <a:cxn ang="0">
                    <a:pos x="614" y="117"/>
                  </a:cxn>
                  <a:cxn ang="0">
                    <a:pos x="688" y="184"/>
                  </a:cxn>
                  <a:cxn ang="0">
                    <a:pos x="775" y="262"/>
                  </a:cxn>
                </a:cxnLst>
                <a:rect l="0" t="0" r="r" b="b"/>
                <a:pathLst>
                  <a:path w="1154" h="552">
                    <a:moveTo>
                      <a:pt x="775" y="262"/>
                    </a:moveTo>
                    <a:lnTo>
                      <a:pt x="819" y="301"/>
                    </a:lnTo>
                    <a:lnTo>
                      <a:pt x="912" y="385"/>
                    </a:lnTo>
                    <a:lnTo>
                      <a:pt x="1011" y="474"/>
                    </a:lnTo>
                    <a:lnTo>
                      <a:pt x="1067" y="524"/>
                    </a:lnTo>
                    <a:lnTo>
                      <a:pt x="1098" y="541"/>
                    </a:lnTo>
                    <a:lnTo>
                      <a:pt x="1123" y="552"/>
                    </a:lnTo>
                    <a:lnTo>
                      <a:pt x="1147" y="552"/>
                    </a:lnTo>
                    <a:lnTo>
                      <a:pt x="1154" y="552"/>
                    </a:lnTo>
                    <a:lnTo>
                      <a:pt x="1092" y="552"/>
                    </a:lnTo>
                    <a:lnTo>
                      <a:pt x="943" y="552"/>
                    </a:lnTo>
                    <a:lnTo>
                      <a:pt x="800" y="552"/>
                    </a:lnTo>
                    <a:lnTo>
                      <a:pt x="732" y="552"/>
                    </a:lnTo>
                    <a:lnTo>
                      <a:pt x="719" y="552"/>
                    </a:lnTo>
                    <a:lnTo>
                      <a:pt x="694" y="552"/>
                    </a:lnTo>
                    <a:lnTo>
                      <a:pt x="663" y="541"/>
                    </a:lnTo>
                    <a:lnTo>
                      <a:pt x="632" y="524"/>
                    </a:lnTo>
                    <a:lnTo>
                      <a:pt x="589" y="485"/>
                    </a:lnTo>
                    <a:lnTo>
                      <a:pt x="533" y="435"/>
                    </a:lnTo>
                    <a:lnTo>
                      <a:pt x="465" y="368"/>
                    </a:lnTo>
                    <a:lnTo>
                      <a:pt x="378" y="295"/>
                    </a:lnTo>
                    <a:lnTo>
                      <a:pt x="341" y="256"/>
                    </a:lnTo>
                    <a:lnTo>
                      <a:pt x="248" y="173"/>
                    </a:lnTo>
                    <a:lnTo>
                      <a:pt x="148" y="84"/>
                    </a:lnTo>
                    <a:lnTo>
                      <a:pt x="86" y="28"/>
                    </a:lnTo>
                    <a:lnTo>
                      <a:pt x="55" y="11"/>
                    </a:lnTo>
                    <a:lnTo>
                      <a:pt x="24" y="6"/>
                    </a:lnTo>
                    <a:lnTo>
                      <a:pt x="6" y="0"/>
                    </a:lnTo>
                    <a:lnTo>
                      <a:pt x="0" y="0"/>
                    </a:lnTo>
                    <a:lnTo>
                      <a:pt x="62" y="0"/>
                    </a:lnTo>
                    <a:lnTo>
                      <a:pt x="192" y="0"/>
                    </a:lnTo>
                    <a:lnTo>
                      <a:pt x="328" y="0"/>
                    </a:lnTo>
                    <a:lnTo>
                      <a:pt x="390" y="0"/>
                    </a:lnTo>
                    <a:lnTo>
                      <a:pt x="403" y="0"/>
                    </a:lnTo>
                    <a:lnTo>
                      <a:pt x="440" y="0"/>
                    </a:lnTo>
                    <a:lnTo>
                      <a:pt x="459" y="6"/>
                    </a:lnTo>
                    <a:lnTo>
                      <a:pt x="477" y="6"/>
                    </a:lnTo>
                    <a:lnTo>
                      <a:pt x="496" y="17"/>
                    </a:lnTo>
                    <a:lnTo>
                      <a:pt x="515" y="28"/>
                    </a:lnTo>
                    <a:lnTo>
                      <a:pt x="558" y="67"/>
                    </a:lnTo>
                    <a:lnTo>
                      <a:pt x="614" y="117"/>
                    </a:lnTo>
                    <a:lnTo>
                      <a:pt x="688" y="184"/>
                    </a:lnTo>
                    <a:lnTo>
                      <a:pt x="775" y="262"/>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28" name="Freeform 604"/>
              <p:cNvSpPr>
                <a:spLocks/>
              </p:cNvSpPr>
              <p:nvPr/>
            </p:nvSpPr>
            <p:spPr bwMode="auto">
              <a:xfrm>
                <a:off x="4549" y="788"/>
                <a:ext cx="1154" cy="552"/>
              </a:xfrm>
              <a:custGeom>
                <a:avLst/>
                <a:gdLst/>
                <a:ahLst/>
                <a:cxnLst>
                  <a:cxn ang="0">
                    <a:pos x="775" y="262"/>
                  </a:cxn>
                  <a:cxn ang="0">
                    <a:pos x="819" y="301"/>
                  </a:cxn>
                  <a:cxn ang="0">
                    <a:pos x="912" y="385"/>
                  </a:cxn>
                  <a:cxn ang="0">
                    <a:pos x="1011" y="474"/>
                  </a:cxn>
                  <a:cxn ang="0">
                    <a:pos x="1067" y="524"/>
                  </a:cxn>
                  <a:cxn ang="0">
                    <a:pos x="1098" y="541"/>
                  </a:cxn>
                  <a:cxn ang="0">
                    <a:pos x="1123" y="552"/>
                  </a:cxn>
                  <a:cxn ang="0">
                    <a:pos x="1147" y="552"/>
                  </a:cxn>
                  <a:cxn ang="0">
                    <a:pos x="1154" y="552"/>
                  </a:cxn>
                  <a:cxn ang="0">
                    <a:pos x="1092" y="552"/>
                  </a:cxn>
                  <a:cxn ang="0">
                    <a:pos x="943" y="552"/>
                  </a:cxn>
                  <a:cxn ang="0">
                    <a:pos x="800" y="552"/>
                  </a:cxn>
                  <a:cxn ang="0">
                    <a:pos x="732" y="552"/>
                  </a:cxn>
                  <a:cxn ang="0">
                    <a:pos x="719" y="552"/>
                  </a:cxn>
                  <a:cxn ang="0">
                    <a:pos x="694" y="552"/>
                  </a:cxn>
                  <a:cxn ang="0">
                    <a:pos x="663" y="541"/>
                  </a:cxn>
                  <a:cxn ang="0">
                    <a:pos x="632" y="524"/>
                  </a:cxn>
                  <a:cxn ang="0">
                    <a:pos x="589" y="485"/>
                  </a:cxn>
                  <a:cxn ang="0">
                    <a:pos x="533" y="435"/>
                  </a:cxn>
                  <a:cxn ang="0">
                    <a:pos x="465" y="368"/>
                  </a:cxn>
                  <a:cxn ang="0">
                    <a:pos x="378" y="295"/>
                  </a:cxn>
                  <a:cxn ang="0">
                    <a:pos x="341" y="256"/>
                  </a:cxn>
                  <a:cxn ang="0">
                    <a:pos x="248" y="173"/>
                  </a:cxn>
                  <a:cxn ang="0">
                    <a:pos x="148" y="84"/>
                  </a:cxn>
                  <a:cxn ang="0">
                    <a:pos x="86" y="28"/>
                  </a:cxn>
                  <a:cxn ang="0">
                    <a:pos x="55" y="11"/>
                  </a:cxn>
                  <a:cxn ang="0">
                    <a:pos x="24" y="6"/>
                  </a:cxn>
                  <a:cxn ang="0">
                    <a:pos x="6" y="0"/>
                  </a:cxn>
                  <a:cxn ang="0">
                    <a:pos x="0" y="0"/>
                  </a:cxn>
                  <a:cxn ang="0">
                    <a:pos x="62" y="0"/>
                  </a:cxn>
                  <a:cxn ang="0">
                    <a:pos x="192" y="0"/>
                  </a:cxn>
                  <a:cxn ang="0">
                    <a:pos x="328" y="0"/>
                  </a:cxn>
                  <a:cxn ang="0">
                    <a:pos x="390" y="0"/>
                  </a:cxn>
                  <a:cxn ang="0">
                    <a:pos x="403" y="0"/>
                  </a:cxn>
                  <a:cxn ang="0">
                    <a:pos x="440" y="0"/>
                  </a:cxn>
                  <a:cxn ang="0">
                    <a:pos x="459" y="6"/>
                  </a:cxn>
                  <a:cxn ang="0">
                    <a:pos x="477" y="6"/>
                  </a:cxn>
                  <a:cxn ang="0">
                    <a:pos x="496" y="17"/>
                  </a:cxn>
                  <a:cxn ang="0">
                    <a:pos x="515" y="28"/>
                  </a:cxn>
                  <a:cxn ang="0">
                    <a:pos x="558" y="67"/>
                  </a:cxn>
                  <a:cxn ang="0">
                    <a:pos x="614" y="117"/>
                  </a:cxn>
                  <a:cxn ang="0">
                    <a:pos x="688" y="184"/>
                  </a:cxn>
                  <a:cxn ang="0">
                    <a:pos x="775" y="262"/>
                  </a:cxn>
                </a:cxnLst>
                <a:rect l="0" t="0" r="r" b="b"/>
                <a:pathLst>
                  <a:path w="1154" h="552">
                    <a:moveTo>
                      <a:pt x="775" y="262"/>
                    </a:moveTo>
                    <a:lnTo>
                      <a:pt x="819" y="301"/>
                    </a:lnTo>
                    <a:lnTo>
                      <a:pt x="912" y="385"/>
                    </a:lnTo>
                    <a:lnTo>
                      <a:pt x="1011" y="474"/>
                    </a:lnTo>
                    <a:lnTo>
                      <a:pt x="1067" y="524"/>
                    </a:lnTo>
                    <a:lnTo>
                      <a:pt x="1098" y="541"/>
                    </a:lnTo>
                    <a:lnTo>
                      <a:pt x="1123" y="552"/>
                    </a:lnTo>
                    <a:lnTo>
                      <a:pt x="1147" y="552"/>
                    </a:lnTo>
                    <a:lnTo>
                      <a:pt x="1154" y="552"/>
                    </a:lnTo>
                    <a:lnTo>
                      <a:pt x="1092" y="552"/>
                    </a:lnTo>
                    <a:lnTo>
                      <a:pt x="943" y="552"/>
                    </a:lnTo>
                    <a:lnTo>
                      <a:pt x="800" y="552"/>
                    </a:lnTo>
                    <a:lnTo>
                      <a:pt x="732" y="552"/>
                    </a:lnTo>
                    <a:lnTo>
                      <a:pt x="719" y="552"/>
                    </a:lnTo>
                    <a:lnTo>
                      <a:pt x="694" y="552"/>
                    </a:lnTo>
                    <a:lnTo>
                      <a:pt x="663" y="541"/>
                    </a:lnTo>
                    <a:lnTo>
                      <a:pt x="632" y="524"/>
                    </a:lnTo>
                    <a:lnTo>
                      <a:pt x="589" y="485"/>
                    </a:lnTo>
                    <a:lnTo>
                      <a:pt x="533" y="435"/>
                    </a:lnTo>
                    <a:lnTo>
                      <a:pt x="465" y="368"/>
                    </a:lnTo>
                    <a:lnTo>
                      <a:pt x="378" y="295"/>
                    </a:lnTo>
                    <a:lnTo>
                      <a:pt x="341" y="256"/>
                    </a:lnTo>
                    <a:lnTo>
                      <a:pt x="248" y="173"/>
                    </a:lnTo>
                    <a:lnTo>
                      <a:pt x="148" y="84"/>
                    </a:lnTo>
                    <a:lnTo>
                      <a:pt x="86" y="28"/>
                    </a:lnTo>
                    <a:lnTo>
                      <a:pt x="55" y="11"/>
                    </a:lnTo>
                    <a:lnTo>
                      <a:pt x="24" y="6"/>
                    </a:lnTo>
                    <a:lnTo>
                      <a:pt x="6" y="0"/>
                    </a:lnTo>
                    <a:lnTo>
                      <a:pt x="0" y="0"/>
                    </a:lnTo>
                    <a:lnTo>
                      <a:pt x="62" y="0"/>
                    </a:lnTo>
                    <a:lnTo>
                      <a:pt x="192" y="0"/>
                    </a:lnTo>
                    <a:lnTo>
                      <a:pt x="328" y="0"/>
                    </a:lnTo>
                    <a:lnTo>
                      <a:pt x="390" y="0"/>
                    </a:lnTo>
                    <a:lnTo>
                      <a:pt x="403" y="0"/>
                    </a:lnTo>
                    <a:lnTo>
                      <a:pt x="440" y="0"/>
                    </a:lnTo>
                    <a:lnTo>
                      <a:pt x="459" y="6"/>
                    </a:lnTo>
                    <a:lnTo>
                      <a:pt x="477" y="6"/>
                    </a:lnTo>
                    <a:lnTo>
                      <a:pt x="496" y="17"/>
                    </a:lnTo>
                    <a:lnTo>
                      <a:pt x="515" y="28"/>
                    </a:lnTo>
                    <a:lnTo>
                      <a:pt x="558" y="67"/>
                    </a:lnTo>
                    <a:lnTo>
                      <a:pt x="614" y="117"/>
                    </a:lnTo>
                    <a:lnTo>
                      <a:pt x="688" y="184"/>
                    </a:lnTo>
                    <a:lnTo>
                      <a:pt x="775" y="262"/>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29" name="Freeform 605"/>
              <p:cNvSpPr>
                <a:spLocks/>
              </p:cNvSpPr>
              <p:nvPr/>
            </p:nvSpPr>
            <p:spPr bwMode="auto">
              <a:xfrm>
                <a:off x="4772" y="788"/>
                <a:ext cx="726" cy="552"/>
              </a:xfrm>
              <a:custGeom>
                <a:avLst/>
                <a:gdLst/>
                <a:ahLst/>
                <a:cxnLst>
                  <a:cxn ang="0">
                    <a:pos x="726" y="552"/>
                  </a:cxn>
                  <a:cxn ang="0">
                    <a:pos x="701" y="552"/>
                  </a:cxn>
                  <a:cxn ang="0">
                    <a:pos x="676" y="546"/>
                  </a:cxn>
                  <a:cxn ang="0">
                    <a:pos x="651" y="541"/>
                  </a:cxn>
                  <a:cxn ang="0">
                    <a:pos x="627" y="524"/>
                  </a:cxn>
                  <a:cxn ang="0">
                    <a:pos x="533" y="440"/>
                  </a:cxn>
                  <a:cxn ang="0">
                    <a:pos x="366" y="284"/>
                  </a:cxn>
                  <a:cxn ang="0">
                    <a:pos x="192" y="128"/>
                  </a:cxn>
                  <a:cxn ang="0">
                    <a:pos x="93" y="45"/>
                  </a:cxn>
                  <a:cxn ang="0">
                    <a:pos x="68" y="22"/>
                  </a:cxn>
                  <a:cxn ang="0">
                    <a:pos x="50" y="11"/>
                  </a:cxn>
                  <a:cxn ang="0">
                    <a:pos x="31" y="6"/>
                  </a:cxn>
                  <a:cxn ang="0">
                    <a:pos x="0" y="0"/>
                  </a:cxn>
                </a:cxnLst>
                <a:rect l="0" t="0" r="r" b="b"/>
                <a:pathLst>
                  <a:path w="726" h="552">
                    <a:moveTo>
                      <a:pt x="726" y="552"/>
                    </a:moveTo>
                    <a:lnTo>
                      <a:pt x="701" y="552"/>
                    </a:lnTo>
                    <a:lnTo>
                      <a:pt x="676" y="546"/>
                    </a:lnTo>
                    <a:lnTo>
                      <a:pt x="651" y="541"/>
                    </a:lnTo>
                    <a:lnTo>
                      <a:pt x="627" y="524"/>
                    </a:lnTo>
                    <a:lnTo>
                      <a:pt x="533" y="440"/>
                    </a:lnTo>
                    <a:lnTo>
                      <a:pt x="366" y="284"/>
                    </a:lnTo>
                    <a:lnTo>
                      <a:pt x="192" y="128"/>
                    </a:lnTo>
                    <a:lnTo>
                      <a:pt x="93" y="45"/>
                    </a:lnTo>
                    <a:lnTo>
                      <a:pt x="68" y="22"/>
                    </a:lnTo>
                    <a:lnTo>
                      <a:pt x="50" y="11"/>
                    </a:lnTo>
                    <a:lnTo>
                      <a:pt x="31" y="6"/>
                    </a:lnTo>
                    <a:lnTo>
                      <a:pt x="0"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30" name="Freeform 606"/>
              <p:cNvSpPr>
                <a:spLocks/>
              </p:cNvSpPr>
              <p:nvPr/>
            </p:nvSpPr>
            <p:spPr bwMode="auto">
              <a:xfrm>
                <a:off x="5796" y="788"/>
                <a:ext cx="626" cy="518"/>
              </a:xfrm>
              <a:custGeom>
                <a:avLst/>
                <a:gdLst/>
                <a:ahLst/>
                <a:cxnLst>
                  <a:cxn ang="0">
                    <a:pos x="0" y="518"/>
                  </a:cxn>
                  <a:cxn ang="0">
                    <a:pos x="43" y="479"/>
                  </a:cxn>
                  <a:cxn ang="0">
                    <a:pos x="99" y="429"/>
                  </a:cxn>
                  <a:cxn ang="0">
                    <a:pos x="167" y="362"/>
                  </a:cxn>
                  <a:cxn ang="0">
                    <a:pos x="248" y="295"/>
                  </a:cxn>
                  <a:cxn ang="0">
                    <a:pos x="291" y="256"/>
                  </a:cxn>
                  <a:cxn ang="0">
                    <a:pos x="384" y="173"/>
                  </a:cxn>
                  <a:cxn ang="0">
                    <a:pos x="484" y="78"/>
                  </a:cxn>
                  <a:cxn ang="0">
                    <a:pos x="546" y="28"/>
                  </a:cxn>
                  <a:cxn ang="0">
                    <a:pos x="570" y="11"/>
                  </a:cxn>
                  <a:cxn ang="0">
                    <a:pos x="595" y="6"/>
                  </a:cxn>
                  <a:cxn ang="0">
                    <a:pos x="620" y="0"/>
                  </a:cxn>
                  <a:cxn ang="0">
                    <a:pos x="626" y="0"/>
                  </a:cxn>
                  <a:cxn ang="0">
                    <a:pos x="564" y="0"/>
                  </a:cxn>
                  <a:cxn ang="0">
                    <a:pos x="415" y="0"/>
                  </a:cxn>
                  <a:cxn ang="0">
                    <a:pos x="273" y="0"/>
                  </a:cxn>
                  <a:cxn ang="0">
                    <a:pos x="204" y="0"/>
                  </a:cxn>
                  <a:cxn ang="0">
                    <a:pos x="192" y="0"/>
                  </a:cxn>
                  <a:cxn ang="0">
                    <a:pos x="167" y="6"/>
                  </a:cxn>
                  <a:cxn ang="0">
                    <a:pos x="136" y="11"/>
                  </a:cxn>
                  <a:cxn ang="0">
                    <a:pos x="105" y="33"/>
                  </a:cxn>
                  <a:cxn ang="0">
                    <a:pos x="62" y="72"/>
                  </a:cxn>
                  <a:cxn ang="0">
                    <a:pos x="0" y="128"/>
                  </a:cxn>
                  <a:cxn ang="0">
                    <a:pos x="0" y="518"/>
                  </a:cxn>
                </a:cxnLst>
                <a:rect l="0" t="0" r="r" b="b"/>
                <a:pathLst>
                  <a:path w="626" h="518">
                    <a:moveTo>
                      <a:pt x="0" y="518"/>
                    </a:moveTo>
                    <a:lnTo>
                      <a:pt x="43" y="479"/>
                    </a:lnTo>
                    <a:lnTo>
                      <a:pt x="99" y="429"/>
                    </a:lnTo>
                    <a:lnTo>
                      <a:pt x="167" y="362"/>
                    </a:lnTo>
                    <a:lnTo>
                      <a:pt x="248" y="295"/>
                    </a:lnTo>
                    <a:lnTo>
                      <a:pt x="291" y="256"/>
                    </a:lnTo>
                    <a:lnTo>
                      <a:pt x="384" y="173"/>
                    </a:lnTo>
                    <a:lnTo>
                      <a:pt x="484" y="78"/>
                    </a:lnTo>
                    <a:lnTo>
                      <a:pt x="546" y="28"/>
                    </a:lnTo>
                    <a:lnTo>
                      <a:pt x="570" y="11"/>
                    </a:lnTo>
                    <a:lnTo>
                      <a:pt x="595" y="6"/>
                    </a:lnTo>
                    <a:lnTo>
                      <a:pt x="620" y="0"/>
                    </a:lnTo>
                    <a:lnTo>
                      <a:pt x="626" y="0"/>
                    </a:lnTo>
                    <a:lnTo>
                      <a:pt x="564" y="0"/>
                    </a:lnTo>
                    <a:lnTo>
                      <a:pt x="415" y="0"/>
                    </a:lnTo>
                    <a:lnTo>
                      <a:pt x="273" y="0"/>
                    </a:lnTo>
                    <a:lnTo>
                      <a:pt x="204" y="0"/>
                    </a:lnTo>
                    <a:lnTo>
                      <a:pt x="192" y="0"/>
                    </a:lnTo>
                    <a:lnTo>
                      <a:pt x="167" y="6"/>
                    </a:lnTo>
                    <a:lnTo>
                      <a:pt x="136" y="11"/>
                    </a:lnTo>
                    <a:lnTo>
                      <a:pt x="105" y="33"/>
                    </a:lnTo>
                    <a:lnTo>
                      <a:pt x="62" y="72"/>
                    </a:lnTo>
                    <a:lnTo>
                      <a:pt x="0" y="128"/>
                    </a:lnTo>
                    <a:lnTo>
                      <a:pt x="0" y="518"/>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31" name="Freeform 607"/>
              <p:cNvSpPr>
                <a:spLocks/>
              </p:cNvSpPr>
              <p:nvPr/>
            </p:nvSpPr>
            <p:spPr bwMode="auto">
              <a:xfrm>
                <a:off x="5808" y="788"/>
                <a:ext cx="447" cy="334"/>
              </a:xfrm>
              <a:custGeom>
                <a:avLst/>
                <a:gdLst/>
                <a:ahLst/>
                <a:cxnLst>
                  <a:cxn ang="0">
                    <a:pos x="0" y="334"/>
                  </a:cxn>
                  <a:cxn ang="0">
                    <a:pos x="74" y="262"/>
                  </a:cxn>
                  <a:cxn ang="0">
                    <a:pos x="186" y="162"/>
                  </a:cxn>
                  <a:cxn ang="0">
                    <a:pos x="285" y="72"/>
                  </a:cxn>
                  <a:cxn ang="0">
                    <a:pos x="335" y="28"/>
                  </a:cxn>
                  <a:cxn ang="0">
                    <a:pos x="347" y="17"/>
                  </a:cxn>
                  <a:cxn ang="0">
                    <a:pos x="372" y="11"/>
                  </a:cxn>
                  <a:cxn ang="0">
                    <a:pos x="403" y="6"/>
                  </a:cxn>
                  <a:cxn ang="0">
                    <a:pos x="447" y="0"/>
                  </a:cxn>
                </a:cxnLst>
                <a:rect l="0" t="0" r="r" b="b"/>
                <a:pathLst>
                  <a:path w="447" h="334">
                    <a:moveTo>
                      <a:pt x="0" y="334"/>
                    </a:moveTo>
                    <a:lnTo>
                      <a:pt x="74" y="262"/>
                    </a:lnTo>
                    <a:lnTo>
                      <a:pt x="186" y="162"/>
                    </a:lnTo>
                    <a:lnTo>
                      <a:pt x="285" y="72"/>
                    </a:lnTo>
                    <a:lnTo>
                      <a:pt x="335" y="28"/>
                    </a:lnTo>
                    <a:lnTo>
                      <a:pt x="347" y="17"/>
                    </a:lnTo>
                    <a:lnTo>
                      <a:pt x="372" y="11"/>
                    </a:lnTo>
                    <a:lnTo>
                      <a:pt x="403" y="6"/>
                    </a:lnTo>
                    <a:lnTo>
                      <a:pt x="447"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32" name="Freeform 608"/>
              <p:cNvSpPr>
                <a:spLocks/>
              </p:cNvSpPr>
              <p:nvPr/>
            </p:nvSpPr>
            <p:spPr bwMode="auto">
              <a:xfrm>
                <a:off x="9450" y="788"/>
                <a:ext cx="626" cy="518"/>
              </a:xfrm>
              <a:custGeom>
                <a:avLst/>
                <a:gdLst/>
                <a:ahLst/>
                <a:cxnLst>
                  <a:cxn ang="0">
                    <a:pos x="626" y="518"/>
                  </a:cxn>
                  <a:cxn ang="0">
                    <a:pos x="583" y="479"/>
                  </a:cxn>
                  <a:cxn ang="0">
                    <a:pos x="527" y="429"/>
                  </a:cxn>
                  <a:cxn ang="0">
                    <a:pos x="459" y="362"/>
                  </a:cxn>
                  <a:cxn ang="0">
                    <a:pos x="378" y="295"/>
                  </a:cxn>
                  <a:cxn ang="0">
                    <a:pos x="335" y="256"/>
                  </a:cxn>
                  <a:cxn ang="0">
                    <a:pos x="242" y="173"/>
                  </a:cxn>
                  <a:cxn ang="0">
                    <a:pos x="142" y="78"/>
                  </a:cxn>
                  <a:cxn ang="0">
                    <a:pos x="87" y="28"/>
                  </a:cxn>
                  <a:cxn ang="0">
                    <a:pos x="62" y="11"/>
                  </a:cxn>
                  <a:cxn ang="0">
                    <a:pos x="31" y="6"/>
                  </a:cxn>
                  <a:cxn ang="0">
                    <a:pos x="6" y="0"/>
                  </a:cxn>
                  <a:cxn ang="0">
                    <a:pos x="0" y="0"/>
                  </a:cxn>
                  <a:cxn ang="0">
                    <a:pos x="68" y="0"/>
                  </a:cxn>
                  <a:cxn ang="0">
                    <a:pos x="211" y="0"/>
                  </a:cxn>
                  <a:cxn ang="0">
                    <a:pos x="353" y="0"/>
                  </a:cxn>
                  <a:cxn ang="0">
                    <a:pos x="422" y="0"/>
                  </a:cxn>
                  <a:cxn ang="0">
                    <a:pos x="434" y="0"/>
                  </a:cxn>
                  <a:cxn ang="0">
                    <a:pos x="465" y="6"/>
                  </a:cxn>
                  <a:cxn ang="0">
                    <a:pos x="496" y="11"/>
                  </a:cxn>
                  <a:cxn ang="0">
                    <a:pos x="521" y="33"/>
                  </a:cxn>
                  <a:cxn ang="0">
                    <a:pos x="571" y="72"/>
                  </a:cxn>
                  <a:cxn ang="0">
                    <a:pos x="626" y="128"/>
                  </a:cxn>
                  <a:cxn ang="0">
                    <a:pos x="626" y="518"/>
                  </a:cxn>
                </a:cxnLst>
                <a:rect l="0" t="0" r="r" b="b"/>
                <a:pathLst>
                  <a:path w="626" h="518">
                    <a:moveTo>
                      <a:pt x="626" y="518"/>
                    </a:moveTo>
                    <a:lnTo>
                      <a:pt x="583" y="479"/>
                    </a:lnTo>
                    <a:lnTo>
                      <a:pt x="527" y="429"/>
                    </a:lnTo>
                    <a:lnTo>
                      <a:pt x="459" y="362"/>
                    </a:lnTo>
                    <a:lnTo>
                      <a:pt x="378" y="295"/>
                    </a:lnTo>
                    <a:lnTo>
                      <a:pt x="335" y="256"/>
                    </a:lnTo>
                    <a:lnTo>
                      <a:pt x="242" y="173"/>
                    </a:lnTo>
                    <a:lnTo>
                      <a:pt x="142" y="78"/>
                    </a:lnTo>
                    <a:lnTo>
                      <a:pt x="87" y="28"/>
                    </a:lnTo>
                    <a:lnTo>
                      <a:pt x="62" y="11"/>
                    </a:lnTo>
                    <a:lnTo>
                      <a:pt x="31" y="6"/>
                    </a:lnTo>
                    <a:lnTo>
                      <a:pt x="6" y="0"/>
                    </a:lnTo>
                    <a:lnTo>
                      <a:pt x="0" y="0"/>
                    </a:lnTo>
                    <a:lnTo>
                      <a:pt x="68" y="0"/>
                    </a:lnTo>
                    <a:lnTo>
                      <a:pt x="211" y="0"/>
                    </a:lnTo>
                    <a:lnTo>
                      <a:pt x="353" y="0"/>
                    </a:lnTo>
                    <a:lnTo>
                      <a:pt x="422" y="0"/>
                    </a:lnTo>
                    <a:lnTo>
                      <a:pt x="434" y="0"/>
                    </a:lnTo>
                    <a:lnTo>
                      <a:pt x="465" y="6"/>
                    </a:lnTo>
                    <a:lnTo>
                      <a:pt x="496" y="11"/>
                    </a:lnTo>
                    <a:lnTo>
                      <a:pt x="521" y="33"/>
                    </a:lnTo>
                    <a:lnTo>
                      <a:pt x="571" y="72"/>
                    </a:lnTo>
                    <a:lnTo>
                      <a:pt x="626" y="128"/>
                    </a:lnTo>
                    <a:lnTo>
                      <a:pt x="626" y="518"/>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33" name="Freeform 609"/>
              <p:cNvSpPr>
                <a:spLocks/>
              </p:cNvSpPr>
              <p:nvPr/>
            </p:nvSpPr>
            <p:spPr bwMode="auto">
              <a:xfrm>
                <a:off x="9617" y="788"/>
                <a:ext cx="453" cy="334"/>
              </a:xfrm>
              <a:custGeom>
                <a:avLst/>
                <a:gdLst/>
                <a:ahLst/>
                <a:cxnLst>
                  <a:cxn ang="0">
                    <a:pos x="453" y="334"/>
                  </a:cxn>
                  <a:cxn ang="0">
                    <a:pos x="379" y="262"/>
                  </a:cxn>
                  <a:cxn ang="0">
                    <a:pos x="267" y="162"/>
                  </a:cxn>
                  <a:cxn ang="0">
                    <a:pos x="162" y="72"/>
                  </a:cxn>
                  <a:cxn ang="0">
                    <a:pos x="112" y="28"/>
                  </a:cxn>
                  <a:cxn ang="0">
                    <a:pos x="100" y="17"/>
                  </a:cxn>
                  <a:cxn ang="0">
                    <a:pos x="81" y="11"/>
                  </a:cxn>
                  <a:cxn ang="0">
                    <a:pos x="50" y="6"/>
                  </a:cxn>
                  <a:cxn ang="0">
                    <a:pos x="0" y="0"/>
                  </a:cxn>
                </a:cxnLst>
                <a:rect l="0" t="0" r="r" b="b"/>
                <a:pathLst>
                  <a:path w="453" h="334">
                    <a:moveTo>
                      <a:pt x="453" y="334"/>
                    </a:moveTo>
                    <a:lnTo>
                      <a:pt x="379" y="262"/>
                    </a:lnTo>
                    <a:lnTo>
                      <a:pt x="267" y="162"/>
                    </a:lnTo>
                    <a:lnTo>
                      <a:pt x="162" y="72"/>
                    </a:lnTo>
                    <a:lnTo>
                      <a:pt x="112" y="28"/>
                    </a:lnTo>
                    <a:lnTo>
                      <a:pt x="100" y="17"/>
                    </a:lnTo>
                    <a:lnTo>
                      <a:pt x="81" y="11"/>
                    </a:lnTo>
                    <a:lnTo>
                      <a:pt x="50" y="6"/>
                    </a:lnTo>
                    <a:lnTo>
                      <a:pt x="0"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34" name="Freeform 610"/>
              <p:cNvSpPr>
                <a:spLocks/>
              </p:cNvSpPr>
              <p:nvPr/>
            </p:nvSpPr>
            <p:spPr bwMode="auto">
              <a:xfrm>
                <a:off x="5765" y="1011"/>
                <a:ext cx="4336" cy="111"/>
              </a:xfrm>
              <a:custGeom>
                <a:avLst/>
                <a:gdLst/>
                <a:ahLst/>
                <a:cxnLst>
                  <a:cxn ang="0">
                    <a:pos x="0" y="0"/>
                  </a:cxn>
                  <a:cxn ang="0">
                    <a:pos x="4336" y="0"/>
                  </a:cxn>
                  <a:cxn ang="0">
                    <a:pos x="4324" y="111"/>
                  </a:cxn>
                  <a:cxn ang="0">
                    <a:pos x="18" y="111"/>
                  </a:cxn>
                  <a:cxn ang="0">
                    <a:pos x="0" y="0"/>
                  </a:cxn>
                </a:cxnLst>
                <a:rect l="0" t="0" r="r" b="b"/>
                <a:pathLst>
                  <a:path w="4336" h="111">
                    <a:moveTo>
                      <a:pt x="0" y="0"/>
                    </a:moveTo>
                    <a:lnTo>
                      <a:pt x="4336" y="0"/>
                    </a:lnTo>
                    <a:lnTo>
                      <a:pt x="4324" y="111"/>
                    </a:lnTo>
                    <a:lnTo>
                      <a:pt x="18" y="111"/>
                    </a:lnTo>
                    <a:lnTo>
                      <a:pt x="0" y="0"/>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35" name="Line 611"/>
              <p:cNvSpPr>
                <a:spLocks noChangeShapeType="1"/>
              </p:cNvSpPr>
              <p:nvPr/>
            </p:nvSpPr>
            <p:spPr bwMode="auto">
              <a:xfrm>
                <a:off x="5758" y="1011"/>
                <a:ext cx="4337"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36" name="Line 612"/>
              <p:cNvSpPr>
                <a:spLocks noChangeShapeType="1"/>
              </p:cNvSpPr>
              <p:nvPr/>
            </p:nvSpPr>
            <p:spPr bwMode="auto">
              <a:xfrm flipH="1">
                <a:off x="5777" y="1122"/>
                <a:ext cx="4318"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37" name="Freeform 613"/>
              <p:cNvSpPr>
                <a:spLocks/>
              </p:cNvSpPr>
              <p:nvPr/>
            </p:nvSpPr>
            <p:spPr bwMode="auto">
              <a:xfrm>
                <a:off x="5988" y="788"/>
                <a:ext cx="676" cy="496"/>
              </a:xfrm>
              <a:custGeom>
                <a:avLst/>
                <a:gdLst/>
                <a:ahLst/>
                <a:cxnLst>
                  <a:cxn ang="0">
                    <a:pos x="583" y="78"/>
                  </a:cxn>
                  <a:cxn ang="0">
                    <a:pos x="552" y="50"/>
                  </a:cxn>
                  <a:cxn ang="0">
                    <a:pos x="527" y="28"/>
                  </a:cxn>
                  <a:cxn ang="0">
                    <a:pos x="496" y="11"/>
                  </a:cxn>
                  <a:cxn ang="0">
                    <a:pos x="465" y="0"/>
                  </a:cxn>
                  <a:cxn ang="0">
                    <a:pos x="440" y="0"/>
                  </a:cxn>
                  <a:cxn ang="0">
                    <a:pos x="428" y="0"/>
                  </a:cxn>
                  <a:cxn ang="0">
                    <a:pos x="360" y="0"/>
                  </a:cxn>
                  <a:cxn ang="0">
                    <a:pos x="211" y="0"/>
                  </a:cxn>
                  <a:cxn ang="0">
                    <a:pos x="68" y="0"/>
                  </a:cxn>
                  <a:cxn ang="0">
                    <a:pos x="0" y="0"/>
                  </a:cxn>
                  <a:cxn ang="0">
                    <a:pos x="12" y="0"/>
                  </a:cxn>
                  <a:cxn ang="0">
                    <a:pos x="31" y="6"/>
                  </a:cxn>
                  <a:cxn ang="0">
                    <a:pos x="62" y="11"/>
                  </a:cxn>
                  <a:cxn ang="0">
                    <a:pos x="87" y="28"/>
                  </a:cxn>
                  <a:cxn ang="0">
                    <a:pos x="149" y="78"/>
                  </a:cxn>
                  <a:cxn ang="0">
                    <a:pos x="248" y="167"/>
                  </a:cxn>
                  <a:cxn ang="0">
                    <a:pos x="341" y="256"/>
                  </a:cxn>
                  <a:cxn ang="0">
                    <a:pos x="385" y="290"/>
                  </a:cxn>
                  <a:cxn ang="0">
                    <a:pos x="440" y="340"/>
                  </a:cxn>
                  <a:cxn ang="0">
                    <a:pos x="490" y="385"/>
                  </a:cxn>
                  <a:cxn ang="0">
                    <a:pos x="533" y="424"/>
                  </a:cxn>
                  <a:cxn ang="0">
                    <a:pos x="577" y="463"/>
                  </a:cxn>
                  <a:cxn ang="0">
                    <a:pos x="596" y="479"/>
                  </a:cxn>
                  <a:cxn ang="0">
                    <a:pos x="614" y="490"/>
                  </a:cxn>
                  <a:cxn ang="0">
                    <a:pos x="633" y="496"/>
                  </a:cxn>
                  <a:cxn ang="0">
                    <a:pos x="651" y="496"/>
                  </a:cxn>
                  <a:cxn ang="0">
                    <a:pos x="658" y="496"/>
                  </a:cxn>
                  <a:cxn ang="0">
                    <a:pos x="670" y="485"/>
                  </a:cxn>
                  <a:cxn ang="0">
                    <a:pos x="670" y="479"/>
                  </a:cxn>
                  <a:cxn ang="0">
                    <a:pos x="676" y="463"/>
                  </a:cxn>
                  <a:cxn ang="0">
                    <a:pos x="676" y="106"/>
                  </a:cxn>
                  <a:cxn ang="0">
                    <a:pos x="670" y="117"/>
                  </a:cxn>
                  <a:cxn ang="0">
                    <a:pos x="664" y="123"/>
                  </a:cxn>
                  <a:cxn ang="0">
                    <a:pos x="651" y="123"/>
                  </a:cxn>
                  <a:cxn ang="0">
                    <a:pos x="645" y="123"/>
                  </a:cxn>
                  <a:cxn ang="0">
                    <a:pos x="620" y="106"/>
                  </a:cxn>
                  <a:cxn ang="0">
                    <a:pos x="583" y="78"/>
                  </a:cxn>
                </a:cxnLst>
                <a:rect l="0" t="0" r="r" b="b"/>
                <a:pathLst>
                  <a:path w="676" h="496">
                    <a:moveTo>
                      <a:pt x="583" y="78"/>
                    </a:moveTo>
                    <a:lnTo>
                      <a:pt x="552" y="50"/>
                    </a:lnTo>
                    <a:lnTo>
                      <a:pt x="527" y="28"/>
                    </a:lnTo>
                    <a:lnTo>
                      <a:pt x="496" y="11"/>
                    </a:lnTo>
                    <a:lnTo>
                      <a:pt x="465" y="0"/>
                    </a:lnTo>
                    <a:lnTo>
                      <a:pt x="440" y="0"/>
                    </a:lnTo>
                    <a:lnTo>
                      <a:pt x="428" y="0"/>
                    </a:lnTo>
                    <a:lnTo>
                      <a:pt x="360" y="0"/>
                    </a:lnTo>
                    <a:lnTo>
                      <a:pt x="211" y="0"/>
                    </a:lnTo>
                    <a:lnTo>
                      <a:pt x="68" y="0"/>
                    </a:lnTo>
                    <a:lnTo>
                      <a:pt x="0" y="0"/>
                    </a:lnTo>
                    <a:lnTo>
                      <a:pt x="12" y="0"/>
                    </a:lnTo>
                    <a:lnTo>
                      <a:pt x="31" y="6"/>
                    </a:lnTo>
                    <a:lnTo>
                      <a:pt x="62" y="11"/>
                    </a:lnTo>
                    <a:lnTo>
                      <a:pt x="87" y="28"/>
                    </a:lnTo>
                    <a:lnTo>
                      <a:pt x="149" y="78"/>
                    </a:lnTo>
                    <a:lnTo>
                      <a:pt x="248" y="167"/>
                    </a:lnTo>
                    <a:lnTo>
                      <a:pt x="341" y="256"/>
                    </a:lnTo>
                    <a:lnTo>
                      <a:pt x="385" y="290"/>
                    </a:lnTo>
                    <a:lnTo>
                      <a:pt x="440" y="340"/>
                    </a:lnTo>
                    <a:lnTo>
                      <a:pt x="490" y="385"/>
                    </a:lnTo>
                    <a:lnTo>
                      <a:pt x="533" y="424"/>
                    </a:lnTo>
                    <a:lnTo>
                      <a:pt x="577" y="463"/>
                    </a:lnTo>
                    <a:lnTo>
                      <a:pt x="596" y="479"/>
                    </a:lnTo>
                    <a:lnTo>
                      <a:pt x="614" y="490"/>
                    </a:lnTo>
                    <a:lnTo>
                      <a:pt x="633" y="496"/>
                    </a:lnTo>
                    <a:lnTo>
                      <a:pt x="651" y="496"/>
                    </a:lnTo>
                    <a:lnTo>
                      <a:pt x="658" y="496"/>
                    </a:lnTo>
                    <a:lnTo>
                      <a:pt x="670" y="485"/>
                    </a:lnTo>
                    <a:lnTo>
                      <a:pt x="670" y="479"/>
                    </a:lnTo>
                    <a:lnTo>
                      <a:pt x="676" y="463"/>
                    </a:lnTo>
                    <a:lnTo>
                      <a:pt x="676" y="106"/>
                    </a:lnTo>
                    <a:lnTo>
                      <a:pt x="670" y="117"/>
                    </a:lnTo>
                    <a:lnTo>
                      <a:pt x="664" y="123"/>
                    </a:lnTo>
                    <a:lnTo>
                      <a:pt x="651" y="123"/>
                    </a:lnTo>
                    <a:lnTo>
                      <a:pt x="645" y="123"/>
                    </a:lnTo>
                    <a:lnTo>
                      <a:pt x="620" y="106"/>
                    </a:lnTo>
                    <a:lnTo>
                      <a:pt x="583" y="78"/>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38" name="Freeform 614"/>
              <p:cNvSpPr>
                <a:spLocks/>
              </p:cNvSpPr>
              <p:nvPr/>
            </p:nvSpPr>
            <p:spPr bwMode="auto">
              <a:xfrm>
                <a:off x="5988" y="788"/>
                <a:ext cx="676" cy="496"/>
              </a:xfrm>
              <a:custGeom>
                <a:avLst/>
                <a:gdLst/>
                <a:ahLst/>
                <a:cxnLst>
                  <a:cxn ang="0">
                    <a:pos x="583" y="78"/>
                  </a:cxn>
                  <a:cxn ang="0">
                    <a:pos x="552" y="50"/>
                  </a:cxn>
                  <a:cxn ang="0">
                    <a:pos x="527" y="28"/>
                  </a:cxn>
                  <a:cxn ang="0">
                    <a:pos x="496" y="11"/>
                  </a:cxn>
                  <a:cxn ang="0">
                    <a:pos x="465" y="0"/>
                  </a:cxn>
                  <a:cxn ang="0">
                    <a:pos x="440" y="0"/>
                  </a:cxn>
                  <a:cxn ang="0">
                    <a:pos x="428" y="0"/>
                  </a:cxn>
                  <a:cxn ang="0">
                    <a:pos x="360" y="0"/>
                  </a:cxn>
                  <a:cxn ang="0">
                    <a:pos x="211" y="0"/>
                  </a:cxn>
                  <a:cxn ang="0">
                    <a:pos x="68" y="0"/>
                  </a:cxn>
                  <a:cxn ang="0">
                    <a:pos x="0" y="0"/>
                  </a:cxn>
                  <a:cxn ang="0">
                    <a:pos x="12" y="0"/>
                  </a:cxn>
                  <a:cxn ang="0">
                    <a:pos x="31" y="6"/>
                  </a:cxn>
                  <a:cxn ang="0">
                    <a:pos x="62" y="11"/>
                  </a:cxn>
                  <a:cxn ang="0">
                    <a:pos x="87" y="28"/>
                  </a:cxn>
                  <a:cxn ang="0">
                    <a:pos x="149" y="78"/>
                  </a:cxn>
                  <a:cxn ang="0">
                    <a:pos x="248" y="167"/>
                  </a:cxn>
                  <a:cxn ang="0">
                    <a:pos x="341" y="256"/>
                  </a:cxn>
                  <a:cxn ang="0">
                    <a:pos x="385" y="290"/>
                  </a:cxn>
                  <a:cxn ang="0">
                    <a:pos x="440" y="340"/>
                  </a:cxn>
                  <a:cxn ang="0">
                    <a:pos x="490" y="385"/>
                  </a:cxn>
                  <a:cxn ang="0">
                    <a:pos x="533" y="424"/>
                  </a:cxn>
                  <a:cxn ang="0">
                    <a:pos x="577" y="463"/>
                  </a:cxn>
                  <a:cxn ang="0">
                    <a:pos x="596" y="479"/>
                  </a:cxn>
                  <a:cxn ang="0">
                    <a:pos x="614" y="490"/>
                  </a:cxn>
                  <a:cxn ang="0">
                    <a:pos x="633" y="496"/>
                  </a:cxn>
                  <a:cxn ang="0">
                    <a:pos x="651" y="496"/>
                  </a:cxn>
                  <a:cxn ang="0">
                    <a:pos x="658" y="496"/>
                  </a:cxn>
                  <a:cxn ang="0">
                    <a:pos x="670" y="485"/>
                  </a:cxn>
                  <a:cxn ang="0">
                    <a:pos x="670" y="479"/>
                  </a:cxn>
                  <a:cxn ang="0">
                    <a:pos x="676" y="463"/>
                  </a:cxn>
                  <a:cxn ang="0">
                    <a:pos x="676" y="106"/>
                  </a:cxn>
                  <a:cxn ang="0">
                    <a:pos x="670" y="117"/>
                  </a:cxn>
                  <a:cxn ang="0">
                    <a:pos x="664" y="123"/>
                  </a:cxn>
                  <a:cxn ang="0">
                    <a:pos x="651" y="123"/>
                  </a:cxn>
                  <a:cxn ang="0">
                    <a:pos x="645" y="123"/>
                  </a:cxn>
                  <a:cxn ang="0">
                    <a:pos x="620" y="106"/>
                  </a:cxn>
                  <a:cxn ang="0">
                    <a:pos x="583" y="78"/>
                  </a:cxn>
                </a:cxnLst>
                <a:rect l="0" t="0" r="r" b="b"/>
                <a:pathLst>
                  <a:path w="676" h="496">
                    <a:moveTo>
                      <a:pt x="583" y="78"/>
                    </a:moveTo>
                    <a:lnTo>
                      <a:pt x="552" y="50"/>
                    </a:lnTo>
                    <a:lnTo>
                      <a:pt x="527" y="28"/>
                    </a:lnTo>
                    <a:lnTo>
                      <a:pt x="496" y="11"/>
                    </a:lnTo>
                    <a:lnTo>
                      <a:pt x="465" y="0"/>
                    </a:lnTo>
                    <a:lnTo>
                      <a:pt x="440" y="0"/>
                    </a:lnTo>
                    <a:lnTo>
                      <a:pt x="428" y="0"/>
                    </a:lnTo>
                    <a:lnTo>
                      <a:pt x="360" y="0"/>
                    </a:lnTo>
                    <a:lnTo>
                      <a:pt x="211" y="0"/>
                    </a:lnTo>
                    <a:lnTo>
                      <a:pt x="68" y="0"/>
                    </a:lnTo>
                    <a:lnTo>
                      <a:pt x="0" y="0"/>
                    </a:lnTo>
                    <a:lnTo>
                      <a:pt x="12" y="0"/>
                    </a:lnTo>
                    <a:lnTo>
                      <a:pt x="31" y="6"/>
                    </a:lnTo>
                    <a:lnTo>
                      <a:pt x="62" y="11"/>
                    </a:lnTo>
                    <a:lnTo>
                      <a:pt x="87" y="28"/>
                    </a:lnTo>
                    <a:lnTo>
                      <a:pt x="149" y="78"/>
                    </a:lnTo>
                    <a:lnTo>
                      <a:pt x="248" y="167"/>
                    </a:lnTo>
                    <a:lnTo>
                      <a:pt x="341" y="256"/>
                    </a:lnTo>
                    <a:lnTo>
                      <a:pt x="385" y="290"/>
                    </a:lnTo>
                    <a:lnTo>
                      <a:pt x="440" y="340"/>
                    </a:lnTo>
                    <a:lnTo>
                      <a:pt x="490" y="385"/>
                    </a:lnTo>
                    <a:lnTo>
                      <a:pt x="533" y="424"/>
                    </a:lnTo>
                    <a:lnTo>
                      <a:pt x="577" y="463"/>
                    </a:lnTo>
                    <a:lnTo>
                      <a:pt x="596" y="479"/>
                    </a:lnTo>
                    <a:lnTo>
                      <a:pt x="614" y="490"/>
                    </a:lnTo>
                    <a:lnTo>
                      <a:pt x="633" y="496"/>
                    </a:lnTo>
                    <a:lnTo>
                      <a:pt x="651" y="496"/>
                    </a:lnTo>
                    <a:lnTo>
                      <a:pt x="658" y="496"/>
                    </a:lnTo>
                    <a:lnTo>
                      <a:pt x="670" y="485"/>
                    </a:lnTo>
                    <a:lnTo>
                      <a:pt x="670" y="479"/>
                    </a:lnTo>
                    <a:lnTo>
                      <a:pt x="676" y="463"/>
                    </a:lnTo>
                    <a:lnTo>
                      <a:pt x="676" y="106"/>
                    </a:lnTo>
                    <a:lnTo>
                      <a:pt x="670" y="117"/>
                    </a:lnTo>
                    <a:lnTo>
                      <a:pt x="664" y="123"/>
                    </a:lnTo>
                    <a:lnTo>
                      <a:pt x="651" y="123"/>
                    </a:lnTo>
                    <a:lnTo>
                      <a:pt x="645" y="123"/>
                    </a:lnTo>
                    <a:lnTo>
                      <a:pt x="620" y="106"/>
                    </a:lnTo>
                    <a:lnTo>
                      <a:pt x="583" y="78"/>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39" name="Freeform 615"/>
              <p:cNvSpPr>
                <a:spLocks/>
              </p:cNvSpPr>
              <p:nvPr/>
            </p:nvSpPr>
            <p:spPr bwMode="auto">
              <a:xfrm>
                <a:off x="6199" y="788"/>
                <a:ext cx="372" cy="279"/>
              </a:xfrm>
              <a:custGeom>
                <a:avLst/>
                <a:gdLst/>
                <a:ahLst/>
                <a:cxnLst>
                  <a:cxn ang="0">
                    <a:pos x="0" y="0"/>
                  </a:cxn>
                  <a:cxn ang="0">
                    <a:pos x="18" y="0"/>
                  </a:cxn>
                  <a:cxn ang="0">
                    <a:pos x="43" y="6"/>
                  </a:cxn>
                  <a:cxn ang="0">
                    <a:pos x="74" y="11"/>
                  </a:cxn>
                  <a:cxn ang="0">
                    <a:pos x="99" y="28"/>
                  </a:cxn>
                  <a:cxn ang="0">
                    <a:pos x="130" y="56"/>
                  </a:cxn>
                  <a:cxn ang="0">
                    <a:pos x="192" y="117"/>
                  </a:cxn>
                  <a:cxn ang="0">
                    <a:pos x="279" y="190"/>
                  </a:cxn>
                  <a:cxn ang="0">
                    <a:pos x="372" y="279"/>
                  </a:cxn>
                </a:cxnLst>
                <a:rect l="0" t="0" r="r" b="b"/>
                <a:pathLst>
                  <a:path w="372" h="279">
                    <a:moveTo>
                      <a:pt x="0" y="0"/>
                    </a:moveTo>
                    <a:lnTo>
                      <a:pt x="18" y="0"/>
                    </a:lnTo>
                    <a:lnTo>
                      <a:pt x="43" y="6"/>
                    </a:lnTo>
                    <a:lnTo>
                      <a:pt x="74" y="11"/>
                    </a:lnTo>
                    <a:lnTo>
                      <a:pt x="99" y="28"/>
                    </a:lnTo>
                    <a:lnTo>
                      <a:pt x="130" y="56"/>
                    </a:lnTo>
                    <a:lnTo>
                      <a:pt x="192" y="117"/>
                    </a:lnTo>
                    <a:lnTo>
                      <a:pt x="279" y="190"/>
                    </a:lnTo>
                    <a:lnTo>
                      <a:pt x="372" y="279"/>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0" name="Freeform 616"/>
              <p:cNvSpPr>
                <a:spLocks/>
              </p:cNvSpPr>
              <p:nvPr/>
            </p:nvSpPr>
            <p:spPr bwMode="auto">
              <a:xfrm>
                <a:off x="6571" y="833"/>
                <a:ext cx="93" cy="418"/>
              </a:xfrm>
              <a:custGeom>
                <a:avLst/>
                <a:gdLst/>
                <a:ahLst/>
                <a:cxnLst>
                  <a:cxn ang="0">
                    <a:pos x="93" y="418"/>
                  </a:cxn>
                  <a:cxn ang="0">
                    <a:pos x="93" y="418"/>
                  </a:cxn>
                  <a:cxn ang="0">
                    <a:pos x="87" y="406"/>
                  </a:cxn>
                  <a:cxn ang="0">
                    <a:pos x="75" y="390"/>
                  </a:cxn>
                  <a:cxn ang="0">
                    <a:pos x="56" y="379"/>
                  </a:cxn>
                  <a:cxn ang="0">
                    <a:pos x="25" y="367"/>
                  </a:cxn>
                  <a:cxn ang="0">
                    <a:pos x="6" y="362"/>
                  </a:cxn>
                  <a:cxn ang="0">
                    <a:pos x="0" y="351"/>
                  </a:cxn>
                  <a:cxn ang="0">
                    <a:pos x="0" y="340"/>
                  </a:cxn>
                  <a:cxn ang="0">
                    <a:pos x="0" y="278"/>
                  </a:cxn>
                  <a:cxn ang="0">
                    <a:pos x="0" y="167"/>
                  </a:cxn>
                  <a:cxn ang="0">
                    <a:pos x="0" y="61"/>
                  </a:cxn>
                  <a:cxn ang="0">
                    <a:pos x="0" y="0"/>
                  </a:cxn>
                  <a:cxn ang="0">
                    <a:pos x="13" y="0"/>
                  </a:cxn>
                  <a:cxn ang="0">
                    <a:pos x="44" y="22"/>
                  </a:cxn>
                  <a:cxn ang="0">
                    <a:pos x="75" y="50"/>
                  </a:cxn>
                  <a:cxn ang="0">
                    <a:pos x="93" y="61"/>
                  </a:cxn>
                  <a:cxn ang="0">
                    <a:pos x="93" y="418"/>
                  </a:cxn>
                </a:cxnLst>
                <a:rect l="0" t="0" r="r" b="b"/>
                <a:pathLst>
                  <a:path w="93" h="418">
                    <a:moveTo>
                      <a:pt x="93" y="418"/>
                    </a:moveTo>
                    <a:lnTo>
                      <a:pt x="93" y="418"/>
                    </a:lnTo>
                    <a:lnTo>
                      <a:pt x="87" y="406"/>
                    </a:lnTo>
                    <a:lnTo>
                      <a:pt x="75" y="390"/>
                    </a:lnTo>
                    <a:lnTo>
                      <a:pt x="56" y="379"/>
                    </a:lnTo>
                    <a:lnTo>
                      <a:pt x="25" y="367"/>
                    </a:lnTo>
                    <a:lnTo>
                      <a:pt x="6" y="362"/>
                    </a:lnTo>
                    <a:lnTo>
                      <a:pt x="0" y="351"/>
                    </a:lnTo>
                    <a:lnTo>
                      <a:pt x="0" y="340"/>
                    </a:lnTo>
                    <a:lnTo>
                      <a:pt x="0" y="278"/>
                    </a:lnTo>
                    <a:lnTo>
                      <a:pt x="0" y="167"/>
                    </a:lnTo>
                    <a:lnTo>
                      <a:pt x="0" y="61"/>
                    </a:lnTo>
                    <a:lnTo>
                      <a:pt x="0" y="0"/>
                    </a:lnTo>
                    <a:lnTo>
                      <a:pt x="13" y="0"/>
                    </a:lnTo>
                    <a:lnTo>
                      <a:pt x="44" y="22"/>
                    </a:lnTo>
                    <a:lnTo>
                      <a:pt x="75" y="50"/>
                    </a:lnTo>
                    <a:lnTo>
                      <a:pt x="93" y="61"/>
                    </a:lnTo>
                    <a:lnTo>
                      <a:pt x="93" y="418"/>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1" name="Freeform 617"/>
              <p:cNvSpPr>
                <a:spLocks/>
              </p:cNvSpPr>
              <p:nvPr/>
            </p:nvSpPr>
            <p:spPr bwMode="auto">
              <a:xfrm>
                <a:off x="9214" y="788"/>
                <a:ext cx="670" cy="496"/>
              </a:xfrm>
              <a:custGeom>
                <a:avLst/>
                <a:gdLst/>
                <a:ahLst/>
                <a:cxnLst>
                  <a:cxn ang="0">
                    <a:pos x="93" y="78"/>
                  </a:cxn>
                  <a:cxn ang="0">
                    <a:pos x="124" y="50"/>
                  </a:cxn>
                  <a:cxn ang="0">
                    <a:pos x="149" y="28"/>
                  </a:cxn>
                  <a:cxn ang="0">
                    <a:pos x="180" y="11"/>
                  </a:cxn>
                  <a:cxn ang="0">
                    <a:pos x="211" y="0"/>
                  </a:cxn>
                  <a:cxn ang="0">
                    <a:pos x="236" y="0"/>
                  </a:cxn>
                  <a:cxn ang="0">
                    <a:pos x="242" y="0"/>
                  </a:cxn>
                  <a:cxn ang="0">
                    <a:pos x="310" y="0"/>
                  </a:cxn>
                  <a:cxn ang="0">
                    <a:pos x="459" y="0"/>
                  </a:cxn>
                  <a:cxn ang="0">
                    <a:pos x="602" y="0"/>
                  </a:cxn>
                  <a:cxn ang="0">
                    <a:pos x="670" y="0"/>
                  </a:cxn>
                  <a:cxn ang="0">
                    <a:pos x="658" y="0"/>
                  </a:cxn>
                  <a:cxn ang="0">
                    <a:pos x="639" y="6"/>
                  </a:cxn>
                  <a:cxn ang="0">
                    <a:pos x="608" y="11"/>
                  </a:cxn>
                  <a:cxn ang="0">
                    <a:pos x="583" y="28"/>
                  </a:cxn>
                  <a:cxn ang="0">
                    <a:pos x="527" y="78"/>
                  </a:cxn>
                  <a:cxn ang="0">
                    <a:pos x="422" y="167"/>
                  </a:cxn>
                  <a:cxn ang="0">
                    <a:pos x="329" y="256"/>
                  </a:cxn>
                  <a:cxn ang="0">
                    <a:pos x="285" y="290"/>
                  </a:cxn>
                  <a:cxn ang="0">
                    <a:pos x="230" y="340"/>
                  </a:cxn>
                  <a:cxn ang="0">
                    <a:pos x="180" y="385"/>
                  </a:cxn>
                  <a:cxn ang="0">
                    <a:pos x="137" y="424"/>
                  </a:cxn>
                  <a:cxn ang="0">
                    <a:pos x="99" y="463"/>
                  </a:cxn>
                  <a:cxn ang="0">
                    <a:pos x="74" y="479"/>
                  </a:cxn>
                  <a:cxn ang="0">
                    <a:pos x="56" y="490"/>
                  </a:cxn>
                  <a:cxn ang="0">
                    <a:pos x="37" y="496"/>
                  </a:cxn>
                  <a:cxn ang="0">
                    <a:pos x="25" y="496"/>
                  </a:cxn>
                  <a:cxn ang="0">
                    <a:pos x="12" y="496"/>
                  </a:cxn>
                  <a:cxn ang="0">
                    <a:pos x="6" y="485"/>
                  </a:cxn>
                  <a:cxn ang="0">
                    <a:pos x="0" y="479"/>
                  </a:cxn>
                  <a:cxn ang="0">
                    <a:pos x="0" y="463"/>
                  </a:cxn>
                  <a:cxn ang="0">
                    <a:pos x="0" y="106"/>
                  </a:cxn>
                  <a:cxn ang="0">
                    <a:pos x="6" y="117"/>
                  </a:cxn>
                  <a:cxn ang="0">
                    <a:pos x="12" y="123"/>
                  </a:cxn>
                  <a:cxn ang="0">
                    <a:pos x="19" y="123"/>
                  </a:cxn>
                  <a:cxn ang="0">
                    <a:pos x="31" y="123"/>
                  </a:cxn>
                  <a:cxn ang="0">
                    <a:pos x="56" y="106"/>
                  </a:cxn>
                  <a:cxn ang="0">
                    <a:pos x="93" y="78"/>
                  </a:cxn>
                </a:cxnLst>
                <a:rect l="0" t="0" r="r" b="b"/>
                <a:pathLst>
                  <a:path w="670" h="496">
                    <a:moveTo>
                      <a:pt x="93" y="78"/>
                    </a:moveTo>
                    <a:lnTo>
                      <a:pt x="124" y="50"/>
                    </a:lnTo>
                    <a:lnTo>
                      <a:pt x="149" y="28"/>
                    </a:lnTo>
                    <a:lnTo>
                      <a:pt x="180" y="11"/>
                    </a:lnTo>
                    <a:lnTo>
                      <a:pt x="211" y="0"/>
                    </a:lnTo>
                    <a:lnTo>
                      <a:pt x="236" y="0"/>
                    </a:lnTo>
                    <a:lnTo>
                      <a:pt x="242" y="0"/>
                    </a:lnTo>
                    <a:lnTo>
                      <a:pt x="310" y="0"/>
                    </a:lnTo>
                    <a:lnTo>
                      <a:pt x="459" y="0"/>
                    </a:lnTo>
                    <a:lnTo>
                      <a:pt x="602" y="0"/>
                    </a:lnTo>
                    <a:lnTo>
                      <a:pt x="670" y="0"/>
                    </a:lnTo>
                    <a:lnTo>
                      <a:pt x="658" y="0"/>
                    </a:lnTo>
                    <a:lnTo>
                      <a:pt x="639" y="6"/>
                    </a:lnTo>
                    <a:lnTo>
                      <a:pt x="608" y="11"/>
                    </a:lnTo>
                    <a:lnTo>
                      <a:pt x="583" y="28"/>
                    </a:lnTo>
                    <a:lnTo>
                      <a:pt x="527" y="78"/>
                    </a:lnTo>
                    <a:lnTo>
                      <a:pt x="422" y="167"/>
                    </a:lnTo>
                    <a:lnTo>
                      <a:pt x="329" y="256"/>
                    </a:lnTo>
                    <a:lnTo>
                      <a:pt x="285" y="290"/>
                    </a:lnTo>
                    <a:lnTo>
                      <a:pt x="230" y="340"/>
                    </a:lnTo>
                    <a:lnTo>
                      <a:pt x="180" y="385"/>
                    </a:lnTo>
                    <a:lnTo>
                      <a:pt x="137" y="424"/>
                    </a:lnTo>
                    <a:lnTo>
                      <a:pt x="99" y="463"/>
                    </a:lnTo>
                    <a:lnTo>
                      <a:pt x="74" y="479"/>
                    </a:lnTo>
                    <a:lnTo>
                      <a:pt x="56" y="490"/>
                    </a:lnTo>
                    <a:lnTo>
                      <a:pt x="37" y="496"/>
                    </a:lnTo>
                    <a:lnTo>
                      <a:pt x="25" y="496"/>
                    </a:lnTo>
                    <a:lnTo>
                      <a:pt x="12" y="496"/>
                    </a:lnTo>
                    <a:lnTo>
                      <a:pt x="6" y="485"/>
                    </a:lnTo>
                    <a:lnTo>
                      <a:pt x="0" y="479"/>
                    </a:lnTo>
                    <a:lnTo>
                      <a:pt x="0" y="463"/>
                    </a:lnTo>
                    <a:lnTo>
                      <a:pt x="0" y="106"/>
                    </a:lnTo>
                    <a:lnTo>
                      <a:pt x="6" y="117"/>
                    </a:lnTo>
                    <a:lnTo>
                      <a:pt x="12" y="123"/>
                    </a:lnTo>
                    <a:lnTo>
                      <a:pt x="19" y="123"/>
                    </a:lnTo>
                    <a:lnTo>
                      <a:pt x="31" y="123"/>
                    </a:lnTo>
                    <a:lnTo>
                      <a:pt x="56" y="106"/>
                    </a:lnTo>
                    <a:lnTo>
                      <a:pt x="93" y="78"/>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2" name="Freeform 618"/>
              <p:cNvSpPr>
                <a:spLocks/>
              </p:cNvSpPr>
              <p:nvPr/>
            </p:nvSpPr>
            <p:spPr bwMode="auto">
              <a:xfrm>
                <a:off x="9214" y="788"/>
                <a:ext cx="670" cy="496"/>
              </a:xfrm>
              <a:custGeom>
                <a:avLst/>
                <a:gdLst/>
                <a:ahLst/>
                <a:cxnLst>
                  <a:cxn ang="0">
                    <a:pos x="93" y="78"/>
                  </a:cxn>
                  <a:cxn ang="0">
                    <a:pos x="124" y="50"/>
                  </a:cxn>
                  <a:cxn ang="0">
                    <a:pos x="149" y="28"/>
                  </a:cxn>
                  <a:cxn ang="0">
                    <a:pos x="180" y="11"/>
                  </a:cxn>
                  <a:cxn ang="0">
                    <a:pos x="211" y="0"/>
                  </a:cxn>
                  <a:cxn ang="0">
                    <a:pos x="236" y="0"/>
                  </a:cxn>
                  <a:cxn ang="0">
                    <a:pos x="242" y="0"/>
                  </a:cxn>
                  <a:cxn ang="0">
                    <a:pos x="310" y="0"/>
                  </a:cxn>
                  <a:cxn ang="0">
                    <a:pos x="459" y="0"/>
                  </a:cxn>
                  <a:cxn ang="0">
                    <a:pos x="602" y="0"/>
                  </a:cxn>
                  <a:cxn ang="0">
                    <a:pos x="670" y="0"/>
                  </a:cxn>
                  <a:cxn ang="0">
                    <a:pos x="658" y="0"/>
                  </a:cxn>
                  <a:cxn ang="0">
                    <a:pos x="639" y="6"/>
                  </a:cxn>
                  <a:cxn ang="0">
                    <a:pos x="608" y="11"/>
                  </a:cxn>
                  <a:cxn ang="0">
                    <a:pos x="583" y="28"/>
                  </a:cxn>
                  <a:cxn ang="0">
                    <a:pos x="527" y="78"/>
                  </a:cxn>
                  <a:cxn ang="0">
                    <a:pos x="422" y="167"/>
                  </a:cxn>
                  <a:cxn ang="0">
                    <a:pos x="329" y="256"/>
                  </a:cxn>
                  <a:cxn ang="0">
                    <a:pos x="285" y="290"/>
                  </a:cxn>
                  <a:cxn ang="0">
                    <a:pos x="230" y="340"/>
                  </a:cxn>
                  <a:cxn ang="0">
                    <a:pos x="180" y="385"/>
                  </a:cxn>
                  <a:cxn ang="0">
                    <a:pos x="137" y="424"/>
                  </a:cxn>
                  <a:cxn ang="0">
                    <a:pos x="99" y="463"/>
                  </a:cxn>
                  <a:cxn ang="0">
                    <a:pos x="74" y="479"/>
                  </a:cxn>
                  <a:cxn ang="0">
                    <a:pos x="56" y="490"/>
                  </a:cxn>
                  <a:cxn ang="0">
                    <a:pos x="37" y="496"/>
                  </a:cxn>
                  <a:cxn ang="0">
                    <a:pos x="25" y="496"/>
                  </a:cxn>
                  <a:cxn ang="0">
                    <a:pos x="12" y="496"/>
                  </a:cxn>
                  <a:cxn ang="0">
                    <a:pos x="6" y="485"/>
                  </a:cxn>
                  <a:cxn ang="0">
                    <a:pos x="0" y="479"/>
                  </a:cxn>
                  <a:cxn ang="0">
                    <a:pos x="0" y="463"/>
                  </a:cxn>
                  <a:cxn ang="0">
                    <a:pos x="0" y="106"/>
                  </a:cxn>
                  <a:cxn ang="0">
                    <a:pos x="6" y="117"/>
                  </a:cxn>
                  <a:cxn ang="0">
                    <a:pos x="12" y="123"/>
                  </a:cxn>
                  <a:cxn ang="0">
                    <a:pos x="19" y="123"/>
                  </a:cxn>
                  <a:cxn ang="0">
                    <a:pos x="31" y="123"/>
                  </a:cxn>
                  <a:cxn ang="0">
                    <a:pos x="56" y="106"/>
                  </a:cxn>
                  <a:cxn ang="0">
                    <a:pos x="93" y="78"/>
                  </a:cxn>
                </a:cxnLst>
                <a:rect l="0" t="0" r="r" b="b"/>
                <a:pathLst>
                  <a:path w="670" h="496">
                    <a:moveTo>
                      <a:pt x="93" y="78"/>
                    </a:moveTo>
                    <a:lnTo>
                      <a:pt x="124" y="50"/>
                    </a:lnTo>
                    <a:lnTo>
                      <a:pt x="149" y="28"/>
                    </a:lnTo>
                    <a:lnTo>
                      <a:pt x="180" y="11"/>
                    </a:lnTo>
                    <a:lnTo>
                      <a:pt x="211" y="0"/>
                    </a:lnTo>
                    <a:lnTo>
                      <a:pt x="236" y="0"/>
                    </a:lnTo>
                    <a:lnTo>
                      <a:pt x="242" y="0"/>
                    </a:lnTo>
                    <a:lnTo>
                      <a:pt x="310" y="0"/>
                    </a:lnTo>
                    <a:lnTo>
                      <a:pt x="459" y="0"/>
                    </a:lnTo>
                    <a:lnTo>
                      <a:pt x="602" y="0"/>
                    </a:lnTo>
                    <a:lnTo>
                      <a:pt x="670" y="0"/>
                    </a:lnTo>
                    <a:lnTo>
                      <a:pt x="658" y="0"/>
                    </a:lnTo>
                    <a:lnTo>
                      <a:pt x="639" y="6"/>
                    </a:lnTo>
                    <a:lnTo>
                      <a:pt x="608" y="11"/>
                    </a:lnTo>
                    <a:lnTo>
                      <a:pt x="583" y="28"/>
                    </a:lnTo>
                    <a:lnTo>
                      <a:pt x="527" y="78"/>
                    </a:lnTo>
                    <a:lnTo>
                      <a:pt x="422" y="167"/>
                    </a:lnTo>
                    <a:lnTo>
                      <a:pt x="329" y="256"/>
                    </a:lnTo>
                    <a:lnTo>
                      <a:pt x="285" y="290"/>
                    </a:lnTo>
                    <a:lnTo>
                      <a:pt x="230" y="340"/>
                    </a:lnTo>
                    <a:lnTo>
                      <a:pt x="180" y="385"/>
                    </a:lnTo>
                    <a:lnTo>
                      <a:pt x="137" y="424"/>
                    </a:lnTo>
                    <a:lnTo>
                      <a:pt x="99" y="463"/>
                    </a:lnTo>
                    <a:lnTo>
                      <a:pt x="74" y="479"/>
                    </a:lnTo>
                    <a:lnTo>
                      <a:pt x="56" y="490"/>
                    </a:lnTo>
                    <a:lnTo>
                      <a:pt x="37" y="496"/>
                    </a:lnTo>
                    <a:lnTo>
                      <a:pt x="25" y="496"/>
                    </a:lnTo>
                    <a:lnTo>
                      <a:pt x="12" y="496"/>
                    </a:lnTo>
                    <a:lnTo>
                      <a:pt x="6" y="485"/>
                    </a:lnTo>
                    <a:lnTo>
                      <a:pt x="0" y="479"/>
                    </a:lnTo>
                    <a:lnTo>
                      <a:pt x="0" y="463"/>
                    </a:lnTo>
                    <a:lnTo>
                      <a:pt x="0" y="106"/>
                    </a:lnTo>
                    <a:lnTo>
                      <a:pt x="6" y="117"/>
                    </a:lnTo>
                    <a:lnTo>
                      <a:pt x="12" y="123"/>
                    </a:lnTo>
                    <a:lnTo>
                      <a:pt x="19" y="123"/>
                    </a:lnTo>
                    <a:lnTo>
                      <a:pt x="31" y="123"/>
                    </a:lnTo>
                    <a:lnTo>
                      <a:pt x="56" y="106"/>
                    </a:lnTo>
                    <a:lnTo>
                      <a:pt x="93" y="78"/>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3" name="Freeform 619"/>
              <p:cNvSpPr>
                <a:spLocks/>
              </p:cNvSpPr>
              <p:nvPr/>
            </p:nvSpPr>
            <p:spPr bwMode="auto">
              <a:xfrm>
                <a:off x="9301" y="788"/>
                <a:ext cx="372" cy="279"/>
              </a:xfrm>
              <a:custGeom>
                <a:avLst/>
                <a:gdLst/>
                <a:ahLst/>
                <a:cxnLst>
                  <a:cxn ang="0">
                    <a:pos x="372" y="0"/>
                  </a:cxn>
                  <a:cxn ang="0">
                    <a:pos x="354" y="0"/>
                  </a:cxn>
                  <a:cxn ang="0">
                    <a:pos x="329" y="6"/>
                  </a:cxn>
                  <a:cxn ang="0">
                    <a:pos x="298" y="11"/>
                  </a:cxn>
                  <a:cxn ang="0">
                    <a:pos x="273" y="28"/>
                  </a:cxn>
                  <a:cxn ang="0">
                    <a:pos x="242" y="56"/>
                  </a:cxn>
                  <a:cxn ang="0">
                    <a:pos x="180" y="117"/>
                  </a:cxn>
                  <a:cxn ang="0">
                    <a:pos x="99" y="190"/>
                  </a:cxn>
                  <a:cxn ang="0">
                    <a:pos x="0" y="279"/>
                  </a:cxn>
                </a:cxnLst>
                <a:rect l="0" t="0" r="r" b="b"/>
                <a:pathLst>
                  <a:path w="372" h="279">
                    <a:moveTo>
                      <a:pt x="372" y="0"/>
                    </a:moveTo>
                    <a:lnTo>
                      <a:pt x="354" y="0"/>
                    </a:lnTo>
                    <a:lnTo>
                      <a:pt x="329" y="6"/>
                    </a:lnTo>
                    <a:lnTo>
                      <a:pt x="298" y="11"/>
                    </a:lnTo>
                    <a:lnTo>
                      <a:pt x="273" y="28"/>
                    </a:lnTo>
                    <a:lnTo>
                      <a:pt x="242" y="56"/>
                    </a:lnTo>
                    <a:lnTo>
                      <a:pt x="180" y="117"/>
                    </a:lnTo>
                    <a:lnTo>
                      <a:pt x="99" y="190"/>
                    </a:lnTo>
                    <a:lnTo>
                      <a:pt x="0" y="279"/>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4" name="Freeform 620"/>
              <p:cNvSpPr>
                <a:spLocks/>
              </p:cNvSpPr>
              <p:nvPr/>
            </p:nvSpPr>
            <p:spPr bwMode="auto">
              <a:xfrm>
                <a:off x="9214" y="833"/>
                <a:ext cx="93" cy="418"/>
              </a:xfrm>
              <a:custGeom>
                <a:avLst/>
                <a:gdLst/>
                <a:ahLst/>
                <a:cxnLst>
                  <a:cxn ang="0">
                    <a:pos x="0" y="418"/>
                  </a:cxn>
                  <a:cxn ang="0">
                    <a:pos x="0" y="418"/>
                  </a:cxn>
                  <a:cxn ang="0">
                    <a:pos x="0" y="406"/>
                  </a:cxn>
                  <a:cxn ang="0">
                    <a:pos x="12" y="390"/>
                  </a:cxn>
                  <a:cxn ang="0">
                    <a:pos x="37" y="379"/>
                  </a:cxn>
                  <a:cxn ang="0">
                    <a:pos x="68" y="367"/>
                  </a:cxn>
                  <a:cxn ang="0">
                    <a:pos x="81" y="362"/>
                  </a:cxn>
                  <a:cxn ang="0">
                    <a:pos x="87" y="351"/>
                  </a:cxn>
                  <a:cxn ang="0">
                    <a:pos x="93" y="340"/>
                  </a:cxn>
                  <a:cxn ang="0">
                    <a:pos x="93" y="278"/>
                  </a:cxn>
                  <a:cxn ang="0">
                    <a:pos x="93" y="167"/>
                  </a:cxn>
                  <a:cxn ang="0">
                    <a:pos x="93" y="61"/>
                  </a:cxn>
                  <a:cxn ang="0">
                    <a:pos x="93" y="0"/>
                  </a:cxn>
                  <a:cxn ang="0">
                    <a:pos x="74" y="0"/>
                  </a:cxn>
                  <a:cxn ang="0">
                    <a:pos x="43" y="22"/>
                  </a:cxn>
                  <a:cxn ang="0">
                    <a:pos x="12" y="50"/>
                  </a:cxn>
                  <a:cxn ang="0">
                    <a:pos x="0" y="61"/>
                  </a:cxn>
                  <a:cxn ang="0">
                    <a:pos x="0" y="418"/>
                  </a:cxn>
                </a:cxnLst>
                <a:rect l="0" t="0" r="r" b="b"/>
                <a:pathLst>
                  <a:path w="93" h="418">
                    <a:moveTo>
                      <a:pt x="0" y="418"/>
                    </a:moveTo>
                    <a:lnTo>
                      <a:pt x="0" y="418"/>
                    </a:lnTo>
                    <a:lnTo>
                      <a:pt x="0" y="406"/>
                    </a:lnTo>
                    <a:lnTo>
                      <a:pt x="12" y="390"/>
                    </a:lnTo>
                    <a:lnTo>
                      <a:pt x="37" y="379"/>
                    </a:lnTo>
                    <a:lnTo>
                      <a:pt x="68" y="367"/>
                    </a:lnTo>
                    <a:lnTo>
                      <a:pt x="81" y="362"/>
                    </a:lnTo>
                    <a:lnTo>
                      <a:pt x="87" y="351"/>
                    </a:lnTo>
                    <a:lnTo>
                      <a:pt x="93" y="340"/>
                    </a:lnTo>
                    <a:lnTo>
                      <a:pt x="93" y="278"/>
                    </a:lnTo>
                    <a:lnTo>
                      <a:pt x="93" y="167"/>
                    </a:lnTo>
                    <a:lnTo>
                      <a:pt x="93" y="61"/>
                    </a:lnTo>
                    <a:lnTo>
                      <a:pt x="93" y="0"/>
                    </a:lnTo>
                    <a:lnTo>
                      <a:pt x="74" y="0"/>
                    </a:lnTo>
                    <a:lnTo>
                      <a:pt x="43" y="22"/>
                    </a:lnTo>
                    <a:lnTo>
                      <a:pt x="12" y="50"/>
                    </a:lnTo>
                    <a:lnTo>
                      <a:pt x="0" y="61"/>
                    </a:lnTo>
                    <a:lnTo>
                      <a:pt x="0" y="418"/>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5" name="Freeform 621"/>
              <p:cNvSpPr>
                <a:spLocks/>
              </p:cNvSpPr>
              <p:nvPr/>
            </p:nvSpPr>
            <p:spPr bwMode="auto">
              <a:xfrm>
                <a:off x="6571" y="788"/>
                <a:ext cx="2736" cy="385"/>
              </a:xfrm>
              <a:custGeom>
                <a:avLst/>
                <a:gdLst/>
                <a:ahLst/>
                <a:cxnLst>
                  <a:cxn ang="0">
                    <a:pos x="397" y="346"/>
                  </a:cxn>
                  <a:cxn ang="0">
                    <a:pos x="484" y="346"/>
                  </a:cxn>
                  <a:cxn ang="0">
                    <a:pos x="726" y="346"/>
                  </a:cxn>
                  <a:cxn ang="0">
                    <a:pos x="1067" y="346"/>
                  </a:cxn>
                  <a:cxn ang="0">
                    <a:pos x="1458" y="346"/>
                  </a:cxn>
                  <a:cxn ang="0">
                    <a:pos x="1855" y="346"/>
                  </a:cxn>
                  <a:cxn ang="0">
                    <a:pos x="2215" y="346"/>
                  </a:cxn>
                  <a:cxn ang="0">
                    <a:pos x="2482" y="346"/>
                  </a:cxn>
                  <a:cxn ang="0">
                    <a:pos x="2618" y="346"/>
                  </a:cxn>
                  <a:cxn ang="0">
                    <a:pos x="2662" y="346"/>
                  </a:cxn>
                  <a:cxn ang="0">
                    <a:pos x="2693" y="351"/>
                  </a:cxn>
                  <a:cxn ang="0">
                    <a:pos x="2711" y="357"/>
                  </a:cxn>
                  <a:cxn ang="0">
                    <a:pos x="2724" y="362"/>
                  </a:cxn>
                  <a:cxn ang="0">
                    <a:pos x="2736" y="373"/>
                  </a:cxn>
                  <a:cxn ang="0">
                    <a:pos x="2736" y="385"/>
                  </a:cxn>
                  <a:cxn ang="0">
                    <a:pos x="2736" y="39"/>
                  </a:cxn>
                  <a:cxn ang="0">
                    <a:pos x="2736" y="33"/>
                  </a:cxn>
                  <a:cxn ang="0">
                    <a:pos x="2724" y="22"/>
                  </a:cxn>
                  <a:cxn ang="0">
                    <a:pos x="2711" y="17"/>
                  </a:cxn>
                  <a:cxn ang="0">
                    <a:pos x="2693" y="6"/>
                  </a:cxn>
                  <a:cxn ang="0">
                    <a:pos x="2662" y="6"/>
                  </a:cxn>
                  <a:cxn ang="0">
                    <a:pos x="2618" y="0"/>
                  </a:cxn>
                  <a:cxn ang="0">
                    <a:pos x="2482" y="0"/>
                  </a:cxn>
                  <a:cxn ang="0">
                    <a:pos x="2215" y="0"/>
                  </a:cxn>
                  <a:cxn ang="0">
                    <a:pos x="1855" y="0"/>
                  </a:cxn>
                  <a:cxn ang="0">
                    <a:pos x="1458" y="0"/>
                  </a:cxn>
                  <a:cxn ang="0">
                    <a:pos x="1067" y="0"/>
                  </a:cxn>
                  <a:cxn ang="0">
                    <a:pos x="726" y="0"/>
                  </a:cxn>
                  <a:cxn ang="0">
                    <a:pos x="484" y="0"/>
                  </a:cxn>
                  <a:cxn ang="0">
                    <a:pos x="397" y="0"/>
                  </a:cxn>
                  <a:cxn ang="0">
                    <a:pos x="372" y="0"/>
                  </a:cxn>
                  <a:cxn ang="0">
                    <a:pos x="304" y="0"/>
                  </a:cxn>
                  <a:cxn ang="0">
                    <a:pos x="217" y="0"/>
                  </a:cxn>
                  <a:cxn ang="0">
                    <a:pos x="118" y="0"/>
                  </a:cxn>
                  <a:cxn ang="0">
                    <a:pos x="75" y="6"/>
                  </a:cxn>
                  <a:cxn ang="0">
                    <a:pos x="44" y="6"/>
                  </a:cxn>
                  <a:cxn ang="0">
                    <a:pos x="19" y="17"/>
                  </a:cxn>
                  <a:cxn ang="0">
                    <a:pos x="6" y="22"/>
                  </a:cxn>
                  <a:cxn ang="0">
                    <a:pos x="0" y="33"/>
                  </a:cxn>
                  <a:cxn ang="0">
                    <a:pos x="0" y="39"/>
                  </a:cxn>
                  <a:cxn ang="0">
                    <a:pos x="0" y="385"/>
                  </a:cxn>
                  <a:cxn ang="0">
                    <a:pos x="0" y="373"/>
                  </a:cxn>
                  <a:cxn ang="0">
                    <a:pos x="6" y="362"/>
                  </a:cxn>
                  <a:cxn ang="0">
                    <a:pos x="19" y="357"/>
                  </a:cxn>
                  <a:cxn ang="0">
                    <a:pos x="44" y="351"/>
                  </a:cxn>
                  <a:cxn ang="0">
                    <a:pos x="75" y="346"/>
                  </a:cxn>
                  <a:cxn ang="0">
                    <a:pos x="118" y="346"/>
                  </a:cxn>
                  <a:cxn ang="0">
                    <a:pos x="217" y="346"/>
                  </a:cxn>
                  <a:cxn ang="0">
                    <a:pos x="304" y="346"/>
                  </a:cxn>
                  <a:cxn ang="0">
                    <a:pos x="372" y="346"/>
                  </a:cxn>
                  <a:cxn ang="0">
                    <a:pos x="397" y="346"/>
                  </a:cxn>
                </a:cxnLst>
                <a:rect l="0" t="0" r="r" b="b"/>
                <a:pathLst>
                  <a:path w="2736" h="385">
                    <a:moveTo>
                      <a:pt x="397" y="346"/>
                    </a:moveTo>
                    <a:lnTo>
                      <a:pt x="484" y="346"/>
                    </a:lnTo>
                    <a:lnTo>
                      <a:pt x="726" y="346"/>
                    </a:lnTo>
                    <a:lnTo>
                      <a:pt x="1067" y="346"/>
                    </a:lnTo>
                    <a:lnTo>
                      <a:pt x="1458" y="346"/>
                    </a:lnTo>
                    <a:lnTo>
                      <a:pt x="1855" y="346"/>
                    </a:lnTo>
                    <a:lnTo>
                      <a:pt x="2215" y="346"/>
                    </a:lnTo>
                    <a:lnTo>
                      <a:pt x="2482" y="346"/>
                    </a:lnTo>
                    <a:lnTo>
                      <a:pt x="2618" y="346"/>
                    </a:lnTo>
                    <a:lnTo>
                      <a:pt x="2662" y="346"/>
                    </a:lnTo>
                    <a:lnTo>
                      <a:pt x="2693" y="351"/>
                    </a:lnTo>
                    <a:lnTo>
                      <a:pt x="2711" y="357"/>
                    </a:lnTo>
                    <a:lnTo>
                      <a:pt x="2724" y="362"/>
                    </a:lnTo>
                    <a:lnTo>
                      <a:pt x="2736" y="373"/>
                    </a:lnTo>
                    <a:lnTo>
                      <a:pt x="2736" y="385"/>
                    </a:lnTo>
                    <a:lnTo>
                      <a:pt x="2736" y="39"/>
                    </a:lnTo>
                    <a:lnTo>
                      <a:pt x="2736" y="33"/>
                    </a:lnTo>
                    <a:lnTo>
                      <a:pt x="2724" y="22"/>
                    </a:lnTo>
                    <a:lnTo>
                      <a:pt x="2711" y="17"/>
                    </a:lnTo>
                    <a:lnTo>
                      <a:pt x="2693" y="6"/>
                    </a:lnTo>
                    <a:lnTo>
                      <a:pt x="2662" y="6"/>
                    </a:lnTo>
                    <a:lnTo>
                      <a:pt x="2618" y="0"/>
                    </a:lnTo>
                    <a:lnTo>
                      <a:pt x="2482" y="0"/>
                    </a:lnTo>
                    <a:lnTo>
                      <a:pt x="2215" y="0"/>
                    </a:lnTo>
                    <a:lnTo>
                      <a:pt x="1855" y="0"/>
                    </a:lnTo>
                    <a:lnTo>
                      <a:pt x="1458" y="0"/>
                    </a:lnTo>
                    <a:lnTo>
                      <a:pt x="1067" y="0"/>
                    </a:lnTo>
                    <a:lnTo>
                      <a:pt x="726" y="0"/>
                    </a:lnTo>
                    <a:lnTo>
                      <a:pt x="484" y="0"/>
                    </a:lnTo>
                    <a:lnTo>
                      <a:pt x="397" y="0"/>
                    </a:lnTo>
                    <a:lnTo>
                      <a:pt x="372" y="0"/>
                    </a:lnTo>
                    <a:lnTo>
                      <a:pt x="304" y="0"/>
                    </a:lnTo>
                    <a:lnTo>
                      <a:pt x="217" y="0"/>
                    </a:lnTo>
                    <a:lnTo>
                      <a:pt x="118" y="0"/>
                    </a:lnTo>
                    <a:lnTo>
                      <a:pt x="75" y="6"/>
                    </a:lnTo>
                    <a:lnTo>
                      <a:pt x="44" y="6"/>
                    </a:lnTo>
                    <a:lnTo>
                      <a:pt x="19" y="17"/>
                    </a:lnTo>
                    <a:lnTo>
                      <a:pt x="6" y="22"/>
                    </a:lnTo>
                    <a:lnTo>
                      <a:pt x="0" y="33"/>
                    </a:lnTo>
                    <a:lnTo>
                      <a:pt x="0" y="39"/>
                    </a:lnTo>
                    <a:lnTo>
                      <a:pt x="0" y="385"/>
                    </a:lnTo>
                    <a:lnTo>
                      <a:pt x="0" y="373"/>
                    </a:lnTo>
                    <a:lnTo>
                      <a:pt x="6" y="362"/>
                    </a:lnTo>
                    <a:lnTo>
                      <a:pt x="19" y="357"/>
                    </a:lnTo>
                    <a:lnTo>
                      <a:pt x="44" y="351"/>
                    </a:lnTo>
                    <a:lnTo>
                      <a:pt x="75" y="346"/>
                    </a:lnTo>
                    <a:lnTo>
                      <a:pt x="118" y="346"/>
                    </a:lnTo>
                    <a:lnTo>
                      <a:pt x="217" y="346"/>
                    </a:lnTo>
                    <a:lnTo>
                      <a:pt x="304" y="346"/>
                    </a:lnTo>
                    <a:lnTo>
                      <a:pt x="372" y="346"/>
                    </a:lnTo>
                    <a:lnTo>
                      <a:pt x="397" y="346"/>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6" name="Freeform 622"/>
              <p:cNvSpPr>
                <a:spLocks/>
              </p:cNvSpPr>
              <p:nvPr/>
            </p:nvSpPr>
            <p:spPr bwMode="auto">
              <a:xfrm>
                <a:off x="6571" y="788"/>
                <a:ext cx="2736" cy="385"/>
              </a:xfrm>
              <a:custGeom>
                <a:avLst/>
                <a:gdLst/>
                <a:ahLst/>
                <a:cxnLst>
                  <a:cxn ang="0">
                    <a:pos x="397" y="346"/>
                  </a:cxn>
                  <a:cxn ang="0">
                    <a:pos x="484" y="346"/>
                  </a:cxn>
                  <a:cxn ang="0">
                    <a:pos x="726" y="346"/>
                  </a:cxn>
                  <a:cxn ang="0">
                    <a:pos x="1067" y="346"/>
                  </a:cxn>
                  <a:cxn ang="0">
                    <a:pos x="1458" y="346"/>
                  </a:cxn>
                  <a:cxn ang="0">
                    <a:pos x="1855" y="346"/>
                  </a:cxn>
                  <a:cxn ang="0">
                    <a:pos x="2215" y="346"/>
                  </a:cxn>
                  <a:cxn ang="0">
                    <a:pos x="2482" y="346"/>
                  </a:cxn>
                  <a:cxn ang="0">
                    <a:pos x="2618" y="346"/>
                  </a:cxn>
                  <a:cxn ang="0">
                    <a:pos x="2662" y="346"/>
                  </a:cxn>
                  <a:cxn ang="0">
                    <a:pos x="2693" y="351"/>
                  </a:cxn>
                  <a:cxn ang="0">
                    <a:pos x="2711" y="357"/>
                  </a:cxn>
                  <a:cxn ang="0">
                    <a:pos x="2724" y="362"/>
                  </a:cxn>
                  <a:cxn ang="0">
                    <a:pos x="2736" y="373"/>
                  </a:cxn>
                  <a:cxn ang="0">
                    <a:pos x="2736" y="385"/>
                  </a:cxn>
                  <a:cxn ang="0">
                    <a:pos x="2736" y="39"/>
                  </a:cxn>
                  <a:cxn ang="0">
                    <a:pos x="2736" y="33"/>
                  </a:cxn>
                  <a:cxn ang="0">
                    <a:pos x="2724" y="22"/>
                  </a:cxn>
                  <a:cxn ang="0">
                    <a:pos x="2711" y="17"/>
                  </a:cxn>
                  <a:cxn ang="0">
                    <a:pos x="2693" y="6"/>
                  </a:cxn>
                  <a:cxn ang="0">
                    <a:pos x="2662" y="6"/>
                  </a:cxn>
                  <a:cxn ang="0">
                    <a:pos x="2618" y="0"/>
                  </a:cxn>
                  <a:cxn ang="0">
                    <a:pos x="2482" y="0"/>
                  </a:cxn>
                  <a:cxn ang="0">
                    <a:pos x="2215" y="0"/>
                  </a:cxn>
                  <a:cxn ang="0">
                    <a:pos x="1855" y="0"/>
                  </a:cxn>
                  <a:cxn ang="0">
                    <a:pos x="1458" y="0"/>
                  </a:cxn>
                  <a:cxn ang="0">
                    <a:pos x="1067" y="0"/>
                  </a:cxn>
                  <a:cxn ang="0">
                    <a:pos x="726" y="0"/>
                  </a:cxn>
                  <a:cxn ang="0">
                    <a:pos x="484" y="0"/>
                  </a:cxn>
                  <a:cxn ang="0">
                    <a:pos x="397" y="0"/>
                  </a:cxn>
                  <a:cxn ang="0">
                    <a:pos x="372" y="0"/>
                  </a:cxn>
                  <a:cxn ang="0">
                    <a:pos x="304" y="0"/>
                  </a:cxn>
                  <a:cxn ang="0">
                    <a:pos x="217" y="0"/>
                  </a:cxn>
                  <a:cxn ang="0">
                    <a:pos x="118" y="0"/>
                  </a:cxn>
                  <a:cxn ang="0">
                    <a:pos x="75" y="6"/>
                  </a:cxn>
                  <a:cxn ang="0">
                    <a:pos x="44" y="6"/>
                  </a:cxn>
                  <a:cxn ang="0">
                    <a:pos x="19" y="17"/>
                  </a:cxn>
                  <a:cxn ang="0">
                    <a:pos x="6" y="22"/>
                  </a:cxn>
                  <a:cxn ang="0">
                    <a:pos x="0" y="33"/>
                  </a:cxn>
                  <a:cxn ang="0">
                    <a:pos x="0" y="39"/>
                  </a:cxn>
                  <a:cxn ang="0">
                    <a:pos x="0" y="385"/>
                  </a:cxn>
                  <a:cxn ang="0">
                    <a:pos x="0" y="373"/>
                  </a:cxn>
                  <a:cxn ang="0">
                    <a:pos x="6" y="362"/>
                  </a:cxn>
                  <a:cxn ang="0">
                    <a:pos x="19" y="357"/>
                  </a:cxn>
                  <a:cxn ang="0">
                    <a:pos x="44" y="351"/>
                  </a:cxn>
                  <a:cxn ang="0">
                    <a:pos x="75" y="346"/>
                  </a:cxn>
                  <a:cxn ang="0">
                    <a:pos x="118" y="346"/>
                  </a:cxn>
                  <a:cxn ang="0">
                    <a:pos x="217" y="346"/>
                  </a:cxn>
                  <a:cxn ang="0">
                    <a:pos x="304" y="346"/>
                  </a:cxn>
                  <a:cxn ang="0">
                    <a:pos x="372" y="346"/>
                  </a:cxn>
                  <a:cxn ang="0">
                    <a:pos x="397" y="346"/>
                  </a:cxn>
                </a:cxnLst>
                <a:rect l="0" t="0" r="r" b="b"/>
                <a:pathLst>
                  <a:path w="2736" h="385">
                    <a:moveTo>
                      <a:pt x="397" y="346"/>
                    </a:moveTo>
                    <a:lnTo>
                      <a:pt x="484" y="346"/>
                    </a:lnTo>
                    <a:lnTo>
                      <a:pt x="726" y="346"/>
                    </a:lnTo>
                    <a:lnTo>
                      <a:pt x="1067" y="346"/>
                    </a:lnTo>
                    <a:lnTo>
                      <a:pt x="1458" y="346"/>
                    </a:lnTo>
                    <a:lnTo>
                      <a:pt x="1855" y="346"/>
                    </a:lnTo>
                    <a:lnTo>
                      <a:pt x="2215" y="346"/>
                    </a:lnTo>
                    <a:lnTo>
                      <a:pt x="2482" y="346"/>
                    </a:lnTo>
                    <a:lnTo>
                      <a:pt x="2618" y="346"/>
                    </a:lnTo>
                    <a:lnTo>
                      <a:pt x="2662" y="346"/>
                    </a:lnTo>
                    <a:lnTo>
                      <a:pt x="2693" y="351"/>
                    </a:lnTo>
                    <a:lnTo>
                      <a:pt x="2711" y="357"/>
                    </a:lnTo>
                    <a:lnTo>
                      <a:pt x="2724" y="362"/>
                    </a:lnTo>
                    <a:lnTo>
                      <a:pt x="2736" y="373"/>
                    </a:lnTo>
                    <a:lnTo>
                      <a:pt x="2736" y="385"/>
                    </a:lnTo>
                    <a:lnTo>
                      <a:pt x="2736" y="39"/>
                    </a:lnTo>
                    <a:lnTo>
                      <a:pt x="2736" y="33"/>
                    </a:lnTo>
                    <a:lnTo>
                      <a:pt x="2724" y="22"/>
                    </a:lnTo>
                    <a:lnTo>
                      <a:pt x="2711" y="17"/>
                    </a:lnTo>
                    <a:lnTo>
                      <a:pt x="2693" y="6"/>
                    </a:lnTo>
                    <a:lnTo>
                      <a:pt x="2662" y="6"/>
                    </a:lnTo>
                    <a:lnTo>
                      <a:pt x="2618" y="0"/>
                    </a:lnTo>
                    <a:lnTo>
                      <a:pt x="2482" y="0"/>
                    </a:lnTo>
                    <a:lnTo>
                      <a:pt x="2215" y="0"/>
                    </a:lnTo>
                    <a:lnTo>
                      <a:pt x="1855" y="0"/>
                    </a:lnTo>
                    <a:lnTo>
                      <a:pt x="1458" y="0"/>
                    </a:lnTo>
                    <a:lnTo>
                      <a:pt x="1067" y="0"/>
                    </a:lnTo>
                    <a:lnTo>
                      <a:pt x="726" y="0"/>
                    </a:lnTo>
                    <a:lnTo>
                      <a:pt x="484" y="0"/>
                    </a:lnTo>
                    <a:lnTo>
                      <a:pt x="397" y="0"/>
                    </a:lnTo>
                    <a:lnTo>
                      <a:pt x="372" y="0"/>
                    </a:lnTo>
                    <a:lnTo>
                      <a:pt x="304" y="0"/>
                    </a:lnTo>
                    <a:lnTo>
                      <a:pt x="217" y="0"/>
                    </a:lnTo>
                    <a:lnTo>
                      <a:pt x="118" y="0"/>
                    </a:lnTo>
                    <a:lnTo>
                      <a:pt x="75" y="6"/>
                    </a:lnTo>
                    <a:lnTo>
                      <a:pt x="44" y="6"/>
                    </a:lnTo>
                    <a:lnTo>
                      <a:pt x="19" y="17"/>
                    </a:lnTo>
                    <a:lnTo>
                      <a:pt x="6" y="22"/>
                    </a:lnTo>
                    <a:lnTo>
                      <a:pt x="0" y="33"/>
                    </a:lnTo>
                    <a:lnTo>
                      <a:pt x="0" y="39"/>
                    </a:lnTo>
                    <a:lnTo>
                      <a:pt x="0" y="385"/>
                    </a:lnTo>
                    <a:lnTo>
                      <a:pt x="0" y="373"/>
                    </a:lnTo>
                    <a:lnTo>
                      <a:pt x="6" y="362"/>
                    </a:lnTo>
                    <a:lnTo>
                      <a:pt x="19" y="357"/>
                    </a:lnTo>
                    <a:lnTo>
                      <a:pt x="44" y="351"/>
                    </a:lnTo>
                    <a:lnTo>
                      <a:pt x="75" y="346"/>
                    </a:lnTo>
                    <a:lnTo>
                      <a:pt x="118" y="346"/>
                    </a:lnTo>
                    <a:lnTo>
                      <a:pt x="217" y="346"/>
                    </a:lnTo>
                    <a:lnTo>
                      <a:pt x="304" y="346"/>
                    </a:lnTo>
                    <a:lnTo>
                      <a:pt x="372" y="346"/>
                    </a:lnTo>
                    <a:lnTo>
                      <a:pt x="397" y="346"/>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7" name="Freeform 623"/>
              <p:cNvSpPr>
                <a:spLocks/>
              </p:cNvSpPr>
              <p:nvPr/>
            </p:nvSpPr>
            <p:spPr bwMode="auto">
              <a:xfrm>
                <a:off x="1019" y="2527"/>
                <a:ext cx="576" cy="563"/>
              </a:xfrm>
              <a:custGeom>
                <a:avLst/>
                <a:gdLst/>
                <a:ahLst/>
                <a:cxnLst>
                  <a:cxn ang="0">
                    <a:pos x="576" y="0"/>
                  </a:cxn>
                  <a:cxn ang="0">
                    <a:pos x="533" y="33"/>
                  </a:cxn>
                  <a:cxn ang="0">
                    <a:pos x="477" y="83"/>
                  </a:cxn>
                  <a:cxn ang="0">
                    <a:pos x="403" y="145"/>
                  </a:cxn>
                  <a:cxn ang="0">
                    <a:pos x="328" y="223"/>
                  </a:cxn>
                  <a:cxn ang="0">
                    <a:pos x="285" y="256"/>
                  </a:cxn>
                  <a:cxn ang="0">
                    <a:pos x="192" y="340"/>
                  </a:cxn>
                  <a:cxn ang="0">
                    <a:pos x="86" y="434"/>
                  </a:cxn>
                  <a:cxn ang="0">
                    <a:pos x="31" y="485"/>
                  </a:cxn>
                  <a:cxn ang="0">
                    <a:pos x="12" y="507"/>
                  </a:cxn>
                  <a:cxn ang="0">
                    <a:pos x="6" y="535"/>
                  </a:cxn>
                  <a:cxn ang="0">
                    <a:pos x="0" y="551"/>
                  </a:cxn>
                  <a:cxn ang="0">
                    <a:pos x="0" y="563"/>
                  </a:cxn>
                  <a:cxn ang="0">
                    <a:pos x="0" y="501"/>
                  </a:cxn>
                  <a:cxn ang="0">
                    <a:pos x="0" y="373"/>
                  </a:cxn>
                  <a:cxn ang="0">
                    <a:pos x="0" y="239"/>
                  </a:cxn>
                  <a:cxn ang="0">
                    <a:pos x="0" y="178"/>
                  </a:cxn>
                  <a:cxn ang="0">
                    <a:pos x="0" y="167"/>
                  </a:cxn>
                  <a:cxn ang="0">
                    <a:pos x="6" y="145"/>
                  </a:cxn>
                  <a:cxn ang="0">
                    <a:pos x="12" y="117"/>
                  </a:cxn>
                  <a:cxn ang="0">
                    <a:pos x="37" y="89"/>
                  </a:cxn>
                  <a:cxn ang="0">
                    <a:pos x="80" y="50"/>
                  </a:cxn>
                  <a:cxn ang="0">
                    <a:pos x="142" y="0"/>
                  </a:cxn>
                  <a:cxn ang="0">
                    <a:pos x="576" y="0"/>
                  </a:cxn>
                </a:cxnLst>
                <a:rect l="0" t="0" r="r" b="b"/>
                <a:pathLst>
                  <a:path w="576" h="563">
                    <a:moveTo>
                      <a:pt x="576" y="0"/>
                    </a:moveTo>
                    <a:lnTo>
                      <a:pt x="533" y="33"/>
                    </a:lnTo>
                    <a:lnTo>
                      <a:pt x="477" y="83"/>
                    </a:lnTo>
                    <a:lnTo>
                      <a:pt x="403" y="145"/>
                    </a:lnTo>
                    <a:lnTo>
                      <a:pt x="328" y="223"/>
                    </a:lnTo>
                    <a:lnTo>
                      <a:pt x="285" y="256"/>
                    </a:lnTo>
                    <a:lnTo>
                      <a:pt x="192" y="340"/>
                    </a:lnTo>
                    <a:lnTo>
                      <a:pt x="86" y="434"/>
                    </a:lnTo>
                    <a:lnTo>
                      <a:pt x="31" y="485"/>
                    </a:lnTo>
                    <a:lnTo>
                      <a:pt x="12" y="507"/>
                    </a:lnTo>
                    <a:lnTo>
                      <a:pt x="6" y="535"/>
                    </a:lnTo>
                    <a:lnTo>
                      <a:pt x="0" y="551"/>
                    </a:lnTo>
                    <a:lnTo>
                      <a:pt x="0" y="563"/>
                    </a:lnTo>
                    <a:lnTo>
                      <a:pt x="0" y="501"/>
                    </a:lnTo>
                    <a:lnTo>
                      <a:pt x="0" y="373"/>
                    </a:lnTo>
                    <a:lnTo>
                      <a:pt x="0" y="239"/>
                    </a:lnTo>
                    <a:lnTo>
                      <a:pt x="0" y="178"/>
                    </a:lnTo>
                    <a:lnTo>
                      <a:pt x="0" y="167"/>
                    </a:lnTo>
                    <a:lnTo>
                      <a:pt x="6" y="145"/>
                    </a:lnTo>
                    <a:lnTo>
                      <a:pt x="12" y="117"/>
                    </a:lnTo>
                    <a:lnTo>
                      <a:pt x="37" y="89"/>
                    </a:lnTo>
                    <a:lnTo>
                      <a:pt x="80" y="50"/>
                    </a:lnTo>
                    <a:lnTo>
                      <a:pt x="142" y="0"/>
                    </a:lnTo>
                    <a:lnTo>
                      <a:pt x="576" y="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8" name="Freeform 624"/>
              <p:cNvSpPr>
                <a:spLocks/>
              </p:cNvSpPr>
              <p:nvPr/>
            </p:nvSpPr>
            <p:spPr bwMode="auto">
              <a:xfrm>
                <a:off x="1019" y="2532"/>
                <a:ext cx="347" cy="379"/>
              </a:xfrm>
              <a:custGeom>
                <a:avLst/>
                <a:gdLst/>
                <a:ahLst/>
                <a:cxnLst>
                  <a:cxn ang="0">
                    <a:pos x="347" y="0"/>
                  </a:cxn>
                  <a:cxn ang="0">
                    <a:pos x="272" y="67"/>
                  </a:cxn>
                  <a:cxn ang="0">
                    <a:pos x="173" y="156"/>
                  </a:cxn>
                  <a:cxn ang="0">
                    <a:pos x="80" y="240"/>
                  </a:cxn>
                  <a:cxn ang="0">
                    <a:pos x="37" y="285"/>
                  </a:cxn>
                  <a:cxn ang="0">
                    <a:pos x="24" y="290"/>
                  </a:cxn>
                  <a:cxn ang="0">
                    <a:pos x="12" y="312"/>
                  </a:cxn>
                  <a:cxn ang="0">
                    <a:pos x="6" y="340"/>
                  </a:cxn>
                  <a:cxn ang="0">
                    <a:pos x="0" y="379"/>
                  </a:cxn>
                </a:cxnLst>
                <a:rect l="0" t="0" r="r" b="b"/>
                <a:pathLst>
                  <a:path w="347" h="379">
                    <a:moveTo>
                      <a:pt x="347" y="0"/>
                    </a:moveTo>
                    <a:lnTo>
                      <a:pt x="272" y="67"/>
                    </a:lnTo>
                    <a:lnTo>
                      <a:pt x="173" y="156"/>
                    </a:lnTo>
                    <a:lnTo>
                      <a:pt x="80" y="240"/>
                    </a:lnTo>
                    <a:lnTo>
                      <a:pt x="37" y="285"/>
                    </a:lnTo>
                    <a:lnTo>
                      <a:pt x="24" y="290"/>
                    </a:lnTo>
                    <a:lnTo>
                      <a:pt x="12" y="312"/>
                    </a:lnTo>
                    <a:lnTo>
                      <a:pt x="6" y="340"/>
                    </a:lnTo>
                    <a:lnTo>
                      <a:pt x="0" y="379"/>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9" name="Freeform 625"/>
              <p:cNvSpPr>
                <a:spLocks/>
              </p:cNvSpPr>
              <p:nvPr/>
            </p:nvSpPr>
            <p:spPr bwMode="auto">
              <a:xfrm>
                <a:off x="1161" y="3329"/>
                <a:ext cx="472" cy="474"/>
              </a:xfrm>
              <a:custGeom>
                <a:avLst/>
                <a:gdLst/>
                <a:ahLst/>
                <a:cxnLst>
                  <a:cxn ang="0">
                    <a:pos x="434" y="474"/>
                  </a:cxn>
                  <a:cxn ang="0">
                    <a:pos x="441" y="468"/>
                  </a:cxn>
                  <a:cxn ang="0">
                    <a:pos x="447" y="463"/>
                  </a:cxn>
                  <a:cxn ang="0">
                    <a:pos x="459" y="446"/>
                  </a:cxn>
                  <a:cxn ang="0">
                    <a:pos x="466" y="429"/>
                  </a:cxn>
                  <a:cxn ang="0">
                    <a:pos x="472" y="413"/>
                  </a:cxn>
                  <a:cxn ang="0">
                    <a:pos x="472" y="396"/>
                  </a:cxn>
                  <a:cxn ang="0">
                    <a:pos x="472" y="362"/>
                  </a:cxn>
                  <a:cxn ang="0">
                    <a:pos x="472" y="346"/>
                  </a:cxn>
                  <a:cxn ang="0">
                    <a:pos x="472" y="290"/>
                  </a:cxn>
                  <a:cxn ang="0">
                    <a:pos x="472" y="173"/>
                  </a:cxn>
                  <a:cxn ang="0">
                    <a:pos x="472" y="50"/>
                  </a:cxn>
                  <a:cxn ang="0">
                    <a:pos x="472" y="0"/>
                  </a:cxn>
                  <a:cxn ang="0">
                    <a:pos x="472" y="23"/>
                  </a:cxn>
                  <a:cxn ang="0">
                    <a:pos x="441" y="78"/>
                  </a:cxn>
                  <a:cxn ang="0">
                    <a:pos x="385" y="134"/>
                  </a:cxn>
                  <a:cxn ang="0">
                    <a:pos x="279" y="223"/>
                  </a:cxn>
                  <a:cxn ang="0">
                    <a:pos x="186" y="301"/>
                  </a:cxn>
                  <a:cxn ang="0">
                    <a:pos x="149" y="340"/>
                  </a:cxn>
                  <a:cxn ang="0">
                    <a:pos x="68" y="413"/>
                  </a:cxn>
                  <a:cxn ang="0">
                    <a:pos x="0" y="474"/>
                  </a:cxn>
                  <a:cxn ang="0">
                    <a:pos x="434" y="474"/>
                  </a:cxn>
                </a:cxnLst>
                <a:rect l="0" t="0" r="r" b="b"/>
                <a:pathLst>
                  <a:path w="472" h="474">
                    <a:moveTo>
                      <a:pt x="434" y="474"/>
                    </a:moveTo>
                    <a:lnTo>
                      <a:pt x="441" y="468"/>
                    </a:lnTo>
                    <a:lnTo>
                      <a:pt x="447" y="463"/>
                    </a:lnTo>
                    <a:lnTo>
                      <a:pt x="459" y="446"/>
                    </a:lnTo>
                    <a:lnTo>
                      <a:pt x="466" y="429"/>
                    </a:lnTo>
                    <a:lnTo>
                      <a:pt x="472" y="413"/>
                    </a:lnTo>
                    <a:lnTo>
                      <a:pt x="472" y="396"/>
                    </a:lnTo>
                    <a:lnTo>
                      <a:pt x="472" y="362"/>
                    </a:lnTo>
                    <a:lnTo>
                      <a:pt x="472" y="346"/>
                    </a:lnTo>
                    <a:lnTo>
                      <a:pt x="472" y="290"/>
                    </a:lnTo>
                    <a:lnTo>
                      <a:pt x="472" y="173"/>
                    </a:lnTo>
                    <a:lnTo>
                      <a:pt x="472" y="50"/>
                    </a:lnTo>
                    <a:lnTo>
                      <a:pt x="472" y="0"/>
                    </a:lnTo>
                    <a:lnTo>
                      <a:pt x="472" y="23"/>
                    </a:lnTo>
                    <a:lnTo>
                      <a:pt x="441" y="78"/>
                    </a:lnTo>
                    <a:lnTo>
                      <a:pt x="385" y="134"/>
                    </a:lnTo>
                    <a:lnTo>
                      <a:pt x="279" y="223"/>
                    </a:lnTo>
                    <a:lnTo>
                      <a:pt x="186" y="301"/>
                    </a:lnTo>
                    <a:lnTo>
                      <a:pt x="149" y="340"/>
                    </a:lnTo>
                    <a:lnTo>
                      <a:pt x="68" y="413"/>
                    </a:lnTo>
                    <a:lnTo>
                      <a:pt x="0" y="474"/>
                    </a:lnTo>
                    <a:lnTo>
                      <a:pt x="434" y="474"/>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0" name="Freeform 626"/>
              <p:cNvSpPr>
                <a:spLocks/>
              </p:cNvSpPr>
              <p:nvPr/>
            </p:nvSpPr>
            <p:spPr bwMode="auto">
              <a:xfrm>
                <a:off x="1397" y="3513"/>
                <a:ext cx="236" cy="273"/>
              </a:xfrm>
              <a:custGeom>
                <a:avLst/>
                <a:gdLst/>
                <a:ahLst/>
                <a:cxnLst>
                  <a:cxn ang="0">
                    <a:pos x="236" y="0"/>
                  </a:cxn>
                  <a:cxn ang="0">
                    <a:pos x="236" y="22"/>
                  </a:cxn>
                  <a:cxn ang="0">
                    <a:pos x="230" y="45"/>
                  </a:cxn>
                  <a:cxn ang="0">
                    <a:pos x="223" y="67"/>
                  </a:cxn>
                  <a:cxn ang="0">
                    <a:pos x="205" y="89"/>
                  </a:cxn>
                  <a:cxn ang="0">
                    <a:pos x="180" y="112"/>
                  </a:cxn>
                  <a:cxn ang="0">
                    <a:pos x="136" y="151"/>
                  </a:cxn>
                  <a:cxn ang="0">
                    <a:pos x="74" y="206"/>
                  </a:cxn>
                  <a:cxn ang="0">
                    <a:pos x="0" y="273"/>
                  </a:cxn>
                </a:cxnLst>
                <a:rect l="0" t="0" r="r" b="b"/>
                <a:pathLst>
                  <a:path w="236" h="273">
                    <a:moveTo>
                      <a:pt x="236" y="0"/>
                    </a:moveTo>
                    <a:lnTo>
                      <a:pt x="236" y="22"/>
                    </a:lnTo>
                    <a:lnTo>
                      <a:pt x="230" y="45"/>
                    </a:lnTo>
                    <a:lnTo>
                      <a:pt x="223" y="67"/>
                    </a:lnTo>
                    <a:lnTo>
                      <a:pt x="205" y="89"/>
                    </a:lnTo>
                    <a:lnTo>
                      <a:pt x="180" y="112"/>
                    </a:lnTo>
                    <a:lnTo>
                      <a:pt x="136" y="151"/>
                    </a:lnTo>
                    <a:lnTo>
                      <a:pt x="74" y="206"/>
                    </a:lnTo>
                    <a:lnTo>
                      <a:pt x="0" y="273"/>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1" name="Rectangle 627"/>
              <p:cNvSpPr>
                <a:spLocks noChangeArrowheads="1"/>
              </p:cNvSpPr>
              <p:nvPr/>
            </p:nvSpPr>
            <p:spPr bwMode="auto">
              <a:xfrm>
                <a:off x="1260" y="2516"/>
                <a:ext cx="131" cy="1287"/>
              </a:xfrm>
              <a:prstGeom prst="rect">
                <a:avLst/>
              </a:prstGeom>
              <a:solidFill>
                <a:srgbClr val="FFB2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652" name="Line 628"/>
              <p:cNvSpPr>
                <a:spLocks noChangeShapeType="1"/>
              </p:cNvSpPr>
              <p:nvPr/>
            </p:nvSpPr>
            <p:spPr bwMode="auto">
              <a:xfrm flipV="1">
                <a:off x="1260" y="2510"/>
                <a:ext cx="1" cy="1293"/>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3" name="Line 629"/>
              <p:cNvSpPr>
                <a:spLocks noChangeShapeType="1"/>
              </p:cNvSpPr>
              <p:nvPr/>
            </p:nvSpPr>
            <p:spPr bwMode="auto">
              <a:xfrm>
                <a:off x="1391" y="2510"/>
                <a:ext cx="1" cy="1293"/>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4" name="Freeform 630"/>
              <p:cNvSpPr>
                <a:spLocks/>
              </p:cNvSpPr>
              <p:nvPr/>
            </p:nvSpPr>
            <p:spPr bwMode="auto">
              <a:xfrm>
                <a:off x="1019" y="2683"/>
                <a:ext cx="614" cy="1036"/>
              </a:xfrm>
              <a:custGeom>
                <a:avLst/>
                <a:gdLst/>
                <a:ahLst/>
                <a:cxnLst>
                  <a:cxn ang="0">
                    <a:pos x="291" y="696"/>
                  </a:cxn>
                  <a:cxn ang="0">
                    <a:pos x="328" y="735"/>
                  </a:cxn>
                  <a:cxn ang="0">
                    <a:pos x="428" y="819"/>
                  </a:cxn>
                  <a:cxn ang="0">
                    <a:pos x="527" y="908"/>
                  </a:cxn>
                  <a:cxn ang="0">
                    <a:pos x="583" y="958"/>
                  </a:cxn>
                  <a:cxn ang="0">
                    <a:pos x="601" y="986"/>
                  </a:cxn>
                  <a:cxn ang="0">
                    <a:pos x="614" y="1008"/>
                  </a:cxn>
                  <a:cxn ang="0">
                    <a:pos x="614" y="1031"/>
                  </a:cxn>
                  <a:cxn ang="0">
                    <a:pos x="614" y="1036"/>
                  </a:cxn>
                  <a:cxn ang="0">
                    <a:pos x="614" y="981"/>
                  </a:cxn>
                  <a:cxn ang="0">
                    <a:pos x="614" y="847"/>
                  </a:cxn>
                  <a:cxn ang="0">
                    <a:pos x="614" y="719"/>
                  </a:cxn>
                  <a:cxn ang="0">
                    <a:pos x="614" y="657"/>
                  </a:cxn>
                  <a:cxn ang="0">
                    <a:pos x="614" y="646"/>
                  </a:cxn>
                  <a:cxn ang="0">
                    <a:pos x="614" y="624"/>
                  </a:cxn>
                  <a:cxn ang="0">
                    <a:pos x="601" y="596"/>
                  </a:cxn>
                  <a:cxn ang="0">
                    <a:pos x="583" y="568"/>
                  </a:cxn>
                  <a:cxn ang="0">
                    <a:pos x="539" y="529"/>
                  </a:cxn>
                  <a:cxn ang="0">
                    <a:pos x="483" y="479"/>
                  </a:cxn>
                  <a:cxn ang="0">
                    <a:pos x="409" y="418"/>
                  </a:cxn>
                  <a:cxn ang="0">
                    <a:pos x="328" y="340"/>
                  </a:cxn>
                  <a:cxn ang="0">
                    <a:pos x="285" y="306"/>
                  </a:cxn>
                  <a:cxn ang="0">
                    <a:pos x="192" y="223"/>
                  </a:cxn>
                  <a:cxn ang="0">
                    <a:pos x="93" y="134"/>
                  </a:cxn>
                  <a:cxn ang="0">
                    <a:pos x="31" y="78"/>
                  </a:cxn>
                  <a:cxn ang="0">
                    <a:pos x="12" y="50"/>
                  </a:cxn>
                  <a:cxn ang="0">
                    <a:pos x="0" y="22"/>
                  </a:cxn>
                  <a:cxn ang="0">
                    <a:pos x="0" y="5"/>
                  </a:cxn>
                  <a:cxn ang="0">
                    <a:pos x="0" y="0"/>
                  </a:cxn>
                  <a:cxn ang="0">
                    <a:pos x="0" y="56"/>
                  </a:cxn>
                  <a:cxn ang="0">
                    <a:pos x="0" y="173"/>
                  </a:cxn>
                  <a:cxn ang="0">
                    <a:pos x="0" y="295"/>
                  </a:cxn>
                  <a:cxn ang="0">
                    <a:pos x="0" y="351"/>
                  </a:cxn>
                  <a:cxn ang="0">
                    <a:pos x="0" y="362"/>
                  </a:cxn>
                  <a:cxn ang="0">
                    <a:pos x="0" y="395"/>
                  </a:cxn>
                  <a:cxn ang="0">
                    <a:pos x="0" y="412"/>
                  </a:cxn>
                  <a:cxn ang="0">
                    <a:pos x="6" y="429"/>
                  </a:cxn>
                  <a:cxn ang="0">
                    <a:pos x="12" y="446"/>
                  </a:cxn>
                  <a:cxn ang="0">
                    <a:pos x="24" y="462"/>
                  </a:cxn>
                  <a:cxn ang="0">
                    <a:pos x="68" y="501"/>
                  </a:cxn>
                  <a:cxn ang="0">
                    <a:pos x="130" y="551"/>
                  </a:cxn>
                  <a:cxn ang="0">
                    <a:pos x="204" y="618"/>
                  </a:cxn>
                  <a:cxn ang="0">
                    <a:pos x="291" y="696"/>
                  </a:cxn>
                </a:cxnLst>
                <a:rect l="0" t="0" r="r" b="b"/>
                <a:pathLst>
                  <a:path w="614" h="1036">
                    <a:moveTo>
                      <a:pt x="291" y="696"/>
                    </a:moveTo>
                    <a:lnTo>
                      <a:pt x="328" y="735"/>
                    </a:lnTo>
                    <a:lnTo>
                      <a:pt x="428" y="819"/>
                    </a:lnTo>
                    <a:lnTo>
                      <a:pt x="527" y="908"/>
                    </a:lnTo>
                    <a:lnTo>
                      <a:pt x="583" y="958"/>
                    </a:lnTo>
                    <a:lnTo>
                      <a:pt x="601" y="986"/>
                    </a:lnTo>
                    <a:lnTo>
                      <a:pt x="614" y="1008"/>
                    </a:lnTo>
                    <a:lnTo>
                      <a:pt x="614" y="1031"/>
                    </a:lnTo>
                    <a:lnTo>
                      <a:pt x="614" y="1036"/>
                    </a:lnTo>
                    <a:lnTo>
                      <a:pt x="614" y="981"/>
                    </a:lnTo>
                    <a:lnTo>
                      <a:pt x="614" y="847"/>
                    </a:lnTo>
                    <a:lnTo>
                      <a:pt x="614" y="719"/>
                    </a:lnTo>
                    <a:lnTo>
                      <a:pt x="614" y="657"/>
                    </a:lnTo>
                    <a:lnTo>
                      <a:pt x="614" y="646"/>
                    </a:lnTo>
                    <a:lnTo>
                      <a:pt x="614" y="624"/>
                    </a:lnTo>
                    <a:lnTo>
                      <a:pt x="601" y="596"/>
                    </a:lnTo>
                    <a:lnTo>
                      <a:pt x="583" y="568"/>
                    </a:lnTo>
                    <a:lnTo>
                      <a:pt x="539" y="529"/>
                    </a:lnTo>
                    <a:lnTo>
                      <a:pt x="483" y="479"/>
                    </a:lnTo>
                    <a:lnTo>
                      <a:pt x="409" y="418"/>
                    </a:lnTo>
                    <a:lnTo>
                      <a:pt x="328" y="340"/>
                    </a:lnTo>
                    <a:lnTo>
                      <a:pt x="285" y="306"/>
                    </a:lnTo>
                    <a:lnTo>
                      <a:pt x="192" y="223"/>
                    </a:lnTo>
                    <a:lnTo>
                      <a:pt x="93" y="134"/>
                    </a:lnTo>
                    <a:lnTo>
                      <a:pt x="31" y="78"/>
                    </a:lnTo>
                    <a:lnTo>
                      <a:pt x="12" y="50"/>
                    </a:lnTo>
                    <a:lnTo>
                      <a:pt x="0" y="22"/>
                    </a:lnTo>
                    <a:lnTo>
                      <a:pt x="0" y="5"/>
                    </a:lnTo>
                    <a:lnTo>
                      <a:pt x="0" y="0"/>
                    </a:lnTo>
                    <a:lnTo>
                      <a:pt x="0" y="56"/>
                    </a:lnTo>
                    <a:lnTo>
                      <a:pt x="0" y="173"/>
                    </a:lnTo>
                    <a:lnTo>
                      <a:pt x="0" y="295"/>
                    </a:lnTo>
                    <a:lnTo>
                      <a:pt x="0" y="351"/>
                    </a:lnTo>
                    <a:lnTo>
                      <a:pt x="0" y="362"/>
                    </a:lnTo>
                    <a:lnTo>
                      <a:pt x="0" y="395"/>
                    </a:lnTo>
                    <a:lnTo>
                      <a:pt x="0" y="412"/>
                    </a:lnTo>
                    <a:lnTo>
                      <a:pt x="6" y="429"/>
                    </a:lnTo>
                    <a:lnTo>
                      <a:pt x="12" y="446"/>
                    </a:lnTo>
                    <a:lnTo>
                      <a:pt x="24" y="462"/>
                    </a:lnTo>
                    <a:lnTo>
                      <a:pt x="68" y="501"/>
                    </a:lnTo>
                    <a:lnTo>
                      <a:pt x="130" y="551"/>
                    </a:lnTo>
                    <a:lnTo>
                      <a:pt x="204" y="618"/>
                    </a:lnTo>
                    <a:lnTo>
                      <a:pt x="291" y="696"/>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5" name="Freeform 631"/>
              <p:cNvSpPr>
                <a:spLocks/>
              </p:cNvSpPr>
              <p:nvPr/>
            </p:nvSpPr>
            <p:spPr bwMode="auto">
              <a:xfrm>
                <a:off x="1019" y="2683"/>
                <a:ext cx="614" cy="1036"/>
              </a:xfrm>
              <a:custGeom>
                <a:avLst/>
                <a:gdLst/>
                <a:ahLst/>
                <a:cxnLst>
                  <a:cxn ang="0">
                    <a:pos x="291" y="696"/>
                  </a:cxn>
                  <a:cxn ang="0">
                    <a:pos x="328" y="735"/>
                  </a:cxn>
                  <a:cxn ang="0">
                    <a:pos x="428" y="819"/>
                  </a:cxn>
                  <a:cxn ang="0">
                    <a:pos x="527" y="908"/>
                  </a:cxn>
                  <a:cxn ang="0">
                    <a:pos x="583" y="958"/>
                  </a:cxn>
                  <a:cxn ang="0">
                    <a:pos x="601" y="986"/>
                  </a:cxn>
                  <a:cxn ang="0">
                    <a:pos x="614" y="1008"/>
                  </a:cxn>
                  <a:cxn ang="0">
                    <a:pos x="614" y="1031"/>
                  </a:cxn>
                  <a:cxn ang="0">
                    <a:pos x="614" y="1036"/>
                  </a:cxn>
                  <a:cxn ang="0">
                    <a:pos x="614" y="981"/>
                  </a:cxn>
                  <a:cxn ang="0">
                    <a:pos x="614" y="847"/>
                  </a:cxn>
                  <a:cxn ang="0">
                    <a:pos x="614" y="719"/>
                  </a:cxn>
                  <a:cxn ang="0">
                    <a:pos x="614" y="657"/>
                  </a:cxn>
                  <a:cxn ang="0">
                    <a:pos x="614" y="646"/>
                  </a:cxn>
                  <a:cxn ang="0">
                    <a:pos x="614" y="624"/>
                  </a:cxn>
                  <a:cxn ang="0">
                    <a:pos x="601" y="596"/>
                  </a:cxn>
                  <a:cxn ang="0">
                    <a:pos x="583" y="568"/>
                  </a:cxn>
                  <a:cxn ang="0">
                    <a:pos x="539" y="529"/>
                  </a:cxn>
                  <a:cxn ang="0">
                    <a:pos x="483" y="479"/>
                  </a:cxn>
                  <a:cxn ang="0">
                    <a:pos x="409" y="418"/>
                  </a:cxn>
                  <a:cxn ang="0">
                    <a:pos x="328" y="340"/>
                  </a:cxn>
                  <a:cxn ang="0">
                    <a:pos x="285" y="306"/>
                  </a:cxn>
                  <a:cxn ang="0">
                    <a:pos x="192" y="223"/>
                  </a:cxn>
                  <a:cxn ang="0">
                    <a:pos x="93" y="134"/>
                  </a:cxn>
                  <a:cxn ang="0">
                    <a:pos x="31" y="78"/>
                  </a:cxn>
                  <a:cxn ang="0">
                    <a:pos x="12" y="50"/>
                  </a:cxn>
                  <a:cxn ang="0">
                    <a:pos x="0" y="22"/>
                  </a:cxn>
                  <a:cxn ang="0">
                    <a:pos x="0" y="5"/>
                  </a:cxn>
                  <a:cxn ang="0">
                    <a:pos x="0" y="0"/>
                  </a:cxn>
                  <a:cxn ang="0">
                    <a:pos x="0" y="56"/>
                  </a:cxn>
                  <a:cxn ang="0">
                    <a:pos x="0" y="173"/>
                  </a:cxn>
                  <a:cxn ang="0">
                    <a:pos x="0" y="295"/>
                  </a:cxn>
                  <a:cxn ang="0">
                    <a:pos x="0" y="351"/>
                  </a:cxn>
                  <a:cxn ang="0">
                    <a:pos x="0" y="362"/>
                  </a:cxn>
                  <a:cxn ang="0">
                    <a:pos x="0" y="395"/>
                  </a:cxn>
                  <a:cxn ang="0">
                    <a:pos x="0" y="412"/>
                  </a:cxn>
                  <a:cxn ang="0">
                    <a:pos x="6" y="429"/>
                  </a:cxn>
                  <a:cxn ang="0">
                    <a:pos x="12" y="446"/>
                  </a:cxn>
                  <a:cxn ang="0">
                    <a:pos x="24" y="462"/>
                  </a:cxn>
                  <a:cxn ang="0">
                    <a:pos x="68" y="501"/>
                  </a:cxn>
                  <a:cxn ang="0">
                    <a:pos x="130" y="551"/>
                  </a:cxn>
                  <a:cxn ang="0">
                    <a:pos x="204" y="618"/>
                  </a:cxn>
                  <a:cxn ang="0">
                    <a:pos x="291" y="696"/>
                  </a:cxn>
                </a:cxnLst>
                <a:rect l="0" t="0" r="r" b="b"/>
                <a:pathLst>
                  <a:path w="614" h="1036">
                    <a:moveTo>
                      <a:pt x="291" y="696"/>
                    </a:moveTo>
                    <a:lnTo>
                      <a:pt x="328" y="735"/>
                    </a:lnTo>
                    <a:lnTo>
                      <a:pt x="428" y="819"/>
                    </a:lnTo>
                    <a:lnTo>
                      <a:pt x="527" y="908"/>
                    </a:lnTo>
                    <a:lnTo>
                      <a:pt x="583" y="958"/>
                    </a:lnTo>
                    <a:lnTo>
                      <a:pt x="601" y="986"/>
                    </a:lnTo>
                    <a:lnTo>
                      <a:pt x="614" y="1008"/>
                    </a:lnTo>
                    <a:lnTo>
                      <a:pt x="614" y="1031"/>
                    </a:lnTo>
                    <a:lnTo>
                      <a:pt x="614" y="1036"/>
                    </a:lnTo>
                    <a:lnTo>
                      <a:pt x="614" y="981"/>
                    </a:lnTo>
                    <a:lnTo>
                      <a:pt x="614" y="847"/>
                    </a:lnTo>
                    <a:lnTo>
                      <a:pt x="614" y="719"/>
                    </a:lnTo>
                    <a:lnTo>
                      <a:pt x="614" y="657"/>
                    </a:lnTo>
                    <a:lnTo>
                      <a:pt x="614" y="646"/>
                    </a:lnTo>
                    <a:lnTo>
                      <a:pt x="614" y="624"/>
                    </a:lnTo>
                    <a:lnTo>
                      <a:pt x="601" y="596"/>
                    </a:lnTo>
                    <a:lnTo>
                      <a:pt x="583" y="568"/>
                    </a:lnTo>
                    <a:lnTo>
                      <a:pt x="539" y="529"/>
                    </a:lnTo>
                    <a:lnTo>
                      <a:pt x="483" y="479"/>
                    </a:lnTo>
                    <a:lnTo>
                      <a:pt x="409" y="418"/>
                    </a:lnTo>
                    <a:lnTo>
                      <a:pt x="328" y="340"/>
                    </a:lnTo>
                    <a:lnTo>
                      <a:pt x="285" y="306"/>
                    </a:lnTo>
                    <a:lnTo>
                      <a:pt x="192" y="223"/>
                    </a:lnTo>
                    <a:lnTo>
                      <a:pt x="93" y="134"/>
                    </a:lnTo>
                    <a:lnTo>
                      <a:pt x="31" y="78"/>
                    </a:lnTo>
                    <a:lnTo>
                      <a:pt x="12" y="50"/>
                    </a:lnTo>
                    <a:lnTo>
                      <a:pt x="0" y="22"/>
                    </a:lnTo>
                    <a:lnTo>
                      <a:pt x="0" y="5"/>
                    </a:lnTo>
                    <a:lnTo>
                      <a:pt x="0" y="0"/>
                    </a:lnTo>
                    <a:lnTo>
                      <a:pt x="0" y="56"/>
                    </a:lnTo>
                    <a:lnTo>
                      <a:pt x="0" y="173"/>
                    </a:lnTo>
                    <a:lnTo>
                      <a:pt x="0" y="295"/>
                    </a:lnTo>
                    <a:lnTo>
                      <a:pt x="0" y="351"/>
                    </a:lnTo>
                    <a:lnTo>
                      <a:pt x="0" y="362"/>
                    </a:lnTo>
                    <a:lnTo>
                      <a:pt x="0" y="395"/>
                    </a:lnTo>
                    <a:lnTo>
                      <a:pt x="0" y="412"/>
                    </a:lnTo>
                    <a:lnTo>
                      <a:pt x="6" y="429"/>
                    </a:lnTo>
                    <a:lnTo>
                      <a:pt x="12" y="446"/>
                    </a:lnTo>
                    <a:lnTo>
                      <a:pt x="24" y="462"/>
                    </a:lnTo>
                    <a:lnTo>
                      <a:pt x="68" y="501"/>
                    </a:lnTo>
                    <a:lnTo>
                      <a:pt x="130" y="551"/>
                    </a:lnTo>
                    <a:lnTo>
                      <a:pt x="204" y="618"/>
                    </a:lnTo>
                    <a:lnTo>
                      <a:pt x="291" y="696"/>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6" name="Freeform 632"/>
              <p:cNvSpPr>
                <a:spLocks/>
              </p:cNvSpPr>
              <p:nvPr/>
            </p:nvSpPr>
            <p:spPr bwMode="auto">
              <a:xfrm>
                <a:off x="1019" y="2883"/>
                <a:ext cx="614" cy="652"/>
              </a:xfrm>
              <a:custGeom>
                <a:avLst/>
                <a:gdLst/>
                <a:ahLst/>
                <a:cxnLst>
                  <a:cxn ang="0">
                    <a:pos x="614" y="652"/>
                  </a:cxn>
                  <a:cxn ang="0">
                    <a:pos x="614" y="630"/>
                  </a:cxn>
                  <a:cxn ang="0">
                    <a:pos x="608" y="608"/>
                  </a:cxn>
                  <a:cxn ang="0">
                    <a:pos x="601" y="586"/>
                  </a:cxn>
                  <a:cxn ang="0">
                    <a:pos x="583" y="563"/>
                  </a:cxn>
                  <a:cxn ang="0">
                    <a:pos x="490" y="480"/>
                  </a:cxn>
                  <a:cxn ang="0">
                    <a:pos x="316" y="329"/>
                  </a:cxn>
                  <a:cxn ang="0">
                    <a:pos x="142" y="173"/>
                  </a:cxn>
                  <a:cxn ang="0">
                    <a:pos x="49" y="84"/>
                  </a:cxn>
                  <a:cxn ang="0">
                    <a:pos x="24" y="62"/>
                  </a:cxn>
                  <a:cxn ang="0">
                    <a:pos x="12" y="45"/>
                  </a:cxn>
                  <a:cxn ang="0">
                    <a:pos x="0" y="28"/>
                  </a:cxn>
                  <a:cxn ang="0">
                    <a:pos x="0" y="0"/>
                  </a:cxn>
                </a:cxnLst>
                <a:rect l="0" t="0" r="r" b="b"/>
                <a:pathLst>
                  <a:path w="614" h="652">
                    <a:moveTo>
                      <a:pt x="614" y="652"/>
                    </a:moveTo>
                    <a:lnTo>
                      <a:pt x="614" y="630"/>
                    </a:lnTo>
                    <a:lnTo>
                      <a:pt x="608" y="608"/>
                    </a:lnTo>
                    <a:lnTo>
                      <a:pt x="601" y="586"/>
                    </a:lnTo>
                    <a:lnTo>
                      <a:pt x="583" y="563"/>
                    </a:lnTo>
                    <a:lnTo>
                      <a:pt x="490" y="480"/>
                    </a:lnTo>
                    <a:lnTo>
                      <a:pt x="316" y="329"/>
                    </a:lnTo>
                    <a:lnTo>
                      <a:pt x="142" y="173"/>
                    </a:lnTo>
                    <a:lnTo>
                      <a:pt x="49" y="84"/>
                    </a:lnTo>
                    <a:lnTo>
                      <a:pt x="24" y="62"/>
                    </a:lnTo>
                    <a:lnTo>
                      <a:pt x="12" y="45"/>
                    </a:lnTo>
                    <a:lnTo>
                      <a:pt x="0" y="28"/>
                    </a:lnTo>
                    <a:lnTo>
                      <a:pt x="0"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7" name="Freeform 633"/>
              <p:cNvSpPr>
                <a:spLocks/>
              </p:cNvSpPr>
              <p:nvPr/>
            </p:nvSpPr>
            <p:spPr bwMode="auto">
              <a:xfrm>
                <a:off x="1527" y="788"/>
                <a:ext cx="627" cy="518"/>
              </a:xfrm>
              <a:custGeom>
                <a:avLst/>
                <a:gdLst/>
                <a:ahLst/>
                <a:cxnLst>
                  <a:cxn ang="0">
                    <a:pos x="0" y="518"/>
                  </a:cxn>
                  <a:cxn ang="0">
                    <a:pos x="44" y="479"/>
                  </a:cxn>
                  <a:cxn ang="0">
                    <a:pos x="100" y="429"/>
                  </a:cxn>
                  <a:cxn ang="0">
                    <a:pos x="168" y="368"/>
                  </a:cxn>
                  <a:cxn ang="0">
                    <a:pos x="248" y="295"/>
                  </a:cxn>
                  <a:cxn ang="0">
                    <a:pos x="292" y="256"/>
                  </a:cxn>
                  <a:cxn ang="0">
                    <a:pos x="385" y="173"/>
                  </a:cxn>
                  <a:cxn ang="0">
                    <a:pos x="484" y="78"/>
                  </a:cxn>
                  <a:cxn ang="0">
                    <a:pos x="546" y="28"/>
                  </a:cxn>
                  <a:cxn ang="0">
                    <a:pos x="571" y="11"/>
                  </a:cxn>
                  <a:cxn ang="0">
                    <a:pos x="596" y="6"/>
                  </a:cxn>
                  <a:cxn ang="0">
                    <a:pos x="621" y="0"/>
                  </a:cxn>
                  <a:cxn ang="0">
                    <a:pos x="627" y="0"/>
                  </a:cxn>
                  <a:cxn ang="0">
                    <a:pos x="565" y="0"/>
                  </a:cxn>
                  <a:cxn ang="0">
                    <a:pos x="416" y="0"/>
                  </a:cxn>
                  <a:cxn ang="0">
                    <a:pos x="273" y="0"/>
                  </a:cxn>
                  <a:cxn ang="0">
                    <a:pos x="205" y="0"/>
                  </a:cxn>
                  <a:cxn ang="0">
                    <a:pos x="193" y="0"/>
                  </a:cxn>
                  <a:cxn ang="0">
                    <a:pos x="168" y="6"/>
                  </a:cxn>
                  <a:cxn ang="0">
                    <a:pos x="137" y="11"/>
                  </a:cxn>
                  <a:cxn ang="0">
                    <a:pos x="106" y="33"/>
                  </a:cxn>
                  <a:cxn ang="0">
                    <a:pos x="62" y="72"/>
                  </a:cxn>
                  <a:cxn ang="0">
                    <a:pos x="0" y="128"/>
                  </a:cxn>
                  <a:cxn ang="0">
                    <a:pos x="0" y="518"/>
                  </a:cxn>
                </a:cxnLst>
                <a:rect l="0" t="0" r="r" b="b"/>
                <a:pathLst>
                  <a:path w="627" h="518">
                    <a:moveTo>
                      <a:pt x="0" y="518"/>
                    </a:moveTo>
                    <a:lnTo>
                      <a:pt x="44" y="479"/>
                    </a:lnTo>
                    <a:lnTo>
                      <a:pt x="100" y="429"/>
                    </a:lnTo>
                    <a:lnTo>
                      <a:pt x="168" y="368"/>
                    </a:lnTo>
                    <a:lnTo>
                      <a:pt x="248" y="295"/>
                    </a:lnTo>
                    <a:lnTo>
                      <a:pt x="292" y="256"/>
                    </a:lnTo>
                    <a:lnTo>
                      <a:pt x="385" y="173"/>
                    </a:lnTo>
                    <a:lnTo>
                      <a:pt x="484" y="78"/>
                    </a:lnTo>
                    <a:lnTo>
                      <a:pt x="546" y="28"/>
                    </a:lnTo>
                    <a:lnTo>
                      <a:pt x="571" y="11"/>
                    </a:lnTo>
                    <a:lnTo>
                      <a:pt x="596" y="6"/>
                    </a:lnTo>
                    <a:lnTo>
                      <a:pt x="621" y="0"/>
                    </a:lnTo>
                    <a:lnTo>
                      <a:pt x="627" y="0"/>
                    </a:lnTo>
                    <a:lnTo>
                      <a:pt x="565" y="0"/>
                    </a:lnTo>
                    <a:lnTo>
                      <a:pt x="416" y="0"/>
                    </a:lnTo>
                    <a:lnTo>
                      <a:pt x="273" y="0"/>
                    </a:lnTo>
                    <a:lnTo>
                      <a:pt x="205" y="0"/>
                    </a:lnTo>
                    <a:lnTo>
                      <a:pt x="193" y="0"/>
                    </a:lnTo>
                    <a:lnTo>
                      <a:pt x="168" y="6"/>
                    </a:lnTo>
                    <a:lnTo>
                      <a:pt x="137" y="11"/>
                    </a:lnTo>
                    <a:lnTo>
                      <a:pt x="106" y="33"/>
                    </a:lnTo>
                    <a:lnTo>
                      <a:pt x="62" y="72"/>
                    </a:lnTo>
                    <a:lnTo>
                      <a:pt x="0" y="128"/>
                    </a:lnTo>
                    <a:lnTo>
                      <a:pt x="0" y="518"/>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8" name="Freeform 634"/>
              <p:cNvSpPr>
                <a:spLocks/>
              </p:cNvSpPr>
              <p:nvPr/>
            </p:nvSpPr>
            <p:spPr bwMode="auto">
              <a:xfrm>
                <a:off x="1533" y="788"/>
                <a:ext cx="422" cy="323"/>
              </a:xfrm>
              <a:custGeom>
                <a:avLst/>
                <a:gdLst/>
                <a:ahLst/>
                <a:cxnLst>
                  <a:cxn ang="0">
                    <a:pos x="0" y="323"/>
                  </a:cxn>
                  <a:cxn ang="0">
                    <a:pos x="69" y="256"/>
                  </a:cxn>
                  <a:cxn ang="0">
                    <a:pos x="174" y="162"/>
                  </a:cxn>
                  <a:cxn ang="0">
                    <a:pos x="267" y="72"/>
                  </a:cxn>
                  <a:cxn ang="0">
                    <a:pos x="317" y="33"/>
                  </a:cxn>
                  <a:cxn ang="0">
                    <a:pos x="329" y="22"/>
                  </a:cxn>
                  <a:cxn ang="0">
                    <a:pos x="348" y="11"/>
                  </a:cxn>
                  <a:cxn ang="0">
                    <a:pos x="379" y="6"/>
                  </a:cxn>
                  <a:cxn ang="0">
                    <a:pos x="422" y="0"/>
                  </a:cxn>
                </a:cxnLst>
                <a:rect l="0" t="0" r="r" b="b"/>
                <a:pathLst>
                  <a:path w="422" h="323">
                    <a:moveTo>
                      <a:pt x="0" y="323"/>
                    </a:moveTo>
                    <a:lnTo>
                      <a:pt x="69" y="256"/>
                    </a:lnTo>
                    <a:lnTo>
                      <a:pt x="174" y="162"/>
                    </a:lnTo>
                    <a:lnTo>
                      <a:pt x="267" y="72"/>
                    </a:lnTo>
                    <a:lnTo>
                      <a:pt x="317" y="33"/>
                    </a:lnTo>
                    <a:lnTo>
                      <a:pt x="329" y="22"/>
                    </a:lnTo>
                    <a:lnTo>
                      <a:pt x="348" y="11"/>
                    </a:lnTo>
                    <a:lnTo>
                      <a:pt x="379" y="6"/>
                    </a:lnTo>
                    <a:lnTo>
                      <a:pt x="422"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9" name="Freeform 635"/>
              <p:cNvSpPr>
                <a:spLocks/>
              </p:cNvSpPr>
              <p:nvPr/>
            </p:nvSpPr>
            <p:spPr bwMode="auto">
              <a:xfrm>
                <a:off x="2421" y="916"/>
                <a:ext cx="527" cy="424"/>
              </a:xfrm>
              <a:custGeom>
                <a:avLst/>
                <a:gdLst/>
                <a:ahLst/>
                <a:cxnLst>
                  <a:cxn ang="0">
                    <a:pos x="527" y="390"/>
                  </a:cxn>
                  <a:cxn ang="0">
                    <a:pos x="521" y="396"/>
                  </a:cxn>
                  <a:cxn ang="0">
                    <a:pos x="515" y="401"/>
                  </a:cxn>
                  <a:cxn ang="0">
                    <a:pos x="502" y="413"/>
                  </a:cxn>
                  <a:cxn ang="0">
                    <a:pos x="484" y="418"/>
                  </a:cxn>
                  <a:cxn ang="0">
                    <a:pos x="459" y="424"/>
                  </a:cxn>
                  <a:cxn ang="0">
                    <a:pos x="440" y="424"/>
                  </a:cxn>
                  <a:cxn ang="0">
                    <a:pos x="409" y="424"/>
                  </a:cxn>
                  <a:cxn ang="0">
                    <a:pos x="390" y="424"/>
                  </a:cxn>
                  <a:cxn ang="0">
                    <a:pos x="328" y="424"/>
                  </a:cxn>
                  <a:cxn ang="0">
                    <a:pos x="192" y="424"/>
                  </a:cxn>
                  <a:cxn ang="0">
                    <a:pos x="62" y="424"/>
                  </a:cxn>
                  <a:cxn ang="0">
                    <a:pos x="0" y="424"/>
                  </a:cxn>
                  <a:cxn ang="0">
                    <a:pos x="6" y="424"/>
                  </a:cxn>
                  <a:cxn ang="0">
                    <a:pos x="31" y="424"/>
                  </a:cxn>
                  <a:cxn ang="0">
                    <a:pos x="55" y="413"/>
                  </a:cxn>
                  <a:cxn ang="0">
                    <a:pos x="86" y="396"/>
                  </a:cxn>
                  <a:cxn ang="0">
                    <a:pos x="149" y="346"/>
                  </a:cxn>
                  <a:cxn ang="0">
                    <a:pos x="248" y="257"/>
                  </a:cxn>
                  <a:cxn ang="0">
                    <a:pos x="341" y="173"/>
                  </a:cxn>
                  <a:cxn ang="0">
                    <a:pos x="384" y="134"/>
                  </a:cxn>
                  <a:cxn ang="0">
                    <a:pos x="465" y="62"/>
                  </a:cxn>
                  <a:cxn ang="0">
                    <a:pos x="527" y="0"/>
                  </a:cxn>
                  <a:cxn ang="0">
                    <a:pos x="527" y="390"/>
                  </a:cxn>
                </a:cxnLst>
                <a:rect l="0" t="0" r="r" b="b"/>
                <a:pathLst>
                  <a:path w="527" h="424">
                    <a:moveTo>
                      <a:pt x="527" y="390"/>
                    </a:moveTo>
                    <a:lnTo>
                      <a:pt x="521" y="396"/>
                    </a:lnTo>
                    <a:lnTo>
                      <a:pt x="515" y="401"/>
                    </a:lnTo>
                    <a:lnTo>
                      <a:pt x="502" y="413"/>
                    </a:lnTo>
                    <a:lnTo>
                      <a:pt x="484" y="418"/>
                    </a:lnTo>
                    <a:lnTo>
                      <a:pt x="459" y="424"/>
                    </a:lnTo>
                    <a:lnTo>
                      <a:pt x="440" y="424"/>
                    </a:lnTo>
                    <a:lnTo>
                      <a:pt x="409" y="424"/>
                    </a:lnTo>
                    <a:lnTo>
                      <a:pt x="390" y="424"/>
                    </a:lnTo>
                    <a:lnTo>
                      <a:pt x="328" y="424"/>
                    </a:lnTo>
                    <a:lnTo>
                      <a:pt x="192" y="424"/>
                    </a:lnTo>
                    <a:lnTo>
                      <a:pt x="62" y="424"/>
                    </a:lnTo>
                    <a:lnTo>
                      <a:pt x="0" y="424"/>
                    </a:lnTo>
                    <a:lnTo>
                      <a:pt x="6" y="424"/>
                    </a:lnTo>
                    <a:lnTo>
                      <a:pt x="31" y="424"/>
                    </a:lnTo>
                    <a:lnTo>
                      <a:pt x="55" y="413"/>
                    </a:lnTo>
                    <a:lnTo>
                      <a:pt x="86" y="396"/>
                    </a:lnTo>
                    <a:lnTo>
                      <a:pt x="149" y="346"/>
                    </a:lnTo>
                    <a:lnTo>
                      <a:pt x="248" y="257"/>
                    </a:lnTo>
                    <a:lnTo>
                      <a:pt x="341" y="173"/>
                    </a:lnTo>
                    <a:lnTo>
                      <a:pt x="384" y="134"/>
                    </a:lnTo>
                    <a:lnTo>
                      <a:pt x="465" y="62"/>
                    </a:lnTo>
                    <a:lnTo>
                      <a:pt x="527" y="0"/>
                    </a:lnTo>
                    <a:lnTo>
                      <a:pt x="527" y="39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0" name="Freeform 636"/>
              <p:cNvSpPr>
                <a:spLocks/>
              </p:cNvSpPr>
              <p:nvPr/>
            </p:nvSpPr>
            <p:spPr bwMode="auto">
              <a:xfrm>
                <a:off x="2632" y="1122"/>
                <a:ext cx="310" cy="218"/>
              </a:xfrm>
              <a:custGeom>
                <a:avLst/>
                <a:gdLst/>
                <a:ahLst/>
                <a:cxnLst>
                  <a:cxn ang="0">
                    <a:pos x="0" y="218"/>
                  </a:cxn>
                  <a:cxn ang="0">
                    <a:pos x="18" y="218"/>
                  </a:cxn>
                  <a:cxn ang="0">
                    <a:pos x="43" y="212"/>
                  </a:cxn>
                  <a:cxn ang="0">
                    <a:pos x="74" y="207"/>
                  </a:cxn>
                  <a:cxn ang="0">
                    <a:pos x="99" y="190"/>
                  </a:cxn>
                  <a:cxn ang="0">
                    <a:pos x="124" y="168"/>
                  </a:cxn>
                  <a:cxn ang="0">
                    <a:pos x="173" y="123"/>
                  </a:cxn>
                  <a:cxn ang="0">
                    <a:pos x="235" y="67"/>
                  </a:cxn>
                  <a:cxn ang="0">
                    <a:pos x="310" y="0"/>
                  </a:cxn>
                </a:cxnLst>
                <a:rect l="0" t="0" r="r" b="b"/>
                <a:pathLst>
                  <a:path w="310" h="218">
                    <a:moveTo>
                      <a:pt x="0" y="218"/>
                    </a:moveTo>
                    <a:lnTo>
                      <a:pt x="18" y="218"/>
                    </a:lnTo>
                    <a:lnTo>
                      <a:pt x="43" y="212"/>
                    </a:lnTo>
                    <a:lnTo>
                      <a:pt x="74" y="207"/>
                    </a:lnTo>
                    <a:lnTo>
                      <a:pt x="99" y="190"/>
                    </a:lnTo>
                    <a:lnTo>
                      <a:pt x="124" y="168"/>
                    </a:lnTo>
                    <a:lnTo>
                      <a:pt x="173" y="123"/>
                    </a:lnTo>
                    <a:lnTo>
                      <a:pt x="235" y="67"/>
                    </a:lnTo>
                    <a:lnTo>
                      <a:pt x="310"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1" name="Freeform 637"/>
              <p:cNvSpPr>
                <a:spLocks/>
              </p:cNvSpPr>
              <p:nvPr/>
            </p:nvSpPr>
            <p:spPr bwMode="auto">
              <a:xfrm>
                <a:off x="1496" y="1011"/>
                <a:ext cx="1452" cy="111"/>
              </a:xfrm>
              <a:custGeom>
                <a:avLst/>
                <a:gdLst/>
                <a:ahLst/>
                <a:cxnLst>
                  <a:cxn ang="0">
                    <a:pos x="1452" y="0"/>
                  </a:cxn>
                  <a:cxn ang="0">
                    <a:pos x="0" y="0"/>
                  </a:cxn>
                  <a:cxn ang="0">
                    <a:pos x="6" y="111"/>
                  </a:cxn>
                  <a:cxn ang="0">
                    <a:pos x="1452" y="111"/>
                  </a:cxn>
                  <a:cxn ang="0">
                    <a:pos x="1452" y="0"/>
                  </a:cxn>
                </a:cxnLst>
                <a:rect l="0" t="0" r="r" b="b"/>
                <a:pathLst>
                  <a:path w="1452" h="111">
                    <a:moveTo>
                      <a:pt x="1452" y="0"/>
                    </a:moveTo>
                    <a:lnTo>
                      <a:pt x="0" y="0"/>
                    </a:lnTo>
                    <a:lnTo>
                      <a:pt x="6" y="111"/>
                    </a:lnTo>
                    <a:lnTo>
                      <a:pt x="1452" y="111"/>
                    </a:lnTo>
                    <a:lnTo>
                      <a:pt x="1452" y="0"/>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2" name="Line 638"/>
              <p:cNvSpPr>
                <a:spLocks noChangeShapeType="1"/>
              </p:cNvSpPr>
              <p:nvPr/>
            </p:nvSpPr>
            <p:spPr bwMode="auto">
              <a:xfrm>
                <a:off x="1502" y="1122"/>
                <a:ext cx="1446"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3" name="Freeform 639"/>
              <p:cNvSpPr>
                <a:spLocks/>
              </p:cNvSpPr>
              <p:nvPr/>
            </p:nvSpPr>
            <p:spPr bwMode="auto">
              <a:xfrm>
                <a:off x="1701" y="788"/>
                <a:ext cx="1160" cy="552"/>
              </a:xfrm>
              <a:custGeom>
                <a:avLst/>
                <a:gdLst/>
                <a:ahLst/>
                <a:cxnLst>
                  <a:cxn ang="0">
                    <a:pos x="775" y="262"/>
                  </a:cxn>
                  <a:cxn ang="0">
                    <a:pos x="819" y="301"/>
                  </a:cxn>
                  <a:cxn ang="0">
                    <a:pos x="912" y="385"/>
                  </a:cxn>
                  <a:cxn ang="0">
                    <a:pos x="1011" y="474"/>
                  </a:cxn>
                  <a:cxn ang="0">
                    <a:pos x="1073" y="524"/>
                  </a:cxn>
                  <a:cxn ang="0">
                    <a:pos x="1098" y="541"/>
                  </a:cxn>
                  <a:cxn ang="0">
                    <a:pos x="1129" y="552"/>
                  </a:cxn>
                  <a:cxn ang="0">
                    <a:pos x="1148" y="552"/>
                  </a:cxn>
                  <a:cxn ang="0">
                    <a:pos x="1160" y="552"/>
                  </a:cxn>
                  <a:cxn ang="0">
                    <a:pos x="1092" y="552"/>
                  </a:cxn>
                  <a:cxn ang="0">
                    <a:pos x="949" y="552"/>
                  </a:cxn>
                  <a:cxn ang="0">
                    <a:pos x="800" y="552"/>
                  </a:cxn>
                  <a:cxn ang="0">
                    <a:pos x="732" y="552"/>
                  </a:cxn>
                  <a:cxn ang="0">
                    <a:pos x="720" y="552"/>
                  </a:cxn>
                  <a:cxn ang="0">
                    <a:pos x="695" y="552"/>
                  </a:cxn>
                  <a:cxn ang="0">
                    <a:pos x="664" y="541"/>
                  </a:cxn>
                  <a:cxn ang="0">
                    <a:pos x="633" y="524"/>
                  </a:cxn>
                  <a:cxn ang="0">
                    <a:pos x="596" y="485"/>
                  </a:cxn>
                  <a:cxn ang="0">
                    <a:pos x="540" y="435"/>
                  </a:cxn>
                  <a:cxn ang="0">
                    <a:pos x="471" y="368"/>
                  </a:cxn>
                  <a:cxn ang="0">
                    <a:pos x="385" y="295"/>
                  </a:cxn>
                  <a:cxn ang="0">
                    <a:pos x="341" y="256"/>
                  </a:cxn>
                  <a:cxn ang="0">
                    <a:pos x="248" y="173"/>
                  </a:cxn>
                  <a:cxn ang="0">
                    <a:pos x="149" y="84"/>
                  </a:cxn>
                  <a:cxn ang="0">
                    <a:pos x="87" y="28"/>
                  </a:cxn>
                  <a:cxn ang="0">
                    <a:pos x="56" y="11"/>
                  </a:cxn>
                  <a:cxn ang="0">
                    <a:pos x="31" y="6"/>
                  </a:cxn>
                  <a:cxn ang="0">
                    <a:pos x="12" y="0"/>
                  </a:cxn>
                  <a:cxn ang="0">
                    <a:pos x="0" y="0"/>
                  </a:cxn>
                  <a:cxn ang="0">
                    <a:pos x="62" y="0"/>
                  </a:cxn>
                  <a:cxn ang="0">
                    <a:pos x="198" y="0"/>
                  </a:cxn>
                  <a:cxn ang="0">
                    <a:pos x="329" y="0"/>
                  </a:cxn>
                  <a:cxn ang="0">
                    <a:pos x="391" y="0"/>
                  </a:cxn>
                  <a:cxn ang="0">
                    <a:pos x="409" y="0"/>
                  </a:cxn>
                  <a:cxn ang="0">
                    <a:pos x="440" y="0"/>
                  </a:cxn>
                  <a:cxn ang="0">
                    <a:pos x="465" y="6"/>
                  </a:cxn>
                  <a:cxn ang="0">
                    <a:pos x="484" y="6"/>
                  </a:cxn>
                  <a:cxn ang="0">
                    <a:pos x="502" y="17"/>
                  </a:cxn>
                  <a:cxn ang="0">
                    <a:pos x="515" y="28"/>
                  </a:cxn>
                  <a:cxn ang="0">
                    <a:pos x="558" y="67"/>
                  </a:cxn>
                  <a:cxn ang="0">
                    <a:pos x="614" y="117"/>
                  </a:cxn>
                  <a:cxn ang="0">
                    <a:pos x="689" y="184"/>
                  </a:cxn>
                  <a:cxn ang="0">
                    <a:pos x="775" y="262"/>
                  </a:cxn>
                </a:cxnLst>
                <a:rect l="0" t="0" r="r" b="b"/>
                <a:pathLst>
                  <a:path w="1160" h="552">
                    <a:moveTo>
                      <a:pt x="775" y="262"/>
                    </a:moveTo>
                    <a:lnTo>
                      <a:pt x="819" y="301"/>
                    </a:lnTo>
                    <a:lnTo>
                      <a:pt x="912" y="385"/>
                    </a:lnTo>
                    <a:lnTo>
                      <a:pt x="1011" y="474"/>
                    </a:lnTo>
                    <a:lnTo>
                      <a:pt x="1073" y="524"/>
                    </a:lnTo>
                    <a:lnTo>
                      <a:pt x="1098" y="541"/>
                    </a:lnTo>
                    <a:lnTo>
                      <a:pt x="1129" y="552"/>
                    </a:lnTo>
                    <a:lnTo>
                      <a:pt x="1148" y="552"/>
                    </a:lnTo>
                    <a:lnTo>
                      <a:pt x="1160" y="552"/>
                    </a:lnTo>
                    <a:lnTo>
                      <a:pt x="1092" y="552"/>
                    </a:lnTo>
                    <a:lnTo>
                      <a:pt x="949" y="552"/>
                    </a:lnTo>
                    <a:lnTo>
                      <a:pt x="800" y="552"/>
                    </a:lnTo>
                    <a:lnTo>
                      <a:pt x="732" y="552"/>
                    </a:lnTo>
                    <a:lnTo>
                      <a:pt x="720" y="552"/>
                    </a:lnTo>
                    <a:lnTo>
                      <a:pt x="695" y="552"/>
                    </a:lnTo>
                    <a:lnTo>
                      <a:pt x="664" y="541"/>
                    </a:lnTo>
                    <a:lnTo>
                      <a:pt x="633" y="524"/>
                    </a:lnTo>
                    <a:lnTo>
                      <a:pt x="596" y="485"/>
                    </a:lnTo>
                    <a:lnTo>
                      <a:pt x="540" y="435"/>
                    </a:lnTo>
                    <a:lnTo>
                      <a:pt x="471" y="368"/>
                    </a:lnTo>
                    <a:lnTo>
                      <a:pt x="385" y="295"/>
                    </a:lnTo>
                    <a:lnTo>
                      <a:pt x="341" y="256"/>
                    </a:lnTo>
                    <a:lnTo>
                      <a:pt x="248" y="173"/>
                    </a:lnTo>
                    <a:lnTo>
                      <a:pt x="149" y="84"/>
                    </a:lnTo>
                    <a:lnTo>
                      <a:pt x="87" y="28"/>
                    </a:lnTo>
                    <a:lnTo>
                      <a:pt x="56" y="11"/>
                    </a:lnTo>
                    <a:lnTo>
                      <a:pt x="31" y="6"/>
                    </a:lnTo>
                    <a:lnTo>
                      <a:pt x="12" y="0"/>
                    </a:lnTo>
                    <a:lnTo>
                      <a:pt x="0" y="0"/>
                    </a:lnTo>
                    <a:lnTo>
                      <a:pt x="62" y="0"/>
                    </a:lnTo>
                    <a:lnTo>
                      <a:pt x="198" y="0"/>
                    </a:lnTo>
                    <a:lnTo>
                      <a:pt x="329" y="0"/>
                    </a:lnTo>
                    <a:lnTo>
                      <a:pt x="391" y="0"/>
                    </a:lnTo>
                    <a:lnTo>
                      <a:pt x="409" y="0"/>
                    </a:lnTo>
                    <a:lnTo>
                      <a:pt x="440" y="0"/>
                    </a:lnTo>
                    <a:lnTo>
                      <a:pt x="465" y="6"/>
                    </a:lnTo>
                    <a:lnTo>
                      <a:pt x="484" y="6"/>
                    </a:lnTo>
                    <a:lnTo>
                      <a:pt x="502" y="17"/>
                    </a:lnTo>
                    <a:lnTo>
                      <a:pt x="515" y="28"/>
                    </a:lnTo>
                    <a:lnTo>
                      <a:pt x="558" y="67"/>
                    </a:lnTo>
                    <a:lnTo>
                      <a:pt x="614" y="117"/>
                    </a:lnTo>
                    <a:lnTo>
                      <a:pt x="689" y="184"/>
                    </a:lnTo>
                    <a:lnTo>
                      <a:pt x="775" y="262"/>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4" name="Freeform 640"/>
              <p:cNvSpPr>
                <a:spLocks/>
              </p:cNvSpPr>
              <p:nvPr/>
            </p:nvSpPr>
            <p:spPr bwMode="auto">
              <a:xfrm>
                <a:off x="1701" y="788"/>
                <a:ext cx="1160" cy="552"/>
              </a:xfrm>
              <a:custGeom>
                <a:avLst/>
                <a:gdLst/>
                <a:ahLst/>
                <a:cxnLst>
                  <a:cxn ang="0">
                    <a:pos x="775" y="262"/>
                  </a:cxn>
                  <a:cxn ang="0">
                    <a:pos x="819" y="301"/>
                  </a:cxn>
                  <a:cxn ang="0">
                    <a:pos x="912" y="385"/>
                  </a:cxn>
                  <a:cxn ang="0">
                    <a:pos x="1011" y="474"/>
                  </a:cxn>
                  <a:cxn ang="0">
                    <a:pos x="1073" y="524"/>
                  </a:cxn>
                  <a:cxn ang="0">
                    <a:pos x="1098" y="541"/>
                  </a:cxn>
                  <a:cxn ang="0">
                    <a:pos x="1129" y="552"/>
                  </a:cxn>
                  <a:cxn ang="0">
                    <a:pos x="1148" y="552"/>
                  </a:cxn>
                  <a:cxn ang="0">
                    <a:pos x="1160" y="552"/>
                  </a:cxn>
                  <a:cxn ang="0">
                    <a:pos x="1092" y="552"/>
                  </a:cxn>
                  <a:cxn ang="0">
                    <a:pos x="949" y="552"/>
                  </a:cxn>
                  <a:cxn ang="0">
                    <a:pos x="800" y="552"/>
                  </a:cxn>
                  <a:cxn ang="0">
                    <a:pos x="732" y="552"/>
                  </a:cxn>
                  <a:cxn ang="0">
                    <a:pos x="720" y="552"/>
                  </a:cxn>
                  <a:cxn ang="0">
                    <a:pos x="695" y="552"/>
                  </a:cxn>
                  <a:cxn ang="0">
                    <a:pos x="664" y="541"/>
                  </a:cxn>
                  <a:cxn ang="0">
                    <a:pos x="633" y="524"/>
                  </a:cxn>
                  <a:cxn ang="0">
                    <a:pos x="596" y="485"/>
                  </a:cxn>
                  <a:cxn ang="0">
                    <a:pos x="540" y="435"/>
                  </a:cxn>
                  <a:cxn ang="0">
                    <a:pos x="471" y="368"/>
                  </a:cxn>
                  <a:cxn ang="0">
                    <a:pos x="385" y="295"/>
                  </a:cxn>
                  <a:cxn ang="0">
                    <a:pos x="341" y="256"/>
                  </a:cxn>
                  <a:cxn ang="0">
                    <a:pos x="248" y="173"/>
                  </a:cxn>
                  <a:cxn ang="0">
                    <a:pos x="149" y="84"/>
                  </a:cxn>
                  <a:cxn ang="0">
                    <a:pos x="87" y="28"/>
                  </a:cxn>
                  <a:cxn ang="0">
                    <a:pos x="56" y="11"/>
                  </a:cxn>
                  <a:cxn ang="0">
                    <a:pos x="31" y="6"/>
                  </a:cxn>
                  <a:cxn ang="0">
                    <a:pos x="12" y="0"/>
                  </a:cxn>
                  <a:cxn ang="0">
                    <a:pos x="0" y="0"/>
                  </a:cxn>
                  <a:cxn ang="0">
                    <a:pos x="62" y="0"/>
                  </a:cxn>
                  <a:cxn ang="0">
                    <a:pos x="198" y="0"/>
                  </a:cxn>
                  <a:cxn ang="0">
                    <a:pos x="329" y="0"/>
                  </a:cxn>
                  <a:cxn ang="0">
                    <a:pos x="391" y="0"/>
                  </a:cxn>
                  <a:cxn ang="0">
                    <a:pos x="409" y="0"/>
                  </a:cxn>
                  <a:cxn ang="0">
                    <a:pos x="440" y="0"/>
                  </a:cxn>
                  <a:cxn ang="0">
                    <a:pos x="465" y="6"/>
                  </a:cxn>
                  <a:cxn ang="0">
                    <a:pos x="484" y="6"/>
                  </a:cxn>
                  <a:cxn ang="0">
                    <a:pos x="502" y="17"/>
                  </a:cxn>
                  <a:cxn ang="0">
                    <a:pos x="515" y="28"/>
                  </a:cxn>
                  <a:cxn ang="0">
                    <a:pos x="558" y="67"/>
                  </a:cxn>
                  <a:cxn ang="0">
                    <a:pos x="614" y="117"/>
                  </a:cxn>
                  <a:cxn ang="0">
                    <a:pos x="689" y="184"/>
                  </a:cxn>
                  <a:cxn ang="0">
                    <a:pos x="775" y="262"/>
                  </a:cxn>
                </a:cxnLst>
                <a:rect l="0" t="0" r="r" b="b"/>
                <a:pathLst>
                  <a:path w="1160" h="552">
                    <a:moveTo>
                      <a:pt x="775" y="262"/>
                    </a:moveTo>
                    <a:lnTo>
                      <a:pt x="819" y="301"/>
                    </a:lnTo>
                    <a:lnTo>
                      <a:pt x="912" y="385"/>
                    </a:lnTo>
                    <a:lnTo>
                      <a:pt x="1011" y="474"/>
                    </a:lnTo>
                    <a:lnTo>
                      <a:pt x="1073" y="524"/>
                    </a:lnTo>
                    <a:lnTo>
                      <a:pt x="1098" y="541"/>
                    </a:lnTo>
                    <a:lnTo>
                      <a:pt x="1129" y="552"/>
                    </a:lnTo>
                    <a:lnTo>
                      <a:pt x="1148" y="552"/>
                    </a:lnTo>
                    <a:lnTo>
                      <a:pt x="1160" y="552"/>
                    </a:lnTo>
                    <a:lnTo>
                      <a:pt x="1092" y="552"/>
                    </a:lnTo>
                    <a:lnTo>
                      <a:pt x="949" y="552"/>
                    </a:lnTo>
                    <a:lnTo>
                      <a:pt x="800" y="552"/>
                    </a:lnTo>
                    <a:lnTo>
                      <a:pt x="732" y="552"/>
                    </a:lnTo>
                    <a:lnTo>
                      <a:pt x="720" y="552"/>
                    </a:lnTo>
                    <a:lnTo>
                      <a:pt x="695" y="552"/>
                    </a:lnTo>
                    <a:lnTo>
                      <a:pt x="664" y="541"/>
                    </a:lnTo>
                    <a:lnTo>
                      <a:pt x="633" y="524"/>
                    </a:lnTo>
                    <a:lnTo>
                      <a:pt x="596" y="485"/>
                    </a:lnTo>
                    <a:lnTo>
                      <a:pt x="540" y="435"/>
                    </a:lnTo>
                    <a:lnTo>
                      <a:pt x="471" y="368"/>
                    </a:lnTo>
                    <a:lnTo>
                      <a:pt x="385" y="295"/>
                    </a:lnTo>
                    <a:lnTo>
                      <a:pt x="341" y="256"/>
                    </a:lnTo>
                    <a:lnTo>
                      <a:pt x="248" y="173"/>
                    </a:lnTo>
                    <a:lnTo>
                      <a:pt x="149" y="84"/>
                    </a:lnTo>
                    <a:lnTo>
                      <a:pt x="87" y="28"/>
                    </a:lnTo>
                    <a:lnTo>
                      <a:pt x="56" y="11"/>
                    </a:lnTo>
                    <a:lnTo>
                      <a:pt x="31" y="6"/>
                    </a:lnTo>
                    <a:lnTo>
                      <a:pt x="12" y="0"/>
                    </a:lnTo>
                    <a:lnTo>
                      <a:pt x="0" y="0"/>
                    </a:lnTo>
                    <a:lnTo>
                      <a:pt x="62" y="0"/>
                    </a:lnTo>
                    <a:lnTo>
                      <a:pt x="198" y="0"/>
                    </a:lnTo>
                    <a:lnTo>
                      <a:pt x="329" y="0"/>
                    </a:lnTo>
                    <a:lnTo>
                      <a:pt x="391" y="0"/>
                    </a:lnTo>
                    <a:lnTo>
                      <a:pt x="409" y="0"/>
                    </a:lnTo>
                    <a:lnTo>
                      <a:pt x="440" y="0"/>
                    </a:lnTo>
                    <a:lnTo>
                      <a:pt x="465" y="6"/>
                    </a:lnTo>
                    <a:lnTo>
                      <a:pt x="484" y="6"/>
                    </a:lnTo>
                    <a:lnTo>
                      <a:pt x="502" y="17"/>
                    </a:lnTo>
                    <a:lnTo>
                      <a:pt x="515" y="28"/>
                    </a:lnTo>
                    <a:lnTo>
                      <a:pt x="558" y="67"/>
                    </a:lnTo>
                    <a:lnTo>
                      <a:pt x="614" y="117"/>
                    </a:lnTo>
                    <a:lnTo>
                      <a:pt x="689" y="184"/>
                    </a:lnTo>
                    <a:lnTo>
                      <a:pt x="775" y="262"/>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5" name="Freeform 641"/>
              <p:cNvSpPr>
                <a:spLocks/>
              </p:cNvSpPr>
              <p:nvPr/>
            </p:nvSpPr>
            <p:spPr bwMode="auto">
              <a:xfrm>
                <a:off x="1931" y="788"/>
                <a:ext cx="719" cy="552"/>
              </a:xfrm>
              <a:custGeom>
                <a:avLst/>
                <a:gdLst/>
                <a:ahLst/>
                <a:cxnLst>
                  <a:cxn ang="0">
                    <a:pos x="719" y="552"/>
                  </a:cxn>
                  <a:cxn ang="0">
                    <a:pos x="701" y="552"/>
                  </a:cxn>
                  <a:cxn ang="0">
                    <a:pos x="676" y="546"/>
                  </a:cxn>
                  <a:cxn ang="0">
                    <a:pos x="645" y="541"/>
                  </a:cxn>
                  <a:cxn ang="0">
                    <a:pos x="620" y="524"/>
                  </a:cxn>
                  <a:cxn ang="0">
                    <a:pos x="533" y="440"/>
                  </a:cxn>
                  <a:cxn ang="0">
                    <a:pos x="359" y="284"/>
                  </a:cxn>
                  <a:cxn ang="0">
                    <a:pos x="186" y="128"/>
                  </a:cxn>
                  <a:cxn ang="0">
                    <a:pos x="93" y="45"/>
                  </a:cxn>
                  <a:cxn ang="0">
                    <a:pos x="68" y="22"/>
                  </a:cxn>
                  <a:cxn ang="0">
                    <a:pos x="49" y="11"/>
                  </a:cxn>
                  <a:cxn ang="0">
                    <a:pos x="24" y="6"/>
                  </a:cxn>
                  <a:cxn ang="0">
                    <a:pos x="0" y="0"/>
                  </a:cxn>
                </a:cxnLst>
                <a:rect l="0" t="0" r="r" b="b"/>
                <a:pathLst>
                  <a:path w="719" h="552">
                    <a:moveTo>
                      <a:pt x="719" y="552"/>
                    </a:moveTo>
                    <a:lnTo>
                      <a:pt x="701" y="552"/>
                    </a:lnTo>
                    <a:lnTo>
                      <a:pt x="676" y="546"/>
                    </a:lnTo>
                    <a:lnTo>
                      <a:pt x="645" y="541"/>
                    </a:lnTo>
                    <a:lnTo>
                      <a:pt x="620" y="524"/>
                    </a:lnTo>
                    <a:lnTo>
                      <a:pt x="533" y="440"/>
                    </a:lnTo>
                    <a:lnTo>
                      <a:pt x="359" y="284"/>
                    </a:lnTo>
                    <a:lnTo>
                      <a:pt x="186" y="128"/>
                    </a:lnTo>
                    <a:lnTo>
                      <a:pt x="93" y="45"/>
                    </a:lnTo>
                    <a:lnTo>
                      <a:pt x="68" y="22"/>
                    </a:lnTo>
                    <a:lnTo>
                      <a:pt x="49" y="11"/>
                    </a:lnTo>
                    <a:lnTo>
                      <a:pt x="24" y="6"/>
                    </a:lnTo>
                    <a:lnTo>
                      <a:pt x="0"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6" name="Freeform 642"/>
              <p:cNvSpPr>
                <a:spLocks/>
              </p:cNvSpPr>
              <p:nvPr/>
            </p:nvSpPr>
            <p:spPr bwMode="auto">
              <a:xfrm>
                <a:off x="1019" y="1245"/>
                <a:ext cx="576" cy="563"/>
              </a:xfrm>
              <a:custGeom>
                <a:avLst/>
                <a:gdLst/>
                <a:ahLst/>
                <a:cxnLst>
                  <a:cxn ang="0">
                    <a:pos x="576" y="0"/>
                  </a:cxn>
                  <a:cxn ang="0">
                    <a:pos x="533" y="39"/>
                  </a:cxn>
                  <a:cxn ang="0">
                    <a:pos x="477" y="89"/>
                  </a:cxn>
                  <a:cxn ang="0">
                    <a:pos x="403" y="150"/>
                  </a:cxn>
                  <a:cxn ang="0">
                    <a:pos x="328" y="223"/>
                  </a:cxn>
                  <a:cxn ang="0">
                    <a:pos x="285" y="262"/>
                  </a:cxn>
                  <a:cxn ang="0">
                    <a:pos x="192" y="346"/>
                  </a:cxn>
                  <a:cxn ang="0">
                    <a:pos x="86" y="435"/>
                  </a:cxn>
                  <a:cxn ang="0">
                    <a:pos x="31" y="490"/>
                  </a:cxn>
                  <a:cxn ang="0">
                    <a:pos x="12" y="513"/>
                  </a:cxn>
                  <a:cxn ang="0">
                    <a:pos x="6" y="535"/>
                  </a:cxn>
                  <a:cxn ang="0">
                    <a:pos x="0" y="557"/>
                  </a:cxn>
                  <a:cxn ang="0">
                    <a:pos x="0" y="563"/>
                  </a:cxn>
                  <a:cxn ang="0">
                    <a:pos x="0" y="507"/>
                  </a:cxn>
                  <a:cxn ang="0">
                    <a:pos x="0" y="379"/>
                  </a:cxn>
                  <a:cxn ang="0">
                    <a:pos x="0" y="245"/>
                  </a:cxn>
                  <a:cxn ang="0">
                    <a:pos x="0" y="184"/>
                  </a:cxn>
                  <a:cxn ang="0">
                    <a:pos x="0" y="173"/>
                  </a:cxn>
                  <a:cxn ang="0">
                    <a:pos x="6" y="150"/>
                  </a:cxn>
                  <a:cxn ang="0">
                    <a:pos x="12" y="123"/>
                  </a:cxn>
                  <a:cxn ang="0">
                    <a:pos x="37" y="95"/>
                  </a:cxn>
                  <a:cxn ang="0">
                    <a:pos x="80" y="56"/>
                  </a:cxn>
                  <a:cxn ang="0">
                    <a:pos x="142" y="0"/>
                  </a:cxn>
                  <a:cxn ang="0">
                    <a:pos x="576" y="0"/>
                  </a:cxn>
                </a:cxnLst>
                <a:rect l="0" t="0" r="r" b="b"/>
                <a:pathLst>
                  <a:path w="576" h="563">
                    <a:moveTo>
                      <a:pt x="576" y="0"/>
                    </a:moveTo>
                    <a:lnTo>
                      <a:pt x="533" y="39"/>
                    </a:lnTo>
                    <a:lnTo>
                      <a:pt x="477" y="89"/>
                    </a:lnTo>
                    <a:lnTo>
                      <a:pt x="403" y="150"/>
                    </a:lnTo>
                    <a:lnTo>
                      <a:pt x="328" y="223"/>
                    </a:lnTo>
                    <a:lnTo>
                      <a:pt x="285" y="262"/>
                    </a:lnTo>
                    <a:lnTo>
                      <a:pt x="192" y="346"/>
                    </a:lnTo>
                    <a:lnTo>
                      <a:pt x="86" y="435"/>
                    </a:lnTo>
                    <a:lnTo>
                      <a:pt x="31" y="490"/>
                    </a:lnTo>
                    <a:lnTo>
                      <a:pt x="12" y="513"/>
                    </a:lnTo>
                    <a:lnTo>
                      <a:pt x="6" y="535"/>
                    </a:lnTo>
                    <a:lnTo>
                      <a:pt x="0" y="557"/>
                    </a:lnTo>
                    <a:lnTo>
                      <a:pt x="0" y="563"/>
                    </a:lnTo>
                    <a:lnTo>
                      <a:pt x="0" y="507"/>
                    </a:lnTo>
                    <a:lnTo>
                      <a:pt x="0" y="379"/>
                    </a:lnTo>
                    <a:lnTo>
                      <a:pt x="0" y="245"/>
                    </a:lnTo>
                    <a:lnTo>
                      <a:pt x="0" y="184"/>
                    </a:lnTo>
                    <a:lnTo>
                      <a:pt x="0" y="173"/>
                    </a:lnTo>
                    <a:lnTo>
                      <a:pt x="6" y="150"/>
                    </a:lnTo>
                    <a:lnTo>
                      <a:pt x="12" y="123"/>
                    </a:lnTo>
                    <a:lnTo>
                      <a:pt x="37" y="95"/>
                    </a:lnTo>
                    <a:lnTo>
                      <a:pt x="80" y="56"/>
                    </a:lnTo>
                    <a:lnTo>
                      <a:pt x="142" y="0"/>
                    </a:lnTo>
                    <a:lnTo>
                      <a:pt x="576" y="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7" name="Freeform 643"/>
              <p:cNvSpPr>
                <a:spLocks/>
              </p:cNvSpPr>
              <p:nvPr/>
            </p:nvSpPr>
            <p:spPr bwMode="auto">
              <a:xfrm>
                <a:off x="1019" y="1256"/>
                <a:ext cx="347" cy="374"/>
              </a:xfrm>
              <a:custGeom>
                <a:avLst/>
                <a:gdLst/>
                <a:ahLst/>
                <a:cxnLst>
                  <a:cxn ang="0">
                    <a:pos x="347" y="0"/>
                  </a:cxn>
                  <a:cxn ang="0">
                    <a:pos x="272" y="67"/>
                  </a:cxn>
                  <a:cxn ang="0">
                    <a:pos x="173" y="156"/>
                  </a:cxn>
                  <a:cxn ang="0">
                    <a:pos x="80" y="240"/>
                  </a:cxn>
                  <a:cxn ang="0">
                    <a:pos x="37" y="279"/>
                  </a:cxn>
                  <a:cxn ang="0">
                    <a:pos x="24" y="290"/>
                  </a:cxn>
                  <a:cxn ang="0">
                    <a:pos x="12" y="307"/>
                  </a:cxn>
                  <a:cxn ang="0">
                    <a:pos x="6" y="335"/>
                  </a:cxn>
                  <a:cxn ang="0">
                    <a:pos x="0" y="374"/>
                  </a:cxn>
                </a:cxnLst>
                <a:rect l="0" t="0" r="r" b="b"/>
                <a:pathLst>
                  <a:path w="347" h="374">
                    <a:moveTo>
                      <a:pt x="347" y="0"/>
                    </a:moveTo>
                    <a:lnTo>
                      <a:pt x="272" y="67"/>
                    </a:lnTo>
                    <a:lnTo>
                      <a:pt x="173" y="156"/>
                    </a:lnTo>
                    <a:lnTo>
                      <a:pt x="80" y="240"/>
                    </a:lnTo>
                    <a:lnTo>
                      <a:pt x="37" y="279"/>
                    </a:lnTo>
                    <a:lnTo>
                      <a:pt x="24" y="290"/>
                    </a:lnTo>
                    <a:lnTo>
                      <a:pt x="12" y="307"/>
                    </a:lnTo>
                    <a:lnTo>
                      <a:pt x="6" y="335"/>
                    </a:lnTo>
                    <a:lnTo>
                      <a:pt x="0" y="374"/>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8" name="Freeform 644"/>
              <p:cNvSpPr>
                <a:spLocks/>
              </p:cNvSpPr>
              <p:nvPr/>
            </p:nvSpPr>
            <p:spPr bwMode="auto">
              <a:xfrm>
                <a:off x="1161" y="2047"/>
                <a:ext cx="472" cy="480"/>
              </a:xfrm>
              <a:custGeom>
                <a:avLst/>
                <a:gdLst/>
                <a:ahLst/>
                <a:cxnLst>
                  <a:cxn ang="0">
                    <a:pos x="434" y="480"/>
                  </a:cxn>
                  <a:cxn ang="0">
                    <a:pos x="441" y="469"/>
                  </a:cxn>
                  <a:cxn ang="0">
                    <a:pos x="447" y="463"/>
                  </a:cxn>
                  <a:cxn ang="0">
                    <a:pos x="459" y="452"/>
                  </a:cxn>
                  <a:cxn ang="0">
                    <a:pos x="466" y="435"/>
                  </a:cxn>
                  <a:cxn ang="0">
                    <a:pos x="472" y="418"/>
                  </a:cxn>
                  <a:cxn ang="0">
                    <a:pos x="472" y="396"/>
                  </a:cxn>
                  <a:cxn ang="0">
                    <a:pos x="472" y="368"/>
                  </a:cxn>
                  <a:cxn ang="0">
                    <a:pos x="472" y="352"/>
                  </a:cxn>
                  <a:cxn ang="0">
                    <a:pos x="472" y="296"/>
                  </a:cxn>
                  <a:cxn ang="0">
                    <a:pos x="472" y="179"/>
                  </a:cxn>
                  <a:cxn ang="0">
                    <a:pos x="472" y="56"/>
                  </a:cxn>
                  <a:cxn ang="0">
                    <a:pos x="472" y="0"/>
                  </a:cxn>
                  <a:cxn ang="0">
                    <a:pos x="472" y="28"/>
                  </a:cxn>
                  <a:cxn ang="0">
                    <a:pos x="441" y="78"/>
                  </a:cxn>
                  <a:cxn ang="0">
                    <a:pos x="385" y="134"/>
                  </a:cxn>
                  <a:cxn ang="0">
                    <a:pos x="279" y="223"/>
                  </a:cxn>
                  <a:cxn ang="0">
                    <a:pos x="186" y="307"/>
                  </a:cxn>
                  <a:cxn ang="0">
                    <a:pos x="149" y="346"/>
                  </a:cxn>
                  <a:cxn ang="0">
                    <a:pos x="68" y="418"/>
                  </a:cxn>
                  <a:cxn ang="0">
                    <a:pos x="0" y="480"/>
                  </a:cxn>
                  <a:cxn ang="0">
                    <a:pos x="434" y="480"/>
                  </a:cxn>
                </a:cxnLst>
                <a:rect l="0" t="0" r="r" b="b"/>
                <a:pathLst>
                  <a:path w="472" h="480">
                    <a:moveTo>
                      <a:pt x="434" y="480"/>
                    </a:moveTo>
                    <a:lnTo>
                      <a:pt x="441" y="469"/>
                    </a:lnTo>
                    <a:lnTo>
                      <a:pt x="447" y="463"/>
                    </a:lnTo>
                    <a:lnTo>
                      <a:pt x="459" y="452"/>
                    </a:lnTo>
                    <a:lnTo>
                      <a:pt x="466" y="435"/>
                    </a:lnTo>
                    <a:lnTo>
                      <a:pt x="472" y="418"/>
                    </a:lnTo>
                    <a:lnTo>
                      <a:pt x="472" y="396"/>
                    </a:lnTo>
                    <a:lnTo>
                      <a:pt x="472" y="368"/>
                    </a:lnTo>
                    <a:lnTo>
                      <a:pt x="472" y="352"/>
                    </a:lnTo>
                    <a:lnTo>
                      <a:pt x="472" y="296"/>
                    </a:lnTo>
                    <a:lnTo>
                      <a:pt x="472" y="179"/>
                    </a:lnTo>
                    <a:lnTo>
                      <a:pt x="472" y="56"/>
                    </a:lnTo>
                    <a:lnTo>
                      <a:pt x="472" y="0"/>
                    </a:lnTo>
                    <a:lnTo>
                      <a:pt x="472" y="28"/>
                    </a:lnTo>
                    <a:lnTo>
                      <a:pt x="441" y="78"/>
                    </a:lnTo>
                    <a:lnTo>
                      <a:pt x="385" y="134"/>
                    </a:lnTo>
                    <a:lnTo>
                      <a:pt x="279" y="223"/>
                    </a:lnTo>
                    <a:lnTo>
                      <a:pt x="186" y="307"/>
                    </a:lnTo>
                    <a:lnTo>
                      <a:pt x="149" y="346"/>
                    </a:lnTo>
                    <a:lnTo>
                      <a:pt x="68" y="418"/>
                    </a:lnTo>
                    <a:lnTo>
                      <a:pt x="0" y="480"/>
                    </a:lnTo>
                    <a:lnTo>
                      <a:pt x="434" y="48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9" name="Freeform 645"/>
              <p:cNvSpPr>
                <a:spLocks/>
              </p:cNvSpPr>
              <p:nvPr/>
            </p:nvSpPr>
            <p:spPr bwMode="auto">
              <a:xfrm>
                <a:off x="1397" y="2237"/>
                <a:ext cx="236" cy="267"/>
              </a:xfrm>
              <a:custGeom>
                <a:avLst/>
                <a:gdLst/>
                <a:ahLst/>
                <a:cxnLst>
                  <a:cxn ang="0">
                    <a:pos x="236" y="0"/>
                  </a:cxn>
                  <a:cxn ang="0">
                    <a:pos x="236" y="17"/>
                  </a:cxn>
                  <a:cxn ang="0">
                    <a:pos x="230" y="45"/>
                  </a:cxn>
                  <a:cxn ang="0">
                    <a:pos x="223" y="67"/>
                  </a:cxn>
                  <a:cxn ang="0">
                    <a:pos x="205" y="89"/>
                  </a:cxn>
                  <a:cxn ang="0">
                    <a:pos x="180" y="111"/>
                  </a:cxn>
                  <a:cxn ang="0">
                    <a:pos x="136" y="150"/>
                  </a:cxn>
                  <a:cxn ang="0">
                    <a:pos x="74" y="206"/>
                  </a:cxn>
                  <a:cxn ang="0">
                    <a:pos x="0" y="267"/>
                  </a:cxn>
                </a:cxnLst>
                <a:rect l="0" t="0" r="r" b="b"/>
                <a:pathLst>
                  <a:path w="236" h="267">
                    <a:moveTo>
                      <a:pt x="236" y="0"/>
                    </a:moveTo>
                    <a:lnTo>
                      <a:pt x="236" y="17"/>
                    </a:lnTo>
                    <a:lnTo>
                      <a:pt x="230" y="45"/>
                    </a:lnTo>
                    <a:lnTo>
                      <a:pt x="223" y="67"/>
                    </a:lnTo>
                    <a:lnTo>
                      <a:pt x="205" y="89"/>
                    </a:lnTo>
                    <a:lnTo>
                      <a:pt x="180" y="111"/>
                    </a:lnTo>
                    <a:lnTo>
                      <a:pt x="136" y="150"/>
                    </a:lnTo>
                    <a:lnTo>
                      <a:pt x="74" y="206"/>
                    </a:lnTo>
                    <a:lnTo>
                      <a:pt x="0" y="267"/>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70" name="Freeform 646"/>
              <p:cNvSpPr>
                <a:spLocks/>
              </p:cNvSpPr>
              <p:nvPr/>
            </p:nvSpPr>
            <p:spPr bwMode="auto">
              <a:xfrm>
                <a:off x="1260" y="1239"/>
                <a:ext cx="131" cy="1288"/>
              </a:xfrm>
              <a:custGeom>
                <a:avLst/>
                <a:gdLst/>
                <a:ahLst/>
                <a:cxnLst>
                  <a:cxn ang="0">
                    <a:pos x="0" y="1288"/>
                  </a:cxn>
                  <a:cxn ang="0">
                    <a:pos x="0" y="17"/>
                  </a:cxn>
                  <a:cxn ang="0">
                    <a:pos x="131" y="0"/>
                  </a:cxn>
                  <a:cxn ang="0">
                    <a:pos x="131" y="1288"/>
                  </a:cxn>
                  <a:cxn ang="0">
                    <a:pos x="0" y="1288"/>
                  </a:cxn>
                </a:cxnLst>
                <a:rect l="0" t="0" r="r" b="b"/>
                <a:pathLst>
                  <a:path w="131" h="1288">
                    <a:moveTo>
                      <a:pt x="0" y="1288"/>
                    </a:moveTo>
                    <a:lnTo>
                      <a:pt x="0" y="17"/>
                    </a:lnTo>
                    <a:lnTo>
                      <a:pt x="131" y="0"/>
                    </a:lnTo>
                    <a:lnTo>
                      <a:pt x="131" y="1288"/>
                    </a:lnTo>
                    <a:lnTo>
                      <a:pt x="0" y="1288"/>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71" name="Line 647"/>
              <p:cNvSpPr>
                <a:spLocks noChangeShapeType="1"/>
              </p:cNvSpPr>
              <p:nvPr/>
            </p:nvSpPr>
            <p:spPr bwMode="auto">
              <a:xfrm flipV="1">
                <a:off x="1260" y="1234"/>
                <a:ext cx="1" cy="1293"/>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72" name="Line 648"/>
              <p:cNvSpPr>
                <a:spLocks noChangeShapeType="1"/>
              </p:cNvSpPr>
              <p:nvPr/>
            </p:nvSpPr>
            <p:spPr bwMode="auto">
              <a:xfrm>
                <a:off x="1391" y="1234"/>
                <a:ext cx="1" cy="1293"/>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73" name="Freeform 649"/>
              <p:cNvSpPr>
                <a:spLocks/>
              </p:cNvSpPr>
              <p:nvPr/>
            </p:nvSpPr>
            <p:spPr bwMode="auto">
              <a:xfrm>
                <a:off x="1019" y="1407"/>
                <a:ext cx="614" cy="1036"/>
              </a:xfrm>
              <a:custGeom>
                <a:avLst/>
                <a:gdLst/>
                <a:ahLst/>
                <a:cxnLst>
                  <a:cxn ang="0">
                    <a:pos x="291" y="696"/>
                  </a:cxn>
                  <a:cxn ang="0">
                    <a:pos x="328" y="730"/>
                  </a:cxn>
                  <a:cxn ang="0">
                    <a:pos x="428" y="819"/>
                  </a:cxn>
                  <a:cxn ang="0">
                    <a:pos x="527" y="908"/>
                  </a:cxn>
                  <a:cxn ang="0">
                    <a:pos x="583" y="958"/>
                  </a:cxn>
                  <a:cxn ang="0">
                    <a:pos x="601" y="980"/>
                  </a:cxn>
                  <a:cxn ang="0">
                    <a:pos x="614" y="1008"/>
                  </a:cxn>
                  <a:cxn ang="0">
                    <a:pos x="614" y="1025"/>
                  </a:cxn>
                  <a:cxn ang="0">
                    <a:pos x="614" y="1036"/>
                  </a:cxn>
                  <a:cxn ang="0">
                    <a:pos x="614" y="975"/>
                  </a:cxn>
                  <a:cxn ang="0">
                    <a:pos x="614" y="847"/>
                  </a:cxn>
                  <a:cxn ang="0">
                    <a:pos x="614" y="713"/>
                  </a:cxn>
                  <a:cxn ang="0">
                    <a:pos x="614" y="657"/>
                  </a:cxn>
                  <a:cxn ang="0">
                    <a:pos x="614" y="646"/>
                  </a:cxn>
                  <a:cxn ang="0">
                    <a:pos x="614" y="624"/>
                  </a:cxn>
                  <a:cxn ang="0">
                    <a:pos x="601" y="596"/>
                  </a:cxn>
                  <a:cxn ang="0">
                    <a:pos x="583" y="568"/>
                  </a:cxn>
                  <a:cxn ang="0">
                    <a:pos x="539" y="529"/>
                  </a:cxn>
                  <a:cxn ang="0">
                    <a:pos x="483" y="479"/>
                  </a:cxn>
                  <a:cxn ang="0">
                    <a:pos x="409" y="418"/>
                  </a:cxn>
                  <a:cxn ang="0">
                    <a:pos x="328" y="340"/>
                  </a:cxn>
                  <a:cxn ang="0">
                    <a:pos x="285" y="306"/>
                  </a:cxn>
                  <a:cxn ang="0">
                    <a:pos x="192" y="223"/>
                  </a:cxn>
                  <a:cxn ang="0">
                    <a:pos x="93" y="133"/>
                  </a:cxn>
                  <a:cxn ang="0">
                    <a:pos x="31" y="72"/>
                  </a:cxn>
                  <a:cxn ang="0">
                    <a:pos x="12" y="44"/>
                  </a:cxn>
                  <a:cxn ang="0">
                    <a:pos x="0" y="22"/>
                  </a:cxn>
                  <a:cxn ang="0">
                    <a:pos x="0" y="5"/>
                  </a:cxn>
                  <a:cxn ang="0">
                    <a:pos x="0" y="0"/>
                  </a:cxn>
                  <a:cxn ang="0">
                    <a:pos x="0" y="50"/>
                  </a:cxn>
                  <a:cxn ang="0">
                    <a:pos x="0" y="172"/>
                  </a:cxn>
                  <a:cxn ang="0">
                    <a:pos x="0" y="289"/>
                  </a:cxn>
                  <a:cxn ang="0">
                    <a:pos x="0" y="351"/>
                  </a:cxn>
                  <a:cxn ang="0">
                    <a:pos x="0" y="362"/>
                  </a:cxn>
                  <a:cxn ang="0">
                    <a:pos x="0" y="395"/>
                  </a:cxn>
                  <a:cxn ang="0">
                    <a:pos x="0" y="412"/>
                  </a:cxn>
                  <a:cxn ang="0">
                    <a:pos x="6" y="429"/>
                  </a:cxn>
                  <a:cxn ang="0">
                    <a:pos x="12" y="445"/>
                  </a:cxn>
                  <a:cxn ang="0">
                    <a:pos x="24" y="462"/>
                  </a:cxn>
                  <a:cxn ang="0">
                    <a:pos x="68" y="496"/>
                  </a:cxn>
                  <a:cxn ang="0">
                    <a:pos x="130" y="551"/>
                  </a:cxn>
                  <a:cxn ang="0">
                    <a:pos x="204" y="613"/>
                  </a:cxn>
                  <a:cxn ang="0">
                    <a:pos x="291" y="696"/>
                  </a:cxn>
                </a:cxnLst>
                <a:rect l="0" t="0" r="r" b="b"/>
                <a:pathLst>
                  <a:path w="614" h="1036">
                    <a:moveTo>
                      <a:pt x="291" y="696"/>
                    </a:moveTo>
                    <a:lnTo>
                      <a:pt x="328" y="730"/>
                    </a:lnTo>
                    <a:lnTo>
                      <a:pt x="428" y="819"/>
                    </a:lnTo>
                    <a:lnTo>
                      <a:pt x="527" y="908"/>
                    </a:lnTo>
                    <a:lnTo>
                      <a:pt x="583" y="958"/>
                    </a:lnTo>
                    <a:lnTo>
                      <a:pt x="601" y="980"/>
                    </a:lnTo>
                    <a:lnTo>
                      <a:pt x="614" y="1008"/>
                    </a:lnTo>
                    <a:lnTo>
                      <a:pt x="614" y="1025"/>
                    </a:lnTo>
                    <a:lnTo>
                      <a:pt x="614" y="1036"/>
                    </a:lnTo>
                    <a:lnTo>
                      <a:pt x="614" y="975"/>
                    </a:lnTo>
                    <a:lnTo>
                      <a:pt x="614" y="847"/>
                    </a:lnTo>
                    <a:lnTo>
                      <a:pt x="614" y="713"/>
                    </a:lnTo>
                    <a:lnTo>
                      <a:pt x="614" y="657"/>
                    </a:lnTo>
                    <a:lnTo>
                      <a:pt x="614" y="646"/>
                    </a:lnTo>
                    <a:lnTo>
                      <a:pt x="614" y="624"/>
                    </a:lnTo>
                    <a:lnTo>
                      <a:pt x="601" y="596"/>
                    </a:lnTo>
                    <a:lnTo>
                      <a:pt x="583" y="568"/>
                    </a:lnTo>
                    <a:lnTo>
                      <a:pt x="539" y="529"/>
                    </a:lnTo>
                    <a:lnTo>
                      <a:pt x="483" y="479"/>
                    </a:lnTo>
                    <a:lnTo>
                      <a:pt x="409" y="418"/>
                    </a:lnTo>
                    <a:lnTo>
                      <a:pt x="328" y="340"/>
                    </a:lnTo>
                    <a:lnTo>
                      <a:pt x="285" y="306"/>
                    </a:lnTo>
                    <a:lnTo>
                      <a:pt x="192" y="223"/>
                    </a:lnTo>
                    <a:lnTo>
                      <a:pt x="93" y="133"/>
                    </a:lnTo>
                    <a:lnTo>
                      <a:pt x="31" y="72"/>
                    </a:lnTo>
                    <a:lnTo>
                      <a:pt x="12" y="44"/>
                    </a:lnTo>
                    <a:lnTo>
                      <a:pt x="0" y="22"/>
                    </a:lnTo>
                    <a:lnTo>
                      <a:pt x="0" y="5"/>
                    </a:lnTo>
                    <a:lnTo>
                      <a:pt x="0" y="0"/>
                    </a:lnTo>
                    <a:lnTo>
                      <a:pt x="0" y="50"/>
                    </a:lnTo>
                    <a:lnTo>
                      <a:pt x="0" y="172"/>
                    </a:lnTo>
                    <a:lnTo>
                      <a:pt x="0" y="289"/>
                    </a:lnTo>
                    <a:lnTo>
                      <a:pt x="0" y="351"/>
                    </a:lnTo>
                    <a:lnTo>
                      <a:pt x="0" y="362"/>
                    </a:lnTo>
                    <a:lnTo>
                      <a:pt x="0" y="395"/>
                    </a:lnTo>
                    <a:lnTo>
                      <a:pt x="0" y="412"/>
                    </a:lnTo>
                    <a:lnTo>
                      <a:pt x="6" y="429"/>
                    </a:lnTo>
                    <a:lnTo>
                      <a:pt x="12" y="445"/>
                    </a:lnTo>
                    <a:lnTo>
                      <a:pt x="24" y="462"/>
                    </a:lnTo>
                    <a:lnTo>
                      <a:pt x="68" y="496"/>
                    </a:lnTo>
                    <a:lnTo>
                      <a:pt x="130" y="551"/>
                    </a:lnTo>
                    <a:lnTo>
                      <a:pt x="204" y="613"/>
                    </a:lnTo>
                    <a:lnTo>
                      <a:pt x="291" y="696"/>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74" name="Freeform 650"/>
              <p:cNvSpPr>
                <a:spLocks/>
              </p:cNvSpPr>
              <p:nvPr/>
            </p:nvSpPr>
            <p:spPr bwMode="auto">
              <a:xfrm>
                <a:off x="1019" y="1407"/>
                <a:ext cx="614" cy="1036"/>
              </a:xfrm>
              <a:custGeom>
                <a:avLst/>
                <a:gdLst/>
                <a:ahLst/>
                <a:cxnLst>
                  <a:cxn ang="0">
                    <a:pos x="291" y="696"/>
                  </a:cxn>
                  <a:cxn ang="0">
                    <a:pos x="328" y="730"/>
                  </a:cxn>
                  <a:cxn ang="0">
                    <a:pos x="428" y="819"/>
                  </a:cxn>
                  <a:cxn ang="0">
                    <a:pos x="527" y="908"/>
                  </a:cxn>
                  <a:cxn ang="0">
                    <a:pos x="583" y="958"/>
                  </a:cxn>
                  <a:cxn ang="0">
                    <a:pos x="601" y="980"/>
                  </a:cxn>
                  <a:cxn ang="0">
                    <a:pos x="614" y="1008"/>
                  </a:cxn>
                  <a:cxn ang="0">
                    <a:pos x="614" y="1025"/>
                  </a:cxn>
                  <a:cxn ang="0">
                    <a:pos x="614" y="1036"/>
                  </a:cxn>
                  <a:cxn ang="0">
                    <a:pos x="614" y="975"/>
                  </a:cxn>
                  <a:cxn ang="0">
                    <a:pos x="614" y="847"/>
                  </a:cxn>
                  <a:cxn ang="0">
                    <a:pos x="614" y="713"/>
                  </a:cxn>
                  <a:cxn ang="0">
                    <a:pos x="614" y="657"/>
                  </a:cxn>
                  <a:cxn ang="0">
                    <a:pos x="614" y="646"/>
                  </a:cxn>
                  <a:cxn ang="0">
                    <a:pos x="614" y="624"/>
                  </a:cxn>
                  <a:cxn ang="0">
                    <a:pos x="601" y="596"/>
                  </a:cxn>
                  <a:cxn ang="0">
                    <a:pos x="583" y="568"/>
                  </a:cxn>
                  <a:cxn ang="0">
                    <a:pos x="539" y="529"/>
                  </a:cxn>
                  <a:cxn ang="0">
                    <a:pos x="483" y="479"/>
                  </a:cxn>
                  <a:cxn ang="0">
                    <a:pos x="409" y="418"/>
                  </a:cxn>
                  <a:cxn ang="0">
                    <a:pos x="328" y="340"/>
                  </a:cxn>
                  <a:cxn ang="0">
                    <a:pos x="285" y="306"/>
                  </a:cxn>
                  <a:cxn ang="0">
                    <a:pos x="192" y="223"/>
                  </a:cxn>
                  <a:cxn ang="0">
                    <a:pos x="93" y="133"/>
                  </a:cxn>
                  <a:cxn ang="0">
                    <a:pos x="31" y="72"/>
                  </a:cxn>
                  <a:cxn ang="0">
                    <a:pos x="12" y="44"/>
                  </a:cxn>
                  <a:cxn ang="0">
                    <a:pos x="0" y="22"/>
                  </a:cxn>
                  <a:cxn ang="0">
                    <a:pos x="0" y="5"/>
                  </a:cxn>
                  <a:cxn ang="0">
                    <a:pos x="0" y="0"/>
                  </a:cxn>
                  <a:cxn ang="0">
                    <a:pos x="0" y="50"/>
                  </a:cxn>
                  <a:cxn ang="0">
                    <a:pos x="0" y="172"/>
                  </a:cxn>
                  <a:cxn ang="0">
                    <a:pos x="0" y="289"/>
                  </a:cxn>
                  <a:cxn ang="0">
                    <a:pos x="0" y="351"/>
                  </a:cxn>
                  <a:cxn ang="0">
                    <a:pos x="0" y="362"/>
                  </a:cxn>
                  <a:cxn ang="0">
                    <a:pos x="0" y="395"/>
                  </a:cxn>
                  <a:cxn ang="0">
                    <a:pos x="0" y="412"/>
                  </a:cxn>
                  <a:cxn ang="0">
                    <a:pos x="6" y="429"/>
                  </a:cxn>
                  <a:cxn ang="0">
                    <a:pos x="12" y="445"/>
                  </a:cxn>
                  <a:cxn ang="0">
                    <a:pos x="24" y="462"/>
                  </a:cxn>
                  <a:cxn ang="0">
                    <a:pos x="68" y="496"/>
                  </a:cxn>
                  <a:cxn ang="0">
                    <a:pos x="130" y="551"/>
                  </a:cxn>
                  <a:cxn ang="0">
                    <a:pos x="204" y="613"/>
                  </a:cxn>
                  <a:cxn ang="0">
                    <a:pos x="291" y="696"/>
                  </a:cxn>
                </a:cxnLst>
                <a:rect l="0" t="0" r="r" b="b"/>
                <a:pathLst>
                  <a:path w="614" h="1036">
                    <a:moveTo>
                      <a:pt x="291" y="696"/>
                    </a:moveTo>
                    <a:lnTo>
                      <a:pt x="328" y="730"/>
                    </a:lnTo>
                    <a:lnTo>
                      <a:pt x="428" y="819"/>
                    </a:lnTo>
                    <a:lnTo>
                      <a:pt x="527" y="908"/>
                    </a:lnTo>
                    <a:lnTo>
                      <a:pt x="583" y="958"/>
                    </a:lnTo>
                    <a:lnTo>
                      <a:pt x="601" y="980"/>
                    </a:lnTo>
                    <a:lnTo>
                      <a:pt x="614" y="1008"/>
                    </a:lnTo>
                    <a:lnTo>
                      <a:pt x="614" y="1025"/>
                    </a:lnTo>
                    <a:lnTo>
                      <a:pt x="614" y="1036"/>
                    </a:lnTo>
                    <a:lnTo>
                      <a:pt x="614" y="975"/>
                    </a:lnTo>
                    <a:lnTo>
                      <a:pt x="614" y="847"/>
                    </a:lnTo>
                    <a:lnTo>
                      <a:pt x="614" y="713"/>
                    </a:lnTo>
                    <a:lnTo>
                      <a:pt x="614" y="657"/>
                    </a:lnTo>
                    <a:lnTo>
                      <a:pt x="614" y="646"/>
                    </a:lnTo>
                    <a:lnTo>
                      <a:pt x="614" y="624"/>
                    </a:lnTo>
                    <a:lnTo>
                      <a:pt x="601" y="596"/>
                    </a:lnTo>
                    <a:lnTo>
                      <a:pt x="583" y="568"/>
                    </a:lnTo>
                    <a:lnTo>
                      <a:pt x="539" y="529"/>
                    </a:lnTo>
                    <a:lnTo>
                      <a:pt x="483" y="479"/>
                    </a:lnTo>
                    <a:lnTo>
                      <a:pt x="409" y="418"/>
                    </a:lnTo>
                    <a:lnTo>
                      <a:pt x="328" y="340"/>
                    </a:lnTo>
                    <a:lnTo>
                      <a:pt x="285" y="306"/>
                    </a:lnTo>
                    <a:lnTo>
                      <a:pt x="192" y="223"/>
                    </a:lnTo>
                    <a:lnTo>
                      <a:pt x="93" y="133"/>
                    </a:lnTo>
                    <a:lnTo>
                      <a:pt x="31" y="72"/>
                    </a:lnTo>
                    <a:lnTo>
                      <a:pt x="12" y="44"/>
                    </a:lnTo>
                    <a:lnTo>
                      <a:pt x="0" y="22"/>
                    </a:lnTo>
                    <a:lnTo>
                      <a:pt x="0" y="5"/>
                    </a:lnTo>
                    <a:lnTo>
                      <a:pt x="0" y="0"/>
                    </a:lnTo>
                    <a:lnTo>
                      <a:pt x="0" y="50"/>
                    </a:lnTo>
                    <a:lnTo>
                      <a:pt x="0" y="172"/>
                    </a:lnTo>
                    <a:lnTo>
                      <a:pt x="0" y="289"/>
                    </a:lnTo>
                    <a:lnTo>
                      <a:pt x="0" y="351"/>
                    </a:lnTo>
                    <a:lnTo>
                      <a:pt x="0" y="362"/>
                    </a:lnTo>
                    <a:lnTo>
                      <a:pt x="0" y="395"/>
                    </a:lnTo>
                    <a:lnTo>
                      <a:pt x="0" y="412"/>
                    </a:lnTo>
                    <a:lnTo>
                      <a:pt x="6" y="429"/>
                    </a:lnTo>
                    <a:lnTo>
                      <a:pt x="12" y="445"/>
                    </a:lnTo>
                    <a:lnTo>
                      <a:pt x="24" y="462"/>
                    </a:lnTo>
                    <a:lnTo>
                      <a:pt x="68" y="496"/>
                    </a:lnTo>
                    <a:lnTo>
                      <a:pt x="130" y="551"/>
                    </a:lnTo>
                    <a:lnTo>
                      <a:pt x="204" y="613"/>
                    </a:lnTo>
                    <a:lnTo>
                      <a:pt x="291" y="696"/>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75" name="Freeform 651"/>
              <p:cNvSpPr>
                <a:spLocks/>
              </p:cNvSpPr>
              <p:nvPr/>
            </p:nvSpPr>
            <p:spPr bwMode="auto">
              <a:xfrm>
                <a:off x="1019" y="1607"/>
                <a:ext cx="614" cy="647"/>
              </a:xfrm>
              <a:custGeom>
                <a:avLst/>
                <a:gdLst/>
                <a:ahLst/>
                <a:cxnLst>
                  <a:cxn ang="0">
                    <a:pos x="614" y="647"/>
                  </a:cxn>
                  <a:cxn ang="0">
                    <a:pos x="614" y="630"/>
                  </a:cxn>
                  <a:cxn ang="0">
                    <a:pos x="608" y="608"/>
                  </a:cxn>
                  <a:cxn ang="0">
                    <a:pos x="601" y="580"/>
                  </a:cxn>
                  <a:cxn ang="0">
                    <a:pos x="583" y="558"/>
                  </a:cxn>
                  <a:cxn ang="0">
                    <a:pos x="490" y="479"/>
                  </a:cxn>
                  <a:cxn ang="0">
                    <a:pos x="316" y="323"/>
                  </a:cxn>
                  <a:cxn ang="0">
                    <a:pos x="142" y="167"/>
                  </a:cxn>
                  <a:cxn ang="0">
                    <a:pos x="49" y="84"/>
                  </a:cxn>
                  <a:cxn ang="0">
                    <a:pos x="24" y="62"/>
                  </a:cxn>
                  <a:cxn ang="0">
                    <a:pos x="12" y="45"/>
                  </a:cxn>
                  <a:cxn ang="0">
                    <a:pos x="0" y="23"/>
                  </a:cxn>
                  <a:cxn ang="0">
                    <a:pos x="0" y="0"/>
                  </a:cxn>
                </a:cxnLst>
                <a:rect l="0" t="0" r="r" b="b"/>
                <a:pathLst>
                  <a:path w="614" h="647">
                    <a:moveTo>
                      <a:pt x="614" y="647"/>
                    </a:moveTo>
                    <a:lnTo>
                      <a:pt x="614" y="630"/>
                    </a:lnTo>
                    <a:lnTo>
                      <a:pt x="608" y="608"/>
                    </a:lnTo>
                    <a:lnTo>
                      <a:pt x="601" y="580"/>
                    </a:lnTo>
                    <a:lnTo>
                      <a:pt x="583" y="558"/>
                    </a:lnTo>
                    <a:lnTo>
                      <a:pt x="490" y="479"/>
                    </a:lnTo>
                    <a:lnTo>
                      <a:pt x="316" y="323"/>
                    </a:lnTo>
                    <a:lnTo>
                      <a:pt x="142" y="167"/>
                    </a:lnTo>
                    <a:lnTo>
                      <a:pt x="49" y="84"/>
                    </a:lnTo>
                    <a:lnTo>
                      <a:pt x="24" y="62"/>
                    </a:lnTo>
                    <a:lnTo>
                      <a:pt x="12" y="45"/>
                    </a:lnTo>
                    <a:lnTo>
                      <a:pt x="0" y="23"/>
                    </a:lnTo>
                    <a:lnTo>
                      <a:pt x="0"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76" name="Freeform 652"/>
              <p:cNvSpPr>
                <a:spLocks/>
              </p:cNvSpPr>
              <p:nvPr/>
            </p:nvSpPr>
            <p:spPr bwMode="auto">
              <a:xfrm>
                <a:off x="888" y="665"/>
                <a:ext cx="602" cy="547"/>
              </a:xfrm>
              <a:custGeom>
                <a:avLst/>
                <a:gdLst/>
                <a:ahLst/>
                <a:cxnLst>
                  <a:cxn ang="0">
                    <a:pos x="559" y="547"/>
                  </a:cxn>
                  <a:cxn ang="0">
                    <a:pos x="453" y="485"/>
                  </a:cxn>
                  <a:cxn ang="0">
                    <a:pos x="360" y="435"/>
                  </a:cxn>
                  <a:cxn ang="0">
                    <a:pos x="279" y="379"/>
                  </a:cxn>
                  <a:cxn ang="0">
                    <a:pos x="211" y="335"/>
                  </a:cxn>
                  <a:cxn ang="0">
                    <a:pos x="155" y="290"/>
                  </a:cxn>
                  <a:cxn ang="0">
                    <a:pos x="112" y="246"/>
                  </a:cxn>
                  <a:cxn ang="0">
                    <a:pos x="75" y="207"/>
                  </a:cxn>
                  <a:cxn ang="0">
                    <a:pos x="44" y="173"/>
                  </a:cxn>
                  <a:cxn ang="0">
                    <a:pos x="25" y="140"/>
                  </a:cxn>
                  <a:cxn ang="0">
                    <a:pos x="13" y="112"/>
                  </a:cxn>
                  <a:cxn ang="0">
                    <a:pos x="0" y="84"/>
                  </a:cxn>
                  <a:cxn ang="0">
                    <a:pos x="0" y="62"/>
                  </a:cxn>
                  <a:cxn ang="0">
                    <a:pos x="0" y="28"/>
                  </a:cxn>
                  <a:cxn ang="0">
                    <a:pos x="6" y="6"/>
                  </a:cxn>
                  <a:cxn ang="0">
                    <a:pos x="31" y="0"/>
                  </a:cxn>
                  <a:cxn ang="0">
                    <a:pos x="68" y="0"/>
                  </a:cxn>
                  <a:cxn ang="0">
                    <a:pos x="93" y="0"/>
                  </a:cxn>
                  <a:cxn ang="0">
                    <a:pos x="124" y="12"/>
                  </a:cxn>
                  <a:cxn ang="0">
                    <a:pos x="155" y="23"/>
                  </a:cxn>
                  <a:cxn ang="0">
                    <a:pos x="193" y="45"/>
                  </a:cxn>
                  <a:cxn ang="0">
                    <a:pos x="230" y="67"/>
                  </a:cxn>
                  <a:cxn ang="0">
                    <a:pos x="273" y="101"/>
                  </a:cxn>
                  <a:cxn ang="0">
                    <a:pos x="323" y="145"/>
                  </a:cxn>
                  <a:cxn ang="0">
                    <a:pos x="366" y="195"/>
                  </a:cxn>
                  <a:cxn ang="0">
                    <a:pos x="422" y="257"/>
                  </a:cxn>
                  <a:cxn ang="0">
                    <a:pos x="478" y="329"/>
                  </a:cxn>
                  <a:cxn ang="0">
                    <a:pos x="540" y="413"/>
                  </a:cxn>
                  <a:cxn ang="0">
                    <a:pos x="602" y="508"/>
                  </a:cxn>
                  <a:cxn ang="0">
                    <a:pos x="559" y="547"/>
                  </a:cxn>
                </a:cxnLst>
                <a:rect l="0" t="0" r="r" b="b"/>
                <a:pathLst>
                  <a:path w="602" h="547">
                    <a:moveTo>
                      <a:pt x="559" y="547"/>
                    </a:moveTo>
                    <a:lnTo>
                      <a:pt x="453" y="485"/>
                    </a:lnTo>
                    <a:lnTo>
                      <a:pt x="360" y="435"/>
                    </a:lnTo>
                    <a:lnTo>
                      <a:pt x="279" y="379"/>
                    </a:lnTo>
                    <a:lnTo>
                      <a:pt x="211" y="335"/>
                    </a:lnTo>
                    <a:lnTo>
                      <a:pt x="155" y="290"/>
                    </a:lnTo>
                    <a:lnTo>
                      <a:pt x="112" y="246"/>
                    </a:lnTo>
                    <a:lnTo>
                      <a:pt x="75" y="207"/>
                    </a:lnTo>
                    <a:lnTo>
                      <a:pt x="44" y="173"/>
                    </a:lnTo>
                    <a:lnTo>
                      <a:pt x="25" y="140"/>
                    </a:lnTo>
                    <a:lnTo>
                      <a:pt x="13" y="112"/>
                    </a:lnTo>
                    <a:lnTo>
                      <a:pt x="0" y="84"/>
                    </a:lnTo>
                    <a:lnTo>
                      <a:pt x="0" y="62"/>
                    </a:lnTo>
                    <a:lnTo>
                      <a:pt x="0" y="28"/>
                    </a:lnTo>
                    <a:lnTo>
                      <a:pt x="6" y="6"/>
                    </a:lnTo>
                    <a:lnTo>
                      <a:pt x="31" y="0"/>
                    </a:lnTo>
                    <a:lnTo>
                      <a:pt x="68" y="0"/>
                    </a:lnTo>
                    <a:lnTo>
                      <a:pt x="93" y="0"/>
                    </a:lnTo>
                    <a:lnTo>
                      <a:pt x="124" y="12"/>
                    </a:lnTo>
                    <a:lnTo>
                      <a:pt x="155" y="23"/>
                    </a:lnTo>
                    <a:lnTo>
                      <a:pt x="193" y="45"/>
                    </a:lnTo>
                    <a:lnTo>
                      <a:pt x="230" y="67"/>
                    </a:lnTo>
                    <a:lnTo>
                      <a:pt x="273" y="101"/>
                    </a:lnTo>
                    <a:lnTo>
                      <a:pt x="323" y="145"/>
                    </a:lnTo>
                    <a:lnTo>
                      <a:pt x="366" y="195"/>
                    </a:lnTo>
                    <a:lnTo>
                      <a:pt x="422" y="257"/>
                    </a:lnTo>
                    <a:lnTo>
                      <a:pt x="478" y="329"/>
                    </a:lnTo>
                    <a:lnTo>
                      <a:pt x="540" y="413"/>
                    </a:lnTo>
                    <a:lnTo>
                      <a:pt x="602" y="508"/>
                    </a:lnTo>
                    <a:lnTo>
                      <a:pt x="559" y="547"/>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77" name="Freeform 653"/>
              <p:cNvSpPr>
                <a:spLocks/>
              </p:cNvSpPr>
              <p:nvPr/>
            </p:nvSpPr>
            <p:spPr bwMode="auto">
              <a:xfrm>
                <a:off x="888" y="665"/>
                <a:ext cx="602" cy="547"/>
              </a:xfrm>
              <a:custGeom>
                <a:avLst/>
                <a:gdLst/>
                <a:ahLst/>
                <a:cxnLst>
                  <a:cxn ang="0">
                    <a:pos x="559" y="547"/>
                  </a:cxn>
                  <a:cxn ang="0">
                    <a:pos x="453" y="485"/>
                  </a:cxn>
                  <a:cxn ang="0">
                    <a:pos x="360" y="435"/>
                  </a:cxn>
                  <a:cxn ang="0">
                    <a:pos x="279" y="379"/>
                  </a:cxn>
                  <a:cxn ang="0">
                    <a:pos x="211" y="335"/>
                  </a:cxn>
                  <a:cxn ang="0">
                    <a:pos x="155" y="290"/>
                  </a:cxn>
                  <a:cxn ang="0">
                    <a:pos x="112" y="246"/>
                  </a:cxn>
                  <a:cxn ang="0">
                    <a:pos x="75" y="207"/>
                  </a:cxn>
                  <a:cxn ang="0">
                    <a:pos x="44" y="173"/>
                  </a:cxn>
                  <a:cxn ang="0">
                    <a:pos x="25" y="140"/>
                  </a:cxn>
                  <a:cxn ang="0">
                    <a:pos x="13" y="112"/>
                  </a:cxn>
                  <a:cxn ang="0">
                    <a:pos x="0" y="84"/>
                  </a:cxn>
                  <a:cxn ang="0">
                    <a:pos x="0" y="62"/>
                  </a:cxn>
                  <a:cxn ang="0">
                    <a:pos x="0" y="28"/>
                  </a:cxn>
                  <a:cxn ang="0">
                    <a:pos x="6" y="6"/>
                  </a:cxn>
                  <a:cxn ang="0">
                    <a:pos x="31" y="0"/>
                  </a:cxn>
                  <a:cxn ang="0">
                    <a:pos x="68" y="0"/>
                  </a:cxn>
                  <a:cxn ang="0">
                    <a:pos x="93" y="0"/>
                  </a:cxn>
                  <a:cxn ang="0">
                    <a:pos x="124" y="12"/>
                  </a:cxn>
                  <a:cxn ang="0">
                    <a:pos x="155" y="23"/>
                  </a:cxn>
                  <a:cxn ang="0">
                    <a:pos x="193" y="45"/>
                  </a:cxn>
                  <a:cxn ang="0">
                    <a:pos x="230" y="67"/>
                  </a:cxn>
                  <a:cxn ang="0">
                    <a:pos x="273" y="101"/>
                  </a:cxn>
                  <a:cxn ang="0">
                    <a:pos x="323" y="145"/>
                  </a:cxn>
                  <a:cxn ang="0">
                    <a:pos x="366" y="195"/>
                  </a:cxn>
                  <a:cxn ang="0">
                    <a:pos x="422" y="257"/>
                  </a:cxn>
                  <a:cxn ang="0">
                    <a:pos x="478" y="329"/>
                  </a:cxn>
                  <a:cxn ang="0">
                    <a:pos x="540" y="413"/>
                  </a:cxn>
                  <a:cxn ang="0">
                    <a:pos x="602" y="508"/>
                  </a:cxn>
                  <a:cxn ang="0">
                    <a:pos x="559" y="547"/>
                  </a:cxn>
                </a:cxnLst>
                <a:rect l="0" t="0" r="r" b="b"/>
                <a:pathLst>
                  <a:path w="602" h="547">
                    <a:moveTo>
                      <a:pt x="559" y="547"/>
                    </a:moveTo>
                    <a:lnTo>
                      <a:pt x="453" y="485"/>
                    </a:lnTo>
                    <a:lnTo>
                      <a:pt x="360" y="435"/>
                    </a:lnTo>
                    <a:lnTo>
                      <a:pt x="279" y="379"/>
                    </a:lnTo>
                    <a:lnTo>
                      <a:pt x="211" y="335"/>
                    </a:lnTo>
                    <a:lnTo>
                      <a:pt x="155" y="290"/>
                    </a:lnTo>
                    <a:lnTo>
                      <a:pt x="112" y="246"/>
                    </a:lnTo>
                    <a:lnTo>
                      <a:pt x="75" y="207"/>
                    </a:lnTo>
                    <a:lnTo>
                      <a:pt x="44" y="173"/>
                    </a:lnTo>
                    <a:lnTo>
                      <a:pt x="25" y="140"/>
                    </a:lnTo>
                    <a:lnTo>
                      <a:pt x="13" y="112"/>
                    </a:lnTo>
                    <a:lnTo>
                      <a:pt x="0" y="84"/>
                    </a:lnTo>
                    <a:lnTo>
                      <a:pt x="0" y="62"/>
                    </a:lnTo>
                    <a:lnTo>
                      <a:pt x="0" y="28"/>
                    </a:lnTo>
                    <a:lnTo>
                      <a:pt x="6" y="6"/>
                    </a:lnTo>
                    <a:lnTo>
                      <a:pt x="31" y="0"/>
                    </a:lnTo>
                    <a:lnTo>
                      <a:pt x="68" y="0"/>
                    </a:lnTo>
                    <a:lnTo>
                      <a:pt x="93" y="0"/>
                    </a:lnTo>
                    <a:lnTo>
                      <a:pt x="124" y="12"/>
                    </a:lnTo>
                    <a:lnTo>
                      <a:pt x="155" y="23"/>
                    </a:lnTo>
                    <a:lnTo>
                      <a:pt x="193" y="45"/>
                    </a:lnTo>
                    <a:lnTo>
                      <a:pt x="230" y="67"/>
                    </a:lnTo>
                    <a:lnTo>
                      <a:pt x="273" y="101"/>
                    </a:lnTo>
                    <a:lnTo>
                      <a:pt x="323" y="145"/>
                    </a:lnTo>
                    <a:lnTo>
                      <a:pt x="366" y="195"/>
                    </a:lnTo>
                    <a:lnTo>
                      <a:pt x="422" y="257"/>
                    </a:lnTo>
                    <a:lnTo>
                      <a:pt x="478" y="329"/>
                    </a:lnTo>
                    <a:lnTo>
                      <a:pt x="540" y="413"/>
                    </a:lnTo>
                    <a:lnTo>
                      <a:pt x="602" y="508"/>
                    </a:lnTo>
                    <a:lnTo>
                      <a:pt x="559" y="547"/>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78" name="Freeform 654"/>
              <p:cNvSpPr>
                <a:spLocks/>
              </p:cNvSpPr>
              <p:nvPr/>
            </p:nvSpPr>
            <p:spPr bwMode="auto">
              <a:xfrm>
                <a:off x="888" y="922"/>
                <a:ext cx="602" cy="351"/>
              </a:xfrm>
              <a:custGeom>
                <a:avLst/>
                <a:gdLst/>
                <a:ahLst/>
                <a:cxnLst>
                  <a:cxn ang="0">
                    <a:pos x="602" y="290"/>
                  </a:cxn>
                  <a:cxn ang="0">
                    <a:pos x="540" y="245"/>
                  </a:cxn>
                  <a:cxn ang="0">
                    <a:pos x="385" y="145"/>
                  </a:cxn>
                  <a:cxn ang="0">
                    <a:pos x="298" y="95"/>
                  </a:cxn>
                  <a:cxn ang="0">
                    <a:pos x="211" y="44"/>
                  </a:cxn>
                  <a:cxn ang="0">
                    <a:pos x="168" y="28"/>
                  </a:cxn>
                  <a:cxn ang="0">
                    <a:pos x="131" y="17"/>
                  </a:cxn>
                  <a:cxn ang="0">
                    <a:pos x="99" y="5"/>
                  </a:cxn>
                  <a:cxn ang="0">
                    <a:pos x="68" y="0"/>
                  </a:cxn>
                  <a:cxn ang="0">
                    <a:pos x="44" y="5"/>
                  </a:cxn>
                  <a:cxn ang="0">
                    <a:pos x="25" y="17"/>
                  </a:cxn>
                  <a:cxn ang="0">
                    <a:pos x="6" y="33"/>
                  </a:cxn>
                  <a:cxn ang="0">
                    <a:pos x="0" y="56"/>
                  </a:cxn>
                  <a:cxn ang="0">
                    <a:pos x="0" y="78"/>
                  </a:cxn>
                  <a:cxn ang="0">
                    <a:pos x="6" y="100"/>
                  </a:cxn>
                  <a:cxn ang="0">
                    <a:pos x="19" y="117"/>
                  </a:cxn>
                  <a:cxn ang="0">
                    <a:pos x="37" y="128"/>
                  </a:cxn>
                  <a:cxn ang="0">
                    <a:pos x="137" y="167"/>
                  </a:cxn>
                  <a:cxn ang="0">
                    <a:pos x="323" y="245"/>
                  </a:cxn>
                  <a:cxn ang="0">
                    <a:pos x="509" y="317"/>
                  </a:cxn>
                  <a:cxn ang="0">
                    <a:pos x="590" y="351"/>
                  </a:cxn>
                  <a:cxn ang="0">
                    <a:pos x="602" y="290"/>
                  </a:cxn>
                </a:cxnLst>
                <a:rect l="0" t="0" r="r" b="b"/>
                <a:pathLst>
                  <a:path w="602" h="351">
                    <a:moveTo>
                      <a:pt x="602" y="290"/>
                    </a:moveTo>
                    <a:lnTo>
                      <a:pt x="540" y="245"/>
                    </a:lnTo>
                    <a:lnTo>
                      <a:pt x="385" y="145"/>
                    </a:lnTo>
                    <a:lnTo>
                      <a:pt x="298" y="95"/>
                    </a:lnTo>
                    <a:lnTo>
                      <a:pt x="211" y="44"/>
                    </a:lnTo>
                    <a:lnTo>
                      <a:pt x="168" y="28"/>
                    </a:lnTo>
                    <a:lnTo>
                      <a:pt x="131" y="17"/>
                    </a:lnTo>
                    <a:lnTo>
                      <a:pt x="99" y="5"/>
                    </a:lnTo>
                    <a:lnTo>
                      <a:pt x="68" y="0"/>
                    </a:lnTo>
                    <a:lnTo>
                      <a:pt x="44" y="5"/>
                    </a:lnTo>
                    <a:lnTo>
                      <a:pt x="25" y="17"/>
                    </a:lnTo>
                    <a:lnTo>
                      <a:pt x="6" y="33"/>
                    </a:lnTo>
                    <a:lnTo>
                      <a:pt x="0" y="56"/>
                    </a:lnTo>
                    <a:lnTo>
                      <a:pt x="0" y="78"/>
                    </a:lnTo>
                    <a:lnTo>
                      <a:pt x="6" y="100"/>
                    </a:lnTo>
                    <a:lnTo>
                      <a:pt x="19" y="117"/>
                    </a:lnTo>
                    <a:lnTo>
                      <a:pt x="37" y="128"/>
                    </a:lnTo>
                    <a:lnTo>
                      <a:pt x="137" y="167"/>
                    </a:lnTo>
                    <a:lnTo>
                      <a:pt x="323" y="245"/>
                    </a:lnTo>
                    <a:lnTo>
                      <a:pt x="509" y="317"/>
                    </a:lnTo>
                    <a:lnTo>
                      <a:pt x="590" y="351"/>
                    </a:lnTo>
                    <a:lnTo>
                      <a:pt x="602" y="290"/>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79" name="Freeform 655"/>
              <p:cNvSpPr>
                <a:spLocks/>
              </p:cNvSpPr>
              <p:nvPr/>
            </p:nvSpPr>
            <p:spPr bwMode="auto">
              <a:xfrm>
                <a:off x="888" y="922"/>
                <a:ext cx="602" cy="351"/>
              </a:xfrm>
              <a:custGeom>
                <a:avLst/>
                <a:gdLst/>
                <a:ahLst/>
                <a:cxnLst>
                  <a:cxn ang="0">
                    <a:pos x="602" y="290"/>
                  </a:cxn>
                  <a:cxn ang="0">
                    <a:pos x="540" y="245"/>
                  </a:cxn>
                  <a:cxn ang="0">
                    <a:pos x="385" y="145"/>
                  </a:cxn>
                  <a:cxn ang="0">
                    <a:pos x="298" y="95"/>
                  </a:cxn>
                  <a:cxn ang="0">
                    <a:pos x="211" y="44"/>
                  </a:cxn>
                  <a:cxn ang="0">
                    <a:pos x="168" y="28"/>
                  </a:cxn>
                  <a:cxn ang="0">
                    <a:pos x="131" y="17"/>
                  </a:cxn>
                  <a:cxn ang="0">
                    <a:pos x="99" y="5"/>
                  </a:cxn>
                  <a:cxn ang="0">
                    <a:pos x="68" y="0"/>
                  </a:cxn>
                  <a:cxn ang="0">
                    <a:pos x="44" y="5"/>
                  </a:cxn>
                  <a:cxn ang="0">
                    <a:pos x="25" y="17"/>
                  </a:cxn>
                  <a:cxn ang="0">
                    <a:pos x="6" y="33"/>
                  </a:cxn>
                  <a:cxn ang="0">
                    <a:pos x="0" y="56"/>
                  </a:cxn>
                  <a:cxn ang="0">
                    <a:pos x="0" y="78"/>
                  </a:cxn>
                  <a:cxn ang="0">
                    <a:pos x="6" y="100"/>
                  </a:cxn>
                  <a:cxn ang="0">
                    <a:pos x="19" y="117"/>
                  </a:cxn>
                  <a:cxn ang="0">
                    <a:pos x="37" y="128"/>
                  </a:cxn>
                  <a:cxn ang="0">
                    <a:pos x="137" y="167"/>
                  </a:cxn>
                  <a:cxn ang="0">
                    <a:pos x="323" y="245"/>
                  </a:cxn>
                  <a:cxn ang="0">
                    <a:pos x="509" y="317"/>
                  </a:cxn>
                  <a:cxn ang="0">
                    <a:pos x="590" y="351"/>
                  </a:cxn>
                  <a:cxn ang="0">
                    <a:pos x="602" y="290"/>
                  </a:cxn>
                </a:cxnLst>
                <a:rect l="0" t="0" r="r" b="b"/>
                <a:pathLst>
                  <a:path w="602" h="351">
                    <a:moveTo>
                      <a:pt x="602" y="290"/>
                    </a:moveTo>
                    <a:lnTo>
                      <a:pt x="540" y="245"/>
                    </a:lnTo>
                    <a:lnTo>
                      <a:pt x="385" y="145"/>
                    </a:lnTo>
                    <a:lnTo>
                      <a:pt x="298" y="95"/>
                    </a:lnTo>
                    <a:lnTo>
                      <a:pt x="211" y="44"/>
                    </a:lnTo>
                    <a:lnTo>
                      <a:pt x="168" y="28"/>
                    </a:lnTo>
                    <a:lnTo>
                      <a:pt x="131" y="17"/>
                    </a:lnTo>
                    <a:lnTo>
                      <a:pt x="99" y="5"/>
                    </a:lnTo>
                    <a:lnTo>
                      <a:pt x="68" y="0"/>
                    </a:lnTo>
                    <a:lnTo>
                      <a:pt x="44" y="5"/>
                    </a:lnTo>
                    <a:lnTo>
                      <a:pt x="25" y="17"/>
                    </a:lnTo>
                    <a:lnTo>
                      <a:pt x="6" y="33"/>
                    </a:lnTo>
                    <a:lnTo>
                      <a:pt x="0" y="56"/>
                    </a:lnTo>
                    <a:lnTo>
                      <a:pt x="0" y="78"/>
                    </a:lnTo>
                    <a:lnTo>
                      <a:pt x="6" y="100"/>
                    </a:lnTo>
                    <a:lnTo>
                      <a:pt x="19" y="117"/>
                    </a:lnTo>
                    <a:lnTo>
                      <a:pt x="37" y="128"/>
                    </a:lnTo>
                    <a:lnTo>
                      <a:pt x="137" y="167"/>
                    </a:lnTo>
                    <a:lnTo>
                      <a:pt x="323" y="245"/>
                    </a:lnTo>
                    <a:lnTo>
                      <a:pt x="509" y="317"/>
                    </a:lnTo>
                    <a:lnTo>
                      <a:pt x="590" y="351"/>
                    </a:lnTo>
                    <a:lnTo>
                      <a:pt x="602" y="290"/>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0" name="Freeform 656"/>
              <p:cNvSpPr>
                <a:spLocks/>
              </p:cNvSpPr>
              <p:nvPr/>
            </p:nvSpPr>
            <p:spPr bwMode="auto">
              <a:xfrm>
                <a:off x="888" y="1050"/>
                <a:ext cx="602" cy="284"/>
              </a:xfrm>
              <a:custGeom>
                <a:avLst/>
                <a:gdLst/>
                <a:ahLst/>
                <a:cxnLst>
                  <a:cxn ang="0">
                    <a:pos x="602" y="217"/>
                  </a:cxn>
                  <a:cxn ang="0">
                    <a:pos x="540" y="184"/>
                  </a:cxn>
                  <a:cxn ang="0">
                    <a:pos x="391" y="111"/>
                  </a:cxn>
                  <a:cxn ang="0">
                    <a:pos x="298" y="67"/>
                  </a:cxn>
                  <a:cxn ang="0">
                    <a:pos x="211" y="33"/>
                  </a:cxn>
                  <a:cxn ang="0">
                    <a:pos x="131" y="11"/>
                  </a:cxn>
                  <a:cxn ang="0">
                    <a:pos x="68" y="0"/>
                  </a:cxn>
                  <a:cxn ang="0">
                    <a:pos x="44" y="6"/>
                  </a:cxn>
                  <a:cxn ang="0">
                    <a:pos x="19" y="17"/>
                  </a:cxn>
                  <a:cxn ang="0">
                    <a:pos x="6" y="33"/>
                  </a:cxn>
                  <a:cxn ang="0">
                    <a:pos x="0" y="56"/>
                  </a:cxn>
                  <a:cxn ang="0">
                    <a:pos x="0" y="72"/>
                  </a:cxn>
                  <a:cxn ang="0">
                    <a:pos x="6" y="95"/>
                  </a:cxn>
                  <a:cxn ang="0">
                    <a:pos x="19" y="111"/>
                  </a:cxn>
                  <a:cxn ang="0">
                    <a:pos x="37" y="123"/>
                  </a:cxn>
                  <a:cxn ang="0">
                    <a:pos x="137" y="156"/>
                  </a:cxn>
                  <a:cxn ang="0">
                    <a:pos x="329" y="212"/>
                  </a:cxn>
                  <a:cxn ang="0">
                    <a:pos x="509" y="262"/>
                  </a:cxn>
                  <a:cxn ang="0">
                    <a:pos x="596" y="284"/>
                  </a:cxn>
                  <a:cxn ang="0">
                    <a:pos x="602" y="217"/>
                  </a:cxn>
                </a:cxnLst>
                <a:rect l="0" t="0" r="r" b="b"/>
                <a:pathLst>
                  <a:path w="602" h="284">
                    <a:moveTo>
                      <a:pt x="602" y="217"/>
                    </a:moveTo>
                    <a:lnTo>
                      <a:pt x="540" y="184"/>
                    </a:lnTo>
                    <a:lnTo>
                      <a:pt x="391" y="111"/>
                    </a:lnTo>
                    <a:lnTo>
                      <a:pt x="298" y="67"/>
                    </a:lnTo>
                    <a:lnTo>
                      <a:pt x="211" y="33"/>
                    </a:lnTo>
                    <a:lnTo>
                      <a:pt x="131" y="11"/>
                    </a:lnTo>
                    <a:lnTo>
                      <a:pt x="68" y="0"/>
                    </a:lnTo>
                    <a:lnTo>
                      <a:pt x="44" y="6"/>
                    </a:lnTo>
                    <a:lnTo>
                      <a:pt x="19" y="17"/>
                    </a:lnTo>
                    <a:lnTo>
                      <a:pt x="6" y="33"/>
                    </a:lnTo>
                    <a:lnTo>
                      <a:pt x="0" y="56"/>
                    </a:lnTo>
                    <a:lnTo>
                      <a:pt x="0" y="72"/>
                    </a:lnTo>
                    <a:lnTo>
                      <a:pt x="6" y="95"/>
                    </a:lnTo>
                    <a:lnTo>
                      <a:pt x="19" y="111"/>
                    </a:lnTo>
                    <a:lnTo>
                      <a:pt x="37" y="123"/>
                    </a:lnTo>
                    <a:lnTo>
                      <a:pt x="137" y="156"/>
                    </a:lnTo>
                    <a:lnTo>
                      <a:pt x="329" y="212"/>
                    </a:lnTo>
                    <a:lnTo>
                      <a:pt x="509" y="262"/>
                    </a:lnTo>
                    <a:lnTo>
                      <a:pt x="596" y="284"/>
                    </a:lnTo>
                    <a:lnTo>
                      <a:pt x="602" y="217"/>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1" name="Freeform 657"/>
              <p:cNvSpPr>
                <a:spLocks/>
              </p:cNvSpPr>
              <p:nvPr/>
            </p:nvSpPr>
            <p:spPr bwMode="auto">
              <a:xfrm>
                <a:off x="888" y="1050"/>
                <a:ext cx="602" cy="284"/>
              </a:xfrm>
              <a:custGeom>
                <a:avLst/>
                <a:gdLst/>
                <a:ahLst/>
                <a:cxnLst>
                  <a:cxn ang="0">
                    <a:pos x="602" y="217"/>
                  </a:cxn>
                  <a:cxn ang="0">
                    <a:pos x="540" y="184"/>
                  </a:cxn>
                  <a:cxn ang="0">
                    <a:pos x="391" y="111"/>
                  </a:cxn>
                  <a:cxn ang="0">
                    <a:pos x="298" y="67"/>
                  </a:cxn>
                  <a:cxn ang="0">
                    <a:pos x="211" y="33"/>
                  </a:cxn>
                  <a:cxn ang="0">
                    <a:pos x="131" y="11"/>
                  </a:cxn>
                  <a:cxn ang="0">
                    <a:pos x="68" y="0"/>
                  </a:cxn>
                  <a:cxn ang="0">
                    <a:pos x="44" y="6"/>
                  </a:cxn>
                  <a:cxn ang="0">
                    <a:pos x="19" y="17"/>
                  </a:cxn>
                  <a:cxn ang="0">
                    <a:pos x="6" y="33"/>
                  </a:cxn>
                  <a:cxn ang="0">
                    <a:pos x="0" y="56"/>
                  </a:cxn>
                  <a:cxn ang="0">
                    <a:pos x="0" y="72"/>
                  </a:cxn>
                  <a:cxn ang="0">
                    <a:pos x="6" y="95"/>
                  </a:cxn>
                  <a:cxn ang="0">
                    <a:pos x="19" y="111"/>
                  </a:cxn>
                  <a:cxn ang="0">
                    <a:pos x="37" y="123"/>
                  </a:cxn>
                  <a:cxn ang="0">
                    <a:pos x="137" y="156"/>
                  </a:cxn>
                  <a:cxn ang="0">
                    <a:pos x="329" y="212"/>
                  </a:cxn>
                  <a:cxn ang="0">
                    <a:pos x="509" y="262"/>
                  </a:cxn>
                  <a:cxn ang="0">
                    <a:pos x="596" y="284"/>
                  </a:cxn>
                  <a:cxn ang="0">
                    <a:pos x="602" y="217"/>
                  </a:cxn>
                </a:cxnLst>
                <a:rect l="0" t="0" r="r" b="b"/>
                <a:pathLst>
                  <a:path w="602" h="284">
                    <a:moveTo>
                      <a:pt x="602" y="217"/>
                    </a:moveTo>
                    <a:lnTo>
                      <a:pt x="540" y="184"/>
                    </a:lnTo>
                    <a:lnTo>
                      <a:pt x="391" y="111"/>
                    </a:lnTo>
                    <a:lnTo>
                      <a:pt x="298" y="67"/>
                    </a:lnTo>
                    <a:lnTo>
                      <a:pt x="211" y="33"/>
                    </a:lnTo>
                    <a:lnTo>
                      <a:pt x="131" y="11"/>
                    </a:lnTo>
                    <a:lnTo>
                      <a:pt x="68" y="0"/>
                    </a:lnTo>
                    <a:lnTo>
                      <a:pt x="44" y="6"/>
                    </a:lnTo>
                    <a:lnTo>
                      <a:pt x="19" y="17"/>
                    </a:lnTo>
                    <a:lnTo>
                      <a:pt x="6" y="33"/>
                    </a:lnTo>
                    <a:lnTo>
                      <a:pt x="0" y="56"/>
                    </a:lnTo>
                    <a:lnTo>
                      <a:pt x="0" y="72"/>
                    </a:lnTo>
                    <a:lnTo>
                      <a:pt x="6" y="95"/>
                    </a:lnTo>
                    <a:lnTo>
                      <a:pt x="19" y="111"/>
                    </a:lnTo>
                    <a:lnTo>
                      <a:pt x="37" y="123"/>
                    </a:lnTo>
                    <a:lnTo>
                      <a:pt x="137" y="156"/>
                    </a:lnTo>
                    <a:lnTo>
                      <a:pt x="329" y="212"/>
                    </a:lnTo>
                    <a:lnTo>
                      <a:pt x="509" y="262"/>
                    </a:lnTo>
                    <a:lnTo>
                      <a:pt x="596" y="284"/>
                    </a:lnTo>
                    <a:lnTo>
                      <a:pt x="602" y="217"/>
                    </a:lnTo>
                    <a:close/>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2" name="Freeform 658"/>
              <p:cNvSpPr>
                <a:spLocks/>
              </p:cNvSpPr>
              <p:nvPr/>
            </p:nvSpPr>
            <p:spPr bwMode="auto">
              <a:xfrm>
                <a:off x="894" y="1161"/>
                <a:ext cx="689" cy="212"/>
              </a:xfrm>
              <a:custGeom>
                <a:avLst/>
                <a:gdLst/>
                <a:ahLst/>
                <a:cxnLst>
                  <a:cxn ang="0">
                    <a:pos x="602" y="151"/>
                  </a:cxn>
                  <a:cxn ang="0">
                    <a:pos x="540" y="123"/>
                  </a:cxn>
                  <a:cxn ang="0">
                    <a:pos x="391" y="67"/>
                  </a:cxn>
                  <a:cxn ang="0">
                    <a:pos x="298" y="34"/>
                  </a:cxn>
                  <a:cxn ang="0">
                    <a:pos x="211" y="12"/>
                  </a:cxn>
                  <a:cxn ang="0">
                    <a:pos x="174" y="6"/>
                  </a:cxn>
                  <a:cxn ang="0">
                    <a:pos x="137" y="0"/>
                  </a:cxn>
                  <a:cxn ang="0">
                    <a:pos x="100" y="0"/>
                  </a:cxn>
                  <a:cxn ang="0">
                    <a:pos x="75" y="0"/>
                  </a:cxn>
                  <a:cxn ang="0">
                    <a:pos x="50" y="12"/>
                  </a:cxn>
                  <a:cxn ang="0">
                    <a:pos x="31" y="17"/>
                  </a:cxn>
                  <a:cxn ang="0">
                    <a:pos x="19" y="28"/>
                  </a:cxn>
                  <a:cxn ang="0">
                    <a:pos x="7" y="39"/>
                  </a:cxn>
                  <a:cxn ang="0">
                    <a:pos x="0" y="67"/>
                  </a:cxn>
                  <a:cxn ang="0">
                    <a:pos x="0" y="90"/>
                  </a:cxn>
                  <a:cxn ang="0">
                    <a:pos x="13" y="112"/>
                  </a:cxn>
                  <a:cxn ang="0">
                    <a:pos x="38" y="129"/>
                  </a:cxn>
                  <a:cxn ang="0">
                    <a:pos x="56" y="145"/>
                  </a:cxn>
                  <a:cxn ang="0">
                    <a:pos x="81" y="145"/>
                  </a:cxn>
                  <a:cxn ang="0">
                    <a:pos x="118" y="140"/>
                  </a:cxn>
                  <a:cxn ang="0">
                    <a:pos x="131" y="134"/>
                  </a:cxn>
                  <a:cxn ang="0">
                    <a:pos x="137" y="129"/>
                  </a:cxn>
                  <a:cxn ang="0">
                    <a:pos x="137" y="112"/>
                  </a:cxn>
                  <a:cxn ang="0">
                    <a:pos x="137" y="106"/>
                  </a:cxn>
                  <a:cxn ang="0">
                    <a:pos x="143" y="101"/>
                  </a:cxn>
                  <a:cxn ang="0">
                    <a:pos x="156" y="95"/>
                  </a:cxn>
                  <a:cxn ang="0">
                    <a:pos x="180" y="95"/>
                  </a:cxn>
                  <a:cxn ang="0">
                    <a:pos x="230" y="95"/>
                  </a:cxn>
                  <a:cxn ang="0">
                    <a:pos x="311" y="106"/>
                  </a:cxn>
                  <a:cxn ang="0">
                    <a:pos x="422" y="134"/>
                  </a:cxn>
                  <a:cxn ang="0">
                    <a:pos x="577" y="184"/>
                  </a:cxn>
                  <a:cxn ang="0">
                    <a:pos x="646" y="207"/>
                  </a:cxn>
                  <a:cxn ang="0">
                    <a:pos x="677" y="212"/>
                  </a:cxn>
                  <a:cxn ang="0">
                    <a:pos x="683" y="212"/>
                  </a:cxn>
                  <a:cxn ang="0">
                    <a:pos x="689" y="212"/>
                  </a:cxn>
                  <a:cxn ang="0">
                    <a:pos x="683" y="207"/>
                  </a:cxn>
                  <a:cxn ang="0">
                    <a:pos x="677" y="201"/>
                  </a:cxn>
                  <a:cxn ang="0">
                    <a:pos x="633" y="168"/>
                  </a:cxn>
                  <a:cxn ang="0">
                    <a:pos x="602" y="151"/>
                  </a:cxn>
                </a:cxnLst>
                <a:rect l="0" t="0" r="r" b="b"/>
                <a:pathLst>
                  <a:path w="689" h="212">
                    <a:moveTo>
                      <a:pt x="602" y="151"/>
                    </a:moveTo>
                    <a:lnTo>
                      <a:pt x="540" y="123"/>
                    </a:lnTo>
                    <a:lnTo>
                      <a:pt x="391" y="67"/>
                    </a:lnTo>
                    <a:lnTo>
                      <a:pt x="298" y="34"/>
                    </a:lnTo>
                    <a:lnTo>
                      <a:pt x="211" y="12"/>
                    </a:lnTo>
                    <a:lnTo>
                      <a:pt x="174" y="6"/>
                    </a:lnTo>
                    <a:lnTo>
                      <a:pt x="137" y="0"/>
                    </a:lnTo>
                    <a:lnTo>
                      <a:pt x="100" y="0"/>
                    </a:lnTo>
                    <a:lnTo>
                      <a:pt x="75" y="0"/>
                    </a:lnTo>
                    <a:lnTo>
                      <a:pt x="50" y="12"/>
                    </a:lnTo>
                    <a:lnTo>
                      <a:pt x="31" y="17"/>
                    </a:lnTo>
                    <a:lnTo>
                      <a:pt x="19" y="28"/>
                    </a:lnTo>
                    <a:lnTo>
                      <a:pt x="7" y="39"/>
                    </a:lnTo>
                    <a:lnTo>
                      <a:pt x="0" y="67"/>
                    </a:lnTo>
                    <a:lnTo>
                      <a:pt x="0" y="90"/>
                    </a:lnTo>
                    <a:lnTo>
                      <a:pt x="13" y="112"/>
                    </a:lnTo>
                    <a:lnTo>
                      <a:pt x="38" y="129"/>
                    </a:lnTo>
                    <a:lnTo>
                      <a:pt x="56" y="145"/>
                    </a:lnTo>
                    <a:lnTo>
                      <a:pt x="81" y="145"/>
                    </a:lnTo>
                    <a:lnTo>
                      <a:pt x="118" y="140"/>
                    </a:lnTo>
                    <a:lnTo>
                      <a:pt x="131" y="134"/>
                    </a:lnTo>
                    <a:lnTo>
                      <a:pt x="137" y="129"/>
                    </a:lnTo>
                    <a:lnTo>
                      <a:pt x="137" y="112"/>
                    </a:lnTo>
                    <a:lnTo>
                      <a:pt x="137" y="106"/>
                    </a:lnTo>
                    <a:lnTo>
                      <a:pt x="143" y="101"/>
                    </a:lnTo>
                    <a:lnTo>
                      <a:pt x="156" y="95"/>
                    </a:lnTo>
                    <a:lnTo>
                      <a:pt x="180" y="95"/>
                    </a:lnTo>
                    <a:lnTo>
                      <a:pt x="230" y="95"/>
                    </a:lnTo>
                    <a:lnTo>
                      <a:pt x="311" y="106"/>
                    </a:lnTo>
                    <a:lnTo>
                      <a:pt x="422" y="134"/>
                    </a:lnTo>
                    <a:lnTo>
                      <a:pt x="577" y="184"/>
                    </a:lnTo>
                    <a:lnTo>
                      <a:pt x="646" y="207"/>
                    </a:lnTo>
                    <a:lnTo>
                      <a:pt x="677" y="212"/>
                    </a:lnTo>
                    <a:lnTo>
                      <a:pt x="683" y="212"/>
                    </a:lnTo>
                    <a:lnTo>
                      <a:pt x="689" y="212"/>
                    </a:lnTo>
                    <a:lnTo>
                      <a:pt x="683" y="207"/>
                    </a:lnTo>
                    <a:lnTo>
                      <a:pt x="677" y="201"/>
                    </a:lnTo>
                    <a:lnTo>
                      <a:pt x="633" y="168"/>
                    </a:lnTo>
                    <a:lnTo>
                      <a:pt x="602" y="151"/>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3" name="Freeform 659"/>
              <p:cNvSpPr>
                <a:spLocks/>
              </p:cNvSpPr>
              <p:nvPr/>
            </p:nvSpPr>
            <p:spPr bwMode="auto">
              <a:xfrm>
                <a:off x="894" y="1161"/>
                <a:ext cx="689" cy="212"/>
              </a:xfrm>
              <a:custGeom>
                <a:avLst/>
                <a:gdLst/>
                <a:ahLst/>
                <a:cxnLst>
                  <a:cxn ang="0">
                    <a:pos x="602" y="151"/>
                  </a:cxn>
                  <a:cxn ang="0">
                    <a:pos x="540" y="123"/>
                  </a:cxn>
                  <a:cxn ang="0">
                    <a:pos x="391" y="67"/>
                  </a:cxn>
                  <a:cxn ang="0">
                    <a:pos x="298" y="34"/>
                  </a:cxn>
                  <a:cxn ang="0">
                    <a:pos x="211" y="12"/>
                  </a:cxn>
                  <a:cxn ang="0">
                    <a:pos x="174" y="6"/>
                  </a:cxn>
                  <a:cxn ang="0">
                    <a:pos x="137" y="0"/>
                  </a:cxn>
                  <a:cxn ang="0">
                    <a:pos x="100" y="0"/>
                  </a:cxn>
                  <a:cxn ang="0">
                    <a:pos x="75" y="0"/>
                  </a:cxn>
                  <a:cxn ang="0">
                    <a:pos x="50" y="12"/>
                  </a:cxn>
                  <a:cxn ang="0">
                    <a:pos x="31" y="17"/>
                  </a:cxn>
                  <a:cxn ang="0">
                    <a:pos x="19" y="28"/>
                  </a:cxn>
                  <a:cxn ang="0">
                    <a:pos x="7" y="39"/>
                  </a:cxn>
                  <a:cxn ang="0">
                    <a:pos x="0" y="67"/>
                  </a:cxn>
                  <a:cxn ang="0">
                    <a:pos x="0" y="90"/>
                  </a:cxn>
                  <a:cxn ang="0">
                    <a:pos x="13" y="112"/>
                  </a:cxn>
                  <a:cxn ang="0">
                    <a:pos x="38" y="129"/>
                  </a:cxn>
                  <a:cxn ang="0">
                    <a:pos x="56" y="145"/>
                  </a:cxn>
                  <a:cxn ang="0">
                    <a:pos x="81" y="145"/>
                  </a:cxn>
                  <a:cxn ang="0">
                    <a:pos x="118" y="140"/>
                  </a:cxn>
                  <a:cxn ang="0">
                    <a:pos x="131" y="134"/>
                  </a:cxn>
                  <a:cxn ang="0">
                    <a:pos x="137" y="129"/>
                  </a:cxn>
                  <a:cxn ang="0">
                    <a:pos x="137" y="112"/>
                  </a:cxn>
                  <a:cxn ang="0">
                    <a:pos x="137" y="106"/>
                  </a:cxn>
                  <a:cxn ang="0">
                    <a:pos x="143" y="101"/>
                  </a:cxn>
                  <a:cxn ang="0">
                    <a:pos x="156" y="95"/>
                  </a:cxn>
                  <a:cxn ang="0">
                    <a:pos x="180" y="95"/>
                  </a:cxn>
                  <a:cxn ang="0">
                    <a:pos x="230" y="95"/>
                  </a:cxn>
                  <a:cxn ang="0">
                    <a:pos x="311" y="106"/>
                  </a:cxn>
                  <a:cxn ang="0">
                    <a:pos x="422" y="134"/>
                  </a:cxn>
                  <a:cxn ang="0">
                    <a:pos x="577" y="184"/>
                  </a:cxn>
                  <a:cxn ang="0">
                    <a:pos x="646" y="207"/>
                  </a:cxn>
                  <a:cxn ang="0">
                    <a:pos x="677" y="212"/>
                  </a:cxn>
                  <a:cxn ang="0">
                    <a:pos x="683" y="212"/>
                  </a:cxn>
                  <a:cxn ang="0">
                    <a:pos x="689" y="212"/>
                  </a:cxn>
                  <a:cxn ang="0">
                    <a:pos x="683" y="207"/>
                  </a:cxn>
                  <a:cxn ang="0">
                    <a:pos x="677" y="201"/>
                  </a:cxn>
                  <a:cxn ang="0">
                    <a:pos x="633" y="168"/>
                  </a:cxn>
                  <a:cxn ang="0">
                    <a:pos x="602" y="151"/>
                  </a:cxn>
                </a:cxnLst>
                <a:rect l="0" t="0" r="r" b="b"/>
                <a:pathLst>
                  <a:path w="689" h="212">
                    <a:moveTo>
                      <a:pt x="602" y="151"/>
                    </a:moveTo>
                    <a:lnTo>
                      <a:pt x="540" y="123"/>
                    </a:lnTo>
                    <a:lnTo>
                      <a:pt x="391" y="67"/>
                    </a:lnTo>
                    <a:lnTo>
                      <a:pt x="298" y="34"/>
                    </a:lnTo>
                    <a:lnTo>
                      <a:pt x="211" y="12"/>
                    </a:lnTo>
                    <a:lnTo>
                      <a:pt x="174" y="6"/>
                    </a:lnTo>
                    <a:lnTo>
                      <a:pt x="137" y="0"/>
                    </a:lnTo>
                    <a:lnTo>
                      <a:pt x="100" y="0"/>
                    </a:lnTo>
                    <a:lnTo>
                      <a:pt x="75" y="0"/>
                    </a:lnTo>
                    <a:lnTo>
                      <a:pt x="50" y="12"/>
                    </a:lnTo>
                    <a:lnTo>
                      <a:pt x="31" y="17"/>
                    </a:lnTo>
                    <a:lnTo>
                      <a:pt x="19" y="28"/>
                    </a:lnTo>
                    <a:lnTo>
                      <a:pt x="7" y="39"/>
                    </a:lnTo>
                    <a:lnTo>
                      <a:pt x="0" y="67"/>
                    </a:lnTo>
                    <a:lnTo>
                      <a:pt x="0" y="90"/>
                    </a:lnTo>
                    <a:lnTo>
                      <a:pt x="13" y="112"/>
                    </a:lnTo>
                    <a:lnTo>
                      <a:pt x="38" y="129"/>
                    </a:lnTo>
                    <a:lnTo>
                      <a:pt x="56" y="145"/>
                    </a:lnTo>
                    <a:lnTo>
                      <a:pt x="81" y="145"/>
                    </a:lnTo>
                    <a:lnTo>
                      <a:pt x="118" y="140"/>
                    </a:lnTo>
                    <a:lnTo>
                      <a:pt x="131" y="134"/>
                    </a:lnTo>
                    <a:lnTo>
                      <a:pt x="137" y="129"/>
                    </a:lnTo>
                    <a:lnTo>
                      <a:pt x="137" y="112"/>
                    </a:lnTo>
                    <a:lnTo>
                      <a:pt x="137" y="106"/>
                    </a:lnTo>
                    <a:lnTo>
                      <a:pt x="143" y="101"/>
                    </a:lnTo>
                    <a:lnTo>
                      <a:pt x="156" y="95"/>
                    </a:lnTo>
                    <a:lnTo>
                      <a:pt x="180" y="95"/>
                    </a:lnTo>
                    <a:lnTo>
                      <a:pt x="230" y="95"/>
                    </a:lnTo>
                    <a:lnTo>
                      <a:pt x="311" y="106"/>
                    </a:lnTo>
                    <a:lnTo>
                      <a:pt x="422" y="134"/>
                    </a:lnTo>
                    <a:lnTo>
                      <a:pt x="577" y="184"/>
                    </a:lnTo>
                    <a:lnTo>
                      <a:pt x="646" y="207"/>
                    </a:lnTo>
                    <a:lnTo>
                      <a:pt x="677" y="212"/>
                    </a:lnTo>
                    <a:lnTo>
                      <a:pt x="683" y="212"/>
                    </a:lnTo>
                    <a:lnTo>
                      <a:pt x="689" y="212"/>
                    </a:lnTo>
                    <a:lnTo>
                      <a:pt x="683" y="207"/>
                    </a:lnTo>
                    <a:lnTo>
                      <a:pt x="677" y="201"/>
                    </a:lnTo>
                    <a:lnTo>
                      <a:pt x="633" y="168"/>
                    </a:lnTo>
                    <a:lnTo>
                      <a:pt x="602" y="151"/>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4" name="Freeform 660"/>
              <p:cNvSpPr>
                <a:spLocks/>
              </p:cNvSpPr>
              <p:nvPr/>
            </p:nvSpPr>
            <p:spPr bwMode="auto">
              <a:xfrm>
                <a:off x="1174" y="671"/>
                <a:ext cx="384" cy="541"/>
              </a:xfrm>
              <a:custGeom>
                <a:avLst/>
                <a:gdLst/>
                <a:ahLst/>
                <a:cxnLst>
                  <a:cxn ang="0">
                    <a:pos x="316" y="541"/>
                  </a:cxn>
                  <a:cxn ang="0">
                    <a:pos x="266" y="479"/>
                  </a:cxn>
                  <a:cxn ang="0">
                    <a:pos x="161" y="346"/>
                  </a:cxn>
                  <a:cxn ang="0">
                    <a:pos x="99" y="268"/>
                  </a:cxn>
                  <a:cxn ang="0">
                    <a:pos x="49" y="189"/>
                  </a:cxn>
                  <a:cxn ang="0">
                    <a:pos x="31" y="150"/>
                  </a:cxn>
                  <a:cxn ang="0">
                    <a:pos x="12" y="117"/>
                  </a:cxn>
                  <a:cxn ang="0">
                    <a:pos x="6" y="84"/>
                  </a:cxn>
                  <a:cxn ang="0">
                    <a:pos x="0" y="61"/>
                  </a:cxn>
                  <a:cxn ang="0">
                    <a:pos x="6" y="33"/>
                  </a:cxn>
                  <a:cxn ang="0">
                    <a:pos x="18" y="17"/>
                  </a:cxn>
                  <a:cxn ang="0">
                    <a:pos x="43" y="6"/>
                  </a:cxn>
                  <a:cxn ang="0">
                    <a:pos x="62" y="0"/>
                  </a:cxn>
                  <a:cxn ang="0">
                    <a:pos x="86" y="0"/>
                  </a:cxn>
                  <a:cxn ang="0">
                    <a:pos x="111" y="6"/>
                  </a:cxn>
                  <a:cxn ang="0">
                    <a:pos x="130" y="17"/>
                  </a:cxn>
                  <a:cxn ang="0">
                    <a:pos x="142" y="33"/>
                  </a:cxn>
                  <a:cxn ang="0">
                    <a:pos x="186" y="123"/>
                  </a:cxn>
                  <a:cxn ang="0">
                    <a:pos x="266" y="295"/>
                  </a:cxn>
                  <a:cxn ang="0">
                    <a:pos x="347" y="457"/>
                  </a:cxn>
                  <a:cxn ang="0">
                    <a:pos x="384" y="529"/>
                  </a:cxn>
                  <a:cxn ang="0">
                    <a:pos x="316" y="541"/>
                  </a:cxn>
                </a:cxnLst>
                <a:rect l="0" t="0" r="r" b="b"/>
                <a:pathLst>
                  <a:path w="384" h="541">
                    <a:moveTo>
                      <a:pt x="316" y="541"/>
                    </a:moveTo>
                    <a:lnTo>
                      <a:pt x="266" y="479"/>
                    </a:lnTo>
                    <a:lnTo>
                      <a:pt x="161" y="346"/>
                    </a:lnTo>
                    <a:lnTo>
                      <a:pt x="99" y="268"/>
                    </a:lnTo>
                    <a:lnTo>
                      <a:pt x="49" y="189"/>
                    </a:lnTo>
                    <a:lnTo>
                      <a:pt x="31" y="150"/>
                    </a:lnTo>
                    <a:lnTo>
                      <a:pt x="12" y="117"/>
                    </a:lnTo>
                    <a:lnTo>
                      <a:pt x="6" y="84"/>
                    </a:lnTo>
                    <a:lnTo>
                      <a:pt x="0" y="61"/>
                    </a:lnTo>
                    <a:lnTo>
                      <a:pt x="6" y="33"/>
                    </a:lnTo>
                    <a:lnTo>
                      <a:pt x="18" y="17"/>
                    </a:lnTo>
                    <a:lnTo>
                      <a:pt x="43" y="6"/>
                    </a:lnTo>
                    <a:lnTo>
                      <a:pt x="62" y="0"/>
                    </a:lnTo>
                    <a:lnTo>
                      <a:pt x="86" y="0"/>
                    </a:lnTo>
                    <a:lnTo>
                      <a:pt x="111" y="6"/>
                    </a:lnTo>
                    <a:lnTo>
                      <a:pt x="130" y="17"/>
                    </a:lnTo>
                    <a:lnTo>
                      <a:pt x="142" y="33"/>
                    </a:lnTo>
                    <a:lnTo>
                      <a:pt x="186" y="123"/>
                    </a:lnTo>
                    <a:lnTo>
                      <a:pt x="266" y="295"/>
                    </a:lnTo>
                    <a:lnTo>
                      <a:pt x="347" y="457"/>
                    </a:lnTo>
                    <a:lnTo>
                      <a:pt x="384" y="529"/>
                    </a:lnTo>
                    <a:lnTo>
                      <a:pt x="316" y="541"/>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5" name="Freeform 661"/>
              <p:cNvSpPr>
                <a:spLocks/>
              </p:cNvSpPr>
              <p:nvPr/>
            </p:nvSpPr>
            <p:spPr bwMode="auto">
              <a:xfrm>
                <a:off x="1174" y="671"/>
                <a:ext cx="384" cy="541"/>
              </a:xfrm>
              <a:custGeom>
                <a:avLst/>
                <a:gdLst/>
                <a:ahLst/>
                <a:cxnLst>
                  <a:cxn ang="0">
                    <a:pos x="316" y="541"/>
                  </a:cxn>
                  <a:cxn ang="0">
                    <a:pos x="266" y="479"/>
                  </a:cxn>
                  <a:cxn ang="0">
                    <a:pos x="161" y="346"/>
                  </a:cxn>
                  <a:cxn ang="0">
                    <a:pos x="99" y="268"/>
                  </a:cxn>
                  <a:cxn ang="0">
                    <a:pos x="49" y="189"/>
                  </a:cxn>
                  <a:cxn ang="0">
                    <a:pos x="31" y="150"/>
                  </a:cxn>
                  <a:cxn ang="0">
                    <a:pos x="12" y="117"/>
                  </a:cxn>
                  <a:cxn ang="0">
                    <a:pos x="6" y="84"/>
                  </a:cxn>
                  <a:cxn ang="0">
                    <a:pos x="0" y="61"/>
                  </a:cxn>
                  <a:cxn ang="0">
                    <a:pos x="6" y="33"/>
                  </a:cxn>
                  <a:cxn ang="0">
                    <a:pos x="18" y="17"/>
                  </a:cxn>
                  <a:cxn ang="0">
                    <a:pos x="43" y="6"/>
                  </a:cxn>
                  <a:cxn ang="0">
                    <a:pos x="62" y="0"/>
                  </a:cxn>
                  <a:cxn ang="0">
                    <a:pos x="86" y="0"/>
                  </a:cxn>
                  <a:cxn ang="0">
                    <a:pos x="111" y="6"/>
                  </a:cxn>
                  <a:cxn ang="0">
                    <a:pos x="130" y="17"/>
                  </a:cxn>
                  <a:cxn ang="0">
                    <a:pos x="142" y="33"/>
                  </a:cxn>
                  <a:cxn ang="0">
                    <a:pos x="186" y="123"/>
                  </a:cxn>
                  <a:cxn ang="0">
                    <a:pos x="266" y="295"/>
                  </a:cxn>
                  <a:cxn ang="0">
                    <a:pos x="347" y="457"/>
                  </a:cxn>
                  <a:cxn ang="0">
                    <a:pos x="384" y="529"/>
                  </a:cxn>
                  <a:cxn ang="0">
                    <a:pos x="316" y="541"/>
                  </a:cxn>
                </a:cxnLst>
                <a:rect l="0" t="0" r="r" b="b"/>
                <a:pathLst>
                  <a:path w="384" h="541">
                    <a:moveTo>
                      <a:pt x="316" y="541"/>
                    </a:moveTo>
                    <a:lnTo>
                      <a:pt x="266" y="479"/>
                    </a:lnTo>
                    <a:lnTo>
                      <a:pt x="161" y="346"/>
                    </a:lnTo>
                    <a:lnTo>
                      <a:pt x="99" y="268"/>
                    </a:lnTo>
                    <a:lnTo>
                      <a:pt x="49" y="189"/>
                    </a:lnTo>
                    <a:lnTo>
                      <a:pt x="31" y="150"/>
                    </a:lnTo>
                    <a:lnTo>
                      <a:pt x="12" y="117"/>
                    </a:lnTo>
                    <a:lnTo>
                      <a:pt x="6" y="84"/>
                    </a:lnTo>
                    <a:lnTo>
                      <a:pt x="0" y="61"/>
                    </a:lnTo>
                    <a:lnTo>
                      <a:pt x="6" y="33"/>
                    </a:lnTo>
                    <a:lnTo>
                      <a:pt x="18" y="17"/>
                    </a:lnTo>
                    <a:lnTo>
                      <a:pt x="43" y="6"/>
                    </a:lnTo>
                    <a:lnTo>
                      <a:pt x="62" y="0"/>
                    </a:lnTo>
                    <a:lnTo>
                      <a:pt x="86" y="0"/>
                    </a:lnTo>
                    <a:lnTo>
                      <a:pt x="111" y="6"/>
                    </a:lnTo>
                    <a:lnTo>
                      <a:pt x="130" y="17"/>
                    </a:lnTo>
                    <a:lnTo>
                      <a:pt x="142" y="33"/>
                    </a:lnTo>
                    <a:lnTo>
                      <a:pt x="186" y="123"/>
                    </a:lnTo>
                    <a:lnTo>
                      <a:pt x="266" y="295"/>
                    </a:lnTo>
                    <a:lnTo>
                      <a:pt x="347" y="457"/>
                    </a:lnTo>
                    <a:lnTo>
                      <a:pt x="384" y="529"/>
                    </a:lnTo>
                    <a:lnTo>
                      <a:pt x="316" y="541"/>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6" name="Freeform 662"/>
              <p:cNvSpPr>
                <a:spLocks/>
              </p:cNvSpPr>
              <p:nvPr/>
            </p:nvSpPr>
            <p:spPr bwMode="auto">
              <a:xfrm>
                <a:off x="1316" y="671"/>
                <a:ext cx="311" cy="546"/>
              </a:xfrm>
              <a:custGeom>
                <a:avLst/>
                <a:gdLst/>
                <a:ahLst/>
                <a:cxnLst>
                  <a:cxn ang="0">
                    <a:pos x="236" y="546"/>
                  </a:cxn>
                  <a:cxn ang="0">
                    <a:pos x="199" y="485"/>
                  </a:cxn>
                  <a:cxn ang="0">
                    <a:pos x="118" y="351"/>
                  </a:cxn>
                  <a:cxn ang="0">
                    <a:pos x="75" y="268"/>
                  </a:cxn>
                  <a:cxn ang="0">
                    <a:pos x="38" y="189"/>
                  </a:cxn>
                  <a:cxn ang="0">
                    <a:pos x="7" y="117"/>
                  </a:cxn>
                  <a:cxn ang="0">
                    <a:pos x="0" y="61"/>
                  </a:cxn>
                  <a:cxn ang="0">
                    <a:pos x="7" y="39"/>
                  </a:cxn>
                  <a:cxn ang="0">
                    <a:pos x="19" y="17"/>
                  </a:cxn>
                  <a:cxn ang="0">
                    <a:pos x="38" y="6"/>
                  </a:cxn>
                  <a:cxn ang="0">
                    <a:pos x="62" y="0"/>
                  </a:cxn>
                  <a:cxn ang="0">
                    <a:pos x="87" y="0"/>
                  </a:cxn>
                  <a:cxn ang="0">
                    <a:pos x="106" y="6"/>
                  </a:cxn>
                  <a:cxn ang="0">
                    <a:pos x="124" y="17"/>
                  </a:cxn>
                  <a:cxn ang="0">
                    <a:pos x="137" y="33"/>
                  </a:cxn>
                  <a:cxn ang="0">
                    <a:pos x="168" y="123"/>
                  </a:cxn>
                  <a:cxn ang="0">
                    <a:pos x="230" y="295"/>
                  </a:cxn>
                  <a:cxn ang="0">
                    <a:pos x="286" y="463"/>
                  </a:cxn>
                  <a:cxn ang="0">
                    <a:pos x="311" y="535"/>
                  </a:cxn>
                  <a:cxn ang="0">
                    <a:pos x="236" y="546"/>
                  </a:cxn>
                </a:cxnLst>
                <a:rect l="0" t="0" r="r" b="b"/>
                <a:pathLst>
                  <a:path w="311" h="546">
                    <a:moveTo>
                      <a:pt x="236" y="546"/>
                    </a:moveTo>
                    <a:lnTo>
                      <a:pt x="199" y="485"/>
                    </a:lnTo>
                    <a:lnTo>
                      <a:pt x="118" y="351"/>
                    </a:lnTo>
                    <a:lnTo>
                      <a:pt x="75" y="268"/>
                    </a:lnTo>
                    <a:lnTo>
                      <a:pt x="38" y="189"/>
                    </a:lnTo>
                    <a:lnTo>
                      <a:pt x="7" y="117"/>
                    </a:lnTo>
                    <a:lnTo>
                      <a:pt x="0" y="61"/>
                    </a:lnTo>
                    <a:lnTo>
                      <a:pt x="7" y="39"/>
                    </a:lnTo>
                    <a:lnTo>
                      <a:pt x="19" y="17"/>
                    </a:lnTo>
                    <a:lnTo>
                      <a:pt x="38" y="6"/>
                    </a:lnTo>
                    <a:lnTo>
                      <a:pt x="62" y="0"/>
                    </a:lnTo>
                    <a:lnTo>
                      <a:pt x="87" y="0"/>
                    </a:lnTo>
                    <a:lnTo>
                      <a:pt x="106" y="6"/>
                    </a:lnTo>
                    <a:lnTo>
                      <a:pt x="124" y="17"/>
                    </a:lnTo>
                    <a:lnTo>
                      <a:pt x="137" y="33"/>
                    </a:lnTo>
                    <a:lnTo>
                      <a:pt x="168" y="123"/>
                    </a:lnTo>
                    <a:lnTo>
                      <a:pt x="230" y="295"/>
                    </a:lnTo>
                    <a:lnTo>
                      <a:pt x="286" y="463"/>
                    </a:lnTo>
                    <a:lnTo>
                      <a:pt x="311" y="535"/>
                    </a:lnTo>
                    <a:lnTo>
                      <a:pt x="236" y="546"/>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7" name="Freeform 663"/>
              <p:cNvSpPr>
                <a:spLocks/>
              </p:cNvSpPr>
              <p:nvPr/>
            </p:nvSpPr>
            <p:spPr bwMode="auto">
              <a:xfrm>
                <a:off x="1316" y="671"/>
                <a:ext cx="311" cy="546"/>
              </a:xfrm>
              <a:custGeom>
                <a:avLst/>
                <a:gdLst/>
                <a:ahLst/>
                <a:cxnLst>
                  <a:cxn ang="0">
                    <a:pos x="236" y="546"/>
                  </a:cxn>
                  <a:cxn ang="0">
                    <a:pos x="199" y="485"/>
                  </a:cxn>
                  <a:cxn ang="0">
                    <a:pos x="118" y="351"/>
                  </a:cxn>
                  <a:cxn ang="0">
                    <a:pos x="75" y="268"/>
                  </a:cxn>
                  <a:cxn ang="0">
                    <a:pos x="38" y="189"/>
                  </a:cxn>
                  <a:cxn ang="0">
                    <a:pos x="7" y="117"/>
                  </a:cxn>
                  <a:cxn ang="0">
                    <a:pos x="0" y="61"/>
                  </a:cxn>
                  <a:cxn ang="0">
                    <a:pos x="7" y="39"/>
                  </a:cxn>
                  <a:cxn ang="0">
                    <a:pos x="19" y="17"/>
                  </a:cxn>
                  <a:cxn ang="0">
                    <a:pos x="38" y="6"/>
                  </a:cxn>
                  <a:cxn ang="0">
                    <a:pos x="62" y="0"/>
                  </a:cxn>
                  <a:cxn ang="0">
                    <a:pos x="87" y="0"/>
                  </a:cxn>
                  <a:cxn ang="0">
                    <a:pos x="106" y="6"/>
                  </a:cxn>
                  <a:cxn ang="0">
                    <a:pos x="124" y="17"/>
                  </a:cxn>
                  <a:cxn ang="0">
                    <a:pos x="137" y="33"/>
                  </a:cxn>
                  <a:cxn ang="0">
                    <a:pos x="168" y="123"/>
                  </a:cxn>
                  <a:cxn ang="0">
                    <a:pos x="230" y="295"/>
                  </a:cxn>
                  <a:cxn ang="0">
                    <a:pos x="286" y="463"/>
                  </a:cxn>
                  <a:cxn ang="0">
                    <a:pos x="311" y="535"/>
                  </a:cxn>
                  <a:cxn ang="0">
                    <a:pos x="236" y="546"/>
                  </a:cxn>
                </a:cxnLst>
                <a:rect l="0" t="0" r="r" b="b"/>
                <a:pathLst>
                  <a:path w="311" h="546">
                    <a:moveTo>
                      <a:pt x="236" y="546"/>
                    </a:moveTo>
                    <a:lnTo>
                      <a:pt x="199" y="485"/>
                    </a:lnTo>
                    <a:lnTo>
                      <a:pt x="118" y="351"/>
                    </a:lnTo>
                    <a:lnTo>
                      <a:pt x="75" y="268"/>
                    </a:lnTo>
                    <a:lnTo>
                      <a:pt x="38" y="189"/>
                    </a:lnTo>
                    <a:lnTo>
                      <a:pt x="7" y="117"/>
                    </a:lnTo>
                    <a:lnTo>
                      <a:pt x="0" y="61"/>
                    </a:lnTo>
                    <a:lnTo>
                      <a:pt x="7" y="39"/>
                    </a:lnTo>
                    <a:lnTo>
                      <a:pt x="19" y="17"/>
                    </a:lnTo>
                    <a:lnTo>
                      <a:pt x="38" y="6"/>
                    </a:lnTo>
                    <a:lnTo>
                      <a:pt x="62" y="0"/>
                    </a:lnTo>
                    <a:lnTo>
                      <a:pt x="87" y="0"/>
                    </a:lnTo>
                    <a:lnTo>
                      <a:pt x="106" y="6"/>
                    </a:lnTo>
                    <a:lnTo>
                      <a:pt x="124" y="17"/>
                    </a:lnTo>
                    <a:lnTo>
                      <a:pt x="137" y="33"/>
                    </a:lnTo>
                    <a:lnTo>
                      <a:pt x="168" y="123"/>
                    </a:lnTo>
                    <a:lnTo>
                      <a:pt x="230" y="295"/>
                    </a:lnTo>
                    <a:lnTo>
                      <a:pt x="286" y="463"/>
                    </a:lnTo>
                    <a:lnTo>
                      <a:pt x="311" y="535"/>
                    </a:lnTo>
                    <a:lnTo>
                      <a:pt x="236" y="546"/>
                    </a:lnTo>
                    <a:close/>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8" name="Freeform 664"/>
              <p:cNvSpPr>
                <a:spLocks/>
              </p:cNvSpPr>
              <p:nvPr/>
            </p:nvSpPr>
            <p:spPr bwMode="auto">
              <a:xfrm>
                <a:off x="1409" y="1139"/>
                <a:ext cx="422" cy="379"/>
              </a:xfrm>
              <a:custGeom>
                <a:avLst/>
                <a:gdLst/>
                <a:ahLst/>
                <a:cxnLst>
                  <a:cxn ang="0">
                    <a:pos x="224" y="201"/>
                  </a:cxn>
                  <a:cxn ang="0">
                    <a:pos x="280" y="201"/>
                  </a:cxn>
                  <a:cxn ang="0">
                    <a:pos x="373" y="201"/>
                  </a:cxn>
                  <a:cxn ang="0">
                    <a:pos x="391" y="201"/>
                  </a:cxn>
                  <a:cxn ang="0">
                    <a:pos x="410" y="195"/>
                  </a:cxn>
                  <a:cxn ang="0">
                    <a:pos x="416" y="190"/>
                  </a:cxn>
                  <a:cxn ang="0">
                    <a:pos x="416" y="184"/>
                  </a:cxn>
                  <a:cxn ang="0">
                    <a:pos x="422" y="167"/>
                  </a:cxn>
                  <a:cxn ang="0">
                    <a:pos x="416" y="162"/>
                  </a:cxn>
                  <a:cxn ang="0">
                    <a:pos x="404" y="139"/>
                  </a:cxn>
                  <a:cxn ang="0">
                    <a:pos x="385" y="117"/>
                  </a:cxn>
                  <a:cxn ang="0">
                    <a:pos x="366" y="95"/>
                  </a:cxn>
                  <a:cxn ang="0">
                    <a:pos x="342" y="78"/>
                  </a:cxn>
                  <a:cxn ang="0">
                    <a:pos x="292" y="45"/>
                  </a:cxn>
                  <a:cxn ang="0">
                    <a:pos x="230" y="22"/>
                  </a:cxn>
                  <a:cxn ang="0">
                    <a:pos x="174" y="11"/>
                  </a:cxn>
                  <a:cxn ang="0">
                    <a:pos x="112" y="0"/>
                  </a:cxn>
                  <a:cxn ang="0">
                    <a:pos x="56" y="0"/>
                  </a:cxn>
                  <a:cxn ang="0">
                    <a:pos x="0" y="6"/>
                  </a:cxn>
                  <a:cxn ang="0">
                    <a:pos x="0" y="50"/>
                  </a:cxn>
                  <a:cxn ang="0">
                    <a:pos x="0" y="100"/>
                  </a:cxn>
                  <a:cxn ang="0">
                    <a:pos x="7" y="156"/>
                  </a:cxn>
                  <a:cxn ang="0">
                    <a:pos x="25" y="212"/>
                  </a:cxn>
                  <a:cxn ang="0">
                    <a:pos x="50" y="262"/>
                  </a:cxn>
                  <a:cxn ang="0">
                    <a:pos x="81" y="307"/>
                  </a:cxn>
                  <a:cxn ang="0">
                    <a:pos x="106" y="329"/>
                  </a:cxn>
                  <a:cxn ang="0">
                    <a:pos x="131" y="346"/>
                  </a:cxn>
                  <a:cxn ang="0">
                    <a:pos x="155" y="362"/>
                  </a:cxn>
                  <a:cxn ang="0">
                    <a:pos x="180" y="379"/>
                  </a:cxn>
                  <a:cxn ang="0">
                    <a:pos x="186" y="379"/>
                  </a:cxn>
                  <a:cxn ang="0">
                    <a:pos x="205" y="379"/>
                  </a:cxn>
                  <a:cxn ang="0">
                    <a:pos x="211" y="373"/>
                  </a:cxn>
                  <a:cxn ang="0">
                    <a:pos x="218" y="368"/>
                  </a:cxn>
                  <a:cxn ang="0">
                    <a:pos x="224" y="357"/>
                  </a:cxn>
                  <a:cxn ang="0">
                    <a:pos x="224" y="340"/>
                  </a:cxn>
                  <a:cxn ang="0">
                    <a:pos x="224" y="251"/>
                  </a:cxn>
                  <a:cxn ang="0">
                    <a:pos x="224" y="201"/>
                  </a:cxn>
                </a:cxnLst>
                <a:rect l="0" t="0" r="r" b="b"/>
                <a:pathLst>
                  <a:path w="422" h="379">
                    <a:moveTo>
                      <a:pt x="224" y="201"/>
                    </a:moveTo>
                    <a:lnTo>
                      <a:pt x="280" y="201"/>
                    </a:lnTo>
                    <a:lnTo>
                      <a:pt x="373" y="201"/>
                    </a:lnTo>
                    <a:lnTo>
                      <a:pt x="391" y="201"/>
                    </a:lnTo>
                    <a:lnTo>
                      <a:pt x="410" y="195"/>
                    </a:lnTo>
                    <a:lnTo>
                      <a:pt x="416" y="190"/>
                    </a:lnTo>
                    <a:lnTo>
                      <a:pt x="416" y="184"/>
                    </a:lnTo>
                    <a:lnTo>
                      <a:pt x="422" y="167"/>
                    </a:lnTo>
                    <a:lnTo>
                      <a:pt x="416" y="162"/>
                    </a:lnTo>
                    <a:lnTo>
                      <a:pt x="404" y="139"/>
                    </a:lnTo>
                    <a:lnTo>
                      <a:pt x="385" y="117"/>
                    </a:lnTo>
                    <a:lnTo>
                      <a:pt x="366" y="95"/>
                    </a:lnTo>
                    <a:lnTo>
                      <a:pt x="342" y="78"/>
                    </a:lnTo>
                    <a:lnTo>
                      <a:pt x="292" y="45"/>
                    </a:lnTo>
                    <a:lnTo>
                      <a:pt x="230" y="22"/>
                    </a:lnTo>
                    <a:lnTo>
                      <a:pt x="174" y="11"/>
                    </a:lnTo>
                    <a:lnTo>
                      <a:pt x="112" y="0"/>
                    </a:lnTo>
                    <a:lnTo>
                      <a:pt x="56" y="0"/>
                    </a:lnTo>
                    <a:lnTo>
                      <a:pt x="0" y="6"/>
                    </a:lnTo>
                    <a:lnTo>
                      <a:pt x="0" y="50"/>
                    </a:lnTo>
                    <a:lnTo>
                      <a:pt x="0" y="100"/>
                    </a:lnTo>
                    <a:lnTo>
                      <a:pt x="7" y="156"/>
                    </a:lnTo>
                    <a:lnTo>
                      <a:pt x="25" y="212"/>
                    </a:lnTo>
                    <a:lnTo>
                      <a:pt x="50" y="262"/>
                    </a:lnTo>
                    <a:lnTo>
                      <a:pt x="81" y="307"/>
                    </a:lnTo>
                    <a:lnTo>
                      <a:pt x="106" y="329"/>
                    </a:lnTo>
                    <a:lnTo>
                      <a:pt x="131" y="346"/>
                    </a:lnTo>
                    <a:lnTo>
                      <a:pt x="155" y="362"/>
                    </a:lnTo>
                    <a:lnTo>
                      <a:pt x="180" y="379"/>
                    </a:lnTo>
                    <a:lnTo>
                      <a:pt x="186" y="379"/>
                    </a:lnTo>
                    <a:lnTo>
                      <a:pt x="205" y="379"/>
                    </a:lnTo>
                    <a:lnTo>
                      <a:pt x="211" y="373"/>
                    </a:lnTo>
                    <a:lnTo>
                      <a:pt x="218" y="368"/>
                    </a:lnTo>
                    <a:lnTo>
                      <a:pt x="224" y="357"/>
                    </a:lnTo>
                    <a:lnTo>
                      <a:pt x="224" y="340"/>
                    </a:lnTo>
                    <a:lnTo>
                      <a:pt x="224" y="251"/>
                    </a:lnTo>
                    <a:lnTo>
                      <a:pt x="224" y="201"/>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9" name="Freeform 665"/>
              <p:cNvSpPr>
                <a:spLocks/>
              </p:cNvSpPr>
              <p:nvPr/>
            </p:nvSpPr>
            <p:spPr bwMode="auto">
              <a:xfrm>
                <a:off x="1409" y="1139"/>
                <a:ext cx="422" cy="379"/>
              </a:xfrm>
              <a:custGeom>
                <a:avLst/>
                <a:gdLst/>
                <a:ahLst/>
                <a:cxnLst>
                  <a:cxn ang="0">
                    <a:pos x="224" y="201"/>
                  </a:cxn>
                  <a:cxn ang="0">
                    <a:pos x="280" y="201"/>
                  </a:cxn>
                  <a:cxn ang="0">
                    <a:pos x="373" y="201"/>
                  </a:cxn>
                  <a:cxn ang="0">
                    <a:pos x="391" y="201"/>
                  </a:cxn>
                  <a:cxn ang="0">
                    <a:pos x="410" y="195"/>
                  </a:cxn>
                  <a:cxn ang="0">
                    <a:pos x="416" y="190"/>
                  </a:cxn>
                  <a:cxn ang="0">
                    <a:pos x="416" y="184"/>
                  </a:cxn>
                  <a:cxn ang="0">
                    <a:pos x="422" y="167"/>
                  </a:cxn>
                  <a:cxn ang="0">
                    <a:pos x="416" y="162"/>
                  </a:cxn>
                  <a:cxn ang="0">
                    <a:pos x="404" y="139"/>
                  </a:cxn>
                  <a:cxn ang="0">
                    <a:pos x="385" y="117"/>
                  </a:cxn>
                  <a:cxn ang="0">
                    <a:pos x="366" y="95"/>
                  </a:cxn>
                  <a:cxn ang="0">
                    <a:pos x="342" y="78"/>
                  </a:cxn>
                  <a:cxn ang="0">
                    <a:pos x="292" y="45"/>
                  </a:cxn>
                  <a:cxn ang="0">
                    <a:pos x="230" y="22"/>
                  </a:cxn>
                  <a:cxn ang="0">
                    <a:pos x="174" y="11"/>
                  </a:cxn>
                  <a:cxn ang="0">
                    <a:pos x="112" y="0"/>
                  </a:cxn>
                  <a:cxn ang="0">
                    <a:pos x="56" y="0"/>
                  </a:cxn>
                  <a:cxn ang="0">
                    <a:pos x="0" y="6"/>
                  </a:cxn>
                  <a:cxn ang="0">
                    <a:pos x="0" y="50"/>
                  </a:cxn>
                  <a:cxn ang="0">
                    <a:pos x="0" y="100"/>
                  </a:cxn>
                  <a:cxn ang="0">
                    <a:pos x="7" y="156"/>
                  </a:cxn>
                  <a:cxn ang="0">
                    <a:pos x="25" y="212"/>
                  </a:cxn>
                  <a:cxn ang="0">
                    <a:pos x="50" y="262"/>
                  </a:cxn>
                  <a:cxn ang="0">
                    <a:pos x="81" y="307"/>
                  </a:cxn>
                  <a:cxn ang="0">
                    <a:pos x="106" y="329"/>
                  </a:cxn>
                  <a:cxn ang="0">
                    <a:pos x="131" y="346"/>
                  </a:cxn>
                  <a:cxn ang="0">
                    <a:pos x="155" y="362"/>
                  </a:cxn>
                  <a:cxn ang="0">
                    <a:pos x="180" y="379"/>
                  </a:cxn>
                  <a:cxn ang="0">
                    <a:pos x="186" y="379"/>
                  </a:cxn>
                  <a:cxn ang="0">
                    <a:pos x="205" y="379"/>
                  </a:cxn>
                  <a:cxn ang="0">
                    <a:pos x="211" y="373"/>
                  </a:cxn>
                  <a:cxn ang="0">
                    <a:pos x="218" y="368"/>
                  </a:cxn>
                  <a:cxn ang="0">
                    <a:pos x="224" y="357"/>
                  </a:cxn>
                  <a:cxn ang="0">
                    <a:pos x="224" y="340"/>
                  </a:cxn>
                  <a:cxn ang="0">
                    <a:pos x="224" y="251"/>
                  </a:cxn>
                  <a:cxn ang="0">
                    <a:pos x="224" y="201"/>
                  </a:cxn>
                </a:cxnLst>
                <a:rect l="0" t="0" r="r" b="b"/>
                <a:pathLst>
                  <a:path w="422" h="379">
                    <a:moveTo>
                      <a:pt x="224" y="201"/>
                    </a:moveTo>
                    <a:lnTo>
                      <a:pt x="280" y="201"/>
                    </a:lnTo>
                    <a:lnTo>
                      <a:pt x="373" y="201"/>
                    </a:lnTo>
                    <a:lnTo>
                      <a:pt x="391" y="201"/>
                    </a:lnTo>
                    <a:lnTo>
                      <a:pt x="410" y="195"/>
                    </a:lnTo>
                    <a:lnTo>
                      <a:pt x="416" y="190"/>
                    </a:lnTo>
                    <a:lnTo>
                      <a:pt x="416" y="184"/>
                    </a:lnTo>
                    <a:lnTo>
                      <a:pt x="422" y="167"/>
                    </a:lnTo>
                    <a:lnTo>
                      <a:pt x="416" y="162"/>
                    </a:lnTo>
                    <a:lnTo>
                      <a:pt x="404" y="139"/>
                    </a:lnTo>
                    <a:lnTo>
                      <a:pt x="385" y="117"/>
                    </a:lnTo>
                    <a:lnTo>
                      <a:pt x="366" y="95"/>
                    </a:lnTo>
                    <a:lnTo>
                      <a:pt x="342" y="78"/>
                    </a:lnTo>
                    <a:lnTo>
                      <a:pt x="292" y="45"/>
                    </a:lnTo>
                    <a:lnTo>
                      <a:pt x="230" y="22"/>
                    </a:lnTo>
                    <a:lnTo>
                      <a:pt x="174" y="11"/>
                    </a:lnTo>
                    <a:lnTo>
                      <a:pt x="112" y="0"/>
                    </a:lnTo>
                    <a:lnTo>
                      <a:pt x="56" y="0"/>
                    </a:lnTo>
                    <a:lnTo>
                      <a:pt x="0" y="6"/>
                    </a:lnTo>
                    <a:lnTo>
                      <a:pt x="0" y="50"/>
                    </a:lnTo>
                    <a:lnTo>
                      <a:pt x="0" y="100"/>
                    </a:lnTo>
                    <a:lnTo>
                      <a:pt x="7" y="156"/>
                    </a:lnTo>
                    <a:lnTo>
                      <a:pt x="25" y="212"/>
                    </a:lnTo>
                    <a:lnTo>
                      <a:pt x="50" y="262"/>
                    </a:lnTo>
                    <a:lnTo>
                      <a:pt x="81" y="307"/>
                    </a:lnTo>
                    <a:lnTo>
                      <a:pt x="106" y="329"/>
                    </a:lnTo>
                    <a:lnTo>
                      <a:pt x="131" y="346"/>
                    </a:lnTo>
                    <a:lnTo>
                      <a:pt x="155" y="362"/>
                    </a:lnTo>
                    <a:lnTo>
                      <a:pt x="180" y="379"/>
                    </a:lnTo>
                    <a:lnTo>
                      <a:pt x="186" y="379"/>
                    </a:lnTo>
                    <a:lnTo>
                      <a:pt x="205" y="379"/>
                    </a:lnTo>
                    <a:lnTo>
                      <a:pt x="211" y="373"/>
                    </a:lnTo>
                    <a:lnTo>
                      <a:pt x="218" y="368"/>
                    </a:lnTo>
                    <a:lnTo>
                      <a:pt x="224" y="357"/>
                    </a:lnTo>
                    <a:lnTo>
                      <a:pt x="224" y="340"/>
                    </a:lnTo>
                    <a:lnTo>
                      <a:pt x="224" y="251"/>
                    </a:lnTo>
                    <a:lnTo>
                      <a:pt x="224" y="201"/>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0" name="Freeform 666"/>
              <p:cNvSpPr>
                <a:spLocks/>
              </p:cNvSpPr>
              <p:nvPr/>
            </p:nvSpPr>
            <p:spPr bwMode="auto">
              <a:xfrm>
                <a:off x="1465" y="1189"/>
                <a:ext cx="279" cy="251"/>
              </a:xfrm>
              <a:custGeom>
                <a:avLst/>
                <a:gdLst/>
                <a:ahLst/>
                <a:cxnLst>
                  <a:cxn ang="0">
                    <a:pos x="118" y="112"/>
                  </a:cxn>
                  <a:cxn ang="0">
                    <a:pos x="180" y="112"/>
                  </a:cxn>
                  <a:cxn ang="0">
                    <a:pos x="261" y="112"/>
                  </a:cxn>
                  <a:cxn ang="0">
                    <a:pos x="273" y="106"/>
                  </a:cxn>
                  <a:cxn ang="0">
                    <a:pos x="279" y="101"/>
                  </a:cxn>
                  <a:cxn ang="0">
                    <a:pos x="273" y="89"/>
                  </a:cxn>
                  <a:cxn ang="0">
                    <a:pos x="273" y="84"/>
                  </a:cxn>
                  <a:cxn ang="0">
                    <a:pos x="248" y="62"/>
                  </a:cxn>
                  <a:cxn ang="0">
                    <a:pos x="217" y="45"/>
                  </a:cxn>
                  <a:cxn ang="0">
                    <a:pos x="180" y="28"/>
                  </a:cxn>
                  <a:cxn ang="0">
                    <a:pos x="143" y="17"/>
                  </a:cxn>
                  <a:cxn ang="0">
                    <a:pos x="99" y="6"/>
                  </a:cxn>
                  <a:cxn ang="0">
                    <a:pos x="62" y="0"/>
                  </a:cxn>
                  <a:cxn ang="0">
                    <a:pos x="31" y="0"/>
                  </a:cxn>
                  <a:cxn ang="0">
                    <a:pos x="0" y="0"/>
                  </a:cxn>
                  <a:cxn ang="0">
                    <a:pos x="0" y="28"/>
                  </a:cxn>
                  <a:cxn ang="0">
                    <a:pos x="0" y="56"/>
                  </a:cxn>
                  <a:cxn ang="0">
                    <a:pos x="6" y="95"/>
                  </a:cxn>
                  <a:cxn ang="0">
                    <a:pos x="19" y="128"/>
                  </a:cxn>
                  <a:cxn ang="0">
                    <a:pos x="31" y="162"/>
                  </a:cxn>
                  <a:cxn ang="0">
                    <a:pos x="50" y="195"/>
                  </a:cxn>
                  <a:cxn ang="0">
                    <a:pos x="68" y="223"/>
                  </a:cxn>
                  <a:cxn ang="0">
                    <a:pos x="93" y="245"/>
                  </a:cxn>
                  <a:cxn ang="0">
                    <a:pos x="99" y="245"/>
                  </a:cxn>
                  <a:cxn ang="0">
                    <a:pos x="106" y="251"/>
                  </a:cxn>
                  <a:cxn ang="0">
                    <a:pos x="118" y="251"/>
                  </a:cxn>
                  <a:cxn ang="0">
                    <a:pos x="118" y="234"/>
                  </a:cxn>
                  <a:cxn ang="0">
                    <a:pos x="118" y="162"/>
                  </a:cxn>
                  <a:cxn ang="0">
                    <a:pos x="118" y="112"/>
                  </a:cxn>
                </a:cxnLst>
                <a:rect l="0" t="0" r="r" b="b"/>
                <a:pathLst>
                  <a:path w="279" h="251">
                    <a:moveTo>
                      <a:pt x="118" y="112"/>
                    </a:moveTo>
                    <a:lnTo>
                      <a:pt x="180" y="112"/>
                    </a:lnTo>
                    <a:lnTo>
                      <a:pt x="261" y="112"/>
                    </a:lnTo>
                    <a:lnTo>
                      <a:pt x="273" y="106"/>
                    </a:lnTo>
                    <a:lnTo>
                      <a:pt x="279" y="101"/>
                    </a:lnTo>
                    <a:lnTo>
                      <a:pt x="273" y="89"/>
                    </a:lnTo>
                    <a:lnTo>
                      <a:pt x="273" y="84"/>
                    </a:lnTo>
                    <a:lnTo>
                      <a:pt x="248" y="62"/>
                    </a:lnTo>
                    <a:lnTo>
                      <a:pt x="217" y="45"/>
                    </a:lnTo>
                    <a:lnTo>
                      <a:pt x="180" y="28"/>
                    </a:lnTo>
                    <a:lnTo>
                      <a:pt x="143" y="17"/>
                    </a:lnTo>
                    <a:lnTo>
                      <a:pt x="99" y="6"/>
                    </a:lnTo>
                    <a:lnTo>
                      <a:pt x="62" y="0"/>
                    </a:lnTo>
                    <a:lnTo>
                      <a:pt x="31" y="0"/>
                    </a:lnTo>
                    <a:lnTo>
                      <a:pt x="0" y="0"/>
                    </a:lnTo>
                    <a:lnTo>
                      <a:pt x="0" y="28"/>
                    </a:lnTo>
                    <a:lnTo>
                      <a:pt x="0" y="56"/>
                    </a:lnTo>
                    <a:lnTo>
                      <a:pt x="6" y="95"/>
                    </a:lnTo>
                    <a:lnTo>
                      <a:pt x="19" y="128"/>
                    </a:lnTo>
                    <a:lnTo>
                      <a:pt x="31" y="162"/>
                    </a:lnTo>
                    <a:lnTo>
                      <a:pt x="50" y="195"/>
                    </a:lnTo>
                    <a:lnTo>
                      <a:pt x="68" y="223"/>
                    </a:lnTo>
                    <a:lnTo>
                      <a:pt x="93" y="245"/>
                    </a:lnTo>
                    <a:lnTo>
                      <a:pt x="99" y="245"/>
                    </a:lnTo>
                    <a:lnTo>
                      <a:pt x="106" y="251"/>
                    </a:lnTo>
                    <a:lnTo>
                      <a:pt x="118" y="251"/>
                    </a:lnTo>
                    <a:lnTo>
                      <a:pt x="118" y="234"/>
                    </a:lnTo>
                    <a:lnTo>
                      <a:pt x="118" y="162"/>
                    </a:lnTo>
                    <a:lnTo>
                      <a:pt x="118" y="112"/>
                    </a:lnTo>
                    <a:close/>
                  </a:path>
                </a:pathLst>
              </a:custGeom>
              <a:solidFill>
                <a:srgbClr val="D9002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1" name="Freeform 667"/>
              <p:cNvSpPr>
                <a:spLocks/>
              </p:cNvSpPr>
              <p:nvPr/>
            </p:nvSpPr>
            <p:spPr bwMode="auto">
              <a:xfrm>
                <a:off x="1465" y="1189"/>
                <a:ext cx="279" cy="251"/>
              </a:xfrm>
              <a:custGeom>
                <a:avLst/>
                <a:gdLst/>
                <a:ahLst/>
                <a:cxnLst>
                  <a:cxn ang="0">
                    <a:pos x="118" y="112"/>
                  </a:cxn>
                  <a:cxn ang="0">
                    <a:pos x="180" y="112"/>
                  </a:cxn>
                  <a:cxn ang="0">
                    <a:pos x="261" y="112"/>
                  </a:cxn>
                  <a:cxn ang="0">
                    <a:pos x="273" y="106"/>
                  </a:cxn>
                  <a:cxn ang="0">
                    <a:pos x="279" y="101"/>
                  </a:cxn>
                  <a:cxn ang="0">
                    <a:pos x="273" y="89"/>
                  </a:cxn>
                  <a:cxn ang="0">
                    <a:pos x="273" y="84"/>
                  </a:cxn>
                  <a:cxn ang="0">
                    <a:pos x="248" y="62"/>
                  </a:cxn>
                  <a:cxn ang="0">
                    <a:pos x="217" y="45"/>
                  </a:cxn>
                  <a:cxn ang="0">
                    <a:pos x="180" y="28"/>
                  </a:cxn>
                  <a:cxn ang="0">
                    <a:pos x="143" y="17"/>
                  </a:cxn>
                  <a:cxn ang="0">
                    <a:pos x="99" y="6"/>
                  </a:cxn>
                  <a:cxn ang="0">
                    <a:pos x="62" y="0"/>
                  </a:cxn>
                  <a:cxn ang="0">
                    <a:pos x="31" y="0"/>
                  </a:cxn>
                  <a:cxn ang="0">
                    <a:pos x="0" y="0"/>
                  </a:cxn>
                  <a:cxn ang="0">
                    <a:pos x="0" y="28"/>
                  </a:cxn>
                  <a:cxn ang="0">
                    <a:pos x="0" y="56"/>
                  </a:cxn>
                  <a:cxn ang="0">
                    <a:pos x="6" y="95"/>
                  </a:cxn>
                  <a:cxn ang="0">
                    <a:pos x="19" y="128"/>
                  </a:cxn>
                  <a:cxn ang="0">
                    <a:pos x="31" y="162"/>
                  </a:cxn>
                  <a:cxn ang="0">
                    <a:pos x="50" y="195"/>
                  </a:cxn>
                  <a:cxn ang="0">
                    <a:pos x="68" y="223"/>
                  </a:cxn>
                  <a:cxn ang="0">
                    <a:pos x="93" y="245"/>
                  </a:cxn>
                  <a:cxn ang="0">
                    <a:pos x="99" y="245"/>
                  </a:cxn>
                  <a:cxn ang="0">
                    <a:pos x="106" y="251"/>
                  </a:cxn>
                  <a:cxn ang="0">
                    <a:pos x="118" y="251"/>
                  </a:cxn>
                  <a:cxn ang="0">
                    <a:pos x="118" y="234"/>
                  </a:cxn>
                  <a:cxn ang="0">
                    <a:pos x="118" y="162"/>
                  </a:cxn>
                  <a:cxn ang="0">
                    <a:pos x="118" y="112"/>
                  </a:cxn>
                </a:cxnLst>
                <a:rect l="0" t="0" r="r" b="b"/>
                <a:pathLst>
                  <a:path w="279" h="251">
                    <a:moveTo>
                      <a:pt x="118" y="112"/>
                    </a:moveTo>
                    <a:lnTo>
                      <a:pt x="180" y="112"/>
                    </a:lnTo>
                    <a:lnTo>
                      <a:pt x="261" y="112"/>
                    </a:lnTo>
                    <a:lnTo>
                      <a:pt x="273" y="106"/>
                    </a:lnTo>
                    <a:lnTo>
                      <a:pt x="279" y="101"/>
                    </a:lnTo>
                    <a:lnTo>
                      <a:pt x="273" y="89"/>
                    </a:lnTo>
                    <a:lnTo>
                      <a:pt x="273" y="84"/>
                    </a:lnTo>
                    <a:lnTo>
                      <a:pt x="248" y="62"/>
                    </a:lnTo>
                    <a:lnTo>
                      <a:pt x="217" y="45"/>
                    </a:lnTo>
                    <a:lnTo>
                      <a:pt x="180" y="28"/>
                    </a:lnTo>
                    <a:lnTo>
                      <a:pt x="143" y="17"/>
                    </a:lnTo>
                    <a:lnTo>
                      <a:pt x="99" y="6"/>
                    </a:lnTo>
                    <a:lnTo>
                      <a:pt x="62" y="0"/>
                    </a:lnTo>
                    <a:lnTo>
                      <a:pt x="31" y="0"/>
                    </a:lnTo>
                    <a:lnTo>
                      <a:pt x="0" y="0"/>
                    </a:lnTo>
                    <a:lnTo>
                      <a:pt x="0" y="28"/>
                    </a:lnTo>
                    <a:lnTo>
                      <a:pt x="0" y="56"/>
                    </a:lnTo>
                    <a:lnTo>
                      <a:pt x="6" y="95"/>
                    </a:lnTo>
                    <a:lnTo>
                      <a:pt x="19" y="128"/>
                    </a:lnTo>
                    <a:lnTo>
                      <a:pt x="31" y="162"/>
                    </a:lnTo>
                    <a:lnTo>
                      <a:pt x="50" y="195"/>
                    </a:lnTo>
                    <a:lnTo>
                      <a:pt x="68" y="223"/>
                    </a:lnTo>
                    <a:lnTo>
                      <a:pt x="93" y="245"/>
                    </a:lnTo>
                    <a:lnTo>
                      <a:pt x="99" y="245"/>
                    </a:lnTo>
                    <a:lnTo>
                      <a:pt x="106" y="251"/>
                    </a:lnTo>
                    <a:lnTo>
                      <a:pt x="118" y="251"/>
                    </a:lnTo>
                    <a:lnTo>
                      <a:pt x="118" y="234"/>
                    </a:lnTo>
                    <a:lnTo>
                      <a:pt x="118" y="162"/>
                    </a:lnTo>
                    <a:lnTo>
                      <a:pt x="118" y="112"/>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2" name="Freeform 668"/>
              <p:cNvSpPr>
                <a:spLocks/>
              </p:cNvSpPr>
              <p:nvPr/>
            </p:nvSpPr>
            <p:spPr bwMode="auto">
              <a:xfrm>
                <a:off x="1471" y="1195"/>
                <a:ext cx="255" cy="228"/>
              </a:xfrm>
              <a:custGeom>
                <a:avLst/>
                <a:gdLst/>
                <a:ahLst/>
                <a:cxnLst>
                  <a:cxn ang="0">
                    <a:pos x="249" y="78"/>
                  </a:cxn>
                  <a:cxn ang="0">
                    <a:pos x="249" y="83"/>
                  </a:cxn>
                  <a:cxn ang="0">
                    <a:pos x="255" y="89"/>
                  </a:cxn>
                  <a:cxn ang="0">
                    <a:pos x="249" y="95"/>
                  </a:cxn>
                  <a:cxn ang="0">
                    <a:pos x="236" y="100"/>
                  </a:cxn>
                  <a:cxn ang="0">
                    <a:pos x="162" y="100"/>
                  </a:cxn>
                  <a:cxn ang="0">
                    <a:pos x="112" y="100"/>
                  </a:cxn>
                  <a:cxn ang="0">
                    <a:pos x="112" y="145"/>
                  </a:cxn>
                  <a:cxn ang="0">
                    <a:pos x="112" y="212"/>
                  </a:cxn>
                  <a:cxn ang="0">
                    <a:pos x="106" y="228"/>
                  </a:cxn>
                  <a:cxn ang="0">
                    <a:pos x="100" y="228"/>
                  </a:cxn>
                  <a:cxn ang="0">
                    <a:pos x="93" y="223"/>
                  </a:cxn>
                  <a:cxn ang="0">
                    <a:pos x="87" y="223"/>
                  </a:cxn>
                  <a:cxn ang="0">
                    <a:pos x="62" y="200"/>
                  </a:cxn>
                  <a:cxn ang="0">
                    <a:pos x="44" y="178"/>
                  </a:cxn>
                  <a:cxn ang="0">
                    <a:pos x="31" y="150"/>
                  </a:cxn>
                  <a:cxn ang="0">
                    <a:pos x="19" y="117"/>
                  </a:cxn>
                  <a:cxn ang="0">
                    <a:pos x="7" y="83"/>
                  </a:cxn>
                  <a:cxn ang="0">
                    <a:pos x="0" y="50"/>
                  </a:cxn>
                  <a:cxn ang="0">
                    <a:pos x="0" y="22"/>
                  </a:cxn>
                  <a:cxn ang="0">
                    <a:pos x="0" y="0"/>
                  </a:cxn>
                  <a:cxn ang="0">
                    <a:pos x="56" y="0"/>
                  </a:cxn>
                  <a:cxn ang="0">
                    <a:pos x="131" y="17"/>
                  </a:cxn>
                  <a:cxn ang="0">
                    <a:pos x="162" y="28"/>
                  </a:cxn>
                  <a:cxn ang="0">
                    <a:pos x="199" y="39"/>
                  </a:cxn>
                  <a:cxn ang="0">
                    <a:pos x="224" y="56"/>
                  </a:cxn>
                  <a:cxn ang="0">
                    <a:pos x="249" y="78"/>
                  </a:cxn>
                </a:cxnLst>
                <a:rect l="0" t="0" r="r" b="b"/>
                <a:pathLst>
                  <a:path w="255" h="228">
                    <a:moveTo>
                      <a:pt x="249" y="78"/>
                    </a:moveTo>
                    <a:lnTo>
                      <a:pt x="249" y="83"/>
                    </a:lnTo>
                    <a:lnTo>
                      <a:pt x="255" y="89"/>
                    </a:lnTo>
                    <a:lnTo>
                      <a:pt x="249" y="95"/>
                    </a:lnTo>
                    <a:lnTo>
                      <a:pt x="236" y="100"/>
                    </a:lnTo>
                    <a:lnTo>
                      <a:pt x="162" y="100"/>
                    </a:lnTo>
                    <a:lnTo>
                      <a:pt x="112" y="100"/>
                    </a:lnTo>
                    <a:lnTo>
                      <a:pt x="112" y="145"/>
                    </a:lnTo>
                    <a:lnTo>
                      <a:pt x="112" y="212"/>
                    </a:lnTo>
                    <a:lnTo>
                      <a:pt x="106" y="228"/>
                    </a:lnTo>
                    <a:lnTo>
                      <a:pt x="100" y="228"/>
                    </a:lnTo>
                    <a:lnTo>
                      <a:pt x="93" y="223"/>
                    </a:lnTo>
                    <a:lnTo>
                      <a:pt x="87" y="223"/>
                    </a:lnTo>
                    <a:lnTo>
                      <a:pt x="62" y="200"/>
                    </a:lnTo>
                    <a:lnTo>
                      <a:pt x="44" y="178"/>
                    </a:lnTo>
                    <a:lnTo>
                      <a:pt x="31" y="150"/>
                    </a:lnTo>
                    <a:lnTo>
                      <a:pt x="19" y="117"/>
                    </a:lnTo>
                    <a:lnTo>
                      <a:pt x="7" y="83"/>
                    </a:lnTo>
                    <a:lnTo>
                      <a:pt x="0" y="50"/>
                    </a:lnTo>
                    <a:lnTo>
                      <a:pt x="0" y="22"/>
                    </a:lnTo>
                    <a:lnTo>
                      <a:pt x="0" y="0"/>
                    </a:lnTo>
                    <a:lnTo>
                      <a:pt x="56" y="0"/>
                    </a:lnTo>
                    <a:lnTo>
                      <a:pt x="131" y="17"/>
                    </a:lnTo>
                    <a:lnTo>
                      <a:pt x="162" y="28"/>
                    </a:lnTo>
                    <a:lnTo>
                      <a:pt x="199" y="39"/>
                    </a:lnTo>
                    <a:lnTo>
                      <a:pt x="224" y="56"/>
                    </a:lnTo>
                    <a:lnTo>
                      <a:pt x="249" y="78"/>
                    </a:lnTo>
                    <a:close/>
                  </a:path>
                </a:pathLst>
              </a:custGeom>
              <a:solidFill>
                <a:srgbClr val="DE0045"/>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3" name="Freeform 669"/>
              <p:cNvSpPr>
                <a:spLocks/>
              </p:cNvSpPr>
              <p:nvPr/>
            </p:nvSpPr>
            <p:spPr bwMode="auto">
              <a:xfrm>
                <a:off x="1478" y="1200"/>
                <a:ext cx="229" cy="207"/>
              </a:xfrm>
              <a:custGeom>
                <a:avLst/>
                <a:gdLst/>
                <a:ahLst/>
                <a:cxnLst>
                  <a:cxn ang="0">
                    <a:pos x="223" y="73"/>
                  </a:cxn>
                  <a:cxn ang="0">
                    <a:pos x="223" y="73"/>
                  </a:cxn>
                  <a:cxn ang="0">
                    <a:pos x="229" y="78"/>
                  </a:cxn>
                  <a:cxn ang="0">
                    <a:pos x="223" y="90"/>
                  </a:cxn>
                  <a:cxn ang="0">
                    <a:pos x="211" y="90"/>
                  </a:cxn>
                  <a:cxn ang="0">
                    <a:pos x="149" y="90"/>
                  </a:cxn>
                  <a:cxn ang="0">
                    <a:pos x="99" y="90"/>
                  </a:cxn>
                  <a:cxn ang="0">
                    <a:pos x="99" y="134"/>
                  </a:cxn>
                  <a:cxn ang="0">
                    <a:pos x="99" y="190"/>
                  </a:cxn>
                  <a:cxn ang="0">
                    <a:pos x="99" y="207"/>
                  </a:cxn>
                  <a:cxn ang="0">
                    <a:pos x="86" y="207"/>
                  </a:cxn>
                  <a:cxn ang="0">
                    <a:pos x="80" y="207"/>
                  </a:cxn>
                  <a:cxn ang="0">
                    <a:pos x="80" y="201"/>
                  </a:cxn>
                  <a:cxn ang="0">
                    <a:pos x="55" y="184"/>
                  </a:cxn>
                  <a:cxn ang="0">
                    <a:pos x="43" y="162"/>
                  </a:cxn>
                  <a:cxn ang="0">
                    <a:pos x="24" y="134"/>
                  </a:cxn>
                  <a:cxn ang="0">
                    <a:pos x="12" y="106"/>
                  </a:cxn>
                  <a:cxn ang="0">
                    <a:pos x="0" y="51"/>
                  </a:cxn>
                  <a:cxn ang="0">
                    <a:pos x="0" y="0"/>
                  </a:cxn>
                  <a:cxn ang="0">
                    <a:pos x="55" y="0"/>
                  </a:cxn>
                  <a:cxn ang="0">
                    <a:pos x="117" y="17"/>
                  </a:cxn>
                  <a:cxn ang="0">
                    <a:pos x="149" y="23"/>
                  </a:cxn>
                  <a:cxn ang="0">
                    <a:pos x="180" y="39"/>
                  </a:cxn>
                  <a:cxn ang="0">
                    <a:pos x="204" y="56"/>
                  </a:cxn>
                  <a:cxn ang="0">
                    <a:pos x="223" y="73"/>
                  </a:cxn>
                </a:cxnLst>
                <a:rect l="0" t="0" r="r" b="b"/>
                <a:pathLst>
                  <a:path w="229" h="207">
                    <a:moveTo>
                      <a:pt x="223" y="73"/>
                    </a:moveTo>
                    <a:lnTo>
                      <a:pt x="223" y="73"/>
                    </a:lnTo>
                    <a:lnTo>
                      <a:pt x="229" y="78"/>
                    </a:lnTo>
                    <a:lnTo>
                      <a:pt x="223" y="90"/>
                    </a:lnTo>
                    <a:lnTo>
                      <a:pt x="211" y="90"/>
                    </a:lnTo>
                    <a:lnTo>
                      <a:pt x="149" y="90"/>
                    </a:lnTo>
                    <a:lnTo>
                      <a:pt x="99" y="90"/>
                    </a:lnTo>
                    <a:lnTo>
                      <a:pt x="99" y="134"/>
                    </a:lnTo>
                    <a:lnTo>
                      <a:pt x="99" y="190"/>
                    </a:lnTo>
                    <a:lnTo>
                      <a:pt x="99" y="207"/>
                    </a:lnTo>
                    <a:lnTo>
                      <a:pt x="86" y="207"/>
                    </a:lnTo>
                    <a:lnTo>
                      <a:pt x="80" y="207"/>
                    </a:lnTo>
                    <a:lnTo>
                      <a:pt x="80" y="201"/>
                    </a:lnTo>
                    <a:lnTo>
                      <a:pt x="55" y="184"/>
                    </a:lnTo>
                    <a:lnTo>
                      <a:pt x="43" y="162"/>
                    </a:lnTo>
                    <a:lnTo>
                      <a:pt x="24" y="134"/>
                    </a:lnTo>
                    <a:lnTo>
                      <a:pt x="12" y="106"/>
                    </a:lnTo>
                    <a:lnTo>
                      <a:pt x="0" y="51"/>
                    </a:lnTo>
                    <a:lnTo>
                      <a:pt x="0" y="0"/>
                    </a:lnTo>
                    <a:lnTo>
                      <a:pt x="55" y="0"/>
                    </a:lnTo>
                    <a:lnTo>
                      <a:pt x="117" y="17"/>
                    </a:lnTo>
                    <a:lnTo>
                      <a:pt x="149" y="23"/>
                    </a:lnTo>
                    <a:lnTo>
                      <a:pt x="180" y="39"/>
                    </a:lnTo>
                    <a:lnTo>
                      <a:pt x="204" y="56"/>
                    </a:lnTo>
                    <a:lnTo>
                      <a:pt x="223" y="73"/>
                    </a:lnTo>
                    <a:close/>
                  </a:path>
                </a:pathLst>
              </a:custGeom>
              <a:solidFill>
                <a:srgbClr val="E31763"/>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4" name="Freeform 670"/>
              <p:cNvSpPr>
                <a:spLocks/>
              </p:cNvSpPr>
              <p:nvPr/>
            </p:nvSpPr>
            <p:spPr bwMode="auto">
              <a:xfrm>
                <a:off x="1484" y="1206"/>
                <a:ext cx="205" cy="184"/>
              </a:xfrm>
              <a:custGeom>
                <a:avLst/>
                <a:gdLst/>
                <a:ahLst/>
                <a:cxnLst>
                  <a:cxn ang="0">
                    <a:pos x="198" y="67"/>
                  </a:cxn>
                  <a:cxn ang="0">
                    <a:pos x="198" y="67"/>
                  </a:cxn>
                  <a:cxn ang="0">
                    <a:pos x="205" y="72"/>
                  </a:cxn>
                  <a:cxn ang="0">
                    <a:pos x="198" y="78"/>
                  </a:cxn>
                  <a:cxn ang="0">
                    <a:pos x="186" y="84"/>
                  </a:cxn>
                  <a:cxn ang="0">
                    <a:pos x="130" y="84"/>
                  </a:cxn>
                  <a:cxn ang="0">
                    <a:pos x="87" y="84"/>
                  </a:cxn>
                  <a:cxn ang="0">
                    <a:pos x="87" y="117"/>
                  </a:cxn>
                  <a:cxn ang="0">
                    <a:pos x="87" y="173"/>
                  </a:cxn>
                  <a:cxn ang="0">
                    <a:pos x="87" y="184"/>
                  </a:cxn>
                  <a:cxn ang="0">
                    <a:pos x="80" y="184"/>
                  </a:cxn>
                  <a:cxn ang="0">
                    <a:pos x="74" y="184"/>
                  </a:cxn>
                  <a:cxn ang="0">
                    <a:pos x="74" y="178"/>
                  </a:cxn>
                  <a:cxn ang="0">
                    <a:pos x="56" y="162"/>
                  </a:cxn>
                  <a:cxn ang="0">
                    <a:pos x="37" y="145"/>
                  </a:cxn>
                  <a:cxn ang="0">
                    <a:pos x="25" y="123"/>
                  </a:cxn>
                  <a:cxn ang="0">
                    <a:pos x="12" y="95"/>
                  </a:cxn>
                  <a:cxn ang="0">
                    <a:pos x="0" y="45"/>
                  </a:cxn>
                  <a:cxn ang="0">
                    <a:pos x="0" y="0"/>
                  </a:cxn>
                  <a:cxn ang="0">
                    <a:pos x="49" y="6"/>
                  </a:cxn>
                  <a:cxn ang="0">
                    <a:pos x="105" y="17"/>
                  </a:cxn>
                  <a:cxn ang="0">
                    <a:pos x="130" y="22"/>
                  </a:cxn>
                  <a:cxn ang="0">
                    <a:pos x="155" y="33"/>
                  </a:cxn>
                  <a:cxn ang="0">
                    <a:pos x="180" y="50"/>
                  </a:cxn>
                  <a:cxn ang="0">
                    <a:pos x="198" y="67"/>
                  </a:cxn>
                </a:cxnLst>
                <a:rect l="0" t="0" r="r" b="b"/>
                <a:pathLst>
                  <a:path w="205" h="184">
                    <a:moveTo>
                      <a:pt x="198" y="67"/>
                    </a:moveTo>
                    <a:lnTo>
                      <a:pt x="198" y="67"/>
                    </a:lnTo>
                    <a:lnTo>
                      <a:pt x="205" y="72"/>
                    </a:lnTo>
                    <a:lnTo>
                      <a:pt x="198" y="78"/>
                    </a:lnTo>
                    <a:lnTo>
                      <a:pt x="186" y="84"/>
                    </a:lnTo>
                    <a:lnTo>
                      <a:pt x="130" y="84"/>
                    </a:lnTo>
                    <a:lnTo>
                      <a:pt x="87" y="84"/>
                    </a:lnTo>
                    <a:lnTo>
                      <a:pt x="87" y="117"/>
                    </a:lnTo>
                    <a:lnTo>
                      <a:pt x="87" y="173"/>
                    </a:lnTo>
                    <a:lnTo>
                      <a:pt x="87" y="184"/>
                    </a:lnTo>
                    <a:lnTo>
                      <a:pt x="80" y="184"/>
                    </a:lnTo>
                    <a:lnTo>
                      <a:pt x="74" y="184"/>
                    </a:lnTo>
                    <a:lnTo>
                      <a:pt x="74" y="178"/>
                    </a:lnTo>
                    <a:lnTo>
                      <a:pt x="56" y="162"/>
                    </a:lnTo>
                    <a:lnTo>
                      <a:pt x="37" y="145"/>
                    </a:lnTo>
                    <a:lnTo>
                      <a:pt x="25" y="123"/>
                    </a:lnTo>
                    <a:lnTo>
                      <a:pt x="12" y="95"/>
                    </a:lnTo>
                    <a:lnTo>
                      <a:pt x="0" y="45"/>
                    </a:lnTo>
                    <a:lnTo>
                      <a:pt x="0" y="0"/>
                    </a:lnTo>
                    <a:lnTo>
                      <a:pt x="49" y="6"/>
                    </a:lnTo>
                    <a:lnTo>
                      <a:pt x="105" y="17"/>
                    </a:lnTo>
                    <a:lnTo>
                      <a:pt x="130" y="22"/>
                    </a:lnTo>
                    <a:lnTo>
                      <a:pt x="155" y="33"/>
                    </a:lnTo>
                    <a:lnTo>
                      <a:pt x="180" y="50"/>
                    </a:lnTo>
                    <a:lnTo>
                      <a:pt x="198" y="67"/>
                    </a:lnTo>
                    <a:close/>
                  </a:path>
                </a:pathLst>
              </a:custGeom>
              <a:solidFill>
                <a:srgbClr val="E8358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5" name="Freeform 671"/>
              <p:cNvSpPr>
                <a:spLocks/>
              </p:cNvSpPr>
              <p:nvPr/>
            </p:nvSpPr>
            <p:spPr bwMode="auto">
              <a:xfrm>
                <a:off x="1496" y="1217"/>
                <a:ext cx="174" cy="156"/>
              </a:xfrm>
              <a:custGeom>
                <a:avLst/>
                <a:gdLst/>
                <a:ahLst/>
                <a:cxnLst>
                  <a:cxn ang="0">
                    <a:pos x="168" y="50"/>
                  </a:cxn>
                  <a:cxn ang="0">
                    <a:pos x="168" y="56"/>
                  </a:cxn>
                  <a:cxn ang="0">
                    <a:pos x="174" y="61"/>
                  </a:cxn>
                  <a:cxn ang="0">
                    <a:pos x="168" y="61"/>
                  </a:cxn>
                  <a:cxn ang="0">
                    <a:pos x="162" y="67"/>
                  </a:cxn>
                  <a:cxn ang="0">
                    <a:pos x="106" y="67"/>
                  </a:cxn>
                  <a:cxn ang="0">
                    <a:pos x="75" y="67"/>
                  </a:cxn>
                  <a:cxn ang="0">
                    <a:pos x="75" y="100"/>
                  </a:cxn>
                  <a:cxn ang="0">
                    <a:pos x="75" y="145"/>
                  </a:cxn>
                  <a:cxn ang="0">
                    <a:pos x="68" y="156"/>
                  </a:cxn>
                  <a:cxn ang="0">
                    <a:pos x="62" y="156"/>
                  </a:cxn>
                  <a:cxn ang="0">
                    <a:pos x="62" y="156"/>
                  </a:cxn>
                  <a:cxn ang="0">
                    <a:pos x="56" y="151"/>
                  </a:cxn>
                  <a:cxn ang="0">
                    <a:pos x="44" y="139"/>
                  </a:cxn>
                  <a:cxn ang="0">
                    <a:pos x="31" y="123"/>
                  </a:cxn>
                  <a:cxn ang="0">
                    <a:pos x="19" y="100"/>
                  </a:cxn>
                  <a:cxn ang="0">
                    <a:pos x="6" y="78"/>
                  </a:cxn>
                  <a:cxn ang="0">
                    <a:pos x="0" y="34"/>
                  </a:cxn>
                  <a:cxn ang="0">
                    <a:pos x="0" y="0"/>
                  </a:cxn>
                  <a:cxn ang="0">
                    <a:pos x="37" y="0"/>
                  </a:cxn>
                  <a:cxn ang="0">
                    <a:pos x="87" y="6"/>
                  </a:cxn>
                  <a:cxn ang="0">
                    <a:pos x="112" y="17"/>
                  </a:cxn>
                  <a:cxn ang="0">
                    <a:pos x="131" y="28"/>
                  </a:cxn>
                  <a:cxn ang="0">
                    <a:pos x="149" y="39"/>
                  </a:cxn>
                  <a:cxn ang="0">
                    <a:pos x="168" y="50"/>
                  </a:cxn>
                </a:cxnLst>
                <a:rect l="0" t="0" r="r" b="b"/>
                <a:pathLst>
                  <a:path w="174" h="156">
                    <a:moveTo>
                      <a:pt x="168" y="50"/>
                    </a:moveTo>
                    <a:lnTo>
                      <a:pt x="168" y="56"/>
                    </a:lnTo>
                    <a:lnTo>
                      <a:pt x="174" y="61"/>
                    </a:lnTo>
                    <a:lnTo>
                      <a:pt x="168" y="61"/>
                    </a:lnTo>
                    <a:lnTo>
                      <a:pt x="162" y="67"/>
                    </a:lnTo>
                    <a:lnTo>
                      <a:pt x="106" y="67"/>
                    </a:lnTo>
                    <a:lnTo>
                      <a:pt x="75" y="67"/>
                    </a:lnTo>
                    <a:lnTo>
                      <a:pt x="75" y="100"/>
                    </a:lnTo>
                    <a:lnTo>
                      <a:pt x="75" y="145"/>
                    </a:lnTo>
                    <a:lnTo>
                      <a:pt x="68" y="156"/>
                    </a:lnTo>
                    <a:lnTo>
                      <a:pt x="62" y="156"/>
                    </a:lnTo>
                    <a:lnTo>
                      <a:pt x="56" y="151"/>
                    </a:lnTo>
                    <a:lnTo>
                      <a:pt x="44" y="139"/>
                    </a:lnTo>
                    <a:lnTo>
                      <a:pt x="31" y="123"/>
                    </a:lnTo>
                    <a:lnTo>
                      <a:pt x="19" y="100"/>
                    </a:lnTo>
                    <a:lnTo>
                      <a:pt x="6" y="78"/>
                    </a:lnTo>
                    <a:lnTo>
                      <a:pt x="0" y="34"/>
                    </a:lnTo>
                    <a:lnTo>
                      <a:pt x="0" y="0"/>
                    </a:lnTo>
                    <a:lnTo>
                      <a:pt x="37" y="0"/>
                    </a:lnTo>
                    <a:lnTo>
                      <a:pt x="87" y="6"/>
                    </a:lnTo>
                    <a:lnTo>
                      <a:pt x="112" y="17"/>
                    </a:lnTo>
                    <a:lnTo>
                      <a:pt x="131" y="28"/>
                    </a:lnTo>
                    <a:lnTo>
                      <a:pt x="149" y="39"/>
                    </a:lnTo>
                    <a:lnTo>
                      <a:pt x="168" y="50"/>
                    </a:lnTo>
                    <a:close/>
                  </a:path>
                </a:pathLst>
              </a:custGeom>
              <a:solidFill>
                <a:srgbClr val="F057A3"/>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6" name="Freeform 672"/>
              <p:cNvSpPr>
                <a:spLocks/>
              </p:cNvSpPr>
              <p:nvPr/>
            </p:nvSpPr>
            <p:spPr bwMode="auto">
              <a:xfrm>
                <a:off x="1502" y="1223"/>
                <a:ext cx="149" cy="133"/>
              </a:xfrm>
              <a:custGeom>
                <a:avLst/>
                <a:gdLst/>
                <a:ahLst/>
                <a:cxnLst>
                  <a:cxn ang="0">
                    <a:pos x="143" y="44"/>
                  </a:cxn>
                  <a:cxn ang="0">
                    <a:pos x="149" y="50"/>
                  </a:cxn>
                  <a:cxn ang="0">
                    <a:pos x="137" y="55"/>
                  </a:cxn>
                  <a:cxn ang="0">
                    <a:pos x="93" y="55"/>
                  </a:cxn>
                  <a:cxn ang="0">
                    <a:pos x="62" y="55"/>
                  </a:cxn>
                  <a:cxn ang="0">
                    <a:pos x="62" y="83"/>
                  </a:cxn>
                  <a:cxn ang="0">
                    <a:pos x="62" y="122"/>
                  </a:cxn>
                  <a:cxn ang="0">
                    <a:pos x="56" y="133"/>
                  </a:cxn>
                  <a:cxn ang="0">
                    <a:pos x="50" y="128"/>
                  </a:cxn>
                  <a:cxn ang="0">
                    <a:pos x="25" y="100"/>
                  </a:cxn>
                  <a:cxn ang="0">
                    <a:pos x="7" y="67"/>
                  </a:cxn>
                  <a:cxn ang="0">
                    <a:pos x="0" y="28"/>
                  </a:cxn>
                  <a:cxn ang="0">
                    <a:pos x="0" y="0"/>
                  </a:cxn>
                  <a:cxn ang="0">
                    <a:pos x="31" y="0"/>
                  </a:cxn>
                  <a:cxn ang="0">
                    <a:pos x="75" y="5"/>
                  </a:cxn>
                  <a:cxn ang="0">
                    <a:pos x="112" y="22"/>
                  </a:cxn>
                  <a:cxn ang="0">
                    <a:pos x="143" y="44"/>
                  </a:cxn>
                </a:cxnLst>
                <a:rect l="0" t="0" r="r" b="b"/>
                <a:pathLst>
                  <a:path w="149" h="133">
                    <a:moveTo>
                      <a:pt x="143" y="44"/>
                    </a:moveTo>
                    <a:lnTo>
                      <a:pt x="149" y="50"/>
                    </a:lnTo>
                    <a:lnTo>
                      <a:pt x="137" y="55"/>
                    </a:lnTo>
                    <a:lnTo>
                      <a:pt x="93" y="55"/>
                    </a:lnTo>
                    <a:lnTo>
                      <a:pt x="62" y="55"/>
                    </a:lnTo>
                    <a:lnTo>
                      <a:pt x="62" y="83"/>
                    </a:lnTo>
                    <a:lnTo>
                      <a:pt x="62" y="122"/>
                    </a:lnTo>
                    <a:lnTo>
                      <a:pt x="56" y="133"/>
                    </a:lnTo>
                    <a:lnTo>
                      <a:pt x="50" y="128"/>
                    </a:lnTo>
                    <a:lnTo>
                      <a:pt x="25" y="100"/>
                    </a:lnTo>
                    <a:lnTo>
                      <a:pt x="7" y="67"/>
                    </a:lnTo>
                    <a:lnTo>
                      <a:pt x="0" y="28"/>
                    </a:lnTo>
                    <a:lnTo>
                      <a:pt x="0" y="0"/>
                    </a:lnTo>
                    <a:lnTo>
                      <a:pt x="31" y="0"/>
                    </a:lnTo>
                    <a:lnTo>
                      <a:pt x="75" y="5"/>
                    </a:lnTo>
                    <a:lnTo>
                      <a:pt x="112" y="22"/>
                    </a:lnTo>
                    <a:lnTo>
                      <a:pt x="143" y="44"/>
                    </a:lnTo>
                    <a:close/>
                  </a:path>
                </a:pathLst>
              </a:custGeom>
              <a:solidFill>
                <a:srgbClr val="F575C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7" name="Freeform 673"/>
              <p:cNvSpPr>
                <a:spLocks/>
              </p:cNvSpPr>
              <p:nvPr/>
            </p:nvSpPr>
            <p:spPr bwMode="auto">
              <a:xfrm>
                <a:off x="1509" y="1228"/>
                <a:ext cx="118" cy="112"/>
              </a:xfrm>
              <a:custGeom>
                <a:avLst/>
                <a:gdLst/>
                <a:ahLst/>
                <a:cxnLst>
                  <a:cxn ang="0">
                    <a:pos x="118" y="39"/>
                  </a:cxn>
                  <a:cxn ang="0">
                    <a:pos x="118" y="45"/>
                  </a:cxn>
                  <a:cxn ang="0">
                    <a:pos x="111" y="45"/>
                  </a:cxn>
                  <a:cxn ang="0">
                    <a:pos x="74" y="45"/>
                  </a:cxn>
                  <a:cxn ang="0">
                    <a:pos x="49" y="45"/>
                  </a:cxn>
                  <a:cxn ang="0">
                    <a:pos x="49" y="73"/>
                  </a:cxn>
                  <a:cxn ang="0">
                    <a:pos x="49" y="101"/>
                  </a:cxn>
                  <a:cxn ang="0">
                    <a:pos x="49" y="112"/>
                  </a:cxn>
                  <a:cxn ang="0">
                    <a:pos x="43" y="106"/>
                  </a:cxn>
                  <a:cxn ang="0">
                    <a:pos x="18" y="84"/>
                  </a:cxn>
                  <a:cxn ang="0">
                    <a:pos x="6" y="56"/>
                  </a:cxn>
                  <a:cxn ang="0">
                    <a:pos x="0" y="23"/>
                  </a:cxn>
                  <a:cxn ang="0">
                    <a:pos x="0" y="0"/>
                  </a:cxn>
                  <a:cxn ang="0">
                    <a:pos x="31" y="0"/>
                  </a:cxn>
                  <a:cxn ang="0">
                    <a:pos x="62" y="6"/>
                  </a:cxn>
                  <a:cxn ang="0">
                    <a:pos x="93" y="17"/>
                  </a:cxn>
                  <a:cxn ang="0">
                    <a:pos x="118" y="39"/>
                  </a:cxn>
                </a:cxnLst>
                <a:rect l="0" t="0" r="r" b="b"/>
                <a:pathLst>
                  <a:path w="118" h="112">
                    <a:moveTo>
                      <a:pt x="118" y="39"/>
                    </a:moveTo>
                    <a:lnTo>
                      <a:pt x="118" y="45"/>
                    </a:lnTo>
                    <a:lnTo>
                      <a:pt x="111" y="45"/>
                    </a:lnTo>
                    <a:lnTo>
                      <a:pt x="74" y="45"/>
                    </a:lnTo>
                    <a:lnTo>
                      <a:pt x="49" y="45"/>
                    </a:lnTo>
                    <a:lnTo>
                      <a:pt x="49" y="73"/>
                    </a:lnTo>
                    <a:lnTo>
                      <a:pt x="49" y="101"/>
                    </a:lnTo>
                    <a:lnTo>
                      <a:pt x="49" y="112"/>
                    </a:lnTo>
                    <a:lnTo>
                      <a:pt x="43" y="106"/>
                    </a:lnTo>
                    <a:lnTo>
                      <a:pt x="18" y="84"/>
                    </a:lnTo>
                    <a:lnTo>
                      <a:pt x="6" y="56"/>
                    </a:lnTo>
                    <a:lnTo>
                      <a:pt x="0" y="23"/>
                    </a:lnTo>
                    <a:lnTo>
                      <a:pt x="0" y="0"/>
                    </a:lnTo>
                    <a:lnTo>
                      <a:pt x="31" y="0"/>
                    </a:lnTo>
                    <a:lnTo>
                      <a:pt x="62" y="6"/>
                    </a:lnTo>
                    <a:lnTo>
                      <a:pt x="93" y="17"/>
                    </a:lnTo>
                    <a:lnTo>
                      <a:pt x="118" y="39"/>
                    </a:lnTo>
                    <a:close/>
                  </a:path>
                </a:pathLst>
              </a:custGeom>
              <a:solidFill>
                <a:srgbClr val="FA94E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8" name="Freeform 674"/>
              <p:cNvSpPr>
                <a:spLocks/>
              </p:cNvSpPr>
              <p:nvPr/>
            </p:nvSpPr>
            <p:spPr bwMode="auto">
              <a:xfrm>
                <a:off x="1515" y="1234"/>
                <a:ext cx="93" cy="89"/>
              </a:xfrm>
              <a:custGeom>
                <a:avLst/>
                <a:gdLst/>
                <a:ahLst/>
                <a:cxnLst>
                  <a:cxn ang="0">
                    <a:pos x="43" y="39"/>
                  </a:cxn>
                  <a:cxn ang="0">
                    <a:pos x="62" y="39"/>
                  </a:cxn>
                  <a:cxn ang="0">
                    <a:pos x="87" y="39"/>
                  </a:cxn>
                  <a:cxn ang="0">
                    <a:pos x="93" y="33"/>
                  </a:cxn>
                  <a:cxn ang="0">
                    <a:pos x="93" y="28"/>
                  </a:cxn>
                  <a:cxn ang="0">
                    <a:pos x="74" y="17"/>
                  </a:cxn>
                  <a:cxn ang="0">
                    <a:pos x="49" y="5"/>
                  </a:cxn>
                  <a:cxn ang="0">
                    <a:pos x="25" y="0"/>
                  </a:cxn>
                  <a:cxn ang="0">
                    <a:pos x="0" y="0"/>
                  </a:cxn>
                  <a:cxn ang="0">
                    <a:pos x="0" y="22"/>
                  </a:cxn>
                  <a:cxn ang="0">
                    <a:pos x="6" y="44"/>
                  </a:cxn>
                  <a:cxn ang="0">
                    <a:pos x="18" y="67"/>
                  </a:cxn>
                  <a:cxn ang="0">
                    <a:pos x="31" y="83"/>
                  </a:cxn>
                  <a:cxn ang="0">
                    <a:pos x="37" y="89"/>
                  </a:cxn>
                  <a:cxn ang="0">
                    <a:pos x="43" y="83"/>
                  </a:cxn>
                  <a:cxn ang="0">
                    <a:pos x="43" y="56"/>
                  </a:cxn>
                  <a:cxn ang="0">
                    <a:pos x="43" y="39"/>
                  </a:cxn>
                </a:cxnLst>
                <a:rect l="0" t="0" r="r" b="b"/>
                <a:pathLst>
                  <a:path w="93" h="89">
                    <a:moveTo>
                      <a:pt x="43" y="39"/>
                    </a:moveTo>
                    <a:lnTo>
                      <a:pt x="62" y="39"/>
                    </a:lnTo>
                    <a:lnTo>
                      <a:pt x="87" y="39"/>
                    </a:lnTo>
                    <a:lnTo>
                      <a:pt x="93" y="33"/>
                    </a:lnTo>
                    <a:lnTo>
                      <a:pt x="93" y="28"/>
                    </a:lnTo>
                    <a:lnTo>
                      <a:pt x="74" y="17"/>
                    </a:lnTo>
                    <a:lnTo>
                      <a:pt x="49" y="5"/>
                    </a:lnTo>
                    <a:lnTo>
                      <a:pt x="25" y="0"/>
                    </a:lnTo>
                    <a:lnTo>
                      <a:pt x="0" y="0"/>
                    </a:lnTo>
                    <a:lnTo>
                      <a:pt x="0" y="22"/>
                    </a:lnTo>
                    <a:lnTo>
                      <a:pt x="6" y="44"/>
                    </a:lnTo>
                    <a:lnTo>
                      <a:pt x="18" y="67"/>
                    </a:lnTo>
                    <a:lnTo>
                      <a:pt x="31" y="83"/>
                    </a:lnTo>
                    <a:lnTo>
                      <a:pt x="37" y="89"/>
                    </a:lnTo>
                    <a:lnTo>
                      <a:pt x="43" y="83"/>
                    </a:lnTo>
                    <a:lnTo>
                      <a:pt x="43" y="56"/>
                    </a:lnTo>
                    <a:lnTo>
                      <a:pt x="43" y="39"/>
                    </a:lnTo>
                    <a:close/>
                  </a:path>
                </a:pathLst>
              </a:custGeom>
              <a:solidFill>
                <a:srgbClr val="FFB2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9" name="Freeform 675"/>
              <p:cNvSpPr>
                <a:spLocks/>
              </p:cNvSpPr>
              <p:nvPr/>
            </p:nvSpPr>
            <p:spPr bwMode="auto">
              <a:xfrm>
                <a:off x="1465" y="1189"/>
                <a:ext cx="279" cy="251"/>
              </a:xfrm>
              <a:custGeom>
                <a:avLst/>
                <a:gdLst/>
                <a:ahLst/>
                <a:cxnLst>
                  <a:cxn ang="0">
                    <a:pos x="118" y="112"/>
                  </a:cxn>
                  <a:cxn ang="0">
                    <a:pos x="180" y="112"/>
                  </a:cxn>
                  <a:cxn ang="0">
                    <a:pos x="261" y="112"/>
                  </a:cxn>
                  <a:cxn ang="0">
                    <a:pos x="273" y="106"/>
                  </a:cxn>
                  <a:cxn ang="0">
                    <a:pos x="279" y="101"/>
                  </a:cxn>
                  <a:cxn ang="0">
                    <a:pos x="273" y="89"/>
                  </a:cxn>
                  <a:cxn ang="0">
                    <a:pos x="273" y="84"/>
                  </a:cxn>
                  <a:cxn ang="0">
                    <a:pos x="248" y="62"/>
                  </a:cxn>
                  <a:cxn ang="0">
                    <a:pos x="217" y="45"/>
                  </a:cxn>
                  <a:cxn ang="0">
                    <a:pos x="180" y="28"/>
                  </a:cxn>
                  <a:cxn ang="0">
                    <a:pos x="143" y="17"/>
                  </a:cxn>
                  <a:cxn ang="0">
                    <a:pos x="99" y="6"/>
                  </a:cxn>
                  <a:cxn ang="0">
                    <a:pos x="62" y="0"/>
                  </a:cxn>
                  <a:cxn ang="0">
                    <a:pos x="31" y="0"/>
                  </a:cxn>
                  <a:cxn ang="0">
                    <a:pos x="0" y="0"/>
                  </a:cxn>
                  <a:cxn ang="0">
                    <a:pos x="0" y="28"/>
                  </a:cxn>
                  <a:cxn ang="0">
                    <a:pos x="0" y="56"/>
                  </a:cxn>
                  <a:cxn ang="0">
                    <a:pos x="6" y="95"/>
                  </a:cxn>
                  <a:cxn ang="0">
                    <a:pos x="19" y="128"/>
                  </a:cxn>
                  <a:cxn ang="0">
                    <a:pos x="31" y="162"/>
                  </a:cxn>
                  <a:cxn ang="0">
                    <a:pos x="50" y="195"/>
                  </a:cxn>
                  <a:cxn ang="0">
                    <a:pos x="68" y="223"/>
                  </a:cxn>
                  <a:cxn ang="0">
                    <a:pos x="93" y="245"/>
                  </a:cxn>
                  <a:cxn ang="0">
                    <a:pos x="99" y="245"/>
                  </a:cxn>
                  <a:cxn ang="0">
                    <a:pos x="106" y="251"/>
                  </a:cxn>
                  <a:cxn ang="0">
                    <a:pos x="118" y="251"/>
                  </a:cxn>
                  <a:cxn ang="0">
                    <a:pos x="118" y="234"/>
                  </a:cxn>
                  <a:cxn ang="0">
                    <a:pos x="118" y="162"/>
                  </a:cxn>
                  <a:cxn ang="0">
                    <a:pos x="118" y="112"/>
                  </a:cxn>
                </a:cxnLst>
                <a:rect l="0" t="0" r="r" b="b"/>
                <a:pathLst>
                  <a:path w="279" h="251">
                    <a:moveTo>
                      <a:pt x="118" y="112"/>
                    </a:moveTo>
                    <a:lnTo>
                      <a:pt x="180" y="112"/>
                    </a:lnTo>
                    <a:lnTo>
                      <a:pt x="261" y="112"/>
                    </a:lnTo>
                    <a:lnTo>
                      <a:pt x="273" y="106"/>
                    </a:lnTo>
                    <a:lnTo>
                      <a:pt x="279" y="101"/>
                    </a:lnTo>
                    <a:lnTo>
                      <a:pt x="273" y="89"/>
                    </a:lnTo>
                    <a:lnTo>
                      <a:pt x="273" y="84"/>
                    </a:lnTo>
                    <a:lnTo>
                      <a:pt x="248" y="62"/>
                    </a:lnTo>
                    <a:lnTo>
                      <a:pt x="217" y="45"/>
                    </a:lnTo>
                    <a:lnTo>
                      <a:pt x="180" y="28"/>
                    </a:lnTo>
                    <a:lnTo>
                      <a:pt x="143" y="17"/>
                    </a:lnTo>
                    <a:lnTo>
                      <a:pt x="99" y="6"/>
                    </a:lnTo>
                    <a:lnTo>
                      <a:pt x="62" y="0"/>
                    </a:lnTo>
                    <a:lnTo>
                      <a:pt x="31" y="0"/>
                    </a:lnTo>
                    <a:lnTo>
                      <a:pt x="0" y="0"/>
                    </a:lnTo>
                    <a:lnTo>
                      <a:pt x="0" y="28"/>
                    </a:lnTo>
                    <a:lnTo>
                      <a:pt x="0" y="56"/>
                    </a:lnTo>
                    <a:lnTo>
                      <a:pt x="6" y="95"/>
                    </a:lnTo>
                    <a:lnTo>
                      <a:pt x="19" y="128"/>
                    </a:lnTo>
                    <a:lnTo>
                      <a:pt x="31" y="162"/>
                    </a:lnTo>
                    <a:lnTo>
                      <a:pt x="50" y="195"/>
                    </a:lnTo>
                    <a:lnTo>
                      <a:pt x="68" y="223"/>
                    </a:lnTo>
                    <a:lnTo>
                      <a:pt x="93" y="245"/>
                    </a:lnTo>
                    <a:lnTo>
                      <a:pt x="99" y="245"/>
                    </a:lnTo>
                    <a:lnTo>
                      <a:pt x="106" y="251"/>
                    </a:lnTo>
                    <a:lnTo>
                      <a:pt x="118" y="251"/>
                    </a:lnTo>
                    <a:lnTo>
                      <a:pt x="118" y="234"/>
                    </a:lnTo>
                    <a:lnTo>
                      <a:pt x="118" y="162"/>
                    </a:lnTo>
                    <a:lnTo>
                      <a:pt x="118" y="112"/>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0" name="Freeform 676"/>
              <p:cNvSpPr>
                <a:spLocks/>
              </p:cNvSpPr>
              <p:nvPr/>
            </p:nvSpPr>
            <p:spPr bwMode="auto">
              <a:xfrm>
                <a:off x="1019" y="3803"/>
                <a:ext cx="576" cy="563"/>
              </a:xfrm>
              <a:custGeom>
                <a:avLst/>
                <a:gdLst/>
                <a:ahLst/>
                <a:cxnLst>
                  <a:cxn ang="0">
                    <a:pos x="576" y="0"/>
                  </a:cxn>
                  <a:cxn ang="0">
                    <a:pos x="533" y="39"/>
                  </a:cxn>
                  <a:cxn ang="0">
                    <a:pos x="471" y="89"/>
                  </a:cxn>
                  <a:cxn ang="0">
                    <a:pos x="403" y="150"/>
                  </a:cxn>
                  <a:cxn ang="0">
                    <a:pos x="322" y="223"/>
                  </a:cxn>
                  <a:cxn ang="0">
                    <a:pos x="285" y="256"/>
                  </a:cxn>
                  <a:cxn ang="0">
                    <a:pos x="186" y="345"/>
                  </a:cxn>
                  <a:cxn ang="0">
                    <a:pos x="86" y="435"/>
                  </a:cxn>
                  <a:cxn ang="0">
                    <a:pos x="31" y="485"/>
                  </a:cxn>
                  <a:cxn ang="0">
                    <a:pos x="12" y="507"/>
                  </a:cxn>
                  <a:cxn ang="0">
                    <a:pos x="0" y="535"/>
                  </a:cxn>
                  <a:cxn ang="0">
                    <a:pos x="0" y="552"/>
                  </a:cxn>
                  <a:cxn ang="0">
                    <a:pos x="0" y="563"/>
                  </a:cxn>
                  <a:cxn ang="0">
                    <a:pos x="0" y="501"/>
                  </a:cxn>
                  <a:cxn ang="0">
                    <a:pos x="0" y="373"/>
                  </a:cxn>
                  <a:cxn ang="0">
                    <a:pos x="0" y="240"/>
                  </a:cxn>
                  <a:cxn ang="0">
                    <a:pos x="0" y="178"/>
                  </a:cxn>
                  <a:cxn ang="0">
                    <a:pos x="0" y="173"/>
                  </a:cxn>
                  <a:cxn ang="0">
                    <a:pos x="6" y="145"/>
                  </a:cxn>
                  <a:cxn ang="0">
                    <a:pos x="12" y="117"/>
                  </a:cxn>
                  <a:cxn ang="0">
                    <a:pos x="37" y="89"/>
                  </a:cxn>
                  <a:cxn ang="0">
                    <a:pos x="80" y="50"/>
                  </a:cxn>
                  <a:cxn ang="0">
                    <a:pos x="142" y="0"/>
                  </a:cxn>
                  <a:cxn ang="0">
                    <a:pos x="576" y="0"/>
                  </a:cxn>
                </a:cxnLst>
                <a:rect l="0" t="0" r="r" b="b"/>
                <a:pathLst>
                  <a:path w="576" h="563">
                    <a:moveTo>
                      <a:pt x="576" y="0"/>
                    </a:moveTo>
                    <a:lnTo>
                      <a:pt x="533" y="39"/>
                    </a:lnTo>
                    <a:lnTo>
                      <a:pt x="471" y="89"/>
                    </a:lnTo>
                    <a:lnTo>
                      <a:pt x="403" y="150"/>
                    </a:lnTo>
                    <a:lnTo>
                      <a:pt x="322" y="223"/>
                    </a:lnTo>
                    <a:lnTo>
                      <a:pt x="285" y="256"/>
                    </a:lnTo>
                    <a:lnTo>
                      <a:pt x="186" y="345"/>
                    </a:lnTo>
                    <a:lnTo>
                      <a:pt x="86" y="435"/>
                    </a:lnTo>
                    <a:lnTo>
                      <a:pt x="31" y="485"/>
                    </a:lnTo>
                    <a:lnTo>
                      <a:pt x="12" y="507"/>
                    </a:lnTo>
                    <a:lnTo>
                      <a:pt x="0" y="535"/>
                    </a:lnTo>
                    <a:lnTo>
                      <a:pt x="0" y="552"/>
                    </a:lnTo>
                    <a:lnTo>
                      <a:pt x="0" y="563"/>
                    </a:lnTo>
                    <a:lnTo>
                      <a:pt x="0" y="501"/>
                    </a:lnTo>
                    <a:lnTo>
                      <a:pt x="0" y="373"/>
                    </a:lnTo>
                    <a:lnTo>
                      <a:pt x="0" y="240"/>
                    </a:lnTo>
                    <a:lnTo>
                      <a:pt x="0" y="178"/>
                    </a:lnTo>
                    <a:lnTo>
                      <a:pt x="0" y="173"/>
                    </a:lnTo>
                    <a:lnTo>
                      <a:pt x="6" y="145"/>
                    </a:lnTo>
                    <a:lnTo>
                      <a:pt x="12" y="117"/>
                    </a:lnTo>
                    <a:lnTo>
                      <a:pt x="37" y="89"/>
                    </a:lnTo>
                    <a:lnTo>
                      <a:pt x="80" y="50"/>
                    </a:lnTo>
                    <a:lnTo>
                      <a:pt x="142" y="0"/>
                    </a:lnTo>
                    <a:lnTo>
                      <a:pt x="576" y="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1" name="Freeform 677"/>
              <p:cNvSpPr>
                <a:spLocks/>
              </p:cNvSpPr>
              <p:nvPr/>
            </p:nvSpPr>
            <p:spPr bwMode="auto">
              <a:xfrm>
                <a:off x="1019" y="3808"/>
                <a:ext cx="372" cy="407"/>
              </a:xfrm>
              <a:custGeom>
                <a:avLst/>
                <a:gdLst/>
                <a:ahLst/>
                <a:cxnLst>
                  <a:cxn ang="0">
                    <a:pos x="372" y="0"/>
                  </a:cxn>
                  <a:cxn ang="0">
                    <a:pos x="291" y="67"/>
                  </a:cxn>
                  <a:cxn ang="0">
                    <a:pos x="179" y="168"/>
                  </a:cxn>
                  <a:cxn ang="0">
                    <a:pos x="80" y="262"/>
                  </a:cxn>
                  <a:cxn ang="0">
                    <a:pos x="31" y="307"/>
                  </a:cxn>
                  <a:cxn ang="0">
                    <a:pos x="18" y="318"/>
                  </a:cxn>
                  <a:cxn ang="0">
                    <a:pos x="12" y="335"/>
                  </a:cxn>
                  <a:cxn ang="0">
                    <a:pos x="6" y="363"/>
                  </a:cxn>
                  <a:cxn ang="0">
                    <a:pos x="0" y="407"/>
                  </a:cxn>
                </a:cxnLst>
                <a:rect l="0" t="0" r="r" b="b"/>
                <a:pathLst>
                  <a:path w="372" h="407">
                    <a:moveTo>
                      <a:pt x="372" y="0"/>
                    </a:moveTo>
                    <a:lnTo>
                      <a:pt x="291" y="67"/>
                    </a:lnTo>
                    <a:lnTo>
                      <a:pt x="179" y="168"/>
                    </a:lnTo>
                    <a:lnTo>
                      <a:pt x="80" y="262"/>
                    </a:lnTo>
                    <a:lnTo>
                      <a:pt x="31" y="307"/>
                    </a:lnTo>
                    <a:lnTo>
                      <a:pt x="18" y="318"/>
                    </a:lnTo>
                    <a:lnTo>
                      <a:pt x="12" y="335"/>
                    </a:lnTo>
                    <a:lnTo>
                      <a:pt x="6" y="363"/>
                    </a:lnTo>
                    <a:lnTo>
                      <a:pt x="0" y="407"/>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2" name="Freeform 678"/>
              <p:cNvSpPr>
                <a:spLocks/>
              </p:cNvSpPr>
              <p:nvPr/>
            </p:nvSpPr>
            <p:spPr bwMode="auto">
              <a:xfrm>
                <a:off x="1019" y="7085"/>
                <a:ext cx="576" cy="563"/>
              </a:xfrm>
              <a:custGeom>
                <a:avLst/>
                <a:gdLst/>
                <a:ahLst/>
                <a:cxnLst>
                  <a:cxn ang="0">
                    <a:pos x="576" y="563"/>
                  </a:cxn>
                  <a:cxn ang="0">
                    <a:pos x="533" y="524"/>
                  </a:cxn>
                  <a:cxn ang="0">
                    <a:pos x="471" y="474"/>
                  </a:cxn>
                  <a:cxn ang="0">
                    <a:pos x="403" y="413"/>
                  </a:cxn>
                  <a:cxn ang="0">
                    <a:pos x="322" y="340"/>
                  </a:cxn>
                  <a:cxn ang="0">
                    <a:pos x="285" y="301"/>
                  </a:cxn>
                  <a:cxn ang="0">
                    <a:pos x="186" y="218"/>
                  </a:cxn>
                  <a:cxn ang="0">
                    <a:pos x="86" y="128"/>
                  </a:cxn>
                  <a:cxn ang="0">
                    <a:pos x="31" y="78"/>
                  </a:cxn>
                  <a:cxn ang="0">
                    <a:pos x="12" y="50"/>
                  </a:cxn>
                  <a:cxn ang="0">
                    <a:pos x="0" y="28"/>
                  </a:cxn>
                  <a:cxn ang="0">
                    <a:pos x="0" y="6"/>
                  </a:cxn>
                  <a:cxn ang="0">
                    <a:pos x="0" y="0"/>
                  </a:cxn>
                  <a:cxn ang="0">
                    <a:pos x="0" y="56"/>
                  </a:cxn>
                  <a:cxn ang="0">
                    <a:pos x="0" y="190"/>
                  </a:cxn>
                  <a:cxn ang="0">
                    <a:pos x="0" y="318"/>
                  </a:cxn>
                  <a:cxn ang="0">
                    <a:pos x="0" y="379"/>
                  </a:cxn>
                  <a:cxn ang="0">
                    <a:pos x="0" y="390"/>
                  </a:cxn>
                  <a:cxn ang="0">
                    <a:pos x="6" y="413"/>
                  </a:cxn>
                  <a:cxn ang="0">
                    <a:pos x="12" y="441"/>
                  </a:cxn>
                  <a:cxn ang="0">
                    <a:pos x="37" y="468"/>
                  </a:cxn>
                  <a:cxn ang="0">
                    <a:pos x="80" y="507"/>
                  </a:cxn>
                  <a:cxn ang="0">
                    <a:pos x="142" y="563"/>
                  </a:cxn>
                  <a:cxn ang="0">
                    <a:pos x="576" y="563"/>
                  </a:cxn>
                </a:cxnLst>
                <a:rect l="0" t="0" r="r" b="b"/>
                <a:pathLst>
                  <a:path w="576" h="563">
                    <a:moveTo>
                      <a:pt x="576" y="563"/>
                    </a:moveTo>
                    <a:lnTo>
                      <a:pt x="533" y="524"/>
                    </a:lnTo>
                    <a:lnTo>
                      <a:pt x="471" y="474"/>
                    </a:lnTo>
                    <a:lnTo>
                      <a:pt x="403" y="413"/>
                    </a:lnTo>
                    <a:lnTo>
                      <a:pt x="322" y="340"/>
                    </a:lnTo>
                    <a:lnTo>
                      <a:pt x="285" y="301"/>
                    </a:lnTo>
                    <a:lnTo>
                      <a:pt x="186" y="218"/>
                    </a:lnTo>
                    <a:lnTo>
                      <a:pt x="86" y="128"/>
                    </a:lnTo>
                    <a:lnTo>
                      <a:pt x="31" y="78"/>
                    </a:lnTo>
                    <a:lnTo>
                      <a:pt x="12" y="50"/>
                    </a:lnTo>
                    <a:lnTo>
                      <a:pt x="0" y="28"/>
                    </a:lnTo>
                    <a:lnTo>
                      <a:pt x="0" y="6"/>
                    </a:lnTo>
                    <a:lnTo>
                      <a:pt x="0" y="0"/>
                    </a:lnTo>
                    <a:lnTo>
                      <a:pt x="0" y="56"/>
                    </a:lnTo>
                    <a:lnTo>
                      <a:pt x="0" y="190"/>
                    </a:lnTo>
                    <a:lnTo>
                      <a:pt x="0" y="318"/>
                    </a:lnTo>
                    <a:lnTo>
                      <a:pt x="0" y="379"/>
                    </a:lnTo>
                    <a:lnTo>
                      <a:pt x="0" y="390"/>
                    </a:lnTo>
                    <a:lnTo>
                      <a:pt x="6" y="413"/>
                    </a:lnTo>
                    <a:lnTo>
                      <a:pt x="12" y="441"/>
                    </a:lnTo>
                    <a:lnTo>
                      <a:pt x="37" y="468"/>
                    </a:lnTo>
                    <a:lnTo>
                      <a:pt x="80" y="507"/>
                    </a:lnTo>
                    <a:lnTo>
                      <a:pt x="142" y="563"/>
                    </a:lnTo>
                    <a:lnTo>
                      <a:pt x="576" y="563"/>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3" name="Freeform 679"/>
              <p:cNvSpPr>
                <a:spLocks/>
              </p:cNvSpPr>
              <p:nvPr/>
            </p:nvSpPr>
            <p:spPr bwMode="auto">
              <a:xfrm>
                <a:off x="1019" y="7236"/>
                <a:ext cx="372" cy="407"/>
              </a:xfrm>
              <a:custGeom>
                <a:avLst/>
                <a:gdLst/>
                <a:ahLst/>
                <a:cxnLst>
                  <a:cxn ang="0">
                    <a:pos x="372" y="407"/>
                  </a:cxn>
                  <a:cxn ang="0">
                    <a:pos x="291" y="334"/>
                  </a:cxn>
                  <a:cxn ang="0">
                    <a:pos x="179" y="239"/>
                  </a:cxn>
                  <a:cxn ang="0">
                    <a:pos x="80" y="145"/>
                  </a:cxn>
                  <a:cxn ang="0">
                    <a:pos x="31" y="100"/>
                  </a:cxn>
                  <a:cxn ang="0">
                    <a:pos x="18" y="89"/>
                  </a:cxn>
                  <a:cxn ang="0">
                    <a:pos x="12" y="72"/>
                  </a:cxn>
                  <a:cxn ang="0">
                    <a:pos x="6" y="39"/>
                  </a:cxn>
                  <a:cxn ang="0">
                    <a:pos x="0" y="0"/>
                  </a:cxn>
                </a:cxnLst>
                <a:rect l="0" t="0" r="r" b="b"/>
                <a:pathLst>
                  <a:path w="372" h="407">
                    <a:moveTo>
                      <a:pt x="372" y="407"/>
                    </a:moveTo>
                    <a:lnTo>
                      <a:pt x="291" y="334"/>
                    </a:lnTo>
                    <a:lnTo>
                      <a:pt x="179" y="239"/>
                    </a:lnTo>
                    <a:lnTo>
                      <a:pt x="80" y="145"/>
                    </a:lnTo>
                    <a:lnTo>
                      <a:pt x="31" y="100"/>
                    </a:lnTo>
                    <a:lnTo>
                      <a:pt x="18" y="89"/>
                    </a:lnTo>
                    <a:lnTo>
                      <a:pt x="12" y="72"/>
                    </a:lnTo>
                    <a:lnTo>
                      <a:pt x="6" y="39"/>
                    </a:lnTo>
                    <a:lnTo>
                      <a:pt x="0"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4" name="Freeform 680"/>
              <p:cNvSpPr>
                <a:spLocks/>
              </p:cNvSpPr>
              <p:nvPr/>
            </p:nvSpPr>
            <p:spPr bwMode="auto">
              <a:xfrm>
                <a:off x="1267" y="3792"/>
                <a:ext cx="124" cy="3867"/>
              </a:xfrm>
              <a:custGeom>
                <a:avLst/>
                <a:gdLst/>
                <a:ahLst/>
                <a:cxnLst>
                  <a:cxn ang="0">
                    <a:pos x="0" y="0"/>
                  </a:cxn>
                  <a:cxn ang="0">
                    <a:pos x="0" y="3867"/>
                  </a:cxn>
                  <a:cxn ang="0">
                    <a:pos x="124" y="3867"/>
                  </a:cxn>
                  <a:cxn ang="0">
                    <a:pos x="124" y="11"/>
                  </a:cxn>
                  <a:cxn ang="0">
                    <a:pos x="0" y="0"/>
                  </a:cxn>
                </a:cxnLst>
                <a:rect l="0" t="0" r="r" b="b"/>
                <a:pathLst>
                  <a:path w="124" h="3867">
                    <a:moveTo>
                      <a:pt x="0" y="0"/>
                    </a:moveTo>
                    <a:lnTo>
                      <a:pt x="0" y="3867"/>
                    </a:lnTo>
                    <a:lnTo>
                      <a:pt x="124" y="3867"/>
                    </a:lnTo>
                    <a:lnTo>
                      <a:pt x="124" y="11"/>
                    </a:lnTo>
                    <a:lnTo>
                      <a:pt x="0" y="0"/>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5" name="Line 681"/>
              <p:cNvSpPr>
                <a:spLocks noChangeShapeType="1"/>
              </p:cNvSpPr>
              <p:nvPr/>
            </p:nvSpPr>
            <p:spPr bwMode="auto">
              <a:xfrm>
                <a:off x="1267" y="3786"/>
                <a:ext cx="1" cy="3879"/>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6" name="Line 682"/>
              <p:cNvSpPr>
                <a:spLocks noChangeShapeType="1"/>
              </p:cNvSpPr>
              <p:nvPr/>
            </p:nvSpPr>
            <p:spPr bwMode="auto">
              <a:xfrm flipV="1">
                <a:off x="1391" y="3803"/>
                <a:ext cx="1" cy="3862"/>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7" name="Freeform 683"/>
              <p:cNvSpPr>
                <a:spLocks/>
              </p:cNvSpPr>
              <p:nvPr/>
            </p:nvSpPr>
            <p:spPr bwMode="auto">
              <a:xfrm>
                <a:off x="1019" y="3976"/>
                <a:ext cx="552" cy="607"/>
              </a:xfrm>
              <a:custGeom>
                <a:avLst/>
                <a:gdLst/>
                <a:ahLst/>
                <a:cxnLst>
                  <a:cxn ang="0">
                    <a:pos x="86" y="518"/>
                  </a:cxn>
                  <a:cxn ang="0">
                    <a:pos x="55" y="490"/>
                  </a:cxn>
                  <a:cxn ang="0">
                    <a:pos x="31" y="473"/>
                  </a:cxn>
                  <a:cxn ang="0">
                    <a:pos x="12" y="445"/>
                  </a:cxn>
                  <a:cxn ang="0">
                    <a:pos x="0" y="418"/>
                  </a:cxn>
                  <a:cxn ang="0">
                    <a:pos x="0" y="395"/>
                  </a:cxn>
                  <a:cxn ang="0">
                    <a:pos x="0" y="384"/>
                  </a:cxn>
                  <a:cxn ang="0">
                    <a:pos x="0" y="323"/>
                  </a:cxn>
                  <a:cxn ang="0">
                    <a:pos x="0" y="189"/>
                  </a:cxn>
                  <a:cxn ang="0">
                    <a:pos x="0" y="61"/>
                  </a:cxn>
                  <a:cxn ang="0">
                    <a:pos x="0" y="0"/>
                  </a:cxn>
                  <a:cxn ang="0">
                    <a:pos x="0" y="5"/>
                  </a:cxn>
                  <a:cxn ang="0">
                    <a:pos x="0" y="28"/>
                  </a:cxn>
                  <a:cxn ang="0">
                    <a:pos x="12" y="55"/>
                  </a:cxn>
                  <a:cxn ang="0">
                    <a:pos x="31" y="78"/>
                  </a:cxn>
                  <a:cxn ang="0">
                    <a:pos x="86" y="128"/>
                  </a:cxn>
                  <a:cxn ang="0">
                    <a:pos x="186" y="223"/>
                  </a:cxn>
                  <a:cxn ang="0">
                    <a:pos x="285" y="306"/>
                  </a:cxn>
                  <a:cxn ang="0">
                    <a:pos x="322" y="340"/>
                  </a:cxn>
                  <a:cxn ang="0">
                    <a:pos x="378" y="395"/>
                  </a:cxn>
                  <a:cxn ang="0">
                    <a:pos x="428" y="440"/>
                  </a:cxn>
                  <a:cxn ang="0">
                    <a:pos x="471" y="479"/>
                  </a:cxn>
                  <a:cxn ang="0">
                    <a:pos x="514" y="512"/>
                  </a:cxn>
                  <a:cxn ang="0">
                    <a:pos x="533" y="535"/>
                  </a:cxn>
                  <a:cxn ang="0">
                    <a:pos x="545" y="551"/>
                  </a:cxn>
                  <a:cxn ang="0">
                    <a:pos x="552" y="568"/>
                  </a:cxn>
                  <a:cxn ang="0">
                    <a:pos x="552" y="579"/>
                  </a:cxn>
                  <a:cxn ang="0">
                    <a:pos x="552" y="590"/>
                  </a:cxn>
                  <a:cxn ang="0">
                    <a:pos x="539" y="596"/>
                  </a:cxn>
                  <a:cxn ang="0">
                    <a:pos x="527" y="602"/>
                  </a:cxn>
                  <a:cxn ang="0">
                    <a:pos x="514" y="607"/>
                  </a:cxn>
                  <a:cxn ang="0">
                    <a:pos x="117" y="607"/>
                  </a:cxn>
                  <a:cxn ang="0">
                    <a:pos x="130" y="602"/>
                  </a:cxn>
                  <a:cxn ang="0">
                    <a:pos x="136" y="590"/>
                  </a:cxn>
                  <a:cxn ang="0">
                    <a:pos x="136" y="585"/>
                  </a:cxn>
                  <a:cxn ang="0">
                    <a:pos x="136" y="574"/>
                  </a:cxn>
                  <a:cxn ang="0">
                    <a:pos x="117" y="551"/>
                  </a:cxn>
                  <a:cxn ang="0">
                    <a:pos x="86" y="518"/>
                  </a:cxn>
                </a:cxnLst>
                <a:rect l="0" t="0" r="r" b="b"/>
                <a:pathLst>
                  <a:path w="552" h="607">
                    <a:moveTo>
                      <a:pt x="86" y="518"/>
                    </a:moveTo>
                    <a:lnTo>
                      <a:pt x="55" y="490"/>
                    </a:lnTo>
                    <a:lnTo>
                      <a:pt x="31" y="473"/>
                    </a:lnTo>
                    <a:lnTo>
                      <a:pt x="12" y="445"/>
                    </a:lnTo>
                    <a:lnTo>
                      <a:pt x="0" y="418"/>
                    </a:lnTo>
                    <a:lnTo>
                      <a:pt x="0" y="395"/>
                    </a:lnTo>
                    <a:lnTo>
                      <a:pt x="0" y="384"/>
                    </a:lnTo>
                    <a:lnTo>
                      <a:pt x="0" y="323"/>
                    </a:lnTo>
                    <a:lnTo>
                      <a:pt x="0" y="189"/>
                    </a:lnTo>
                    <a:lnTo>
                      <a:pt x="0" y="61"/>
                    </a:lnTo>
                    <a:lnTo>
                      <a:pt x="0" y="0"/>
                    </a:lnTo>
                    <a:lnTo>
                      <a:pt x="0" y="5"/>
                    </a:lnTo>
                    <a:lnTo>
                      <a:pt x="0" y="28"/>
                    </a:lnTo>
                    <a:lnTo>
                      <a:pt x="12" y="55"/>
                    </a:lnTo>
                    <a:lnTo>
                      <a:pt x="31" y="78"/>
                    </a:lnTo>
                    <a:lnTo>
                      <a:pt x="86" y="128"/>
                    </a:lnTo>
                    <a:lnTo>
                      <a:pt x="186" y="223"/>
                    </a:lnTo>
                    <a:lnTo>
                      <a:pt x="285" y="306"/>
                    </a:lnTo>
                    <a:lnTo>
                      <a:pt x="322" y="340"/>
                    </a:lnTo>
                    <a:lnTo>
                      <a:pt x="378" y="395"/>
                    </a:lnTo>
                    <a:lnTo>
                      <a:pt x="428" y="440"/>
                    </a:lnTo>
                    <a:lnTo>
                      <a:pt x="471" y="479"/>
                    </a:lnTo>
                    <a:lnTo>
                      <a:pt x="514" y="512"/>
                    </a:lnTo>
                    <a:lnTo>
                      <a:pt x="533" y="535"/>
                    </a:lnTo>
                    <a:lnTo>
                      <a:pt x="545" y="551"/>
                    </a:lnTo>
                    <a:lnTo>
                      <a:pt x="552" y="568"/>
                    </a:lnTo>
                    <a:lnTo>
                      <a:pt x="552" y="579"/>
                    </a:lnTo>
                    <a:lnTo>
                      <a:pt x="552" y="590"/>
                    </a:lnTo>
                    <a:lnTo>
                      <a:pt x="539" y="596"/>
                    </a:lnTo>
                    <a:lnTo>
                      <a:pt x="527" y="602"/>
                    </a:lnTo>
                    <a:lnTo>
                      <a:pt x="514" y="607"/>
                    </a:lnTo>
                    <a:lnTo>
                      <a:pt x="117" y="607"/>
                    </a:lnTo>
                    <a:lnTo>
                      <a:pt x="130" y="602"/>
                    </a:lnTo>
                    <a:lnTo>
                      <a:pt x="136" y="590"/>
                    </a:lnTo>
                    <a:lnTo>
                      <a:pt x="136" y="585"/>
                    </a:lnTo>
                    <a:lnTo>
                      <a:pt x="136" y="574"/>
                    </a:lnTo>
                    <a:lnTo>
                      <a:pt x="117" y="551"/>
                    </a:lnTo>
                    <a:lnTo>
                      <a:pt x="86" y="518"/>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8" name="Freeform 684"/>
              <p:cNvSpPr>
                <a:spLocks/>
              </p:cNvSpPr>
              <p:nvPr/>
            </p:nvSpPr>
            <p:spPr bwMode="auto">
              <a:xfrm>
                <a:off x="1019" y="3976"/>
                <a:ext cx="552" cy="607"/>
              </a:xfrm>
              <a:custGeom>
                <a:avLst/>
                <a:gdLst/>
                <a:ahLst/>
                <a:cxnLst>
                  <a:cxn ang="0">
                    <a:pos x="86" y="518"/>
                  </a:cxn>
                  <a:cxn ang="0">
                    <a:pos x="55" y="490"/>
                  </a:cxn>
                  <a:cxn ang="0">
                    <a:pos x="31" y="473"/>
                  </a:cxn>
                  <a:cxn ang="0">
                    <a:pos x="12" y="445"/>
                  </a:cxn>
                  <a:cxn ang="0">
                    <a:pos x="0" y="418"/>
                  </a:cxn>
                  <a:cxn ang="0">
                    <a:pos x="0" y="395"/>
                  </a:cxn>
                  <a:cxn ang="0">
                    <a:pos x="0" y="384"/>
                  </a:cxn>
                  <a:cxn ang="0">
                    <a:pos x="0" y="323"/>
                  </a:cxn>
                  <a:cxn ang="0">
                    <a:pos x="0" y="189"/>
                  </a:cxn>
                  <a:cxn ang="0">
                    <a:pos x="0" y="61"/>
                  </a:cxn>
                  <a:cxn ang="0">
                    <a:pos x="0" y="0"/>
                  </a:cxn>
                  <a:cxn ang="0">
                    <a:pos x="0" y="5"/>
                  </a:cxn>
                  <a:cxn ang="0">
                    <a:pos x="0" y="28"/>
                  </a:cxn>
                  <a:cxn ang="0">
                    <a:pos x="12" y="55"/>
                  </a:cxn>
                  <a:cxn ang="0">
                    <a:pos x="31" y="78"/>
                  </a:cxn>
                  <a:cxn ang="0">
                    <a:pos x="86" y="128"/>
                  </a:cxn>
                  <a:cxn ang="0">
                    <a:pos x="186" y="223"/>
                  </a:cxn>
                  <a:cxn ang="0">
                    <a:pos x="285" y="306"/>
                  </a:cxn>
                  <a:cxn ang="0">
                    <a:pos x="322" y="340"/>
                  </a:cxn>
                  <a:cxn ang="0">
                    <a:pos x="378" y="395"/>
                  </a:cxn>
                  <a:cxn ang="0">
                    <a:pos x="428" y="440"/>
                  </a:cxn>
                  <a:cxn ang="0">
                    <a:pos x="471" y="479"/>
                  </a:cxn>
                  <a:cxn ang="0">
                    <a:pos x="514" y="512"/>
                  </a:cxn>
                  <a:cxn ang="0">
                    <a:pos x="533" y="535"/>
                  </a:cxn>
                  <a:cxn ang="0">
                    <a:pos x="545" y="551"/>
                  </a:cxn>
                  <a:cxn ang="0">
                    <a:pos x="552" y="568"/>
                  </a:cxn>
                  <a:cxn ang="0">
                    <a:pos x="552" y="579"/>
                  </a:cxn>
                  <a:cxn ang="0">
                    <a:pos x="552" y="590"/>
                  </a:cxn>
                  <a:cxn ang="0">
                    <a:pos x="539" y="596"/>
                  </a:cxn>
                  <a:cxn ang="0">
                    <a:pos x="527" y="602"/>
                  </a:cxn>
                  <a:cxn ang="0">
                    <a:pos x="514" y="607"/>
                  </a:cxn>
                  <a:cxn ang="0">
                    <a:pos x="117" y="607"/>
                  </a:cxn>
                  <a:cxn ang="0">
                    <a:pos x="130" y="602"/>
                  </a:cxn>
                  <a:cxn ang="0">
                    <a:pos x="136" y="590"/>
                  </a:cxn>
                  <a:cxn ang="0">
                    <a:pos x="136" y="585"/>
                  </a:cxn>
                  <a:cxn ang="0">
                    <a:pos x="136" y="574"/>
                  </a:cxn>
                  <a:cxn ang="0">
                    <a:pos x="117" y="551"/>
                  </a:cxn>
                  <a:cxn ang="0">
                    <a:pos x="86" y="518"/>
                  </a:cxn>
                </a:cxnLst>
                <a:rect l="0" t="0" r="r" b="b"/>
                <a:pathLst>
                  <a:path w="552" h="607">
                    <a:moveTo>
                      <a:pt x="86" y="518"/>
                    </a:moveTo>
                    <a:lnTo>
                      <a:pt x="55" y="490"/>
                    </a:lnTo>
                    <a:lnTo>
                      <a:pt x="31" y="473"/>
                    </a:lnTo>
                    <a:lnTo>
                      <a:pt x="12" y="445"/>
                    </a:lnTo>
                    <a:lnTo>
                      <a:pt x="0" y="418"/>
                    </a:lnTo>
                    <a:lnTo>
                      <a:pt x="0" y="395"/>
                    </a:lnTo>
                    <a:lnTo>
                      <a:pt x="0" y="384"/>
                    </a:lnTo>
                    <a:lnTo>
                      <a:pt x="0" y="323"/>
                    </a:lnTo>
                    <a:lnTo>
                      <a:pt x="0" y="189"/>
                    </a:lnTo>
                    <a:lnTo>
                      <a:pt x="0" y="61"/>
                    </a:lnTo>
                    <a:lnTo>
                      <a:pt x="0" y="0"/>
                    </a:lnTo>
                    <a:lnTo>
                      <a:pt x="0" y="5"/>
                    </a:lnTo>
                    <a:lnTo>
                      <a:pt x="0" y="28"/>
                    </a:lnTo>
                    <a:lnTo>
                      <a:pt x="12" y="55"/>
                    </a:lnTo>
                    <a:lnTo>
                      <a:pt x="31" y="78"/>
                    </a:lnTo>
                    <a:lnTo>
                      <a:pt x="86" y="128"/>
                    </a:lnTo>
                    <a:lnTo>
                      <a:pt x="186" y="223"/>
                    </a:lnTo>
                    <a:lnTo>
                      <a:pt x="285" y="306"/>
                    </a:lnTo>
                    <a:lnTo>
                      <a:pt x="322" y="340"/>
                    </a:lnTo>
                    <a:lnTo>
                      <a:pt x="378" y="395"/>
                    </a:lnTo>
                    <a:lnTo>
                      <a:pt x="428" y="440"/>
                    </a:lnTo>
                    <a:lnTo>
                      <a:pt x="471" y="479"/>
                    </a:lnTo>
                    <a:lnTo>
                      <a:pt x="514" y="512"/>
                    </a:lnTo>
                    <a:lnTo>
                      <a:pt x="533" y="535"/>
                    </a:lnTo>
                    <a:lnTo>
                      <a:pt x="545" y="551"/>
                    </a:lnTo>
                    <a:lnTo>
                      <a:pt x="552" y="568"/>
                    </a:lnTo>
                    <a:lnTo>
                      <a:pt x="552" y="579"/>
                    </a:lnTo>
                    <a:lnTo>
                      <a:pt x="552" y="590"/>
                    </a:lnTo>
                    <a:lnTo>
                      <a:pt x="539" y="596"/>
                    </a:lnTo>
                    <a:lnTo>
                      <a:pt x="527" y="602"/>
                    </a:lnTo>
                    <a:lnTo>
                      <a:pt x="514" y="607"/>
                    </a:lnTo>
                    <a:lnTo>
                      <a:pt x="117" y="607"/>
                    </a:lnTo>
                    <a:lnTo>
                      <a:pt x="130" y="602"/>
                    </a:lnTo>
                    <a:lnTo>
                      <a:pt x="136" y="590"/>
                    </a:lnTo>
                    <a:lnTo>
                      <a:pt x="136" y="585"/>
                    </a:lnTo>
                    <a:lnTo>
                      <a:pt x="136" y="574"/>
                    </a:lnTo>
                    <a:lnTo>
                      <a:pt x="117" y="551"/>
                    </a:lnTo>
                    <a:lnTo>
                      <a:pt x="86" y="518"/>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9" name="Freeform 685"/>
              <p:cNvSpPr>
                <a:spLocks/>
              </p:cNvSpPr>
              <p:nvPr/>
            </p:nvSpPr>
            <p:spPr bwMode="auto">
              <a:xfrm>
                <a:off x="1019" y="4165"/>
                <a:ext cx="310" cy="334"/>
              </a:xfrm>
              <a:custGeom>
                <a:avLst/>
                <a:gdLst/>
                <a:ahLst/>
                <a:cxnLst>
                  <a:cxn ang="0">
                    <a:pos x="0" y="0"/>
                  </a:cxn>
                  <a:cxn ang="0">
                    <a:pos x="0" y="17"/>
                  </a:cxn>
                  <a:cxn ang="0">
                    <a:pos x="6" y="39"/>
                  </a:cxn>
                  <a:cxn ang="0">
                    <a:pos x="12" y="61"/>
                  </a:cxn>
                  <a:cxn ang="0">
                    <a:pos x="31" y="84"/>
                  </a:cxn>
                  <a:cxn ang="0">
                    <a:pos x="62" y="112"/>
                  </a:cxn>
                  <a:cxn ang="0">
                    <a:pos x="130" y="173"/>
                  </a:cxn>
                  <a:cxn ang="0">
                    <a:pos x="210" y="245"/>
                  </a:cxn>
                  <a:cxn ang="0">
                    <a:pos x="310" y="334"/>
                  </a:cxn>
                </a:cxnLst>
                <a:rect l="0" t="0" r="r" b="b"/>
                <a:pathLst>
                  <a:path w="310" h="334">
                    <a:moveTo>
                      <a:pt x="0" y="0"/>
                    </a:moveTo>
                    <a:lnTo>
                      <a:pt x="0" y="17"/>
                    </a:lnTo>
                    <a:lnTo>
                      <a:pt x="6" y="39"/>
                    </a:lnTo>
                    <a:lnTo>
                      <a:pt x="12" y="61"/>
                    </a:lnTo>
                    <a:lnTo>
                      <a:pt x="31" y="84"/>
                    </a:lnTo>
                    <a:lnTo>
                      <a:pt x="62" y="112"/>
                    </a:lnTo>
                    <a:lnTo>
                      <a:pt x="130" y="173"/>
                    </a:lnTo>
                    <a:lnTo>
                      <a:pt x="210" y="245"/>
                    </a:lnTo>
                    <a:lnTo>
                      <a:pt x="310" y="334"/>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10" name="Freeform 686"/>
              <p:cNvSpPr>
                <a:spLocks/>
              </p:cNvSpPr>
              <p:nvPr/>
            </p:nvSpPr>
            <p:spPr bwMode="auto">
              <a:xfrm>
                <a:off x="1068" y="4499"/>
                <a:ext cx="465" cy="84"/>
              </a:xfrm>
              <a:custGeom>
                <a:avLst/>
                <a:gdLst/>
                <a:ahLst/>
                <a:cxnLst>
                  <a:cxn ang="0">
                    <a:pos x="465" y="84"/>
                  </a:cxn>
                  <a:cxn ang="0">
                    <a:pos x="453" y="79"/>
                  </a:cxn>
                  <a:cxn ang="0">
                    <a:pos x="422" y="51"/>
                  </a:cxn>
                  <a:cxn ang="0">
                    <a:pos x="410" y="17"/>
                  </a:cxn>
                  <a:cxn ang="0">
                    <a:pos x="403" y="6"/>
                  </a:cxn>
                  <a:cxn ang="0">
                    <a:pos x="391" y="0"/>
                  </a:cxn>
                  <a:cxn ang="0">
                    <a:pos x="379" y="0"/>
                  </a:cxn>
                  <a:cxn ang="0">
                    <a:pos x="310" y="0"/>
                  </a:cxn>
                  <a:cxn ang="0">
                    <a:pos x="186" y="0"/>
                  </a:cxn>
                  <a:cxn ang="0">
                    <a:pos x="68" y="0"/>
                  </a:cxn>
                  <a:cxn ang="0">
                    <a:pos x="0" y="0"/>
                  </a:cxn>
                  <a:cxn ang="0">
                    <a:pos x="0" y="12"/>
                  </a:cxn>
                  <a:cxn ang="0">
                    <a:pos x="25" y="40"/>
                  </a:cxn>
                  <a:cxn ang="0">
                    <a:pos x="56" y="67"/>
                  </a:cxn>
                  <a:cxn ang="0">
                    <a:pos x="68" y="84"/>
                  </a:cxn>
                  <a:cxn ang="0">
                    <a:pos x="465" y="84"/>
                  </a:cxn>
                </a:cxnLst>
                <a:rect l="0" t="0" r="r" b="b"/>
                <a:pathLst>
                  <a:path w="465" h="84">
                    <a:moveTo>
                      <a:pt x="465" y="84"/>
                    </a:moveTo>
                    <a:lnTo>
                      <a:pt x="453" y="79"/>
                    </a:lnTo>
                    <a:lnTo>
                      <a:pt x="422" y="51"/>
                    </a:lnTo>
                    <a:lnTo>
                      <a:pt x="410" y="17"/>
                    </a:lnTo>
                    <a:lnTo>
                      <a:pt x="403" y="6"/>
                    </a:lnTo>
                    <a:lnTo>
                      <a:pt x="391" y="0"/>
                    </a:lnTo>
                    <a:lnTo>
                      <a:pt x="379" y="0"/>
                    </a:lnTo>
                    <a:lnTo>
                      <a:pt x="310" y="0"/>
                    </a:lnTo>
                    <a:lnTo>
                      <a:pt x="186" y="0"/>
                    </a:lnTo>
                    <a:lnTo>
                      <a:pt x="68" y="0"/>
                    </a:lnTo>
                    <a:lnTo>
                      <a:pt x="0" y="0"/>
                    </a:lnTo>
                    <a:lnTo>
                      <a:pt x="0" y="12"/>
                    </a:lnTo>
                    <a:lnTo>
                      <a:pt x="25" y="40"/>
                    </a:lnTo>
                    <a:lnTo>
                      <a:pt x="56" y="67"/>
                    </a:lnTo>
                    <a:lnTo>
                      <a:pt x="68" y="84"/>
                    </a:lnTo>
                    <a:lnTo>
                      <a:pt x="465" y="84"/>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11" name="Freeform 687"/>
              <p:cNvSpPr>
                <a:spLocks/>
              </p:cNvSpPr>
              <p:nvPr/>
            </p:nvSpPr>
            <p:spPr bwMode="auto">
              <a:xfrm>
                <a:off x="1019" y="6868"/>
                <a:ext cx="552" cy="607"/>
              </a:xfrm>
              <a:custGeom>
                <a:avLst/>
                <a:gdLst/>
                <a:ahLst/>
                <a:cxnLst>
                  <a:cxn ang="0">
                    <a:pos x="86" y="84"/>
                  </a:cxn>
                  <a:cxn ang="0">
                    <a:pos x="55" y="111"/>
                  </a:cxn>
                  <a:cxn ang="0">
                    <a:pos x="31" y="134"/>
                  </a:cxn>
                  <a:cxn ang="0">
                    <a:pos x="12" y="162"/>
                  </a:cxn>
                  <a:cxn ang="0">
                    <a:pos x="0" y="189"/>
                  </a:cxn>
                  <a:cxn ang="0">
                    <a:pos x="0" y="212"/>
                  </a:cxn>
                  <a:cxn ang="0">
                    <a:pos x="0" y="223"/>
                  </a:cxn>
                  <a:cxn ang="0">
                    <a:pos x="0" y="284"/>
                  </a:cxn>
                  <a:cxn ang="0">
                    <a:pos x="0" y="418"/>
                  </a:cxn>
                  <a:cxn ang="0">
                    <a:pos x="0" y="546"/>
                  </a:cxn>
                  <a:cxn ang="0">
                    <a:pos x="0" y="607"/>
                  </a:cxn>
                  <a:cxn ang="0">
                    <a:pos x="0" y="596"/>
                  </a:cxn>
                  <a:cxn ang="0">
                    <a:pos x="0" y="579"/>
                  </a:cxn>
                  <a:cxn ang="0">
                    <a:pos x="12" y="552"/>
                  </a:cxn>
                  <a:cxn ang="0">
                    <a:pos x="31" y="529"/>
                  </a:cxn>
                  <a:cxn ang="0">
                    <a:pos x="86" y="474"/>
                  </a:cxn>
                  <a:cxn ang="0">
                    <a:pos x="186" y="384"/>
                  </a:cxn>
                  <a:cxn ang="0">
                    <a:pos x="285" y="301"/>
                  </a:cxn>
                  <a:cxn ang="0">
                    <a:pos x="322" y="262"/>
                  </a:cxn>
                  <a:cxn ang="0">
                    <a:pos x="378" y="212"/>
                  </a:cxn>
                  <a:cxn ang="0">
                    <a:pos x="428" y="167"/>
                  </a:cxn>
                  <a:cxn ang="0">
                    <a:pos x="471" y="128"/>
                  </a:cxn>
                  <a:cxn ang="0">
                    <a:pos x="514" y="89"/>
                  </a:cxn>
                  <a:cxn ang="0">
                    <a:pos x="533" y="72"/>
                  </a:cxn>
                  <a:cxn ang="0">
                    <a:pos x="545" y="50"/>
                  </a:cxn>
                  <a:cxn ang="0">
                    <a:pos x="552" y="39"/>
                  </a:cxn>
                  <a:cxn ang="0">
                    <a:pos x="552" y="22"/>
                  </a:cxn>
                  <a:cxn ang="0">
                    <a:pos x="552" y="17"/>
                  </a:cxn>
                  <a:cxn ang="0">
                    <a:pos x="539" y="5"/>
                  </a:cxn>
                  <a:cxn ang="0">
                    <a:pos x="527" y="0"/>
                  </a:cxn>
                  <a:cxn ang="0">
                    <a:pos x="514" y="0"/>
                  </a:cxn>
                  <a:cxn ang="0">
                    <a:pos x="117" y="0"/>
                  </a:cxn>
                  <a:cxn ang="0">
                    <a:pos x="130" y="5"/>
                  </a:cxn>
                  <a:cxn ang="0">
                    <a:pos x="136" y="11"/>
                  </a:cxn>
                  <a:cxn ang="0">
                    <a:pos x="136" y="22"/>
                  </a:cxn>
                  <a:cxn ang="0">
                    <a:pos x="136" y="28"/>
                  </a:cxn>
                  <a:cxn ang="0">
                    <a:pos x="117" y="50"/>
                  </a:cxn>
                  <a:cxn ang="0">
                    <a:pos x="86" y="84"/>
                  </a:cxn>
                </a:cxnLst>
                <a:rect l="0" t="0" r="r" b="b"/>
                <a:pathLst>
                  <a:path w="552" h="607">
                    <a:moveTo>
                      <a:pt x="86" y="84"/>
                    </a:moveTo>
                    <a:lnTo>
                      <a:pt x="55" y="111"/>
                    </a:lnTo>
                    <a:lnTo>
                      <a:pt x="31" y="134"/>
                    </a:lnTo>
                    <a:lnTo>
                      <a:pt x="12" y="162"/>
                    </a:lnTo>
                    <a:lnTo>
                      <a:pt x="0" y="189"/>
                    </a:lnTo>
                    <a:lnTo>
                      <a:pt x="0" y="212"/>
                    </a:lnTo>
                    <a:lnTo>
                      <a:pt x="0" y="223"/>
                    </a:lnTo>
                    <a:lnTo>
                      <a:pt x="0" y="284"/>
                    </a:lnTo>
                    <a:lnTo>
                      <a:pt x="0" y="418"/>
                    </a:lnTo>
                    <a:lnTo>
                      <a:pt x="0" y="546"/>
                    </a:lnTo>
                    <a:lnTo>
                      <a:pt x="0" y="607"/>
                    </a:lnTo>
                    <a:lnTo>
                      <a:pt x="0" y="596"/>
                    </a:lnTo>
                    <a:lnTo>
                      <a:pt x="0" y="579"/>
                    </a:lnTo>
                    <a:lnTo>
                      <a:pt x="12" y="552"/>
                    </a:lnTo>
                    <a:lnTo>
                      <a:pt x="31" y="529"/>
                    </a:lnTo>
                    <a:lnTo>
                      <a:pt x="86" y="474"/>
                    </a:lnTo>
                    <a:lnTo>
                      <a:pt x="186" y="384"/>
                    </a:lnTo>
                    <a:lnTo>
                      <a:pt x="285" y="301"/>
                    </a:lnTo>
                    <a:lnTo>
                      <a:pt x="322" y="262"/>
                    </a:lnTo>
                    <a:lnTo>
                      <a:pt x="378" y="212"/>
                    </a:lnTo>
                    <a:lnTo>
                      <a:pt x="428" y="167"/>
                    </a:lnTo>
                    <a:lnTo>
                      <a:pt x="471" y="128"/>
                    </a:lnTo>
                    <a:lnTo>
                      <a:pt x="514" y="89"/>
                    </a:lnTo>
                    <a:lnTo>
                      <a:pt x="533" y="72"/>
                    </a:lnTo>
                    <a:lnTo>
                      <a:pt x="545" y="50"/>
                    </a:lnTo>
                    <a:lnTo>
                      <a:pt x="552" y="39"/>
                    </a:lnTo>
                    <a:lnTo>
                      <a:pt x="552" y="22"/>
                    </a:lnTo>
                    <a:lnTo>
                      <a:pt x="552" y="17"/>
                    </a:lnTo>
                    <a:lnTo>
                      <a:pt x="539" y="5"/>
                    </a:lnTo>
                    <a:lnTo>
                      <a:pt x="527" y="0"/>
                    </a:lnTo>
                    <a:lnTo>
                      <a:pt x="514" y="0"/>
                    </a:lnTo>
                    <a:lnTo>
                      <a:pt x="117" y="0"/>
                    </a:lnTo>
                    <a:lnTo>
                      <a:pt x="130" y="5"/>
                    </a:lnTo>
                    <a:lnTo>
                      <a:pt x="136" y="11"/>
                    </a:lnTo>
                    <a:lnTo>
                      <a:pt x="136" y="22"/>
                    </a:lnTo>
                    <a:lnTo>
                      <a:pt x="136" y="28"/>
                    </a:lnTo>
                    <a:lnTo>
                      <a:pt x="117" y="50"/>
                    </a:lnTo>
                    <a:lnTo>
                      <a:pt x="86" y="84"/>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12" name="Freeform 688"/>
              <p:cNvSpPr>
                <a:spLocks/>
              </p:cNvSpPr>
              <p:nvPr/>
            </p:nvSpPr>
            <p:spPr bwMode="auto">
              <a:xfrm>
                <a:off x="1019" y="6868"/>
                <a:ext cx="552" cy="607"/>
              </a:xfrm>
              <a:custGeom>
                <a:avLst/>
                <a:gdLst/>
                <a:ahLst/>
                <a:cxnLst>
                  <a:cxn ang="0">
                    <a:pos x="86" y="84"/>
                  </a:cxn>
                  <a:cxn ang="0">
                    <a:pos x="55" y="111"/>
                  </a:cxn>
                  <a:cxn ang="0">
                    <a:pos x="31" y="134"/>
                  </a:cxn>
                  <a:cxn ang="0">
                    <a:pos x="12" y="162"/>
                  </a:cxn>
                  <a:cxn ang="0">
                    <a:pos x="0" y="189"/>
                  </a:cxn>
                  <a:cxn ang="0">
                    <a:pos x="0" y="212"/>
                  </a:cxn>
                  <a:cxn ang="0">
                    <a:pos x="0" y="223"/>
                  </a:cxn>
                  <a:cxn ang="0">
                    <a:pos x="0" y="284"/>
                  </a:cxn>
                  <a:cxn ang="0">
                    <a:pos x="0" y="418"/>
                  </a:cxn>
                  <a:cxn ang="0">
                    <a:pos x="0" y="546"/>
                  </a:cxn>
                  <a:cxn ang="0">
                    <a:pos x="0" y="607"/>
                  </a:cxn>
                  <a:cxn ang="0">
                    <a:pos x="0" y="596"/>
                  </a:cxn>
                  <a:cxn ang="0">
                    <a:pos x="0" y="579"/>
                  </a:cxn>
                  <a:cxn ang="0">
                    <a:pos x="12" y="552"/>
                  </a:cxn>
                  <a:cxn ang="0">
                    <a:pos x="31" y="529"/>
                  </a:cxn>
                  <a:cxn ang="0">
                    <a:pos x="86" y="474"/>
                  </a:cxn>
                  <a:cxn ang="0">
                    <a:pos x="186" y="384"/>
                  </a:cxn>
                  <a:cxn ang="0">
                    <a:pos x="285" y="301"/>
                  </a:cxn>
                  <a:cxn ang="0">
                    <a:pos x="322" y="262"/>
                  </a:cxn>
                  <a:cxn ang="0">
                    <a:pos x="378" y="212"/>
                  </a:cxn>
                  <a:cxn ang="0">
                    <a:pos x="428" y="167"/>
                  </a:cxn>
                  <a:cxn ang="0">
                    <a:pos x="471" y="128"/>
                  </a:cxn>
                  <a:cxn ang="0">
                    <a:pos x="514" y="89"/>
                  </a:cxn>
                  <a:cxn ang="0">
                    <a:pos x="533" y="72"/>
                  </a:cxn>
                  <a:cxn ang="0">
                    <a:pos x="545" y="50"/>
                  </a:cxn>
                  <a:cxn ang="0">
                    <a:pos x="552" y="39"/>
                  </a:cxn>
                  <a:cxn ang="0">
                    <a:pos x="552" y="22"/>
                  </a:cxn>
                  <a:cxn ang="0">
                    <a:pos x="552" y="17"/>
                  </a:cxn>
                  <a:cxn ang="0">
                    <a:pos x="539" y="5"/>
                  </a:cxn>
                  <a:cxn ang="0">
                    <a:pos x="527" y="0"/>
                  </a:cxn>
                  <a:cxn ang="0">
                    <a:pos x="514" y="0"/>
                  </a:cxn>
                  <a:cxn ang="0">
                    <a:pos x="117" y="0"/>
                  </a:cxn>
                  <a:cxn ang="0">
                    <a:pos x="130" y="5"/>
                  </a:cxn>
                  <a:cxn ang="0">
                    <a:pos x="136" y="11"/>
                  </a:cxn>
                  <a:cxn ang="0">
                    <a:pos x="136" y="22"/>
                  </a:cxn>
                  <a:cxn ang="0">
                    <a:pos x="136" y="28"/>
                  </a:cxn>
                  <a:cxn ang="0">
                    <a:pos x="117" y="50"/>
                  </a:cxn>
                  <a:cxn ang="0">
                    <a:pos x="86" y="84"/>
                  </a:cxn>
                </a:cxnLst>
                <a:rect l="0" t="0" r="r" b="b"/>
                <a:pathLst>
                  <a:path w="552" h="607">
                    <a:moveTo>
                      <a:pt x="86" y="84"/>
                    </a:moveTo>
                    <a:lnTo>
                      <a:pt x="55" y="111"/>
                    </a:lnTo>
                    <a:lnTo>
                      <a:pt x="31" y="134"/>
                    </a:lnTo>
                    <a:lnTo>
                      <a:pt x="12" y="162"/>
                    </a:lnTo>
                    <a:lnTo>
                      <a:pt x="0" y="189"/>
                    </a:lnTo>
                    <a:lnTo>
                      <a:pt x="0" y="212"/>
                    </a:lnTo>
                    <a:lnTo>
                      <a:pt x="0" y="223"/>
                    </a:lnTo>
                    <a:lnTo>
                      <a:pt x="0" y="284"/>
                    </a:lnTo>
                    <a:lnTo>
                      <a:pt x="0" y="418"/>
                    </a:lnTo>
                    <a:lnTo>
                      <a:pt x="0" y="546"/>
                    </a:lnTo>
                    <a:lnTo>
                      <a:pt x="0" y="607"/>
                    </a:lnTo>
                    <a:lnTo>
                      <a:pt x="0" y="596"/>
                    </a:lnTo>
                    <a:lnTo>
                      <a:pt x="0" y="579"/>
                    </a:lnTo>
                    <a:lnTo>
                      <a:pt x="12" y="552"/>
                    </a:lnTo>
                    <a:lnTo>
                      <a:pt x="31" y="529"/>
                    </a:lnTo>
                    <a:lnTo>
                      <a:pt x="86" y="474"/>
                    </a:lnTo>
                    <a:lnTo>
                      <a:pt x="186" y="384"/>
                    </a:lnTo>
                    <a:lnTo>
                      <a:pt x="285" y="301"/>
                    </a:lnTo>
                    <a:lnTo>
                      <a:pt x="322" y="262"/>
                    </a:lnTo>
                    <a:lnTo>
                      <a:pt x="378" y="212"/>
                    </a:lnTo>
                    <a:lnTo>
                      <a:pt x="428" y="167"/>
                    </a:lnTo>
                    <a:lnTo>
                      <a:pt x="471" y="128"/>
                    </a:lnTo>
                    <a:lnTo>
                      <a:pt x="514" y="89"/>
                    </a:lnTo>
                    <a:lnTo>
                      <a:pt x="533" y="72"/>
                    </a:lnTo>
                    <a:lnTo>
                      <a:pt x="545" y="50"/>
                    </a:lnTo>
                    <a:lnTo>
                      <a:pt x="552" y="39"/>
                    </a:lnTo>
                    <a:lnTo>
                      <a:pt x="552" y="22"/>
                    </a:lnTo>
                    <a:lnTo>
                      <a:pt x="552" y="17"/>
                    </a:lnTo>
                    <a:lnTo>
                      <a:pt x="539" y="5"/>
                    </a:lnTo>
                    <a:lnTo>
                      <a:pt x="527" y="0"/>
                    </a:lnTo>
                    <a:lnTo>
                      <a:pt x="514" y="0"/>
                    </a:lnTo>
                    <a:lnTo>
                      <a:pt x="117" y="0"/>
                    </a:lnTo>
                    <a:lnTo>
                      <a:pt x="130" y="5"/>
                    </a:lnTo>
                    <a:lnTo>
                      <a:pt x="136" y="11"/>
                    </a:lnTo>
                    <a:lnTo>
                      <a:pt x="136" y="22"/>
                    </a:lnTo>
                    <a:lnTo>
                      <a:pt x="136" y="28"/>
                    </a:lnTo>
                    <a:lnTo>
                      <a:pt x="117" y="50"/>
                    </a:lnTo>
                    <a:lnTo>
                      <a:pt x="86" y="84"/>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13" name="Freeform 689"/>
              <p:cNvSpPr>
                <a:spLocks/>
              </p:cNvSpPr>
              <p:nvPr/>
            </p:nvSpPr>
            <p:spPr bwMode="auto">
              <a:xfrm>
                <a:off x="1019" y="6952"/>
                <a:ext cx="310" cy="334"/>
              </a:xfrm>
              <a:custGeom>
                <a:avLst/>
                <a:gdLst/>
                <a:ahLst/>
                <a:cxnLst>
                  <a:cxn ang="0">
                    <a:pos x="0" y="334"/>
                  </a:cxn>
                  <a:cxn ang="0">
                    <a:pos x="0" y="317"/>
                  </a:cxn>
                  <a:cxn ang="0">
                    <a:pos x="6" y="295"/>
                  </a:cxn>
                  <a:cxn ang="0">
                    <a:pos x="12" y="267"/>
                  </a:cxn>
                  <a:cxn ang="0">
                    <a:pos x="31" y="245"/>
                  </a:cxn>
                  <a:cxn ang="0">
                    <a:pos x="62" y="217"/>
                  </a:cxn>
                  <a:cxn ang="0">
                    <a:pos x="130" y="161"/>
                  </a:cxn>
                  <a:cxn ang="0">
                    <a:pos x="210" y="83"/>
                  </a:cxn>
                  <a:cxn ang="0">
                    <a:pos x="310" y="0"/>
                  </a:cxn>
                </a:cxnLst>
                <a:rect l="0" t="0" r="r" b="b"/>
                <a:pathLst>
                  <a:path w="310" h="334">
                    <a:moveTo>
                      <a:pt x="0" y="334"/>
                    </a:moveTo>
                    <a:lnTo>
                      <a:pt x="0" y="317"/>
                    </a:lnTo>
                    <a:lnTo>
                      <a:pt x="6" y="295"/>
                    </a:lnTo>
                    <a:lnTo>
                      <a:pt x="12" y="267"/>
                    </a:lnTo>
                    <a:lnTo>
                      <a:pt x="31" y="245"/>
                    </a:lnTo>
                    <a:lnTo>
                      <a:pt x="62" y="217"/>
                    </a:lnTo>
                    <a:lnTo>
                      <a:pt x="130" y="161"/>
                    </a:lnTo>
                    <a:lnTo>
                      <a:pt x="210" y="83"/>
                    </a:lnTo>
                    <a:lnTo>
                      <a:pt x="310"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14" name="Freeform 690"/>
              <p:cNvSpPr>
                <a:spLocks/>
              </p:cNvSpPr>
              <p:nvPr/>
            </p:nvSpPr>
            <p:spPr bwMode="auto">
              <a:xfrm>
                <a:off x="1068" y="6868"/>
                <a:ext cx="465" cy="84"/>
              </a:xfrm>
              <a:custGeom>
                <a:avLst/>
                <a:gdLst/>
                <a:ahLst/>
                <a:cxnLst>
                  <a:cxn ang="0">
                    <a:pos x="465" y="0"/>
                  </a:cxn>
                  <a:cxn ang="0">
                    <a:pos x="453" y="5"/>
                  </a:cxn>
                  <a:cxn ang="0">
                    <a:pos x="422" y="33"/>
                  </a:cxn>
                  <a:cxn ang="0">
                    <a:pos x="410" y="61"/>
                  </a:cxn>
                  <a:cxn ang="0">
                    <a:pos x="403" y="78"/>
                  </a:cxn>
                  <a:cxn ang="0">
                    <a:pos x="391" y="84"/>
                  </a:cxn>
                  <a:cxn ang="0">
                    <a:pos x="379" y="84"/>
                  </a:cxn>
                  <a:cxn ang="0">
                    <a:pos x="310" y="84"/>
                  </a:cxn>
                  <a:cxn ang="0">
                    <a:pos x="186" y="84"/>
                  </a:cxn>
                  <a:cxn ang="0">
                    <a:pos x="68" y="84"/>
                  </a:cxn>
                  <a:cxn ang="0">
                    <a:pos x="0" y="84"/>
                  </a:cxn>
                  <a:cxn ang="0">
                    <a:pos x="0" y="72"/>
                  </a:cxn>
                  <a:cxn ang="0">
                    <a:pos x="25" y="44"/>
                  </a:cxn>
                  <a:cxn ang="0">
                    <a:pos x="56" y="17"/>
                  </a:cxn>
                  <a:cxn ang="0">
                    <a:pos x="68" y="0"/>
                  </a:cxn>
                  <a:cxn ang="0">
                    <a:pos x="465" y="0"/>
                  </a:cxn>
                </a:cxnLst>
                <a:rect l="0" t="0" r="r" b="b"/>
                <a:pathLst>
                  <a:path w="465" h="84">
                    <a:moveTo>
                      <a:pt x="465" y="0"/>
                    </a:moveTo>
                    <a:lnTo>
                      <a:pt x="453" y="5"/>
                    </a:lnTo>
                    <a:lnTo>
                      <a:pt x="422" y="33"/>
                    </a:lnTo>
                    <a:lnTo>
                      <a:pt x="410" y="61"/>
                    </a:lnTo>
                    <a:lnTo>
                      <a:pt x="403" y="78"/>
                    </a:lnTo>
                    <a:lnTo>
                      <a:pt x="391" y="84"/>
                    </a:lnTo>
                    <a:lnTo>
                      <a:pt x="379" y="84"/>
                    </a:lnTo>
                    <a:lnTo>
                      <a:pt x="310" y="84"/>
                    </a:lnTo>
                    <a:lnTo>
                      <a:pt x="186" y="84"/>
                    </a:lnTo>
                    <a:lnTo>
                      <a:pt x="68" y="84"/>
                    </a:lnTo>
                    <a:lnTo>
                      <a:pt x="0" y="84"/>
                    </a:lnTo>
                    <a:lnTo>
                      <a:pt x="0" y="72"/>
                    </a:lnTo>
                    <a:lnTo>
                      <a:pt x="25" y="44"/>
                    </a:lnTo>
                    <a:lnTo>
                      <a:pt x="56" y="17"/>
                    </a:lnTo>
                    <a:lnTo>
                      <a:pt x="68" y="0"/>
                    </a:lnTo>
                    <a:lnTo>
                      <a:pt x="465" y="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15" name="Freeform 691"/>
              <p:cNvSpPr>
                <a:spLocks/>
              </p:cNvSpPr>
              <p:nvPr/>
            </p:nvSpPr>
            <p:spPr bwMode="auto">
              <a:xfrm>
                <a:off x="1019" y="4494"/>
                <a:ext cx="428" cy="2458"/>
              </a:xfrm>
              <a:custGeom>
                <a:avLst/>
                <a:gdLst/>
                <a:ahLst/>
                <a:cxnLst>
                  <a:cxn ang="0">
                    <a:pos x="384" y="357"/>
                  </a:cxn>
                  <a:cxn ang="0">
                    <a:pos x="384" y="440"/>
                  </a:cxn>
                  <a:cxn ang="0">
                    <a:pos x="384" y="652"/>
                  </a:cxn>
                  <a:cxn ang="0">
                    <a:pos x="384" y="958"/>
                  </a:cxn>
                  <a:cxn ang="0">
                    <a:pos x="384" y="1315"/>
                  </a:cxn>
                  <a:cxn ang="0">
                    <a:pos x="384" y="1672"/>
                  </a:cxn>
                  <a:cxn ang="0">
                    <a:pos x="384" y="1995"/>
                  </a:cxn>
                  <a:cxn ang="0">
                    <a:pos x="384" y="2235"/>
                  </a:cxn>
                  <a:cxn ang="0">
                    <a:pos x="384" y="2357"/>
                  </a:cxn>
                  <a:cxn ang="0">
                    <a:pos x="384" y="2391"/>
                  </a:cxn>
                  <a:cxn ang="0">
                    <a:pos x="390" y="2418"/>
                  </a:cxn>
                  <a:cxn ang="0">
                    <a:pos x="397" y="2441"/>
                  </a:cxn>
                  <a:cxn ang="0">
                    <a:pos x="403" y="2452"/>
                  </a:cxn>
                  <a:cxn ang="0">
                    <a:pos x="415" y="2458"/>
                  </a:cxn>
                  <a:cxn ang="0">
                    <a:pos x="428" y="2458"/>
                  </a:cxn>
                  <a:cxn ang="0">
                    <a:pos x="43" y="2458"/>
                  </a:cxn>
                  <a:cxn ang="0">
                    <a:pos x="37" y="2458"/>
                  </a:cxn>
                  <a:cxn ang="0">
                    <a:pos x="24" y="2452"/>
                  </a:cxn>
                  <a:cxn ang="0">
                    <a:pos x="12" y="2441"/>
                  </a:cxn>
                  <a:cxn ang="0">
                    <a:pos x="6" y="2418"/>
                  </a:cxn>
                  <a:cxn ang="0">
                    <a:pos x="0" y="2391"/>
                  </a:cxn>
                  <a:cxn ang="0">
                    <a:pos x="0" y="2357"/>
                  </a:cxn>
                  <a:cxn ang="0">
                    <a:pos x="0" y="2235"/>
                  </a:cxn>
                  <a:cxn ang="0">
                    <a:pos x="0" y="1995"/>
                  </a:cxn>
                  <a:cxn ang="0">
                    <a:pos x="0" y="1672"/>
                  </a:cxn>
                  <a:cxn ang="0">
                    <a:pos x="0" y="1315"/>
                  </a:cxn>
                  <a:cxn ang="0">
                    <a:pos x="0" y="958"/>
                  </a:cxn>
                  <a:cxn ang="0">
                    <a:pos x="0" y="652"/>
                  </a:cxn>
                  <a:cxn ang="0">
                    <a:pos x="0" y="440"/>
                  </a:cxn>
                  <a:cxn ang="0">
                    <a:pos x="0" y="357"/>
                  </a:cxn>
                  <a:cxn ang="0">
                    <a:pos x="0" y="334"/>
                  </a:cxn>
                  <a:cxn ang="0">
                    <a:pos x="0" y="279"/>
                  </a:cxn>
                  <a:cxn ang="0">
                    <a:pos x="0" y="195"/>
                  </a:cxn>
                  <a:cxn ang="0">
                    <a:pos x="0" y="106"/>
                  </a:cxn>
                  <a:cxn ang="0">
                    <a:pos x="0" y="67"/>
                  </a:cxn>
                  <a:cxn ang="0">
                    <a:pos x="6" y="39"/>
                  </a:cxn>
                  <a:cxn ang="0">
                    <a:pos x="12" y="22"/>
                  </a:cxn>
                  <a:cxn ang="0">
                    <a:pos x="24" y="11"/>
                  </a:cxn>
                  <a:cxn ang="0">
                    <a:pos x="37" y="0"/>
                  </a:cxn>
                  <a:cxn ang="0">
                    <a:pos x="43" y="5"/>
                  </a:cxn>
                  <a:cxn ang="0">
                    <a:pos x="428" y="5"/>
                  </a:cxn>
                  <a:cxn ang="0">
                    <a:pos x="415" y="0"/>
                  </a:cxn>
                  <a:cxn ang="0">
                    <a:pos x="403" y="11"/>
                  </a:cxn>
                  <a:cxn ang="0">
                    <a:pos x="397" y="22"/>
                  </a:cxn>
                  <a:cxn ang="0">
                    <a:pos x="390" y="39"/>
                  </a:cxn>
                  <a:cxn ang="0">
                    <a:pos x="384" y="67"/>
                  </a:cxn>
                  <a:cxn ang="0">
                    <a:pos x="384" y="106"/>
                  </a:cxn>
                  <a:cxn ang="0">
                    <a:pos x="384" y="195"/>
                  </a:cxn>
                  <a:cxn ang="0">
                    <a:pos x="384" y="279"/>
                  </a:cxn>
                  <a:cxn ang="0">
                    <a:pos x="384" y="334"/>
                  </a:cxn>
                  <a:cxn ang="0">
                    <a:pos x="384" y="357"/>
                  </a:cxn>
                </a:cxnLst>
                <a:rect l="0" t="0" r="r" b="b"/>
                <a:pathLst>
                  <a:path w="428" h="2458">
                    <a:moveTo>
                      <a:pt x="384" y="357"/>
                    </a:moveTo>
                    <a:lnTo>
                      <a:pt x="384" y="440"/>
                    </a:lnTo>
                    <a:lnTo>
                      <a:pt x="384" y="652"/>
                    </a:lnTo>
                    <a:lnTo>
                      <a:pt x="384" y="958"/>
                    </a:lnTo>
                    <a:lnTo>
                      <a:pt x="384" y="1315"/>
                    </a:lnTo>
                    <a:lnTo>
                      <a:pt x="384" y="1672"/>
                    </a:lnTo>
                    <a:lnTo>
                      <a:pt x="384" y="1995"/>
                    </a:lnTo>
                    <a:lnTo>
                      <a:pt x="384" y="2235"/>
                    </a:lnTo>
                    <a:lnTo>
                      <a:pt x="384" y="2357"/>
                    </a:lnTo>
                    <a:lnTo>
                      <a:pt x="384" y="2391"/>
                    </a:lnTo>
                    <a:lnTo>
                      <a:pt x="390" y="2418"/>
                    </a:lnTo>
                    <a:lnTo>
                      <a:pt x="397" y="2441"/>
                    </a:lnTo>
                    <a:lnTo>
                      <a:pt x="403" y="2452"/>
                    </a:lnTo>
                    <a:lnTo>
                      <a:pt x="415" y="2458"/>
                    </a:lnTo>
                    <a:lnTo>
                      <a:pt x="428" y="2458"/>
                    </a:lnTo>
                    <a:lnTo>
                      <a:pt x="43" y="2458"/>
                    </a:lnTo>
                    <a:lnTo>
                      <a:pt x="37" y="2458"/>
                    </a:lnTo>
                    <a:lnTo>
                      <a:pt x="24" y="2452"/>
                    </a:lnTo>
                    <a:lnTo>
                      <a:pt x="12" y="2441"/>
                    </a:lnTo>
                    <a:lnTo>
                      <a:pt x="6" y="2418"/>
                    </a:lnTo>
                    <a:lnTo>
                      <a:pt x="0" y="2391"/>
                    </a:lnTo>
                    <a:lnTo>
                      <a:pt x="0" y="2357"/>
                    </a:lnTo>
                    <a:lnTo>
                      <a:pt x="0" y="2235"/>
                    </a:lnTo>
                    <a:lnTo>
                      <a:pt x="0" y="1995"/>
                    </a:lnTo>
                    <a:lnTo>
                      <a:pt x="0" y="1672"/>
                    </a:lnTo>
                    <a:lnTo>
                      <a:pt x="0" y="1315"/>
                    </a:lnTo>
                    <a:lnTo>
                      <a:pt x="0" y="958"/>
                    </a:lnTo>
                    <a:lnTo>
                      <a:pt x="0" y="652"/>
                    </a:lnTo>
                    <a:lnTo>
                      <a:pt x="0" y="440"/>
                    </a:lnTo>
                    <a:lnTo>
                      <a:pt x="0" y="357"/>
                    </a:lnTo>
                    <a:lnTo>
                      <a:pt x="0" y="334"/>
                    </a:lnTo>
                    <a:lnTo>
                      <a:pt x="0" y="279"/>
                    </a:lnTo>
                    <a:lnTo>
                      <a:pt x="0" y="195"/>
                    </a:lnTo>
                    <a:lnTo>
                      <a:pt x="0" y="106"/>
                    </a:lnTo>
                    <a:lnTo>
                      <a:pt x="0" y="67"/>
                    </a:lnTo>
                    <a:lnTo>
                      <a:pt x="6" y="39"/>
                    </a:lnTo>
                    <a:lnTo>
                      <a:pt x="12" y="22"/>
                    </a:lnTo>
                    <a:lnTo>
                      <a:pt x="24" y="11"/>
                    </a:lnTo>
                    <a:lnTo>
                      <a:pt x="37" y="0"/>
                    </a:lnTo>
                    <a:lnTo>
                      <a:pt x="43" y="5"/>
                    </a:lnTo>
                    <a:lnTo>
                      <a:pt x="428" y="5"/>
                    </a:lnTo>
                    <a:lnTo>
                      <a:pt x="415" y="0"/>
                    </a:lnTo>
                    <a:lnTo>
                      <a:pt x="403" y="11"/>
                    </a:lnTo>
                    <a:lnTo>
                      <a:pt x="397" y="22"/>
                    </a:lnTo>
                    <a:lnTo>
                      <a:pt x="390" y="39"/>
                    </a:lnTo>
                    <a:lnTo>
                      <a:pt x="384" y="67"/>
                    </a:lnTo>
                    <a:lnTo>
                      <a:pt x="384" y="106"/>
                    </a:lnTo>
                    <a:lnTo>
                      <a:pt x="384" y="195"/>
                    </a:lnTo>
                    <a:lnTo>
                      <a:pt x="384" y="279"/>
                    </a:lnTo>
                    <a:lnTo>
                      <a:pt x="384" y="334"/>
                    </a:lnTo>
                    <a:lnTo>
                      <a:pt x="384" y="357"/>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16" name="Freeform 692"/>
              <p:cNvSpPr>
                <a:spLocks/>
              </p:cNvSpPr>
              <p:nvPr/>
            </p:nvSpPr>
            <p:spPr bwMode="auto">
              <a:xfrm>
                <a:off x="1019" y="4494"/>
                <a:ext cx="428" cy="2458"/>
              </a:xfrm>
              <a:custGeom>
                <a:avLst/>
                <a:gdLst/>
                <a:ahLst/>
                <a:cxnLst>
                  <a:cxn ang="0">
                    <a:pos x="384" y="357"/>
                  </a:cxn>
                  <a:cxn ang="0">
                    <a:pos x="384" y="440"/>
                  </a:cxn>
                  <a:cxn ang="0">
                    <a:pos x="384" y="652"/>
                  </a:cxn>
                  <a:cxn ang="0">
                    <a:pos x="384" y="958"/>
                  </a:cxn>
                  <a:cxn ang="0">
                    <a:pos x="384" y="1315"/>
                  </a:cxn>
                  <a:cxn ang="0">
                    <a:pos x="384" y="1672"/>
                  </a:cxn>
                  <a:cxn ang="0">
                    <a:pos x="384" y="1995"/>
                  </a:cxn>
                  <a:cxn ang="0">
                    <a:pos x="384" y="2235"/>
                  </a:cxn>
                  <a:cxn ang="0">
                    <a:pos x="384" y="2357"/>
                  </a:cxn>
                  <a:cxn ang="0">
                    <a:pos x="384" y="2391"/>
                  </a:cxn>
                  <a:cxn ang="0">
                    <a:pos x="390" y="2418"/>
                  </a:cxn>
                  <a:cxn ang="0">
                    <a:pos x="397" y="2441"/>
                  </a:cxn>
                  <a:cxn ang="0">
                    <a:pos x="403" y="2452"/>
                  </a:cxn>
                  <a:cxn ang="0">
                    <a:pos x="415" y="2458"/>
                  </a:cxn>
                  <a:cxn ang="0">
                    <a:pos x="428" y="2458"/>
                  </a:cxn>
                  <a:cxn ang="0">
                    <a:pos x="43" y="2458"/>
                  </a:cxn>
                  <a:cxn ang="0">
                    <a:pos x="37" y="2458"/>
                  </a:cxn>
                  <a:cxn ang="0">
                    <a:pos x="24" y="2452"/>
                  </a:cxn>
                  <a:cxn ang="0">
                    <a:pos x="12" y="2441"/>
                  </a:cxn>
                  <a:cxn ang="0">
                    <a:pos x="6" y="2418"/>
                  </a:cxn>
                  <a:cxn ang="0">
                    <a:pos x="0" y="2391"/>
                  </a:cxn>
                  <a:cxn ang="0">
                    <a:pos x="0" y="2357"/>
                  </a:cxn>
                  <a:cxn ang="0">
                    <a:pos x="0" y="2235"/>
                  </a:cxn>
                  <a:cxn ang="0">
                    <a:pos x="0" y="1995"/>
                  </a:cxn>
                  <a:cxn ang="0">
                    <a:pos x="0" y="1672"/>
                  </a:cxn>
                  <a:cxn ang="0">
                    <a:pos x="0" y="1315"/>
                  </a:cxn>
                  <a:cxn ang="0">
                    <a:pos x="0" y="958"/>
                  </a:cxn>
                  <a:cxn ang="0">
                    <a:pos x="0" y="652"/>
                  </a:cxn>
                  <a:cxn ang="0">
                    <a:pos x="0" y="440"/>
                  </a:cxn>
                  <a:cxn ang="0">
                    <a:pos x="0" y="357"/>
                  </a:cxn>
                  <a:cxn ang="0">
                    <a:pos x="0" y="334"/>
                  </a:cxn>
                  <a:cxn ang="0">
                    <a:pos x="0" y="279"/>
                  </a:cxn>
                  <a:cxn ang="0">
                    <a:pos x="0" y="195"/>
                  </a:cxn>
                  <a:cxn ang="0">
                    <a:pos x="0" y="106"/>
                  </a:cxn>
                  <a:cxn ang="0">
                    <a:pos x="0" y="67"/>
                  </a:cxn>
                  <a:cxn ang="0">
                    <a:pos x="6" y="39"/>
                  </a:cxn>
                  <a:cxn ang="0">
                    <a:pos x="12" y="22"/>
                  </a:cxn>
                  <a:cxn ang="0">
                    <a:pos x="24" y="11"/>
                  </a:cxn>
                  <a:cxn ang="0">
                    <a:pos x="37" y="0"/>
                  </a:cxn>
                  <a:cxn ang="0">
                    <a:pos x="43" y="5"/>
                  </a:cxn>
                  <a:cxn ang="0">
                    <a:pos x="428" y="5"/>
                  </a:cxn>
                  <a:cxn ang="0">
                    <a:pos x="415" y="0"/>
                  </a:cxn>
                  <a:cxn ang="0">
                    <a:pos x="403" y="11"/>
                  </a:cxn>
                  <a:cxn ang="0">
                    <a:pos x="397" y="22"/>
                  </a:cxn>
                  <a:cxn ang="0">
                    <a:pos x="390" y="39"/>
                  </a:cxn>
                  <a:cxn ang="0">
                    <a:pos x="384" y="67"/>
                  </a:cxn>
                  <a:cxn ang="0">
                    <a:pos x="384" y="106"/>
                  </a:cxn>
                  <a:cxn ang="0">
                    <a:pos x="384" y="195"/>
                  </a:cxn>
                  <a:cxn ang="0">
                    <a:pos x="384" y="279"/>
                  </a:cxn>
                  <a:cxn ang="0">
                    <a:pos x="384" y="334"/>
                  </a:cxn>
                  <a:cxn ang="0">
                    <a:pos x="384" y="357"/>
                  </a:cxn>
                </a:cxnLst>
                <a:rect l="0" t="0" r="r" b="b"/>
                <a:pathLst>
                  <a:path w="428" h="2458">
                    <a:moveTo>
                      <a:pt x="384" y="357"/>
                    </a:moveTo>
                    <a:lnTo>
                      <a:pt x="384" y="440"/>
                    </a:lnTo>
                    <a:lnTo>
                      <a:pt x="384" y="652"/>
                    </a:lnTo>
                    <a:lnTo>
                      <a:pt x="384" y="958"/>
                    </a:lnTo>
                    <a:lnTo>
                      <a:pt x="384" y="1315"/>
                    </a:lnTo>
                    <a:lnTo>
                      <a:pt x="384" y="1672"/>
                    </a:lnTo>
                    <a:lnTo>
                      <a:pt x="384" y="1995"/>
                    </a:lnTo>
                    <a:lnTo>
                      <a:pt x="384" y="2235"/>
                    </a:lnTo>
                    <a:lnTo>
                      <a:pt x="384" y="2357"/>
                    </a:lnTo>
                    <a:lnTo>
                      <a:pt x="384" y="2391"/>
                    </a:lnTo>
                    <a:lnTo>
                      <a:pt x="390" y="2418"/>
                    </a:lnTo>
                    <a:lnTo>
                      <a:pt x="397" y="2441"/>
                    </a:lnTo>
                    <a:lnTo>
                      <a:pt x="403" y="2452"/>
                    </a:lnTo>
                    <a:lnTo>
                      <a:pt x="415" y="2458"/>
                    </a:lnTo>
                    <a:lnTo>
                      <a:pt x="428" y="2458"/>
                    </a:lnTo>
                    <a:lnTo>
                      <a:pt x="43" y="2458"/>
                    </a:lnTo>
                    <a:lnTo>
                      <a:pt x="37" y="2458"/>
                    </a:lnTo>
                    <a:lnTo>
                      <a:pt x="24" y="2452"/>
                    </a:lnTo>
                    <a:lnTo>
                      <a:pt x="12" y="2441"/>
                    </a:lnTo>
                    <a:lnTo>
                      <a:pt x="6" y="2418"/>
                    </a:lnTo>
                    <a:lnTo>
                      <a:pt x="0" y="2391"/>
                    </a:lnTo>
                    <a:lnTo>
                      <a:pt x="0" y="2357"/>
                    </a:lnTo>
                    <a:lnTo>
                      <a:pt x="0" y="2235"/>
                    </a:lnTo>
                    <a:lnTo>
                      <a:pt x="0" y="1995"/>
                    </a:lnTo>
                    <a:lnTo>
                      <a:pt x="0" y="1672"/>
                    </a:lnTo>
                    <a:lnTo>
                      <a:pt x="0" y="1315"/>
                    </a:lnTo>
                    <a:lnTo>
                      <a:pt x="0" y="958"/>
                    </a:lnTo>
                    <a:lnTo>
                      <a:pt x="0" y="652"/>
                    </a:lnTo>
                    <a:lnTo>
                      <a:pt x="0" y="440"/>
                    </a:lnTo>
                    <a:lnTo>
                      <a:pt x="0" y="357"/>
                    </a:lnTo>
                    <a:lnTo>
                      <a:pt x="0" y="334"/>
                    </a:lnTo>
                    <a:lnTo>
                      <a:pt x="0" y="279"/>
                    </a:lnTo>
                    <a:lnTo>
                      <a:pt x="0" y="195"/>
                    </a:lnTo>
                    <a:lnTo>
                      <a:pt x="0" y="106"/>
                    </a:lnTo>
                    <a:lnTo>
                      <a:pt x="0" y="67"/>
                    </a:lnTo>
                    <a:lnTo>
                      <a:pt x="6" y="39"/>
                    </a:lnTo>
                    <a:lnTo>
                      <a:pt x="12" y="22"/>
                    </a:lnTo>
                    <a:lnTo>
                      <a:pt x="24" y="11"/>
                    </a:lnTo>
                    <a:lnTo>
                      <a:pt x="37" y="0"/>
                    </a:lnTo>
                    <a:lnTo>
                      <a:pt x="43" y="5"/>
                    </a:lnTo>
                    <a:lnTo>
                      <a:pt x="428" y="5"/>
                    </a:lnTo>
                    <a:lnTo>
                      <a:pt x="415" y="0"/>
                    </a:lnTo>
                    <a:lnTo>
                      <a:pt x="403" y="11"/>
                    </a:lnTo>
                    <a:lnTo>
                      <a:pt x="397" y="22"/>
                    </a:lnTo>
                    <a:lnTo>
                      <a:pt x="390" y="39"/>
                    </a:lnTo>
                    <a:lnTo>
                      <a:pt x="384" y="67"/>
                    </a:lnTo>
                    <a:lnTo>
                      <a:pt x="384" y="106"/>
                    </a:lnTo>
                    <a:lnTo>
                      <a:pt x="384" y="195"/>
                    </a:lnTo>
                    <a:lnTo>
                      <a:pt x="384" y="279"/>
                    </a:lnTo>
                    <a:lnTo>
                      <a:pt x="384" y="334"/>
                    </a:lnTo>
                    <a:lnTo>
                      <a:pt x="384" y="357"/>
                    </a:lnTo>
                    <a:close/>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17" name="Freeform 693"/>
              <p:cNvSpPr>
                <a:spLocks/>
              </p:cNvSpPr>
              <p:nvPr/>
            </p:nvSpPr>
            <p:spPr bwMode="auto">
              <a:xfrm>
                <a:off x="12291" y="788"/>
                <a:ext cx="633" cy="518"/>
              </a:xfrm>
              <a:custGeom>
                <a:avLst/>
                <a:gdLst/>
                <a:ahLst/>
                <a:cxnLst>
                  <a:cxn ang="0">
                    <a:pos x="633" y="518"/>
                  </a:cxn>
                  <a:cxn ang="0">
                    <a:pos x="590" y="479"/>
                  </a:cxn>
                  <a:cxn ang="0">
                    <a:pos x="534" y="429"/>
                  </a:cxn>
                  <a:cxn ang="0">
                    <a:pos x="466" y="368"/>
                  </a:cxn>
                  <a:cxn ang="0">
                    <a:pos x="385" y="295"/>
                  </a:cxn>
                  <a:cxn ang="0">
                    <a:pos x="341" y="256"/>
                  </a:cxn>
                  <a:cxn ang="0">
                    <a:pos x="248" y="173"/>
                  </a:cxn>
                  <a:cxn ang="0">
                    <a:pos x="149" y="84"/>
                  </a:cxn>
                  <a:cxn ang="0">
                    <a:pos x="87" y="28"/>
                  </a:cxn>
                  <a:cxn ang="0">
                    <a:pos x="62" y="11"/>
                  </a:cxn>
                  <a:cxn ang="0">
                    <a:pos x="31" y="6"/>
                  </a:cxn>
                  <a:cxn ang="0">
                    <a:pos x="13" y="0"/>
                  </a:cxn>
                  <a:cxn ang="0">
                    <a:pos x="0" y="0"/>
                  </a:cxn>
                  <a:cxn ang="0">
                    <a:pos x="68" y="0"/>
                  </a:cxn>
                  <a:cxn ang="0">
                    <a:pos x="211" y="0"/>
                  </a:cxn>
                  <a:cxn ang="0">
                    <a:pos x="360" y="0"/>
                  </a:cxn>
                  <a:cxn ang="0">
                    <a:pos x="428" y="0"/>
                  </a:cxn>
                  <a:cxn ang="0">
                    <a:pos x="441" y="0"/>
                  </a:cxn>
                  <a:cxn ang="0">
                    <a:pos x="466" y="6"/>
                  </a:cxn>
                  <a:cxn ang="0">
                    <a:pos x="497" y="11"/>
                  </a:cxn>
                  <a:cxn ang="0">
                    <a:pos x="528" y="33"/>
                  </a:cxn>
                  <a:cxn ang="0">
                    <a:pos x="571" y="72"/>
                  </a:cxn>
                  <a:cxn ang="0">
                    <a:pos x="627" y="128"/>
                  </a:cxn>
                  <a:cxn ang="0">
                    <a:pos x="633" y="518"/>
                  </a:cxn>
                </a:cxnLst>
                <a:rect l="0" t="0" r="r" b="b"/>
                <a:pathLst>
                  <a:path w="633" h="518">
                    <a:moveTo>
                      <a:pt x="633" y="518"/>
                    </a:moveTo>
                    <a:lnTo>
                      <a:pt x="590" y="479"/>
                    </a:lnTo>
                    <a:lnTo>
                      <a:pt x="534" y="429"/>
                    </a:lnTo>
                    <a:lnTo>
                      <a:pt x="466" y="368"/>
                    </a:lnTo>
                    <a:lnTo>
                      <a:pt x="385" y="295"/>
                    </a:lnTo>
                    <a:lnTo>
                      <a:pt x="341" y="256"/>
                    </a:lnTo>
                    <a:lnTo>
                      <a:pt x="248" y="173"/>
                    </a:lnTo>
                    <a:lnTo>
                      <a:pt x="149" y="84"/>
                    </a:lnTo>
                    <a:lnTo>
                      <a:pt x="87" y="28"/>
                    </a:lnTo>
                    <a:lnTo>
                      <a:pt x="62" y="11"/>
                    </a:lnTo>
                    <a:lnTo>
                      <a:pt x="31" y="6"/>
                    </a:lnTo>
                    <a:lnTo>
                      <a:pt x="13" y="0"/>
                    </a:lnTo>
                    <a:lnTo>
                      <a:pt x="0" y="0"/>
                    </a:lnTo>
                    <a:lnTo>
                      <a:pt x="68" y="0"/>
                    </a:lnTo>
                    <a:lnTo>
                      <a:pt x="211" y="0"/>
                    </a:lnTo>
                    <a:lnTo>
                      <a:pt x="360" y="0"/>
                    </a:lnTo>
                    <a:lnTo>
                      <a:pt x="428" y="0"/>
                    </a:lnTo>
                    <a:lnTo>
                      <a:pt x="441" y="0"/>
                    </a:lnTo>
                    <a:lnTo>
                      <a:pt x="466" y="6"/>
                    </a:lnTo>
                    <a:lnTo>
                      <a:pt x="497" y="11"/>
                    </a:lnTo>
                    <a:lnTo>
                      <a:pt x="528" y="33"/>
                    </a:lnTo>
                    <a:lnTo>
                      <a:pt x="571" y="72"/>
                    </a:lnTo>
                    <a:lnTo>
                      <a:pt x="627" y="128"/>
                    </a:lnTo>
                    <a:lnTo>
                      <a:pt x="633" y="518"/>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18" name="Freeform 694"/>
              <p:cNvSpPr>
                <a:spLocks/>
              </p:cNvSpPr>
              <p:nvPr/>
            </p:nvSpPr>
            <p:spPr bwMode="auto">
              <a:xfrm>
                <a:off x="12496" y="788"/>
                <a:ext cx="422" cy="323"/>
              </a:xfrm>
              <a:custGeom>
                <a:avLst/>
                <a:gdLst/>
                <a:ahLst/>
                <a:cxnLst>
                  <a:cxn ang="0">
                    <a:pos x="422" y="323"/>
                  </a:cxn>
                  <a:cxn ang="0">
                    <a:pos x="347" y="256"/>
                  </a:cxn>
                  <a:cxn ang="0">
                    <a:pos x="248" y="162"/>
                  </a:cxn>
                  <a:cxn ang="0">
                    <a:pos x="149" y="72"/>
                  </a:cxn>
                  <a:cxn ang="0">
                    <a:pos x="105" y="33"/>
                  </a:cxn>
                  <a:cxn ang="0">
                    <a:pos x="93" y="22"/>
                  </a:cxn>
                  <a:cxn ang="0">
                    <a:pos x="74" y="11"/>
                  </a:cxn>
                  <a:cxn ang="0">
                    <a:pos x="43" y="6"/>
                  </a:cxn>
                  <a:cxn ang="0">
                    <a:pos x="0" y="0"/>
                  </a:cxn>
                </a:cxnLst>
                <a:rect l="0" t="0" r="r" b="b"/>
                <a:pathLst>
                  <a:path w="422" h="323">
                    <a:moveTo>
                      <a:pt x="422" y="323"/>
                    </a:moveTo>
                    <a:lnTo>
                      <a:pt x="347" y="256"/>
                    </a:lnTo>
                    <a:lnTo>
                      <a:pt x="248" y="162"/>
                    </a:lnTo>
                    <a:lnTo>
                      <a:pt x="149" y="72"/>
                    </a:lnTo>
                    <a:lnTo>
                      <a:pt x="105" y="33"/>
                    </a:lnTo>
                    <a:lnTo>
                      <a:pt x="93" y="22"/>
                    </a:lnTo>
                    <a:lnTo>
                      <a:pt x="74" y="11"/>
                    </a:lnTo>
                    <a:lnTo>
                      <a:pt x="43" y="6"/>
                    </a:lnTo>
                    <a:lnTo>
                      <a:pt x="0"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19" name="Freeform 695"/>
              <p:cNvSpPr>
                <a:spLocks/>
              </p:cNvSpPr>
              <p:nvPr/>
            </p:nvSpPr>
            <p:spPr bwMode="auto">
              <a:xfrm>
                <a:off x="11497" y="916"/>
                <a:ext cx="534" cy="424"/>
              </a:xfrm>
              <a:custGeom>
                <a:avLst/>
                <a:gdLst/>
                <a:ahLst/>
                <a:cxnLst>
                  <a:cxn ang="0">
                    <a:pos x="0" y="390"/>
                  </a:cxn>
                  <a:cxn ang="0">
                    <a:pos x="6" y="396"/>
                  </a:cxn>
                  <a:cxn ang="0">
                    <a:pos x="19" y="401"/>
                  </a:cxn>
                  <a:cxn ang="0">
                    <a:pos x="31" y="413"/>
                  </a:cxn>
                  <a:cxn ang="0">
                    <a:pos x="50" y="418"/>
                  </a:cxn>
                  <a:cxn ang="0">
                    <a:pos x="68" y="424"/>
                  </a:cxn>
                  <a:cxn ang="0">
                    <a:pos x="93" y="424"/>
                  </a:cxn>
                  <a:cxn ang="0">
                    <a:pos x="124" y="424"/>
                  </a:cxn>
                  <a:cxn ang="0">
                    <a:pos x="143" y="424"/>
                  </a:cxn>
                  <a:cxn ang="0">
                    <a:pos x="205" y="424"/>
                  </a:cxn>
                  <a:cxn ang="0">
                    <a:pos x="335" y="424"/>
                  </a:cxn>
                  <a:cxn ang="0">
                    <a:pos x="472" y="424"/>
                  </a:cxn>
                  <a:cxn ang="0">
                    <a:pos x="534" y="424"/>
                  </a:cxn>
                  <a:cxn ang="0">
                    <a:pos x="521" y="424"/>
                  </a:cxn>
                  <a:cxn ang="0">
                    <a:pos x="503" y="424"/>
                  </a:cxn>
                  <a:cxn ang="0">
                    <a:pos x="478" y="413"/>
                  </a:cxn>
                  <a:cxn ang="0">
                    <a:pos x="447" y="396"/>
                  </a:cxn>
                  <a:cxn ang="0">
                    <a:pos x="385" y="346"/>
                  </a:cxn>
                  <a:cxn ang="0">
                    <a:pos x="285" y="257"/>
                  </a:cxn>
                  <a:cxn ang="0">
                    <a:pos x="192" y="173"/>
                  </a:cxn>
                  <a:cxn ang="0">
                    <a:pos x="149" y="134"/>
                  </a:cxn>
                  <a:cxn ang="0">
                    <a:pos x="68" y="62"/>
                  </a:cxn>
                  <a:cxn ang="0">
                    <a:pos x="0" y="0"/>
                  </a:cxn>
                  <a:cxn ang="0">
                    <a:pos x="0" y="390"/>
                  </a:cxn>
                </a:cxnLst>
                <a:rect l="0" t="0" r="r" b="b"/>
                <a:pathLst>
                  <a:path w="534" h="424">
                    <a:moveTo>
                      <a:pt x="0" y="390"/>
                    </a:moveTo>
                    <a:lnTo>
                      <a:pt x="6" y="396"/>
                    </a:lnTo>
                    <a:lnTo>
                      <a:pt x="19" y="401"/>
                    </a:lnTo>
                    <a:lnTo>
                      <a:pt x="31" y="413"/>
                    </a:lnTo>
                    <a:lnTo>
                      <a:pt x="50" y="418"/>
                    </a:lnTo>
                    <a:lnTo>
                      <a:pt x="68" y="424"/>
                    </a:lnTo>
                    <a:lnTo>
                      <a:pt x="93" y="424"/>
                    </a:lnTo>
                    <a:lnTo>
                      <a:pt x="124" y="424"/>
                    </a:lnTo>
                    <a:lnTo>
                      <a:pt x="143" y="424"/>
                    </a:lnTo>
                    <a:lnTo>
                      <a:pt x="205" y="424"/>
                    </a:lnTo>
                    <a:lnTo>
                      <a:pt x="335" y="424"/>
                    </a:lnTo>
                    <a:lnTo>
                      <a:pt x="472" y="424"/>
                    </a:lnTo>
                    <a:lnTo>
                      <a:pt x="534" y="424"/>
                    </a:lnTo>
                    <a:lnTo>
                      <a:pt x="521" y="424"/>
                    </a:lnTo>
                    <a:lnTo>
                      <a:pt x="503" y="424"/>
                    </a:lnTo>
                    <a:lnTo>
                      <a:pt x="478" y="413"/>
                    </a:lnTo>
                    <a:lnTo>
                      <a:pt x="447" y="396"/>
                    </a:lnTo>
                    <a:lnTo>
                      <a:pt x="385" y="346"/>
                    </a:lnTo>
                    <a:lnTo>
                      <a:pt x="285" y="257"/>
                    </a:lnTo>
                    <a:lnTo>
                      <a:pt x="192" y="173"/>
                    </a:lnTo>
                    <a:lnTo>
                      <a:pt x="149" y="134"/>
                    </a:lnTo>
                    <a:lnTo>
                      <a:pt x="68" y="62"/>
                    </a:lnTo>
                    <a:lnTo>
                      <a:pt x="0" y="0"/>
                    </a:lnTo>
                    <a:lnTo>
                      <a:pt x="0" y="39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20" name="Freeform 696"/>
              <p:cNvSpPr>
                <a:spLocks/>
              </p:cNvSpPr>
              <p:nvPr/>
            </p:nvSpPr>
            <p:spPr bwMode="auto">
              <a:xfrm>
                <a:off x="11510" y="1122"/>
                <a:ext cx="310" cy="218"/>
              </a:xfrm>
              <a:custGeom>
                <a:avLst/>
                <a:gdLst/>
                <a:ahLst/>
                <a:cxnLst>
                  <a:cxn ang="0">
                    <a:pos x="310" y="218"/>
                  </a:cxn>
                  <a:cxn ang="0">
                    <a:pos x="285" y="218"/>
                  </a:cxn>
                  <a:cxn ang="0">
                    <a:pos x="260" y="212"/>
                  </a:cxn>
                  <a:cxn ang="0">
                    <a:pos x="235" y="207"/>
                  </a:cxn>
                  <a:cxn ang="0">
                    <a:pos x="210" y="190"/>
                  </a:cxn>
                  <a:cxn ang="0">
                    <a:pos x="186" y="168"/>
                  </a:cxn>
                  <a:cxn ang="0">
                    <a:pos x="136" y="123"/>
                  </a:cxn>
                  <a:cxn ang="0">
                    <a:pos x="74" y="67"/>
                  </a:cxn>
                  <a:cxn ang="0">
                    <a:pos x="0" y="0"/>
                  </a:cxn>
                </a:cxnLst>
                <a:rect l="0" t="0" r="r" b="b"/>
                <a:pathLst>
                  <a:path w="310" h="218">
                    <a:moveTo>
                      <a:pt x="310" y="218"/>
                    </a:moveTo>
                    <a:lnTo>
                      <a:pt x="285" y="218"/>
                    </a:lnTo>
                    <a:lnTo>
                      <a:pt x="260" y="212"/>
                    </a:lnTo>
                    <a:lnTo>
                      <a:pt x="235" y="207"/>
                    </a:lnTo>
                    <a:lnTo>
                      <a:pt x="210" y="190"/>
                    </a:lnTo>
                    <a:lnTo>
                      <a:pt x="186" y="168"/>
                    </a:lnTo>
                    <a:lnTo>
                      <a:pt x="136" y="123"/>
                    </a:lnTo>
                    <a:lnTo>
                      <a:pt x="74" y="67"/>
                    </a:lnTo>
                    <a:lnTo>
                      <a:pt x="0"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21" name="Freeform 697"/>
              <p:cNvSpPr>
                <a:spLocks/>
              </p:cNvSpPr>
              <p:nvPr/>
            </p:nvSpPr>
            <p:spPr bwMode="auto">
              <a:xfrm>
                <a:off x="11497" y="1011"/>
                <a:ext cx="1452" cy="111"/>
              </a:xfrm>
              <a:custGeom>
                <a:avLst/>
                <a:gdLst/>
                <a:ahLst/>
                <a:cxnLst>
                  <a:cxn ang="0">
                    <a:pos x="0" y="0"/>
                  </a:cxn>
                  <a:cxn ang="0">
                    <a:pos x="1446" y="0"/>
                  </a:cxn>
                  <a:cxn ang="0">
                    <a:pos x="1452" y="111"/>
                  </a:cxn>
                  <a:cxn ang="0">
                    <a:pos x="0" y="111"/>
                  </a:cxn>
                  <a:cxn ang="0">
                    <a:pos x="0" y="0"/>
                  </a:cxn>
                </a:cxnLst>
                <a:rect l="0" t="0" r="r" b="b"/>
                <a:pathLst>
                  <a:path w="1452" h="111">
                    <a:moveTo>
                      <a:pt x="0" y="0"/>
                    </a:moveTo>
                    <a:lnTo>
                      <a:pt x="1446" y="0"/>
                    </a:lnTo>
                    <a:lnTo>
                      <a:pt x="1452" y="111"/>
                    </a:lnTo>
                    <a:lnTo>
                      <a:pt x="0" y="111"/>
                    </a:lnTo>
                    <a:lnTo>
                      <a:pt x="0" y="0"/>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22" name="Line 698"/>
              <p:cNvSpPr>
                <a:spLocks noChangeShapeType="1"/>
              </p:cNvSpPr>
              <p:nvPr/>
            </p:nvSpPr>
            <p:spPr bwMode="auto">
              <a:xfrm>
                <a:off x="11497" y="1011"/>
                <a:ext cx="1446"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23" name="Line 699"/>
              <p:cNvSpPr>
                <a:spLocks noChangeShapeType="1"/>
              </p:cNvSpPr>
              <p:nvPr/>
            </p:nvSpPr>
            <p:spPr bwMode="auto">
              <a:xfrm flipH="1">
                <a:off x="11497" y="1122"/>
                <a:ext cx="1452"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24" name="Freeform 700"/>
              <p:cNvSpPr>
                <a:spLocks/>
              </p:cNvSpPr>
              <p:nvPr/>
            </p:nvSpPr>
            <p:spPr bwMode="auto">
              <a:xfrm>
                <a:off x="11590" y="788"/>
                <a:ext cx="1154" cy="552"/>
              </a:xfrm>
              <a:custGeom>
                <a:avLst/>
                <a:gdLst/>
                <a:ahLst/>
                <a:cxnLst>
                  <a:cxn ang="0">
                    <a:pos x="379" y="262"/>
                  </a:cxn>
                  <a:cxn ang="0">
                    <a:pos x="341" y="301"/>
                  </a:cxn>
                  <a:cxn ang="0">
                    <a:pos x="242" y="385"/>
                  </a:cxn>
                  <a:cxn ang="0">
                    <a:pos x="143" y="474"/>
                  </a:cxn>
                  <a:cxn ang="0">
                    <a:pos x="87" y="524"/>
                  </a:cxn>
                  <a:cxn ang="0">
                    <a:pos x="62" y="541"/>
                  </a:cxn>
                  <a:cxn ang="0">
                    <a:pos x="31" y="552"/>
                  </a:cxn>
                  <a:cxn ang="0">
                    <a:pos x="13" y="552"/>
                  </a:cxn>
                  <a:cxn ang="0">
                    <a:pos x="0" y="552"/>
                  </a:cxn>
                  <a:cxn ang="0">
                    <a:pos x="68" y="552"/>
                  </a:cxn>
                  <a:cxn ang="0">
                    <a:pos x="211" y="552"/>
                  </a:cxn>
                  <a:cxn ang="0">
                    <a:pos x="354" y="552"/>
                  </a:cxn>
                  <a:cxn ang="0">
                    <a:pos x="428" y="552"/>
                  </a:cxn>
                  <a:cxn ang="0">
                    <a:pos x="434" y="552"/>
                  </a:cxn>
                  <a:cxn ang="0">
                    <a:pos x="459" y="552"/>
                  </a:cxn>
                  <a:cxn ang="0">
                    <a:pos x="496" y="541"/>
                  </a:cxn>
                  <a:cxn ang="0">
                    <a:pos x="521" y="524"/>
                  </a:cxn>
                  <a:cxn ang="0">
                    <a:pos x="565" y="485"/>
                  </a:cxn>
                  <a:cxn ang="0">
                    <a:pos x="621" y="435"/>
                  </a:cxn>
                  <a:cxn ang="0">
                    <a:pos x="689" y="368"/>
                  </a:cxn>
                  <a:cxn ang="0">
                    <a:pos x="776" y="295"/>
                  </a:cxn>
                  <a:cxn ang="0">
                    <a:pos x="813" y="256"/>
                  </a:cxn>
                  <a:cxn ang="0">
                    <a:pos x="906" y="173"/>
                  </a:cxn>
                  <a:cxn ang="0">
                    <a:pos x="1005" y="84"/>
                  </a:cxn>
                  <a:cxn ang="0">
                    <a:pos x="1073" y="28"/>
                  </a:cxn>
                  <a:cxn ang="0">
                    <a:pos x="1104" y="11"/>
                  </a:cxn>
                  <a:cxn ang="0">
                    <a:pos x="1129" y="6"/>
                  </a:cxn>
                  <a:cxn ang="0">
                    <a:pos x="1148" y="0"/>
                  </a:cxn>
                  <a:cxn ang="0">
                    <a:pos x="1154" y="0"/>
                  </a:cxn>
                  <a:cxn ang="0">
                    <a:pos x="1098" y="0"/>
                  </a:cxn>
                  <a:cxn ang="0">
                    <a:pos x="962" y="0"/>
                  </a:cxn>
                  <a:cxn ang="0">
                    <a:pos x="832" y="0"/>
                  </a:cxn>
                  <a:cxn ang="0">
                    <a:pos x="763" y="0"/>
                  </a:cxn>
                  <a:cxn ang="0">
                    <a:pos x="751" y="0"/>
                  </a:cxn>
                  <a:cxn ang="0">
                    <a:pos x="714" y="0"/>
                  </a:cxn>
                  <a:cxn ang="0">
                    <a:pos x="695" y="6"/>
                  </a:cxn>
                  <a:cxn ang="0">
                    <a:pos x="676" y="6"/>
                  </a:cxn>
                  <a:cxn ang="0">
                    <a:pos x="658" y="17"/>
                  </a:cxn>
                  <a:cxn ang="0">
                    <a:pos x="639" y="28"/>
                  </a:cxn>
                  <a:cxn ang="0">
                    <a:pos x="602" y="67"/>
                  </a:cxn>
                  <a:cxn ang="0">
                    <a:pos x="540" y="117"/>
                  </a:cxn>
                  <a:cxn ang="0">
                    <a:pos x="472" y="184"/>
                  </a:cxn>
                  <a:cxn ang="0">
                    <a:pos x="379" y="262"/>
                  </a:cxn>
                </a:cxnLst>
                <a:rect l="0" t="0" r="r" b="b"/>
                <a:pathLst>
                  <a:path w="1154" h="552">
                    <a:moveTo>
                      <a:pt x="379" y="262"/>
                    </a:moveTo>
                    <a:lnTo>
                      <a:pt x="341" y="301"/>
                    </a:lnTo>
                    <a:lnTo>
                      <a:pt x="242" y="385"/>
                    </a:lnTo>
                    <a:lnTo>
                      <a:pt x="143" y="474"/>
                    </a:lnTo>
                    <a:lnTo>
                      <a:pt x="87" y="524"/>
                    </a:lnTo>
                    <a:lnTo>
                      <a:pt x="62" y="541"/>
                    </a:lnTo>
                    <a:lnTo>
                      <a:pt x="31" y="552"/>
                    </a:lnTo>
                    <a:lnTo>
                      <a:pt x="13" y="552"/>
                    </a:lnTo>
                    <a:lnTo>
                      <a:pt x="0" y="552"/>
                    </a:lnTo>
                    <a:lnTo>
                      <a:pt x="68" y="552"/>
                    </a:lnTo>
                    <a:lnTo>
                      <a:pt x="211" y="552"/>
                    </a:lnTo>
                    <a:lnTo>
                      <a:pt x="354" y="552"/>
                    </a:lnTo>
                    <a:lnTo>
                      <a:pt x="428" y="552"/>
                    </a:lnTo>
                    <a:lnTo>
                      <a:pt x="434" y="552"/>
                    </a:lnTo>
                    <a:lnTo>
                      <a:pt x="459" y="552"/>
                    </a:lnTo>
                    <a:lnTo>
                      <a:pt x="496" y="541"/>
                    </a:lnTo>
                    <a:lnTo>
                      <a:pt x="521" y="524"/>
                    </a:lnTo>
                    <a:lnTo>
                      <a:pt x="565" y="485"/>
                    </a:lnTo>
                    <a:lnTo>
                      <a:pt x="621" y="435"/>
                    </a:lnTo>
                    <a:lnTo>
                      <a:pt x="689" y="368"/>
                    </a:lnTo>
                    <a:lnTo>
                      <a:pt x="776" y="295"/>
                    </a:lnTo>
                    <a:lnTo>
                      <a:pt x="813" y="256"/>
                    </a:lnTo>
                    <a:lnTo>
                      <a:pt x="906" y="173"/>
                    </a:lnTo>
                    <a:lnTo>
                      <a:pt x="1005" y="84"/>
                    </a:lnTo>
                    <a:lnTo>
                      <a:pt x="1073" y="28"/>
                    </a:lnTo>
                    <a:lnTo>
                      <a:pt x="1104" y="11"/>
                    </a:lnTo>
                    <a:lnTo>
                      <a:pt x="1129" y="6"/>
                    </a:lnTo>
                    <a:lnTo>
                      <a:pt x="1148" y="0"/>
                    </a:lnTo>
                    <a:lnTo>
                      <a:pt x="1154" y="0"/>
                    </a:lnTo>
                    <a:lnTo>
                      <a:pt x="1098" y="0"/>
                    </a:lnTo>
                    <a:lnTo>
                      <a:pt x="962" y="0"/>
                    </a:lnTo>
                    <a:lnTo>
                      <a:pt x="832" y="0"/>
                    </a:lnTo>
                    <a:lnTo>
                      <a:pt x="763" y="0"/>
                    </a:lnTo>
                    <a:lnTo>
                      <a:pt x="751" y="0"/>
                    </a:lnTo>
                    <a:lnTo>
                      <a:pt x="714" y="0"/>
                    </a:lnTo>
                    <a:lnTo>
                      <a:pt x="695" y="6"/>
                    </a:lnTo>
                    <a:lnTo>
                      <a:pt x="676" y="6"/>
                    </a:lnTo>
                    <a:lnTo>
                      <a:pt x="658" y="17"/>
                    </a:lnTo>
                    <a:lnTo>
                      <a:pt x="639" y="28"/>
                    </a:lnTo>
                    <a:lnTo>
                      <a:pt x="602" y="67"/>
                    </a:lnTo>
                    <a:lnTo>
                      <a:pt x="540" y="117"/>
                    </a:lnTo>
                    <a:lnTo>
                      <a:pt x="472" y="184"/>
                    </a:lnTo>
                    <a:lnTo>
                      <a:pt x="379" y="262"/>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25" name="Freeform 701"/>
              <p:cNvSpPr>
                <a:spLocks/>
              </p:cNvSpPr>
              <p:nvPr/>
            </p:nvSpPr>
            <p:spPr bwMode="auto">
              <a:xfrm>
                <a:off x="11590" y="788"/>
                <a:ext cx="1154" cy="552"/>
              </a:xfrm>
              <a:custGeom>
                <a:avLst/>
                <a:gdLst/>
                <a:ahLst/>
                <a:cxnLst>
                  <a:cxn ang="0">
                    <a:pos x="379" y="262"/>
                  </a:cxn>
                  <a:cxn ang="0">
                    <a:pos x="341" y="301"/>
                  </a:cxn>
                  <a:cxn ang="0">
                    <a:pos x="242" y="385"/>
                  </a:cxn>
                  <a:cxn ang="0">
                    <a:pos x="143" y="474"/>
                  </a:cxn>
                  <a:cxn ang="0">
                    <a:pos x="87" y="524"/>
                  </a:cxn>
                  <a:cxn ang="0">
                    <a:pos x="62" y="541"/>
                  </a:cxn>
                  <a:cxn ang="0">
                    <a:pos x="31" y="552"/>
                  </a:cxn>
                  <a:cxn ang="0">
                    <a:pos x="13" y="552"/>
                  </a:cxn>
                  <a:cxn ang="0">
                    <a:pos x="0" y="552"/>
                  </a:cxn>
                  <a:cxn ang="0">
                    <a:pos x="68" y="552"/>
                  </a:cxn>
                  <a:cxn ang="0">
                    <a:pos x="211" y="552"/>
                  </a:cxn>
                  <a:cxn ang="0">
                    <a:pos x="354" y="552"/>
                  </a:cxn>
                  <a:cxn ang="0">
                    <a:pos x="428" y="552"/>
                  </a:cxn>
                  <a:cxn ang="0">
                    <a:pos x="434" y="552"/>
                  </a:cxn>
                  <a:cxn ang="0">
                    <a:pos x="459" y="552"/>
                  </a:cxn>
                  <a:cxn ang="0">
                    <a:pos x="496" y="541"/>
                  </a:cxn>
                  <a:cxn ang="0">
                    <a:pos x="521" y="524"/>
                  </a:cxn>
                  <a:cxn ang="0">
                    <a:pos x="565" y="485"/>
                  </a:cxn>
                  <a:cxn ang="0">
                    <a:pos x="621" y="435"/>
                  </a:cxn>
                  <a:cxn ang="0">
                    <a:pos x="689" y="368"/>
                  </a:cxn>
                  <a:cxn ang="0">
                    <a:pos x="776" y="295"/>
                  </a:cxn>
                  <a:cxn ang="0">
                    <a:pos x="813" y="256"/>
                  </a:cxn>
                  <a:cxn ang="0">
                    <a:pos x="906" y="173"/>
                  </a:cxn>
                  <a:cxn ang="0">
                    <a:pos x="1005" y="84"/>
                  </a:cxn>
                  <a:cxn ang="0">
                    <a:pos x="1073" y="28"/>
                  </a:cxn>
                  <a:cxn ang="0">
                    <a:pos x="1104" y="11"/>
                  </a:cxn>
                  <a:cxn ang="0">
                    <a:pos x="1129" y="6"/>
                  </a:cxn>
                  <a:cxn ang="0">
                    <a:pos x="1148" y="0"/>
                  </a:cxn>
                  <a:cxn ang="0">
                    <a:pos x="1154" y="0"/>
                  </a:cxn>
                  <a:cxn ang="0">
                    <a:pos x="1098" y="0"/>
                  </a:cxn>
                  <a:cxn ang="0">
                    <a:pos x="962" y="0"/>
                  </a:cxn>
                  <a:cxn ang="0">
                    <a:pos x="832" y="0"/>
                  </a:cxn>
                  <a:cxn ang="0">
                    <a:pos x="763" y="0"/>
                  </a:cxn>
                  <a:cxn ang="0">
                    <a:pos x="751" y="0"/>
                  </a:cxn>
                  <a:cxn ang="0">
                    <a:pos x="714" y="0"/>
                  </a:cxn>
                  <a:cxn ang="0">
                    <a:pos x="695" y="6"/>
                  </a:cxn>
                  <a:cxn ang="0">
                    <a:pos x="676" y="6"/>
                  </a:cxn>
                  <a:cxn ang="0">
                    <a:pos x="658" y="17"/>
                  </a:cxn>
                  <a:cxn ang="0">
                    <a:pos x="639" y="28"/>
                  </a:cxn>
                  <a:cxn ang="0">
                    <a:pos x="602" y="67"/>
                  </a:cxn>
                  <a:cxn ang="0">
                    <a:pos x="540" y="117"/>
                  </a:cxn>
                  <a:cxn ang="0">
                    <a:pos x="472" y="184"/>
                  </a:cxn>
                  <a:cxn ang="0">
                    <a:pos x="379" y="262"/>
                  </a:cxn>
                </a:cxnLst>
                <a:rect l="0" t="0" r="r" b="b"/>
                <a:pathLst>
                  <a:path w="1154" h="552">
                    <a:moveTo>
                      <a:pt x="379" y="262"/>
                    </a:moveTo>
                    <a:lnTo>
                      <a:pt x="341" y="301"/>
                    </a:lnTo>
                    <a:lnTo>
                      <a:pt x="242" y="385"/>
                    </a:lnTo>
                    <a:lnTo>
                      <a:pt x="143" y="474"/>
                    </a:lnTo>
                    <a:lnTo>
                      <a:pt x="87" y="524"/>
                    </a:lnTo>
                    <a:lnTo>
                      <a:pt x="62" y="541"/>
                    </a:lnTo>
                    <a:lnTo>
                      <a:pt x="31" y="552"/>
                    </a:lnTo>
                    <a:lnTo>
                      <a:pt x="13" y="552"/>
                    </a:lnTo>
                    <a:lnTo>
                      <a:pt x="0" y="552"/>
                    </a:lnTo>
                    <a:lnTo>
                      <a:pt x="68" y="552"/>
                    </a:lnTo>
                    <a:lnTo>
                      <a:pt x="211" y="552"/>
                    </a:lnTo>
                    <a:lnTo>
                      <a:pt x="354" y="552"/>
                    </a:lnTo>
                    <a:lnTo>
                      <a:pt x="428" y="552"/>
                    </a:lnTo>
                    <a:lnTo>
                      <a:pt x="434" y="552"/>
                    </a:lnTo>
                    <a:lnTo>
                      <a:pt x="459" y="552"/>
                    </a:lnTo>
                    <a:lnTo>
                      <a:pt x="496" y="541"/>
                    </a:lnTo>
                    <a:lnTo>
                      <a:pt x="521" y="524"/>
                    </a:lnTo>
                    <a:lnTo>
                      <a:pt x="565" y="485"/>
                    </a:lnTo>
                    <a:lnTo>
                      <a:pt x="621" y="435"/>
                    </a:lnTo>
                    <a:lnTo>
                      <a:pt x="689" y="368"/>
                    </a:lnTo>
                    <a:lnTo>
                      <a:pt x="776" y="295"/>
                    </a:lnTo>
                    <a:lnTo>
                      <a:pt x="813" y="256"/>
                    </a:lnTo>
                    <a:lnTo>
                      <a:pt x="906" y="173"/>
                    </a:lnTo>
                    <a:lnTo>
                      <a:pt x="1005" y="84"/>
                    </a:lnTo>
                    <a:lnTo>
                      <a:pt x="1073" y="28"/>
                    </a:lnTo>
                    <a:lnTo>
                      <a:pt x="1104" y="11"/>
                    </a:lnTo>
                    <a:lnTo>
                      <a:pt x="1129" y="6"/>
                    </a:lnTo>
                    <a:lnTo>
                      <a:pt x="1148" y="0"/>
                    </a:lnTo>
                    <a:lnTo>
                      <a:pt x="1154" y="0"/>
                    </a:lnTo>
                    <a:lnTo>
                      <a:pt x="1098" y="0"/>
                    </a:lnTo>
                    <a:lnTo>
                      <a:pt x="962" y="0"/>
                    </a:lnTo>
                    <a:lnTo>
                      <a:pt x="832" y="0"/>
                    </a:lnTo>
                    <a:lnTo>
                      <a:pt x="763" y="0"/>
                    </a:lnTo>
                    <a:lnTo>
                      <a:pt x="751" y="0"/>
                    </a:lnTo>
                    <a:lnTo>
                      <a:pt x="714" y="0"/>
                    </a:lnTo>
                    <a:lnTo>
                      <a:pt x="695" y="6"/>
                    </a:lnTo>
                    <a:lnTo>
                      <a:pt x="676" y="6"/>
                    </a:lnTo>
                    <a:lnTo>
                      <a:pt x="658" y="17"/>
                    </a:lnTo>
                    <a:lnTo>
                      <a:pt x="639" y="28"/>
                    </a:lnTo>
                    <a:lnTo>
                      <a:pt x="602" y="67"/>
                    </a:lnTo>
                    <a:lnTo>
                      <a:pt x="540" y="117"/>
                    </a:lnTo>
                    <a:lnTo>
                      <a:pt x="472" y="184"/>
                    </a:lnTo>
                    <a:lnTo>
                      <a:pt x="379" y="262"/>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26" name="Freeform 702"/>
              <p:cNvSpPr>
                <a:spLocks/>
              </p:cNvSpPr>
              <p:nvPr/>
            </p:nvSpPr>
            <p:spPr bwMode="auto">
              <a:xfrm>
                <a:off x="11795" y="788"/>
                <a:ext cx="726" cy="552"/>
              </a:xfrm>
              <a:custGeom>
                <a:avLst/>
                <a:gdLst/>
                <a:ahLst/>
                <a:cxnLst>
                  <a:cxn ang="0">
                    <a:pos x="0" y="552"/>
                  </a:cxn>
                  <a:cxn ang="0">
                    <a:pos x="25" y="552"/>
                  </a:cxn>
                  <a:cxn ang="0">
                    <a:pos x="50" y="546"/>
                  </a:cxn>
                  <a:cxn ang="0">
                    <a:pos x="74" y="541"/>
                  </a:cxn>
                  <a:cxn ang="0">
                    <a:pos x="99" y="524"/>
                  </a:cxn>
                  <a:cxn ang="0">
                    <a:pos x="192" y="440"/>
                  </a:cxn>
                  <a:cxn ang="0">
                    <a:pos x="366" y="284"/>
                  </a:cxn>
                  <a:cxn ang="0">
                    <a:pos x="540" y="128"/>
                  </a:cxn>
                  <a:cxn ang="0">
                    <a:pos x="633" y="45"/>
                  </a:cxn>
                  <a:cxn ang="0">
                    <a:pos x="658" y="22"/>
                  </a:cxn>
                  <a:cxn ang="0">
                    <a:pos x="676" y="11"/>
                  </a:cxn>
                  <a:cxn ang="0">
                    <a:pos x="701" y="6"/>
                  </a:cxn>
                  <a:cxn ang="0">
                    <a:pos x="726" y="0"/>
                  </a:cxn>
                </a:cxnLst>
                <a:rect l="0" t="0" r="r" b="b"/>
                <a:pathLst>
                  <a:path w="726" h="552">
                    <a:moveTo>
                      <a:pt x="0" y="552"/>
                    </a:moveTo>
                    <a:lnTo>
                      <a:pt x="25" y="552"/>
                    </a:lnTo>
                    <a:lnTo>
                      <a:pt x="50" y="546"/>
                    </a:lnTo>
                    <a:lnTo>
                      <a:pt x="74" y="541"/>
                    </a:lnTo>
                    <a:lnTo>
                      <a:pt x="99" y="524"/>
                    </a:lnTo>
                    <a:lnTo>
                      <a:pt x="192" y="440"/>
                    </a:lnTo>
                    <a:lnTo>
                      <a:pt x="366" y="284"/>
                    </a:lnTo>
                    <a:lnTo>
                      <a:pt x="540" y="128"/>
                    </a:lnTo>
                    <a:lnTo>
                      <a:pt x="633" y="45"/>
                    </a:lnTo>
                    <a:lnTo>
                      <a:pt x="658" y="22"/>
                    </a:lnTo>
                    <a:lnTo>
                      <a:pt x="676" y="11"/>
                    </a:lnTo>
                    <a:lnTo>
                      <a:pt x="701" y="6"/>
                    </a:lnTo>
                    <a:lnTo>
                      <a:pt x="726"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27" name="Freeform 703"/>
              <p:cNvSpPr>
                <a:spLocks/>
              </p:cNvSpPr>
              <p:nvPr/>
            </p:nvSpPr>
            <p:spPr bwMode="auto">
              <a:xfrm>
                <a:off x="10871" y="788"/>
                <a:ext cx="626" cy="518"/>
              </a:xfrm>
              <a:custGeom>
                <a:avLst/>
                <a:gdLst/>
                <a:ahLst/>
                <a:cxnLst>
                  <a:cxn ang="0">
                    <a:pos x="626" y="518"/>
                  </a:cxn>
                  <a:cxn ang="0">
                    <a:pos x="589" y="479"/>
                  </a:cxn>
                  <a:cxn ang="0">
                    <a:pos x="533" y="429"/>
                  </a:cxn>
                  <a:cxn ang="0">
                    <a:pos x="465" y="368"/>
                  </a:cxn>
                  <a:cxn ang="0">
                    <a:pos x="378" y="295"/>
                  </a:cxn>
                  <a:cxn ang="0">
                    <a:pos x="341" y="256"/>
                  </a:cxn>
                  <a:cxn ang="0">
                    <a:pos x="248" y="173"/>
                  </a:cxn>
                  <a:cxn ang="0">
                    <a:pos x="148" y="84"/>
                  </a:cxn>
                  <a:cxn ang="0">
                    <a:pos x="86" y="28"/>
                  </a:cxn>
                  <a:cxn ang="0">
                    <a:pos x="62" y="11"/>
                  </a:cxn>
                  <a:cxn ang="0">
                    <a:pos x="31" y="6"/>
                  </a:cxn>
                  <a:cxn ang="0">
                    <a:pos x="6" y="0"/>
                  </a:cxn>
                  <a:cxn ang="0">
                    <a:pos x="0" y="0"/>
                  </a:cxn>
                  <a:cxn ang="0">
                    <a:pos x="68" y="0"/>
                  </a:cxn>
                  <a:cxn ang="0">
                    <a:pos x="210" y="0"/>
                  </a:cxn>
                  <a:cxn ang="0">
                    <a:pos x="359" y="0"/>
                  </a:cxn>
                  <a:cxn ang="0">
                    <a:pos x="428" y="0"/>
                  </a:cxn>
                  <a:cxn ang="0">
                    <a:pos x="440" y="0"/>
                  </a:cxn>
                  <a:cxn ang="0">
                    <a:pos x="465" y="6"/>
                  </a:cxn>
                  <a:cxn ang="0">
                    <a:pos x="496" y="11"/>
                  </a:cxn>
                  <a:cxn ang="0">
                    <a:pos x="527" y="33"/>
                  </a:cxn>
                  <a:cxn ang="0">
                    <a:pos x="570" y="72"/>
                  </a:cxn>
                  <a:cxn ang="0">
                    <a:pos x="626" y="128"/>
                  </a:cxn>
                  <a:cxn ang="0">
                    <a:pos x="626" y="518"/>
                  </a:cxn>
                </a:cxnLst>
                <a:rect l="0" t="0" r="r" b="b"/>
                <a:pathLst>
                  <a:path w="626" h="518">
                    <a:moveTo>
                      <a:pt x="626" y="518"/>
                    </a:moveTo>
                    <a:lnTo>
                      <a:pt x="589" y="479"/>
                    </a:lnTo>
                    <a:lnTo>
                      <a:pt x="533" y="429"/>
                    </a:lnTo>
                    <a:lnTo>
                      <a:pt x="465" y="368"/>
                    </a:lnTo>
                    <a:lnTo>
                      <a:pt x="378" y="295"/>
                    </a:lnTo>
                    <a:lnTo>
                      <a:pt x="341" y="256"/>
                    </a:lnTo>
                    <a:lnTo>
                      <a:pt x="248" y="173"/>
                    </a:lnTo>
                    <a:lnTo>
                      <a:pt x="148" y="84"/>
                    </a:lnTo>
                    <a:lnTo>
                      <a:pt x="86" y="28"/>
                    </a:lnTo>
                    <a:lnTo>
                      <a:pt x="62" y="11"/>
                    </a:lnTo>
                    <a:lnTo>
                      <a:pt x="31" y="6"/>
                    </a:lnTo>
                    <a:lnTo>
                      <a:pt x="6" y="0"/>
                    </a:lnTo>
                    <a:lnTo>
                      <a:pt x="0" y="0"/>
                    </a:lnTo>
                    <a:lnTo>
                      <a:pt x="68" y="0"/>
                    </a:lnTo>
                    <a:lnTo>
                      <a:pt x="210" y="0"/>
                    </a:lnTo>
                    <a:lnTo>
                      <a:pt x="359" y="0"/>
                    </a:lnTo>
                    <a:lnTo>
                      <a:pt x="428" y="0"/>
                    </a:lnTo>
                    <a:lnTo>
                      <a:pt x="440" y="0"/>
                    </a:lnTo>
                    <a:lnTo>
                      <a:pt x="465" y="6"/>
                    </a:lnTo>
                    <a:lnTo>
                      <a:pt x="496" y="11"/>
                    </a:lnTo>
                    <a:lnTo>
                      <a:pt x="527" y="33"/>
                    </a:lnTo>
                    <a:lnTo>
                      <a:pt x="570" y="72"/>
                    </a:lnTo>
                    <a:lnTo>
                      <a:pt x="626" y="128"/>
                    </a:lnTo>
                    <a:lnTo>
                      <a:pt x="626" y="518"/>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28" name="Freeform 704"/>
              <p:cNvSpPr>
                <a:spLocks/>
              </p:cNvSpPr>
              <p:nvPr/>
            </p:nvSpPr>
            <p:spPr bwMode="auto">
              <a:xfrm>
                <a:off x="11069" y="788"/>
                <a:ext cx="428" cy="323"/>
              </a:xfrm>
              <a:custGeom>
                <a:avLst/>
                <a:gdLst/>
                <a:ahLst/>
                <a:cxnLst>
                  <a:cxn ang="0">
                    <a:pos x="428" y="323"/>
                  </a:cxn>
                  <a:cxn ang="0">
                    <a:pos x="354" y="256"/>
                  </a:cxn>
                  <a:cxn ang="0">
                    <a:pos x="248" y="162"/>
                  </a:cxn>
                  <a:cxn ang="0">
                    <a:pos x="155" y="72"/>
                  </a:cxn>
                  <a:cxn ang="0">
                    <a:pos x="106" y="33"/>
                  </a:cxn>
                  <a:cxn ang="0">
                    <a:pos x="99" y="22"/>
                  </a:cxn>
                  <a:cxn ang="0">
                    <a:pos x="74" y="11"/>
                  </a:cxn>
                  <a:cxn ang="0">
                    <a:pos x="43" y="6"/>
                  </a:cxn>
                  <a:cxn ang="0">
                    <a:pos x="0" y="0"/>
                  </a:cxn>
                </a:cxnLst>
                <a:rect l="0" t="0" r="r" b="b"/>
                <a:pathLst>
                  <a:path w="428" h="323">
                    <a:moveTo>
                      <a:pt x="428" y="323"/>
                    </a:moveTo>
                    <a:lnTo>
                      <a:pt x="354" y="256"/>
                    </a:lnTo>
                    <a:lnTo>
                      <a:pt x="248" y="162"/>
                    </a:lnTo>
                    <a:lnTo>
                      <a:pt x="155" y="72"/>
                    </a:lnTo>
                    <a:lnTo>
                      <a:pt x="106" y="33"/>
                    </a:lnTo>
                    <a:lnTo>
                      <a:pt x="99" y="22"/>
                    </a:lnTo>
                    <a:lnTo>
                      <a:pt x="74" y="11"/>
                    </a:lnTo>
                    <a:lnTo>
                      <a:pt x="43" y="6"/>
                    </a:lnTo>
                    <a:lnTo>
                      <a:pt x="0"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29" name="Freeform 705"/>
              <p:cNvSpPr>
                <a:spLocks/>
              </p:cNvSpPr>
              <p:nvPr/>
            </p:nvSpPr>
            <p:spPr bwMode="auto">
              <a:xfrm>
                <a:off x="10076" y="916"/>
                <a:ext cx="528" cy="424"/>
              </a:xfrm>
              <a:custGeom>
                <a:avLst/>
                <a:gdLst/>
                <a:ahLst/>
                <a:cxnLst>
                  <a:cxn ang="0">
                    <a:pos x="0" y="390"/>
                  </a:cxn>
                  <a:cxn ang="0">
                    <a:pos x="7" y="396"/>
                  </a:cxn>
                  <a:cxn ang="0">
                    <a:pos x="19" y="401"/>
                  </a:cxn>
                  <a:cxn ang="0">
                    <a:pos x="31" y="413"/>
                  </a:cxn>
                  <a:cxn ang="0">
                    <a:pos x="50" y="418"/>
                  </a:cxn>
                  <a:cxn ang="0">
                    <a:pos x="69" y="424"/>
                  </a:cxn>
                  <a:cxn ang="0">
                    <a:pos x="87" y="424"/>
                  </a:cxn>
                  <a:cxn ang="0">
                    <a:pos x="124" y="424"/>
                  </a:cxn>
                  <a:cxn ang="0">
                    <a:pos x="137" y="424"/>
                  </a:cxn>
                  <a:cxn ang="0">
                    <a:pos x="205" y="424"/>
                  </a:cxn>
                  <a:cxn ang="0">
                    <a:pos x="335" y="424"/>
                  </a:cxn>
                  <a:cxn ang="0">
                    <a:pos x="472" y="424"/>
                  </a:cxn>
                  <a:cxn ang="0">
                    <a:pos x="528" y="424"/>
                  </a:cxn>
                  <a:cxn ang="0">
                    <a:pos x="522" y="424"/>
                  </a:cxn>
                  <a:cxn ang="0">
                    <a:pos x="503" y="424"/>
                  </a:cxn>
                  <a:cxn ang="0">
                    <a:pos x="472" y="413"/>
                  </a:cxn>
                  <a:cxn ang="0">
                    <a:pos x="447" y="396"/>
                  </a:cxn>
                  <a:cxn ang="0">
                    <a:pos x="379" y="346"/>
                  </a:cxn>
                  <a:cxn ang="0">
                    <a:pos x="280" y="257"/>
                  </a:cxn>
                  <a:cxn ang="0">
                    <a:pos x="193" y="173"/>
                  </a:cxn>
                  <a:cxn ang="0">
                    <a:pos x="149" y="134"/>
                  </a:cxn>
                  <a:cxn ang="0">
                    <a:pos x="69" y="62"/>
                  </a:cxn>
                  <a:cxn ang="0">
                    <a:pos x="0" y="0"/>
                  </a:cxn>
                  <a:cxn ang="0">
                    <a:pos x="0" y="390"/>
                  </a:cxn>
                </a:cxnLst>
                <a:rect l="0" t="0" r="r" b="b"/>
                <a:pathLst>
                  <a:path w="528" h="424">
                    <a:moveTo>
                      <a:pt x="0" y="390"/>
                    </a:moveTo>
                    <a:lnTo>
                      <a:pt x="7" y="396"/>
                    </a:lnTo>
                    <a:lnTo>
                      <a:pt x="19" y="401"/>
                    </a:lnTo>
                    <a:lnTo>
                      <a:pt x="31" y="413"/>
                    </a:lnTo>
                    <a:lnTo>
                      <a:pt x="50" y="418"/>
                    </a:lnTo>
                    <a:lnTo>
                      <a:pt x="69" y="424"/>
                    </a:lnTo>
                    <a:lnTo>
                      <a:pt x="87" y="424"/>
                    </a:lnTo>
                    <a:lnTo>
                      <a:pt x="124" y="424"/>
                    </a:lnTo>
                    <a:lnTo>
                      <a:pt x="137" y="424"/>
                    </a:lnTo>
                    <a:lnTo>
                      <a:pt x="205" y="424"/>
                    </a:lnTo>
                    <a:lnTo>
                      <a:pt x="335" y="424"/>
                    </a:lnTo>
                    <a:lnTo>
                      <a:pt x="472" y="424"/>
                    </a:lnTo>
                    <a:lnTo>
                      <a:pt x="528" y="424"/>
                    </a:lnTo>
                    <a:lnTo>
                      <a:pt x="522" y="424"/>
                    </a:lnTo>
                    <a:lnTo>
                      <a:pt x="503" y="424"/>
                    </a:lnTo>
                    <a:lnTo>
                      <a:pt x="472" y="413"/>
                    </a:lnTo>
                    <a:lnTo>
                      <a:pt x="447" y="396"/>
                    </a:lnTo>
                    <a:lnTo>
                      <a:pt x="379" y="346"/>
                    </a:lnTo>
                    <a:lnTo>
                      <a:pt x="280" y="257"/>
                    </a:lnTo>
                    <a:lnTo>
                      <a:pt x="193" y="173"/>
                    </a:lnTo>
                    <a:lnTo>
                      <a:pt x="149" y="134"/>
                    </a:lnTo>
                    <a:lnTo>
                      <a:pt x="69" y="62"/>
                    </a:lnTo>
                    <a:lnTo>
                      <a:pt x="0" y="0"/>
                    </a:lnTo>
                    <a:lnTo>
                      <a:pt x="0" y="39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30" name="Freeform 706"/>
              <p:cNvSpPr>
                <a:spLocks/>
              </p:cNvSpPr>
              <p:nvPr/>
            </p:nvSpPr>
            <p:spPr bwMode="auto">
              <a:xfrm>
                <a:off x="10089" y="1122"/>
                <a:ext cx="304" cy="218"/>
              </a:xfrm>
              <a:custGeom>
                <a:avLst/>
                <a:gdLst/>
                <a:ahLst/>
                <a:cxnLst>
                  <a:cxn ang="0">
                    <a:pos x="304" y="218"/>
                  </a:cxn>
                  <a:cxn ang="0">
                    <a:pos x="285" y="218"/>
                  </a:cxn>
                  <a:cxn ang="0">
                    <a:pos x="260" y="212"/>
                  </a:cxn>
                  <a:cxn ang="0">
                    <a:pos x="236" y="207"/>
                  </a:cxn>
                  <a:cxn ang="0">
                    <a:pos x="211" y="190"/>
                  </a:cxn>
                  <a:cxn ang="0">
                    <a:pos x="186" y="168"/>
                  </a:cxn>
                  <a:cxn ang="0">
                    <a:pos x="136" y="123"/>
                  </a:cxn>
                  <a:cxn ang="0">
                    <a:pos x="68" y="67"/>
                  </a:cxn>
                  <a:cxn ang="0">
                    <a:pos x="0" y="0"/>
                  </a:cxn>
                </a:cxnLst>
                <a:rect l="0" t="0" r="r" b="b"/>
                <a:pathLst>
                  <a:path w="304" h="218">
                    <a:moveTo>
                      <a:pt x="304" y="218"/>
                    </a:moveTo>
                    <a:lnTo>
                      <a:pt x="285" y="218"/>
                    </a:lnTo>
                    <a:lnTo>
                      <a:pt x="260" y="212"/>
                    </a:lnTo>
                    <a:lnTo>
                      <a:pt x="236" y="207"/>
                    </a:lnTo>
                    <a:lnTo>
                      <a:pt x="211" y="190"/>
                    </a:lnTo>
                    <a:lnTo>
                      <a:pt x="186" y="168"/>
                    </a:lnTo>
                    <a:lnTo>
                      <a:pt x="136" y="123"/>
                    </a:lnTo>
                    <a:lnTo>
                      <a:pt x="68" y="67"/>
                    </a:lnTo>
                    <a:lnTo>
                      <a:pt x="0"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31" name="Freeform 707"/>
              <p:cNvSpPr>
                <a:spLocks/>
              </p:cNvSpPr>
              <p:nvPr/>
            </p:nvSpPr>
            <p:spPr bwMode="auto">
              <a:xfrm>
                <a:off x="10076" y="1011"/>
                <a:ext cx="1452" cy="111"/>
              </a:xfrm>
              <a:custGeom>
                <a:avLst/>
                <a:gdLst/>
                <a:ahLst/>
                <a:cxnLst>
                  <a:cxn ang="0">
                    <a:pos x="0" y="0"/>
                  </a:cxn>
                  <a:cxn ang="0">
                    <a:pos x="1440" y="0"/>
                  </a:cxn>
                  <a:cxn ang="0">
                    <a:pos x="1452" y="111"/>
                  </a:cxn>
                  <a:cxn ang="0">
                    <a:pos x="0" y="111"/>
                  </a:cxn>
                  <a:cxn ang="0">
                    <a:pos x="0" y="0"/>
                  </a:cxn>
                </a:cxnLst>
                <a:rect l="0" t="0" r="r" b="b"/>
                <a:pathLst>
                  <a:path w="1452" h="111">
                    <a:moveTo>
                      <a:pt x="0" y="0"/>
                    </a:moveTo>
                    <a:lnTo>
                      <a:pt x="1440" y="0"/>
                    </a:lnTo>
                    <a:lnTo>
                      <a:pt x="1452" y="111"/>
                    </a:lnTo>
                    <a:lnTo>
                      <a:pt x="0" y="111"/>
                    </a:lnTo>
                    <a:lnTo>
                      <a:pt x="0" y="0"/>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32" name="Line 708"/>
              <p:cNvSpPr>
                <a:spLocks noChangeShapeType="1"/>
              </p:cNvSpPr>
              <p:nvPr/>
            </p:nvSpPr>
            <p:spPr bwMode="auto">
              <a:xfrm>
                <a:off x="10076" y="1011"/>
                <a:ext cx="1446"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33" name="Line 709"/>
              <p:cNvSpPr>
                <a:spLocks noChangeShapeType="1"/>
              </p:cNvSpPr>
              <p:nvPr/>
            </p:nvSpPr>
            <p:spPr bwMode="auto">
              <a:xfrm flipH="1">
                <a:off x="10076" y="1122"/>
                <a:ext cx="1471"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34" name="Freeform 710"/>
              <p:cNvSpPr>
                <a:spLocks/>
              </p:cNvSpPr>
              <p:nvPr/>
            </p:nvSpPr>
            <p:spPr bwMode="auto">
              <a:xfrm>
                <a:off x="10169" y="788"/>
                <a:ext cx="1154" cy="552"/>
              </a:xfrm>
              <a:custGeom>
                <a:avLst/>
                <a:gdLst/>
                <a:ahLst/>
                <a:cxnLst>
                  <a:cxn ang="0">
                    <a:pos x="379" y="262"/>
                  </a:cxn>
                  <a:cxn ang="0">
                    <a:pos x="335" y="301"/>
                  </a:cxn>
                  <a:cxn ang="0">
                    <a:pos x="242" y="385"/>
                  </a:cxn>
                  <a:cxn ang="0">
                    <a:pos x="143" y="474"/>
                  </a:cxn>
                  <a:cxn ang="0">
                    <a:pos x="87" y="524"/>
                  </a:cxn>
                  <a:cxn ang="0">
                    <a:pos x="56" y="541"/>
                  </a:cxn>
                  <a:cxn ang="0">
                    <a:pos x="31" y="552"/>
                  </a:cxn>
                  <a:cxn ang="0">
                    <a:pos x="7" y="552"/>
                  </a:cxn>
                  <a:cxn ang="0">
                    <a:pos x="0" y="552"/>
                  </a:cxn>
                  <a:cxn ang="0">
                    <a:pos x="62" y="552"/>
                  </a:cxn>
                  <a:cxn ang="0">
                    <a:pos x="211" y="552"/>
                  </a:cxn>
                  <a:cxn ang="0">
                    <a:pos x="354" y="552"/>
                  </a:cxn>
                  <a:cxn ang="0">
                    <a:pos x="422" y="552"/>
                  </a:cxn>
                  <a:cxn ang="0">
                    <a:pos x="435" y="552"/>
                  </a:cxn>
                  <a:cxn ang="0">
                    <a:pos x="460" y="552"/>
                  </a:cxn>
                  <a:cxn ang="0">
                    <a:pos x="491" y="541"/>
                  </a:cxn>
                  <a:cxn ang="0">
                    <a:pos x="522" y="524"/>
                  </a:cxn>
                  <a:cxn ang="0">
                    <a:pos x="565" y="485"/>
                  </a:cxn>
                  <a:cxn ang="0">
                    <a:pos x="621" y="435"/>
                  </a:cxn>
                  <a:cxn ang="0">
                    <a:pos x="689" y="368"/>
                  </a:cxn>
                  <a:cxn ang="0">
                    <a:pos x="776" y="295"/>
                  </a:cxn>
                  <a:cxn ang="0">
                    <a:pos x="813" y="256"/>
                  </a:cxn>
                  <a:cxn ang="0">
                    <a:pos x="906" y="173"/>
                  </a:cxn>
                  <a:cxn ang="0">
                    <a:pos x="1006" y="84"/>
                  </a:cxn>
                  <a:cxn ang="0">
                    <a:pos x="1068" y="28"/>
                  </a:cxn>
                  <a:cxn ang="0">
                    <a:pos x="1099" y="11"/>
                  </a:cxn>
                  <a:cxn ang="0">
                    <a:pos x="1130" y="6"/>
                  </a:cxn>
                  <a:cxn ang="0">
                    <a:pos x="1148" y="0"/>
                  </a:cxn>
                  <a:cxn ang="0">
                    <a:pos x="1154" y="0"/>
                  </a:cxn>
                  <a:cxn ang="0">
                    <a:pos x="1092" y="0"/>
                  </a:cxn>
                  <a:cxn ang="0">
                    <a:pos x="962" y="0"/>
                  </a:cxn>
                  <a:cxn ang="0">
                    <a:pos x="826" y="0"/>
                  </a:cxn>
                  <a:cxn ang="0">
                    <a:pos x="764" y="0"/>
                  </a:cxn>
                  <a:cxn ang="0">
                    <a:pos x="751" y="0"/>
                  </a:cxn>
                  <a:cxn ang="0">
                    <a:pos x="714" y="0"/>
                  </a:cxn>
                  <a:cxn ang="0">
                    <a:pos x="695" y="6"/>
                  </a:cxn>
                  <a:cxn ang="0">
                    <a:pos x="677" y="6"/>
                  </a:cxn>
                  <a:cxn ang="0">
                    <a:pos x="658" y="17"/>
                  </a:cxn>
                  <a:cxn ang="0">
                    <a:pos x="639" y="28"/>
                  </a:cxn>
                  <a:cxn ang="0">
                    <a:pos x="596" y="67"/>
                  </a:cxn>
                  <a:cxn ang="0">
                    <a:pos x="540" y="117"/>
                  </a:cxn>
                  <a:cxn ang="0">
                    <a:pos x="466" y="184"/>
                  </a:cxn>
                  <a:cxn ang="0">
                    <a:pos x="379" y="262"/>
                  </a:cxn>
                </a:cxnLst>
                <a:rect l="0" t="0" r="r" b="b"/>
                <a:pathLst>
                  <a:path w="1154" h="552">
                    <a:moveTo>
                      <a:pt x="379" y="262"/>
                    </a:moveTo>
                    <a:lnTo>
                      <a:pt x="335" y="301"/>
                    </a:lnTo>
                    <a:lnTo>
                      <a:pt x="242" y="385"/>
                    </a:lnTo>
                    <a:lnTo>
                      <a:pt x="143" y="474"/>
                    </a:lnTo>
                    <a:lnTo>
                      <a:pt x="87" y="524"/>
                    </a:lnTo>
                    <a:lnTo>
                      <a:pt x="56" y="541"/>
                    </a:lnTo>
                    <a:lnTo>
                      <a:pt x="31" y="552"/>
                    </a:lnTo>
                    <a:lnTo>
                      <a:pt x="7" y="552"/>
                    </a:lnTo>
                    <a:lnTo>
                      <a:pt x="0" y="552"/>
                    </a:lnTo>
                    <a:lnTo>
                      <a:pt x="62" y="552"/>
                    </a:lnTo>
                    <a:lnTo>
                      <a:pt x="211" y="552"/>
                    </a:lnTo>
                    <a:lnTo>
                      <a:pt x="354" y="552"/>
                    </a:lnTo>
                    <a:lnTo>
                      <a:pt x="422" y="552"/>
                    </a:lnTo>
                    <a:lnTo>
                      <a:pt x="435" y="552"/>
                    </a:lnTo>
                    <a:lnTo>
                      <a:pt x="460" y="552"/>
                    </a:lnTo>
                    <a:lnTo>
                      <a:pt x="491" y="541"/>
                    </a:lnTo>
                    <a:lnTo>
                      <a:pt x="522" y="524"/>
                    </a:lnTo>
                    <a:lnTo>
                      <a:pt x="565" y="485"/>
                    </a:lnTo>
                    <a:lnTo>
                      <a:pt x="621" y="435"/>
                    </a:lnTo>
                    <a:lnTo>
                      <a:pt x="689" y="368"/>
                    </a:lnTo>
                    <a:lnTo>
                      <a:pt x="776" y="295"/>
                    </a:lnTo>
                    <a:lnTo>
                      <a:pt x="813" y="256"/>
                    </a:lnTo>
                    <a:lnTo>
                      <a:pt x="906" y="173"/>
                    </a:lnTo>
                    <a:lnTo>
                      <a:pt x="1006" y="84"/>
                    </a:lnTo>
                    <a:lnTo>
                      <a:pt x="1068" y="28"/>
                    </a:lnTo>
                    <a:lnTo>
                      <a:pt x="1099" y="11"/>
                    </a:lnTo>
                    <a:lnTo>
                      <a:pt x="1130" y="6"/>
                    </a:lnTo>
                    <a:lnTo>
                      <a:pt x="1148" y="0"/>
                    </a:lnTo>
                    <a:lnTo>
                      <a:pt x="1154" y="0"/>
                    </a:lnTo>
                    <a:lnTo>
                      <a:pt x="1092" y="0"/>
                    </a:lnTo>
                    <a:lnTo>
                      <a:pt x="962" y="0"/>
                    </a:lnTo>
                    <a:lnTo>
                      <a:pt x="826" y="0"/>
                    </a:lnTo>
                    <a:lnTo>
                      <a:pt x="764" y="0"/>
                    </a:lnTo>
                    <a:lnTo>
                      <a:pt x="751" y="0"/>
                    </a:lnTo>
                    <a:lnTo>
                      <a:pt x="714" y="0"/>
                    </a:lnTo>
                    <a:lnTo>
                      <a:pt x="695" y="6"/>
                    </a:lnTo>
                    <a:lnTo>
                      <a:pt x="677" y="6"/>
                    </a:lnTo>
                    <a:lnTo>
                      <a:pt x="658" y="17"/>
                    </a:lnTo>
                    <a:lnTo>
                      <a:pt x="639" y="28"/>
                    </a:lnTo>
                    <a:lnTo>
                      <a:pt x="596" y="67"/>
                    </a:lnTo>
                    <a:lnTo>
                      <a:pt x="540" y="117"/>
                    </a:lnTo>
                    <a:lnTo>
                      <a:pt x="466" y="184"/>
                    </a:lnTo>
                    <a:lnTo>
                      <a:pt x="379" y="262"/>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35" name="Freeform 711"/>
              <p:cNvSpPr>
                <a:spLocks/>
              </p:cNvSpPr>
              <p:nvPr/>
            </p:nvSpPr>
            <p:spPr bwMode="auto">
              <a:xfrm>
                <a:off x="10169" y="788"/>
                <a:ext cx="1154" cy="552"/>
              </a:xfrm>
              <a:custGeom>
                <a:avLst/>
                <a:gdLst/>
                <a:ahLst/>
                <a:cxnLst>
                  <a:cxn ang="0">
                    <a:pos x="379" y="262"/>
                  </a:cxn>
                  <a:cxn ang="0">
                    <a:pos x="335" y="301"/>
                  </a:cxn>
                  <a:cxn ang="0">
                    <a:pos x="242" y="385"/>
                  </a:cxn>
                  <a:cxn ang="0">
                    <a:pos x="143" y="474"/>
                  </a:cxn>
                  <a:cxn ang="0">
                    <a:pos x="87" y="524"/>
                  </a:cxn>
                  <a:cxn ang="0">
                    <a:pos x="56" y="541"/>
                  </a:cxn>
                  <a:cxn ang="0">
                    <a:pos x="31" y="552"/>
                  </a:cxn>
                  <a:cxn ang="0">
                    <a:pos x="7" y="552"/>
                  </a:cxn>
                  <a:cxn ang="0">
                    <a:pos x="0" y="552"/>
                  </a:cxn>
                  <a:cxn ang="0">
                    <a:pos x="62" y="552"/>
                  </a:cxn>
                  <a:cxn ang="0">
                    <a:pos x="211" y="552"/>
                  </a:cxn>
                  <a:cxn ang="0">
                    <a:pos x="354" y="552"/>
                  </a:cxn>
                  <a:cxn ang="0">
                    <a:pos x="422" y="552"/>
                  </a:cxn>
                  <a:cxn ang="0">
                    <a:pos x="435" y="552"/>
                  </a:cxn>
                  <a:cxn ang="0">
                    <a:pos x="460" y="552"/>
                  </a:cxn>
                  <a:cxn ang="0">
                    <a:pos x="491" y="541"/>
                  </a:cxn>
                  <a:cxn ang="0">
                    <a:pos x="522" y="524"/>
                  </a:cxn>
                  <a:cxn ang="0">
                    <a:pos x="565" y="485"/>
                  </a:cxn>
                  <a:cxn ang="0">
                    <a:pos x="621" y="435"/>
                  </a:cxn>
                  <a:cxn ang="0">
                    <a:pos x="689" y="368"/>
                  </a:cxn>
                  <a:cxn ang="0">
                    <a:pos x="776" y="295"/>
                  </a:cxn>
                  <a:cxn ang="0">
                    <a:pos x="813" y="256"/>
                  </a:cxn>
                  <a:cxn ang="0">
                    <a:pos x="906" y="173"/>
                  </a:cxn>
                  <a:cxn ang="0">
                    <a:pos x="1006" y="84"/>
                  </a:cxn>
                  <a:cxn ang="0">
                    <a:pos x="1068" y="28"/>
                  </a:cxn>
                  <a:cxn ang="0">
                    <a:pos x="1099" y="11"/>
                  </a:cxn>
                  <a:cxn ang="0">
                    <a:pos x="1130" y="6"/>
                  </a:cxn>
                  <a:cxn ang="0">
                    <a:pos x="1148" y="0"/>
                  </a:cxn>
                  <a:cxn ang="0">
                    <a:pos x="1154" y="0"/>
                  </a:cxn>
                  <a:cxn ang="0">
                    <a:pos x="1092" y="0"/>
                  </a:cxn>
                  <a:cxn ang="0">
                    <a:pos x="962" y="0"/>
                  </a:cxn>
                  <a:cxn ang="0">
                    <a:pos x="826" y="0"/>
                  </a:cxn>
                  <a:cxn ang="0">
                    <a:pos x="764" y="0"/>
                  </a:cxn>
                  <a:cxn ang="0">
                    <a:pos x="751" y="0"/>
                  </a:cxn>
                  <a:cxn ang="0">
                    <a:pos x="714" y="0"/>
                  </a:cxn>
                  <a:cxn ang="0">
                    <a:pos x="695" y="6"/>
                  </a:cxn>
                  <a:cxn ang="0">
                    <a:pos x="677" y="6"/>
                  </a:cxn>
                  <a:cxn ang="0">
                    <a:pos x="658" y="17"/>
                  </a:cxn>
                  <a:cxn ang="0">
                    <a:pos x="639" y="28"/>
                  </a:cxn>
                  <a:cxn ang="0">
                    <a:pos x="596" y="67"/>
                  </a:cxn>
                  <a:cxn ang="0">
                    <a:pos x="540" y="117"/>
                  </a:cxn>
                  <a:cxn ang="0">
                    <a:pos x="466" y="184"/>
                  </a:cxn>
                  <a:cxn ang="0">
                    <a:pos x="379" y="262"/>
                  </a:cxn>
                </a:cxnLst>
                <a:rect l="0" t="0" r="r" b="b"/>
                <a:pathLst>
                  <a:path w="1154" h="552">
                    <a:moveTo>
                      <a:pt x="379" y="262"/>
                    </a:moveTo>
                    <a:lnTo>
                      <a:pt x="335" y="301"/>
                    </a:lnTo>
                    <a:lnTo>
                      <a:pt x="242" y="385"/>
                    </a:lnTo>
                    <a:lnTo>
                      <a:pt x="143" y="474"/>
                    </a:lnTo>
                    <a:lnTo>
                      <a:pt x="87" y="524"/>
                    </a:lnTo>
                    <a:lnTo>
                      <a:pt x="56" y="541"/>
                    </a:lnTo>
                    <a:lnTo>
                      <a:pt x="31" y="552"/>
                    </a:lnTo>
                    <a:lnTo>
                      <a:pt x="7" y="552"/>
                    </a:lnTo>
                    <a:lnTo>
                      <a:pt x="0" y="552"/>
                    </a:lnTo>
                    <a:lnTo>
                      <a:pt x="62" y="552"/>
                    </a:lnTo>
                    <a:lnTo>
                      <a:pt x="211" y="552"/>
                    </a:lnTo>
                    <a:lnTo>
                      <a:pt x="354" y="552"/>
                    </a:lnTo>
                    <a:lnTo>
                      <a:pt x="422" y="552"/>
                    </a:lnTo>
                    <a:lnTo>
                      <a:pt x="435" y="552"/>
                    </a:lnTo>
                    <a:lnTo>
                      <a:pt x="460" y="552"/>
                    </a:lnTo>
                    <a:lnTo>
                      <a:pt x="491" y="541"/>
                    </a:lnTo>
                    <a:lnTo>
                      <a:pt x="522" y="524"/>
                    </a:lnTo>
                    <a:lnTo>
                      <a:pt x="565" y="485"/>
                    </a:lnTo>
                    <a:lnTo>
                      <a:pt x="621" y="435"/>
                    </a:lnTo>
                    <a:lnTo>
                      <a:pt x="689" y="368"/>
                    </a:lnTo>
                    <a:lnTo>
                      <a:pt x="776" y="295"/>
                    </a:lnTo>
                    <a:lnTo>
                      <a:pt x="813" y="256"/>
                    </a:lnTo>
                    <a:lnTo>
                      <a:pt x="906" y="173"/>
                    </a:lnTo>
                    <a:lnTo>
                      <a:pt x="1006" y="84"/>
                    </a:lnTo>
                    <a:lnTo>
                      <a:pt x="1068" y="28"/>
                    </a:lnTo>
                    <a:lnTo>
                      <a:pt x="1099" y="11"/>
                    </a:lnTo>
                    <a:lnTo>
                      <a:pt x="1130" y="6"/>
                    </a:lnTo>
                    <a:lnTo>
                      <a:pt x="1148" y="0"/>
                    </a:lnTo>
                    <a:lnTo>
                      <a:pt x="1154" y="0"/>
                    </a:lnTo>
                    <a:lnTo>
                      <a:pt x="1092" y="0"/>
                    </a:lnTo>
                    <a:lnTo>
                      <a:pt x="962" y="0"/>
                    </a:lnTo>
                    <a:lnTo>
                      <a:pt x="826" y="0"/>
                    </a:lnTo>
                    <a:lnTo>
                      <a:pt x="764" y="0"/>
                    </a:lnTo>
                    <a:lnTo>
                      <a:pt x="751" y="0"/>
                    </a:lnTo>
                    <a:lnTo>
                      <a:pt x="714" y="0"/>
                    </a:lnTo>
                    <a:lnTo>
                      <a:pt x="695" y="6"/>
                    </a:lnTo>
                    <a:lnTo>
                      <a:pt x="677" y="6"/>
                    </a:lnTo>
                    <a:lnTo>
                      <a:pt x="658" y="17"/>
                    </a:lnTo>
                    <a:lnTo>
                      <a:pt x="639" y="28"/>
                    </a:lnTo>
                    <a:lnTo>
                      <a:pt x="596" y="67"/>
                    </a:lnTo>
                    <a:lnTo>
                      <a:pt x="540" y="117"/>
                    </a:lnTo>
                    <a:lnTo>
                      <a:pt x="466" y="184"/>
                    </a:lnTo>
                    <a:lnTo>
                      <a:pt x="379" y="262"/>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36" name="Freeform 712"/>
              <p:cNvSpPr>
                <a:spLocks/>
              </p:cNvSpPr>
              <p:nvPr/>
            </p:nvSpPr>
            <p:spPr bwMode="auto">
              <a:xfrm>
                <a:off x="10374" y="788"/>
                <a:ext cx="726" cy="552"/>
              </a:xfrm>
              <a:custGeom>
                <a:avLst/>
                <a:gdLst/>
                <a:ahLst/>
                <a:cxnLst>
                  <a:cxn ang="0">
                    <a:pos x="0" y="552"/>
                  </a:cxn>
                  <a:cxn ang="0">
                    <a:pos x="25" y="552"/>
                  </a:cxn>
                  <a:cxn ang="0">
                    <a:pos x="50" y="546"/>
                  </a:cxn>
                  <a:cxn ang="0">
                    <a:pos x="75" y="541"/>
                  </a:cxn>
                  <a:cxn ang="0">
                    <a:pos x="99" y="524"/>
                  </a:cxn>
                  <a:cxn ang="0">
                    <a:pos x="193" y="440"/>
                  </a:cxn>
                  <a:cxn ang="0">
                    <a:pos x="360" y="284"/>
                  </a:cxn>
                  <a:cxn ang="0">
                    <a:pos x="534" y="128"/>
                  </a:cxn>
                  <a:cxn ang="0">
                    <a:pos x="633" y="45"/>
                  </a:cxn>
                  <a:cxn ang="0">
                    <a:pos x="658" y="22"/>
                  </a:cxn>
                  <a:cxn ang="0">
                    <a:pos x="676" y="11"/>
                  </a:cxn>
                  <a:cxn ang="0">
                    <a:pos x="695" y="6"/>
                  </a:cxn>
                  <a:cxn ang="0">
                    <a:pos x="726" y="0"/>
                  </a:cxn>
                </a:cxnLst>
                <a:rect l="0" t="0" r="r" b="b"/>
                <a:pathLst>
                  <a:path w="726" h="552">
                    <a:moveTo>
                      <a:pt x="0" y="552"/>
                    </a:moveTo>
                    <a:lnTo>
                      <a:pt x="25" y="552"/>
                    </a:lnTo>
                    <a:lnTo>
                      <a:pt x="50" y="546"/>
                    </a:lnTo>
                    <a:lnTo>
                      <a:pt x="75" y="541"/>
                    </a:lnTo>
                    <a:lnTo>
                      <a:pt x="99" y="524"/>
                    </a:lnTo>
                    <a:lnTo>
                      <a:pt x="193" y="440"/>
                    </a:lnTo>
                    <a:lnTo>
                      <a:pt x="360" y="284"/>
                    </a:lnTo>
                    <a:lnTo>
                      <a:pt x="534" y="128"/>
                    </a:lnTo>
                    <a:lnTo>
                      <a:pt x="633" y="45"/>
                    </a:lnTo>
                    <a:lnTo>
                      <a:pt x="658" y="22"/>
                    </a:lnTo>
                    <a:lnTo>
                      <a:pt x="676" y="11"/>
                    </a:lnTo>
                    <a:lnTo>
                      <a:pt x="695" y="6"/>
                    </a:lnTo>
                    <a:lnTo>
                      <a:pt x="726"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37" name="Freeform 713"/>
              <p:cNvSpPr>
                <a:spLocks/>
              </p:cNvSpPr>
              <p:nvPr/>
            </p:nvSpPr>
            <p:spPr bwMode="auto">
              <a:xfrm>
                <a:off x="14277" y="2527"/>
                <a:ext cx="576" cy="563"/>
              </a:xfrm>
              <a:custGeom>
                <a:avLst/>
                <a:gdLst/>
                <a:ahLst/>
                <a:cxnLst>
                  <a:cxn ang="0">
                    <a:pos x="0" y="0"/>
                  </a:cxn>
                  <a:cxn ang="0">
                    <a:pos x="43" y="33"/>
                  </a:cxn>
                  <a:cxn ang="0">
                    <a:pos x="99" y="83"/>
                  </a:cxn>
                  <a:cxn ang="0">
                    <a:pos x="173" y="145"/>
                  </a:cxn>
                  <a:cxn ang="0">
                    <a:pos x="248" y="223"/>
                  </a:cxn>
                  <a:cxn ang="0">
                    <a:pos x="291" y="256"/>
                  </a:cxn>
                  <a:cxn ang="0">
                    <a:pos x="384" y="340"/>
                  </a:cxn>
                  <a:cxn ang="0">
                    <a:pos x="490" y="434"/>
                  </a:cxn>
                  <a:cxn ang="0">
                    <a:pos x="545" y="485"/>
                  </a:cxn>
                  <a:cxn ang="0">
                    <a:pos x="564" y="507"/>
                  </a:cxn>
                  <a:cxn ang="0">
                    <a:pos x="570" y="535"/>
                  </a:cxn>
                  <a:cxn ang="0">
                    <a:pos x="576" y="551"/>
                  </a:cxn>
                  <a:cxn ang="0">
                    <a:pos x="576" y="563"/>
                  </a:cxn>
                  <a:cxn ang="0">
                    <a:pos x="576" y="501"/>
                  </a:cxn>
                  <a:cxn ang="0">
                    <a:pos x="576" y="373"/>
                  </a:cxn>
                  <a:cxn ang="0">
                    <a:pos x="576" y="239"/>
                  </a:cxn>
                  <a:cxn ang="0">
                    <a:pos x="576" y="178"/>
                  </a:cxn>
                  <a:cxn ang="0">
                    <a:pos x="576" y="167"/>
                  </a:cxn>
                  <a:cxn ang="0">
                    <a:pos x="570" y="145"/>
                  </a:cxn>
                  <a:cxn ang="0">
                    <a:pos x="564" y="117"/>
                  </a:cxn>
                  <a:cxn ang="0">
                    <a:pos x="539" y="89"/>
                  </a:cxn>
                  <a:cxn ang="0">
                    <a:pos x="496" y="50"/>
                  </a:cxn>
                  <a:cxn ang="0">
                    <a:pos x="434" y="0"/>
                  </a:cxn>
                  <a:cxn ang="0">
                    <a:pos x="0" y="0"/>
                  </a:cxn>
                </a:cxnLst>
                <a:rect l="0" t="0" r="r" b="b"/>
                <a:pathLst>
                  <a:path w="576" h="563">
                    <a:moveTo>
                      <a:pt x="0" y="0"/>
                    </a:moveTo>
                    <a:lnTo>
                      <a:pt x="43" y="33"/>
                    </a:lnTo>
                    <a:lnTo>
                      <a:pt x="99" y="83"/>
                    </a:lnTo>
                    <a:lnTo>
                      <a:pt x="173" y="145"/>
                    </a:lnTo>
                    <a:lnTo>
                      <a:pt x="248" y="223"/>
                    </a:lnTo>
                    <a:lnTo>
                      <a:pt x="291" y="256"/>
                    </a:lnTo>
                    <a:lnTo>
                      <a:pt x="384" y="340"/>
                    </a:lnTo>
                    <a:lnTo>
                      <a:pt x="490" y="434"/>
                    </a:lnTo>
                    <a:lnTo>
                      <a:pt x="545" y="485"/>
                    </a:lnTo>
                    <a:lnTo>
                      <a:pt x="564" y="507"/>
                    </a:lnTo>
                    <a:lnTo>
                      <a:pt x="570" y="535"/>
                    </a:lnTo>
                    <a:lnTo>
                      <a:pt x="576" y="551"/>
                    </a:lnTo>
                    <a:lnTo>
                      <a:pt x="576" y="563"/>
                    </a:lnTo>
                    <a:lnTo>
                      <a:pt x="576" y="501"/>
                    </a:lnTo>
                    <a:lnTo>
                      <a:pt x="576" y="373"/>
                    </a:lnTo>
                    <a:lnTo>
                      <a:pt x="576" y="239"/>
                    </a:lnTo>
                    <a:lnTo>
                      <a:pt x="576" y="178"/>
                    </a:lnTo>
                    <a:lnTo>
                      <a:pt x="576" y="167"/>
                    </a:lnTo>
                    <a:lnTo>
                      <a:pt x="570" y="145"/>
                    </a:lnTo>
                    <a:lnTo>
                      <a:pt x="564" y="117"/>
                    </a:lnTo>
                    <a:lnTo>
                      <a:pt x="539" y="89"/>
                    </a:lnTo>
                    <a:lnTo>
                      <a:pt x="496" y="50"/>
                    </a:lnTo>
                    <a:lnTo>
                      <a:pt x="434" y="0"/>
                    </a:lnTo>
                    <a:lnTo>
                      <a:pt x="0" y="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38" name="Freeform 714"/>
              <p:cNvSpPr>
                <a:spLocks/>
              </p:cNvSpPr>
              <p:nvPr/>
            </p:nvSpPr>
            <p:spPr bwMode="auto">
              <a:xfrm>
                <a:off x="14506" y="2532"/>
                <a:ext cx="347" cy="379"/>
              </a:xfrm>
              <a:custGeom>
                <a:avLst/>
                <a:gdLst/>
                <a:ahLst/>
                <a:cxnLst>
                  <a:cxn ang="0">
                    <a:pos x="0" y="0"/>
                  </a:cxn>
                  <a:cxn ang="0">
                    <a:pos x="75" y="67"/>
                  </a:cxn>
                  <a:cxn ang="0">
                    <a:pos x="174" y="156"/>
                  </a:cxn>
                  <a:cxn ang="0">
                    <a:pos x="267" y="240"/>
                  </a:cxn>
                  <a:cxn ang="0">
                    <a:pos x="310" y="285"/>
                  </a:cxn>
                  <a:cxn ang="0">
                    <a:pos x="323" y="290"/>
                  </a:cxn>
                  <a:cxn ang="0">
                    <a:pos x="335" y="312"/>
                  </a:cxn>
                  <a:cxn ang="0">
                    <a:pos x="341" y="340"/>
                  </a:cxn>
                  <a:cxn ang="0">
                    <a:pos x="347" y="379"/>
                  </a:cxn>
                </a:cxnLst>
                <a:rect l="0" t="0" r="r" b="b"/>
                <a:pathLst>
                  <a:path w="347" h="379">
                    <a:moveTo>
                      <a:pt x="0" y="0"/>
                    </a:moveTo>
                    <a:lnTo>
                      <a:pt x="75" y="67"/>
                    </a:lnTo>
                    <a:lnTo>
                      <a:pt x="174" y="156"/>
                    </a:lnTo>
                    <a:lnTo>
                      <a:pt x="267" y="240"/>
                    </a:lnTo>
                    <a:lnTo>
                      <a:pt x="310" y="285"/>
                    </a:lnTo>
                    <a:lnTo>
                      <a:pt x="323" y="290"/>
                    </a:lnTo>
                    <a:lnTo>
                      <a:pt x="335" y="312"/>
                    </a:lnTo>
                    <a:lnTo>
                      <a:pt x="341" y="340"/>
                    </a:lnTo>
                    <a:lnTo>
                      <a:pt x="347" y="379"/>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39" name="Freeform 715"/>
              <p:cNvSpPr>
                <a:spLocks/>
              </p:cNvSpPr>
              <p:nvPr/>
            </p:nvSpPr>
            <p:spPr bwMode="auto">
              <a:xfrm>
                <a:off x="14239" y="3329"/>
                <a:ext cx="472" cy="474"/>
              </a:xfrm>
              <a:custGeom>
                <a:avLst/>
                <a:gdLst/>
                <a:ahLst/>
                <a:cxnLst>
                  <a:cxn ang="0">
                    <a:pos x="38" y="474"/>
                  </a:cxn>
                  <a:cxn ang="0">
                    <a:pos x="31" y="468"/>
                  </a:cxn>
                  <a:cxn ang="0">
                    <a:pos x="25" y="463"/>
                  </a:cxn>
                  <a:cxn ang="0">
                    <a:pos x="13" y="446"/>
                  </a:cxn>
                  <a:cxn ang="0">
                    <a:pos x="6" y="429"/>
                  </a:cxn>
                  <a:cxn ang="0">
                    <a:pos x="0" y="413"/>
                  </a:cxn>
                  <a:cxn ang="0">
                    <a:pos x="0" y="396"/>
                  </a:cxn>
                  <a:cxn ang="0">
                    <a:pos x="0" y="362"/>
                  </a:cxn>
                  <a:cxn ang="0">
                    <a:pos x="0" y="346"/>
                  </a:cxn>
                  <a:cxn ang="0">
                    <a:pos x="0" y="290"/>
                  </a:cxn>
                  <a:cxn ang="0">
                    <a:pos x="0" y="173"/>
                  </a:cxn>
                  <a:cxn ang="0">
                    <a:pos x="0" y="50"/>
                  </a:cxn>
                  <a:cxn ang="0">
                    <a:pos x="0" y="0"/>
                  </a:cxn>
                  <a:cxn ang="0">
                    <a:pos x="0" y="23"/>
                  </a:cxn>
                  <a:cxn ang="0">
                    <a:pos x="31" y="78"/>
                  </a:cxn>
                  <a:cxn ang="0">
                    <a:pos x="87" y="134"/>
                  </a:cxn>
                  <a:cxn ang="0">
                    <a:pos x="193" y="223"/>
                  </a:cxn>
                  <a:cxn ang="0">
                    <a:pos x="286" y="301"/>
                  </a:cxn>
                  <a:cxn ang="0">
                    <a:pos x="323" y="340"/>
                  </a:cxn>
                  <a:cxn ang="0">
                    <a:pos x="404" y="413"/>
                  </a:cxn>
                  <a:cxn ang="0">
                    <a:pos x="472" y="474"/>
                  </a:cxn>
                  <a:cxn ang="0">
                    <a:pos x="38" y="474"/>
                  </a:cxn>
                </a:cxnLst>
                <a:rect l="0" t="0" r="r" b="b"/>
                <a:pathLst>
                  <a:path w="472" h="474">
                    <a:moveTo>
                      <a:pt x="38" y="474"/>
                    </a:moveTo>
                    <a:lnTo>
                      <a:pt x="31" y="468"/>
                    </a:lnTo>
                    <a:lnTo>
                      <a:pt x="25" y="463"/>
                    </a:lnTo>
                    <a:lnTo>
                      <a:pt x="13" y="446"/>
                    </a:lnTo>
                    <a:lnTo>
                      <a:pt x="6" y="429"/>
                    </a:lnTo>
                    <a:lnTo>
                      <a:pt x="0" y="413"/>
                    </a:lnTo>
                    <a:lnTo>
                      <a:pt x="0" y="396"/>
                    </a:lnTo>
                    <a:lnTo>
                      <a:pt x="0" y="362"/>
                    </a:lnTo>
                    <a:lnTo>
                      <a:pt x="0" y="346"/>
                    </a:lnTo>
                    <a:lnTo>
                      <a:pt x="0" y="290"/>
                    </a:lnTo>
                    <a:lnTo>
                      <a:pt x="0" y="173"/>
                    </a:lnTo>
                    <a:lnTo>
                      <a:pt x="0" y="50"/>
                    </a:lnTo>
                    <a:lnTo>
                      <a:pt x="0" y="0"/>
                    </a:lnTo>
                    <a:lnTo>
                      <a:pt x="0" y="23"/>
                    </a:lnTo>
                    <a:lnTo>
                      <a:pt x="31" y="78"/>
                    </a:lnTo>
                    <a:lnTo>
                      <a:pt x="87" y="134"/>
                    </a:lnTo>
                    <a:lnTo>
                      <a:pt x="193" y="223"/>
                    </a:lnTo>
                    <a:lnTo>
                      <a:pt x="286" y="301"/>
                    </a:lnTo>
                    <a:lnTo>
                      <a:pt x="323" y="340"/>
                    </a:lnTo>
                    <a:lnTo>
                      <a:pt x="404" y="413"/>
                    </a:lnTo>
                    <a:lnTo>
                      <a:pt x="472" y="474"/>
                    </a:lnTo>
                    <a:lnTo>
                      <a:pt x="38" y="474"/>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0" name="Freeform 716"/>
              <p:cNvSpPr>
                <a:spLocks/>
              </p:cNvSpPr>
              <p:nvPr/>
            </p:nvSpPr>
            <p:spPr bwMode="auto">
              <a:xfrm>
                <a:off x="14239" y="3513"/>
                <a:ext cx="236" cy="273"/>
              </a:xfrm>
              <a:custGeom>
                <a:avLst/>
                <a:gdLst/>
                <a:ahLst/>
                <a:cxnLst>
                  <a:cxn ang="0">
                    <a:pos x="0" y="0"/>
                  </a:cxn>
                  <a:cxn ang="0">
                    <a:pos x="0" y="22"/>
                  </a:cxn>
                  <a:cxn ang="0">
                    <a:pos x="6" y="45"/>
                  </a:cxn>
                  <a:cxn ang="0">
                    <a:pos x="13" y="67"/>
                  </a:cxn>
                  <a:cxn ang="0">
                    <a:pos x="31" y="89"/>
                  </a:cxn>
                  <a:cxn ang="0">
                    <a:pos x="56" y="112"/>
                  </a:cxn>
                  <a:cxn ang="0">
                    <a:pos x="100" y="151"/>
                  </a:cxn>
                  <a:cxn ang="0">
                    <a:pos x="162" y="206"/>
                  </a:cxn>
                  <a:cxn ang="0">
                    <a:pos x="236" y="273"/>
                  </a:cxn>
                </a:cxnLst>
                <a:rect l="0" t="0" r="r" b="b"/>
                <a:pathLst>
                  <a:path w="236" h="273">
                    <a:moveTo>
                      <a:pt x="0" y="0"/>
                    </a:moveTo>
                    <a:lnTo>
                      <a:pt x="0" y="22"/>
                    </a:lnTo>
                    <a:lnTo>
                      <a:pt x="6" y="45"/>
                    </a:lnTo>
                    <a:lnTo>
                      <a:pt x="13" y="67"/>
                    </a:lnTo>
                    <a:lnTo>
                      <a:pt x="31" y="89"/>
                    </a:lnTo>
                    <a:lnTo>
                      <a:pt x="56" y="112"/>
                    </a:lnTo>
                    <a:lnTo>
                      <a:pt x="100" y="151"/>
                    </a:lnTo>
                    <a:lnTo>
                      <a:pt x="162" y="206"/>
                    </a:lnTo>
                    <a:lnTo>
                      <a:pt x="236" y="273"/>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1" name="Freeform 717"/>
              <p:cNvSpPr>
                <a:spLocks/>
              </p:cNvSpPr>
              <p:nvPr/>
            </p:nvSpPr>
            <p:spPr bwMode="auto">
              <a:xfrm>
                <a:off x="14481" y="2499"/>
                <a:ext cx="131" cy="1304"/>
              </a:xfrm>
              <a:custGeom>
                <a:avLst/>
                <a:gdLst/>
                <a:ahLst/>
                <a:cxnLst>
                  <a:cxn ang="0">
                    <a:pos x="131" y="1304"/>
                  </a:cxn>
                  <a:cxn ang="0">
                    <a:pos x="131" y="17"/>
                  </a:cxn>
                  <a:cxn ang="0">
                    <a:pos x="0" y="0"/>
                  </a:cxn>
                  <a:cxn ang="0">
                    <a:pos x="0" y="1304"/>
                  </a:cxn>
                  <a:cxn ang="0">
                    <a:pos x="131" y="1304"/>
                  </a:cxn>
                </a:cxnLst>
                <a:rect l="0" t="0" r="r" b="b"/>
                <a:pathLst>
                  <a:path w="131" h="1304">
                    <a:moveTo>
                      <a:pt x="131" y="1304"/>
                    </a:moveTo>
                    <a:lnTo>
                      <a:pt x="131" y="17"/>
                    </a:lnTo>
                    <a:lnTo>
                      <a:pt x="0" y="0"/>
                    </a:lnTo>
                    <a:lnTo>
                      <a:pt x="0" y="1304"/>
                    </a:lnTo>
                    <a:lnTo>
                      <a:pt x="131" y="1304"/>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2" name="Line 718"/>
              <p:cNvSpPr>
                <a:spLocks noChangeShapeType="1"/>
              </p:cNvSpPr>
              <p:nvPr/>
            </p:nvSpPr>
            <p:spPr bwMode="auto">
              <a:xfrm flipV="1">
                <a:off x="14612" y="2510"/>
                <a:ext cx="1" cy="1293"/>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3" name="Line 719"/>
              <p:cNvSpPr>
                <a:spLocks noChangeShapeType="1"/>
              </p:cNvSpPr>
              <p:nvPr/>
            </p:nvSpPr>
            <p:spPr bwMode="auto">
              <a:xfrm>
                <a:off x="14481" y="2510"/>
                <a:ext cx="1" cy="1293"/>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4" name="Freeform 720"/>
              <p:cNvSpPr>
                <a:spLocks/>
              </p:cNvSpPr>
              <p:nvPr/>
            </p:nvSpPr>
            <p:spPr bwMode="auto">
              <a:xfrm>
                <a:off x="14239" y="2683"/>
                <a:ext cx="614" cy="1036"/>
              </a:xfrm>
              <a:custGeom>
                <a:avLst/>
                <a:gdLst/>
                <a:ahLst/>
                <a:cxnLst>
                  <a:cxn ang="0">
                    <a:pos x="323" y="696"/>
                  </a:cxn>
                  <a:cxn ang="0">
                    <a:pos x="286" y="735"/>
                  </a:cxn>
                  <a:cxn ang="0">
                    <a:pos x="186" y="819"/>
                  </a:cxn>
                  <a:cxn ang="0">
                    <a:pos x="87" y="908"/>
                  </a:cxn>
                  <a:cxn ang="0">
                    <a:pos x="31" y="958"/>
                  </a:cxn>
                  <a:cxn ang="0">
                    <a:pos x="13" y="986"/>
                  </a:cxn>
                  <a:cxn ang="0">
                    <a:pos x="0" y="1008"/>
                  </a:cxn>
                  <a:cxn ang="0">
                    <a:pos x="0" y="1031"/>
                  </a:cxn>
                  <a:cxn ang="0">
                    <a:pos x="0" y="1036"/>
                  </a:cxn>
                  <a:cxn ang="0">
                    <a:pos x="0" y="981"/>
                  </a:cxn>
                  <a:cxn ang="0">
                    <a:pos x="0" y="847"/>
                  </a:cxn>
                  <a:cxn ang="0">
                    <a:pos x="0" y="719"/>
                  </a:cxn>
                  <a:cxn ang="0">
                    <a:pos x="0" y="657"/>
                  </a:cxn>
                  <a:cxn ang="0">
                    <a:pos x="0" y="646"/>
                  </a:cxn>
                  <a:cxn ang="0">
                    <a:pos x="0" y="624"/>
                  </a:cxn>
                  <a:cxn ang="0">
                    <a:pos x="13" y="596"/>
                  </a:cxn>
                  <a:cxn ang="0">
                    <a:pos x="31" y="568"/>
                  </a:cxn>
                  <a:cxn ang="0">
                    <a:pos x="75" y="529"/>
                  </a:cxn>
                  <a:cxn ang="0">
                    <a:pos x="131" y="479"/>
                  </a:cxn>
                  <a:cxn ang="0">
                    <a:pos x="205" y="418"/>
                  </a:cxn>
                  <a:cxn ang="0">
                    <a:pos x="286" y="340"/>
                  </a:cxn>
                  <a:cxn ang="0">
                    <a:pos x="329" y="306"/>
                  </a:cxn>
                  <a:cxn ang="0">
                    <a:pos x="422" y="223"/>
                  </a:cxn>
                  <a:cxn ang="0">
                    <a:pos x="521" y="134"/>
                  </a:cxn>
                  <a:cxn ang="0">
                    <a:pos x="583" y="78"/>
                  </a:cxn>
                  <a:cxn ang="0">
                    <a:pos x="602" y="50"/>
                  </a:cxn>
                  <a:cxn ang="0">
                    <a:pos x="614" y="22"/>
                  </a:cxn>
                  <a:cxn ang="0">
                    <a:pos x="614" y="5"/>
                  </a:cxn>
                  <a:cxn ang="0">
                    <a:pos x="614" y="0"/>
                  </a:cxn>
                  <a:cxn ang="0">
                    <a:pos x="614" y="56"/>
                  </a:cxn>
                  <a:cxn ang="0">
                    <a:pos x="614" y="173"/>
                  </a:cxn>
                  <a:cxn ang="0">
                    <a:pos x="614" y="295"/>
                  </a:cxn>
                  <a:cxn ang="0">
                    <a:pos x="614" y="351"/>
                  </a:cxn>
                  <a:cxn ang="0">
                    <a:pos x="614" y="362"/>
                  </a:cxn>
                  <a:cxn ang="0">
                    <a:pos x="614" y="395"/>
                  </a:cxn>
                  <a:cxn ang="0">
                    <a:pos x="614" y="412"/>
                  </a:cxn>
                  <a:cxn ang="0">
                    <a:pos x="608" y="429"/>
                  </a:cxn>
                  <a:cxn ang="0">
                    <a:pos x="602" y="446"/>
                  </a:cxn>
                  <a:cxn ang="0">
                    <a:pos x="590" y="462"/>
                  </a:cxn>
                  <a:cxn ang="0">
                    <a:pos x="546" y="501"/>
                  </a:cxn>
                  <a:cxn ang="0">
                    <a:pos x="484" y="551"/>
                  </a:cxn>
                  <a:cxn ang="0">
                    <a:pos x="410" y="618"/>
                  </a:cxn>
                  <a:cxn ang="0">
                    <a:pos x="323" y="696"/>
                  </a:cxn>
                </a:cxnLst>
                <a:rect l="0" t="0" r="r" b="b"/>
                <a:pathLst>
                  <a:path w="614" h="1036">
                    <a:moveTo>
                      <a:pt x="323" y="696"/>
                    </a:moveTo>
                    <a:lnTo>
                      <a:pt x="286" y="735"/>
                    </a:lnTo>
                    <a:lnTo>
                      <a:pt x="186" y="819"/>
                    </a:lnTo>
                    <a:lnTo>
                      <a:pt x="87" y="908"/>
                    </a:lnTo>
                    <a:lnTo>
                      <a:pt x="31" y="958"/>
                    </a:lnTo>
                    <a:lnTo>
                      <a:pt x="13" y="986"/>
                    </a:lnTo>
                    <a:lnTo>
                      <a:pt x="0" y="1008"/>
                    </a:lnTo>
                    <a:lnTo>
                      <a:pt x="0" y="1031"/>
                    </a:lnTo>
                    <a:lnTo>
                      <a:pt x="0" y="1036"/>
                    </a:lnTo>
                    <a:lnTo>
                      <a:pt x="0" y="981"/>
                    </a:lnTo>
                    <a:lnTo>
                      <a:pt x="0" y="847"/>
                    </a:lnTo>
                    <a:lnTo>
                      <a:pt x="0" y="719"/>
                    </a:lnTo>
                    <a:lnTo>
                      <a:pt x="0" y="657"/>
                    </a:lnTo>
                    <a:lnTo>
                      <a:pt x="0" y="646"/>
                    </a:lnTo>
                    <a:lnTo>
                      <a:pt x="0" y="624"/>
                    </a:lnTo>
                    <a:lnTo>
                      <a:pt x="13" y="596"/>
                    </a:lnTo>
                    <a:lnTo>
                      <a:pt x="31" y="568"/>
                    </a:lnTo>
                    <a:lnTo>
                      <a:pt x="75" y="529"/>
                    </a:lnTo>
                    <a:lnTo>
                      <a:pt x="131" y="479"/>
                    </a:lnTo>
                    <a:lnTo>
                      <a:pt x="205" y="418"/>
                    </a:lnTo>
                    <a:lnTo>
                      <a:pt x="286" y="340"/>
                    </a:lnTo>
                    <a:lnTo>
                      <a:pt x="329" y="306"/>
                    </a:lnTo>
                    <a:lnTo>
                      <a:pt x="422" y="223"/>
                    </a:lnTo>
                    <a:lnTo>
                      <a:pt x="521" y="134"/>
                    </a:lnTo>
                    <a:lnTo>
                      <a:pt x="583" y="78"/>
                    </a:lnTo>
                    <a:lnTo>
                      <a:pt x="602" y="50"/>
                    </a:lnTo>
                    <a:lnTo>
                      <a:pt x="614" y="22"/>
                    </a:lnTo>
                    <a:lnTo>
                      <a:pt x="614" y="5"/>
                    </a:lnTo>
                    <a:lnTo>
                      <a:pt x="614" y="0"/>
                    </a:lnTo>
                    <a:lnTo>
                      <a:pt x="614" y="56"/>
                    </a:lnTo>
                    <a:lnTo>
                      <a:pt x="614" y="173"/>
                    </a:lnTo>
                    <a:lnTo>
                      <a:pt x="614" y="295"/>
                    </a:lnTo>
                    <a:lnTo>
                      <a:pt x="614" y="351"/>
                    </a:lnTo>
                    <a:lnTo>
                      <a:pt x="614" y="362"/>
                    </a:lnTo>
                    <a:lnTo>
                      <a:pt x="614" y="395"/>
                    </a:lnTo>
                    <a:lnTo>
                      <a:pt x="614" y="412"/>
                    </a:lnTo>
                    <a:lnTo>
                      <a:pt x="608" y="429"/>
                    </a:lnTo>
                    <a:lnTo>
                      <a:pt x="602" y="446"/>
                    </a:lnTo>
                    <a:lnTo>
                      <a:pt x="590" y="462"/>
                    </a:lnTo>
                    <a:lnTo>
                      <a:pt x="546" y="501"/>
                    </a:lnTo>
                    <a:lnTo>
                      <a:pt x="484" y="551"/>
                    </a:lnTo>
                    <a:lnTo>
                      <a:pt x="410" y="618"/>
                    </a:lnTo>
                    <a:lnTo>
                      <a:pt x="323" y="696"/>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5" name="Freeform 721"/>
              <p:cNvSpPr>
                <a:spLocks/>
              </p:cNvSpPr>
              <p:nvPr/>
            </p:nvSpPr>
            <p:spPr bwMode="auto">
              <a:xfrm>
                <a:off x="14239" y="2683"/>
                <a:ext cx="614" cy="1036"/>
              </a:xfrm>
              <a:custGeom>
                <a:avLst/>
                <a:gdLst/>
                <a:ahLst/>
                <a:cxnLst>
                  <a:cxn ang="0">
                    <a:pos x="323" y="696"/>
                  </a:cxn>
                  <a:cxn ang="0">
                    <a:pos x="286" y="735"/>
                  </a:cxn>
                  <a:cxn ang="0">
                    <a:pos x="186" y="819"/>
                  </a:cxn>
                  <a:cxn ang="0">
                    <a:pos x="87" y="908"/>
                  </a:cxn>
                  <a:cxn ang="0">
                    <a:pos x="31" y="958"/>
                  </a:cxn>
                  <a:cxn ang="0">
                    <a:pos x="13" y="986"/>
                  </a:cxn>
                  <a:cxn ang="0">
                    <a:pos x="0" y="1008"/>
                  </a:cxn>
                  <a:cxn ang="0">
                    <a:pos x="0" y="1031"/>
                  </a:cxn>
                  <a:cxn ang="0">
                    <a:pos x="0" y="1036"/>
                  </a:cxn>
                  <a:cxn ang="0">
                    <a:pos x="0" y="981"/>
                  </a:cxn>
                  <a:cxn ang="0">
                    <a:pos x="0" y="847"/>
                  </a:cxn>
                  <a:cxn ang="0">
                    <a:pos x="0" y="719"/>
                  </a:cxn>
                  <a:cxn ang="0">
                    <a:pos x="0" y="657"/>
                  </a:cxn>
                  <a:cxn ang="0">
                    <a:pos x="0" y="646"/>
                  </a:cxn>
                  <a:cxn ang="0">
                    <a:pos x="0" y="624"/>
                  </a:cxn>
                  <a:cxn ang="0">
                    <a:pos x="13" y="596"/>
                  </a:cxn>
                  <a:cxn ang="0">
                    <a:pos x="31" y="568"/>
                  </a:cxn>
                  <a:cxn ang="0">
                    <a:pos x="75" y="529"/>
                  </a:cxn>
                  <a:cxn ang="0">
                    <a:pos x="131" y="479"/>
                  </a:cxn>
                  <a:cxn ang="0">
                    <a:pos x="205" y="418"/>
                  </a:cxn>
                  <a:cxn ang="0">
                    <a:pos x="286" y="340"/>
                  </a:cxn>
                  <a:cxn ang="0">
                    <a:pos x="329" y="306"/>
                  </a:cxn>
                  <a:cxn ang="0">
                    <a:pos x="422" y="223"/>
                  </a:cxn>
                  <a:cxn ang="0">
                    <a:pos x="521" y="134"/>
                  </a:cxn>
                  <a:cxn ang="0">
                    <a:pos x="583" y="78"/>
                  </a:cxn>
                  <a:cxn ang="0">
                    <a:pos x="602" y="50"/>
                  </a:cxn>
                  <a:cxn ang="0">
                    <a:pos x="614" y="22"/>
                  </a:cxn>
                  <a:cxn ang="0">
                    <a:pos x="614" y="5"/>
                  </a:cxn>
                  <a:cxn ang="0">
                    <a:pos x="614" y="0"/>
                  </a:cxn>
                  <a:cxn ang="0">
                    <a:pos x="614" y="56"/>
                  </a:cxn>
                  <a:cxn ang="0">
                    <a:pos x="614" y="173"/>
                  </a:cxn>
                  <a:cxn ang="0">
                    <a:pos x="614" y="295"/>
                  </a:cxn>
                  <a:cxn ang="0">
                    <a:pos x="614" y="351"/>
                  </a:cxn>
                  <a:cxn ang="0">
                    <a:pos x="614" y="362"/>
                  </a:cxn>
                  <a:cxn ang="0">
                    <a:pos x="614" y="395"/>
                  </a:cxn>
                  <a:cxn ang="0">
                    <a:pos x="614" y="412"/>
                  </a:cxn>
                  <a:cxn ang="0">
                    <a:pos x="608" y="429"/>
                  </a:cxn>
                  <a:cxn ang="0">
                    <a:pos x="602" y="446"/>
                  </a:cxn>
                  <a:cxn ang="0">
                    <a:pos x="590" y="462"/>
                  </a:cxn>
                  <a:cxn ang="0">
                    <a:pos x="546" y="501"/>
                  </a:cxn>
                  <a:cxn ang="0">
                    <a:pos x="484" y="551"/>
                  </a:cxn>
                  <a:cxn ang="0">
                    <a:pos x="410" y="618"/>
                  </a:cxn>
                  <a:cxn ang="0">
                    <a:pos x="323" y="696"/>
                  </a:cxn>
                </a:cxnLst>
                <a:rect l="0" t="0" r="r" b="b"/>
                <a:pathLst>
                  <a:path w="614" h="1036">
                    <a:moveTo>
                      <a:pt x="323" y="696"/>
                    </a:moveTo>
                    <a:lnTo>
                      <a:pt x="286" y="735"/>
                    </a:lnTo>
                    <a:lnTo>
                      <a:pt x="186" y="819"/>
                    </a:lnTo>
                    <a:lnTo>
                      <a:pt x="87" y="908"/>
                    </a:lnTo>
                    <a:lnTo>
                      <a:pt x="31" y="958"/>
                    </a:lnTo>
                    <a:lnTo>
                      <a:pt x="13" y="986"/>
                    </a:lnTo>
                    <a:lnTo>
                      <a:pt x="0" y="1008"/>
                    </a:lnTo>
                    <a:lnTo>
                      <a:pt x="0" y="1031"/>
                    </a:lnTo>
                    <a:lnTo>
                      <a:pt x="0" y="1036"/>
                    </a:lnTo>
                    <a:lnTo>
                      <a:pt x="0" y="981"/>
                    </a:lnTo>
                    <a:lnTo>
                      <a:pt x="0" y="847"/>
                    </a:lnTo>
                    <a:lnTo>
                      <a:pt x="0" y="719"/>
                    </a:lnTo>
                    <a:lnTo>
                      <a:pt x="0" y="657"/>
                    </a:lnTo>
                    <a:lnTo>
                      <a:pt x="0" y="646"/>
                    </a:lnTo>
                    <a:lnTo>
                      <a:pt x="0" y="624"/>
                    </a:lnTo>
                    <a:lnTo>
                      <a:pt x="13" y="596"/>
                    </a:lnTo>
                    <a:lnTo>
                      <a:pt x="31" y="568"/>
                    </a:lnTo>
                    <a:lnTo>
                      <a:pt x="75" y="529"/>
                    </a:lnTo>
                    <a:lnTo>
                      <a:pt x="131" y="479"/>
                    </a:lnTo>
                    <a:lnTo>
                      <a:pt x="205" y="418"/>
                    </a:lnTo>
                    <a:lnTo>
                      <a:pt x="286" y="340"/>
                    </a:lnTo>
                    <a:lnTo>
                      <a:pt x="329" y="306"/>
                    </a:lnTo>
                    <a:lnTo>
                      <a:pt x="422" y="223"/>
                    </a:lnTo>
                    <a:lnTo>
                      <a:pt x="521" y="134"/>
                    </a:lnTo>
                    <a:lnTo>
                      <a:pt x="583" y="78"/>
                    </a:lnTo>
                    <a:lnTo>
                      <a:pt x="602" y="50"/>
                    </a:lnTo>
                    <a:lnTo>
                      <a:pt x="614" y="22"/>
                    </a:lnTo>
                    <a:lnTo>
                      <a:pt x="614" y="5"/>
                    </a:lnTo>
                    <a:lnTo>
                      <a:pt x="614" y="0"/>
                    </a:lnTo>
                    <a:lnTo>
                      <a:pt x="614" y="56"/>
                    </a:lnTo>
                    <a:lnTo>
                      <a:pt x="614" y="173"/>
                    </a:lnTo>
                    <a:lnTo>
                      <a:pt x="614" y="295"/>
                    </a:lnTo>
                    <a:lnTo>
                      <a:pt x="614" y="351"/>
                    </a:lnTo>
                    <a:lnTo>
                      <a:pt x="614" y="362"/>
                    </a:lnTo>
                    <a:lnTo>
                      <a:pt x="614" y="395"/>
                    </a:lnTo>
                    <a:lnTo>
                      <a:pt x="614" y="412"/>
                    </a:lnTo>
                    <a:lnTo>
                      <a:pt x="608" y="429"/>
                    </a:lnTo>
                    <a:lnTo>
                      <a:pt x="602" y="446"/>
                    </a:lnTo>
                    <a:lnTo>
                      <a:pt x="590" y="462"/>
                    </a:lnTo>
                    <a:lnTo>
                      <a:pt x="546" y="501"/>
                    </a:lnTo>
                    <a:lnTo>
                      <a:pt x="484" y="551"/>
                    </a:lnTo>
                    <a:lnTo>
                      <a:pt x="410" y="618"/>
                    </a:lnTo>
                    <a:lnTo>
                      <a:pt x="323" y="696"/>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6" name="Freeform 722"/>
              <p:cNvSpPr>
                <a:spLocks/>
              </p:cNvSpPr>
              <p:nvPr/>
            </p:nvSpPr>
            <p:spPr bwMode="auto">
              <a:xfrm>
                <a:off x="14239" y="2883"/>
                <a:ext cx="614" cy="652"/>
              </a:xfrm>
              <a:custGeom>
                <a:avLst/>
                <a:gdLst/>
                <a:ahLst/>
                <a:cxnLst>
                  <a:cxn ang="0">
                    <a:pos x="0" y="652"/>
                  </a:cxn>
                  <a:cxn ang="0">
                    <a:pos x="0" y="630"/>
                  </a:cxn>
                  <a:cxn ang="0">
                    <a:pos x="6" y="608"/>
                  </a:cxn>
                  <a:cxn ang="0">
                    <a:pos x="13" y="586"/>
                  </a:cxn>
                  <a:cxn ang="0">
                    <a:pos x="31" y="563"/>
                  </a:cxn>
                  <a:cxn ang="0">
                    <a:pos x="124" y="480"/>
                  </a:cxn>
                  <a:cxn ang="0">
                    <a:pos x="298" y="329"/>
                  </a:cxn>
                  <a:cxn ang="0">
                    <a:pos x="472" y="173"/>
                  </a:cxn>
                  <a:cxn ang="0">
                    <a:pos x="565" y="84"/>
                  </a:cxn>
                  <a:cxn ang="0">
                    <a:pos x="590" y="62"/>
                  </a:cxn>
                  <a:cxn ang="0">
                    <a:pos x="602" y="45"/>
                  </a:cxn>
                  <a:cxn ang="0">
                    <a:pos x="614" y="28"/>
                  </a:cxn>
                  <a:cxn ang="0">
                    <a:pos x="614" y="0"/>
                  </a:cxn>
                </a:cxnLst>
                <a:rect l="0" t="0" r="r" b="b"/>
                <a:pathLst>
                  <a:path w="614" h="652">
                    <a:moveTo>
                      <a:pt x="0" y="652"/>
                    </a:moveTo>
                    <a:lnTo>
                      <a:pt x="0" y="630"/>
                    </a:lnTo>
                    <a:lnTo>
                      <a:pt x="6" y="608"/>
                    </a:lnTo>
                    <a:lnTo>
                      <a:pt x="13" y="586"/>
                    </a:lnTo>
                    <a:lnTo>
                      <a:pt x="31" y="563"/>
                    </a:lnTo>
                    <a:lnTo>
                      <a:pt x="124" y="480"/>
                    </a:lnTo>
                    <a:lnTo>
                      <a:pt x="298" y="329"/>
                    </a:lnTo>
                    <a:lnTo>
                      <a:pt x="472" y="173"/>
                    </a:lnTo>
                    <a:lnTo>
                      <a:pt x="565" y="84"/>
                    </a:lnTo>
                    <a:lnTo>
                      <a:pt x="590" y="62"/>
                    </a:lnTo>
                    <a:lnTo>
                      <a:pt x="602" y="45"/>
                    </a:lnTo>
                    <a:lnTo>
                      <a:pt x="614" y="28"/>
                    </a:lnTo>
                    <a:lnTo>
                      <a:pt x="614"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7" name="Freeform 723"/>
              <p:cNvSpPr>
                <a:spLocks/>
              </p:cNvSpPr>
              <p:nvPr/>
            </p:nvSpPr>
            <p:spPr bwMode="auto">
              <a:xfrm>
                <a:off x="13718" y="788"/>
                <a:ext cx="627" cy="518"/>
              </a:xfrm>
              <a:custGeom>
                <a:avLst/>
                <a:gdLst/>
                <a:ahLst/>
                <a:cxnLst>
                  <a:cxn ang="0">
                    <a:pos x="627" y="518"/>
                  </a:cxn>
                  <a:cxn ang="0">
                    <a:pos x="583" y="479"/>
                  </a:cxn>
                  <a:cxn ang="0">
                    <a:pos x="527" y="429"/>
                  </a:cxn>
                  <a:cxn ang="0">
                    <a:pos x="459" y="368"/>
                  </a:cxn>
                  <a:cxn ang="0">
                    <a:pos x="379" y="295"/>
                  </a:cxn>
                  <a:cxn ang="0">
                    <a:pos x="335" y="256"/>
                  </a:cxn>
                  <a:cxn ang="0">
                    <a:pos x="242" y="173"/>
                  </a:cxn>
                  <a:cxn ang="0">
                    <a:pos x="143" y="78"/>
                  </a:cxn>
                  <a:cxn ang="0">
                    <a:pos x="81" y="28"/>
                  </a:cxn>
                  <a:cxn ang="0">
                    <a:pos x="56" y="11"/>
                  </a:cxn>
                  <a:cxn ang="0">
                    <a:pos x="31" y="6"/>
                  </a:cxn>
                  <a:cxn ang="0">
                    <a:pos x="6" y="0"/>
                  </a:cxn>
                  <a:cxn ang="0">
                    <a:pos x="0" y="0"/>
                  </a:cxn>
                  <a:cxn ang="0">
                    <a:pos x="62" y="0"/>
                  </a:cxn>
                  <a:cxn ang="0">
                    <a:pos x="211" y="0"/>
                  </a:cxn>
                  <a:cxn ang="0">
                    <a:pos x="354" y="0"/>
                  </a:cxn>
                  <a:cxn ang="0">
                    <a:pos x="422" y="0"/>
                  </a:cxn>
                  <a:cxn ang="0">
                    <a:pos x="434" y="0"/>
                  </a:cxn>
                  <a:cxn ang="0">
                    <a:pos x="459" y="6"/>
                  </a:cxn>
                  <a:cxn ang="0">
                    <a:pos x="490" y="11"/>
                  </a:cxn>
                  <a:cxn ang="0">
                    <a:pos x="521" y="33"/>
                  </a:cxn>
                  <a:cxn ang="0">
                    <a:pos x="565" y="72"/>
                  </a:cxn>
                  <a:cxn ang="0">
                    <a:pos x="627" y="128"/>
                  </a:cxn>
                  <a:cxn ang="0">
                    <a:pos x="627" y="518"/>
                  </a:cxn>
                </a:cxnLst>
                <a:rect l="0" t="0" r="r" b="b"/>
                <a:pathLst>
                  <a:path w="627" h="518">
                    <a:moveTo>
                      <a:pt x="627" y="518"/>
                    </a:moveTo>
                    <a:lnTo>
                      <a:pt x="583" y="479"/>
                    </a:lnTo>
                    <a:lnTo>
                      <a:pt x="527" y="429"/>
                    </a:lnTo>
                    <a:lnTo>
                      <a:pt x="459" y="368"/>
                    </a:lnTo>
                    <a:lnTo>
                      <a:pt x="379" y="295"/>
                    </a:lnTo>
                    <a:lnTo>
                      <a:pt x="335" y="256"/>
                    </a:lnTo>
                    <a:lnTo>
                      <a:pt x="242" y="173"/>
                    </a:lnTo>
                    <a:lnTo>
                      <a:pt x="143" y="78"/>
                    </a:lnTo>
                    <a:lnTo>
                      <a:pt x="81" y="28"/>
                    </a:lnTo>
                    <a:lnTo>
                      <a:pt x="56" y="11"/>
                    </a:lnTo>
                    <a:lnTo>
                      <a:pt x="31" y="6"/>
                    </a:lnTo>
                    <a:lnTo>
                      <a:pt x="6" y="0"/>
                    </a:lnTo>
                    <a:lnTo>
                      <a:pt x="0" y="0"/>
                    </a:lnTo>
                    <a:lnTo>
                      <a:pt x="62" y="0"/>
                    </a:lnTo>
                    <a:lnTo>
                      <a:pt x="211" y="0"/>
                    </a:lnTo>
                    <a:lnTo>
                      <a:pt x="354" y="0"/>
                    </a:lnTo>
                    <a:lnTo>
                      <a:pt x="422" y="0"/>
                    </a:lnTo>
                    <a:lnTo>
                      <a:pt x="434" y="0"/>
                    </a:lnTo>
                    <a:lnTo>
                      <a:pt x="459" y="6"/>
                    </a:lnTo>
                    <a:lnTo>
                      <a:pt x="490" y="11"/>
                    </a:lnTo>
                    <a:lnTo>
                      <a:pt x="521" y="33"/>
                    </a:lnTo>
                    <a:lnTo>
                      <a:pt x="565" y="72"/>
                    </a:lnTo>
                    <a:lnTo>
                      <a:pt x="627" y="128"/>
                    </a:lnTo>
                    <a:lnTo>
                      <a:pt x="627" y="518"/>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8" name="Freeform 724"/>
              <p:cNvSpPr>
                <a:spLocks/>
              </p:cNvSpPr>
              <p:nvPr/>
            </p:nvSpPr>
            <p:spPr bwMode="auto">
              <a:xfrm>
                <a:off x="13917" y="788"/>
                <a:ext cx="422" cy="323"/>
              </a:xfrm>
              <a:custGeom>
                <a:avLst/>
                <a:gdLst/>
                <a:ahLst/>
                <a:cxnLst>
                  <a:cxn ang="0">
                    <a:pos x="422" y="323"/>
                  </a:cxn>
                  <a:cxn ang="0">
                    <a:pos x="353" y="256"/>
                  </a:cxn>
                  <a:cxn ang="0">
                    <a:pos x="248" y="162"/>
                  </a:cxn>
                  <a:cxn ang="0">
                    <a:pos x="155" y="72"/>
                  </a:cxn>
                  <a:cxn ang="0">
                    <a:pos x="105" y="33"/>
                  </a:cxn>
                  <a:cxn ang="0">
                    <a:pos x="93" y="22"/>
                  </a:cxn>
                  <a:cxn ang="0">
                    <a:pos x="74" y="11"/>
                  </a:cxn>
                  <a:cxn ang="0">
                    <a:pos x="43" y="6"/>
                  </a:cxn>
                  <a:cxn ang="0">
                    <a:pos x="0" y="0"/>
                  </a:cxn>
                </a:cxnLst>
                <a:rect l="0" t="0" r="r" b="b"/>
                <a:pathLst>
                  <a:path w="422" h="323">
                    <a:moveTo>
                      <a:pt x="422" y="323"/>
                    </a:moveTo>
                    <a:lnTo>
                      <a:pt x="353" y="256"/>
                    </a:lnTo>
                    <a:lnTo>
                      <a:pt x="248" y="162"/>
                    </a:lnTo>
                    <a:lnTo>
                      <a:pt x="155" y="72"/>
                    </a:lnTo>
                    <a:lnTo>
                      <a:pt x="105" y="33"/>
                    </a:lnTo>
                    <a:lnTo>
                      <a:pt x="93" y="22"/>
                    </a:lnTo>
                    <a:lnTo>
                      <a:pt x="74" y="11"/>
                    </a:lnTo>
                    <a:lnTo>
                      <a:pt x="43" y="6"/>
                    </a:lnTo>
                    <a:lnTo>
                      <a:pt x="0"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9" name="Freeform 725"/>
              <p:cNvSpPr>
                <a:spLocks/>
              </p:cNvSpPr>
              <p:nvPr/>
            </p:nvSpPr>
            <p:spPr bwMode="auto">
              <a:xfrm>
                <a:off x="12924" y="916"/>
                <a:ext cx="527" cy="424"/>
              </a:xfrm>
              <a:custGeom>
                <a:avLst/>
                <a:gdLst/>
                <a:ahLst/>
                <a:cxnLst>
                  <a:cxn ang="0">
                    <a:pos x="0" y="390"/>
                  </a:cxn>
                  <a:cxn ang="0">
                    <a:pos x="6" y="396"/>
                  </a:cxn>
                  <a:cxn ang="0">
                    <a:pos x="12" y="401"/>
                  </a:cxn>
                  <a:cxn ang="0">
                    <a:pos x="25" y="413"/>
                  </a:cxn>
                  <a:cxn ang="0">
                    <a:pos x="43" y="418"/>
                  </a:cxn>
                  <a:cxn ang="0">
                    <a:pos x="68" y="424"/>
                  </a:cxn>
                  <a:cxn ang="0">
                    <a:pos x="87" y="424"/>
                  </a:cxn>
                  <a:cxn ang="0">
                    <a:pos x="118" y="424"/>
                  </a:cxn>
                  <a:cxn ang="0">
                    <a:pos x="137" y="424"/>
                  </a:cxn>
                  <a:cxn ang="0">
                    <a:pos x="199" y="424"/>
                  </a:cxn>
                  <a:cxn ang="0">
                    <a:pos x="335" y="424"/>
                  </a:cxn>
                  <a:cxn ang="0">
                    <a:pos x="465" y="424"/>
                  </a:cxn>
                  <a:cxn ang="0">
                    <a:pos x="527" y="424"/>
                  </a:cxn>
                  <a:cxn ang="0">
                    <a:pos x="521" y="424"/>
                  </a:cxn>
                  <a:cxn ang="0">
                    <a:pos x="496" y="424"/>
                  </a:cxn>
                  <a:cxn ang="0">
                    <a:pos x="472" y="413"/>
                  </a:cxn>
                  <a:cxn ang="0">
                    <a:pos x="441" y="396"/>
                  </a:cxn>
                  <a:cxn ang="0">
                    <a:pos x="378" y="346"/>
                  </a:cxn>
                  <a:cxn ang="0">
                    <a:pos x="279" y="257"/>
                  </a:cxn>
                  <a:cxn ang="0">
                    <a:pos x="186" y="173"/>
                  </a:cxn>
                  <a:cxn ang="0">
                    <a:pos x="143" y="134"/>
                  </a:cxn>
                  <a:cxn ang="0">
                    <a:pos x="62" y="62"/>
                  </a:cxn>
                  <a:cxn ang="0">
                    <a:pos x="0" y="0"/>
                  </a:cxn>
                  <a:cxn ang="0">
                    <a:pos x="0" y="390"/>
                  </a:cxn>
                </a:cxnLst>
                <a:rect l="0" t="0" r="r" b="b"/>
                <a:pathLst>
                  <a:path w="527" h="424">
                    <a:moveTo>
                      <a:pt x="0" y="390"/>
                    </a:moveTo>
                    <a:lnTo>
                      <a:pt x="6" y="396"/>
                    </a:lnTo>
                    <a:lnTo>
                      <a:pt x="12" y="401"/>
                    </a:lnTo>
                    <a:lnTo>
                      <a:pt x="25" y="413"/>
                    </a:lnTo>
                    <a:lnTo>
                      <a:pt x="43" y="418"/>
                    </a:lnTo>
                    <a:lnTo>
                      <a:pt x="68" y="424"/>
                    </a:lnTo>
                    <a:lnTo>
                      <a:pt x="87" y="424"/>
                    </a:lnTo>
                    <a:lnTo>
                      <a:pt x="118" y="424"/>
                    </a:lnTo>
                    <a:lnTo>
                      <a:pt x="137" y="424"/>
                    </a:lnTo>
                    <a:lnTo>
                      <a:pt x="199" y="424"/>
                    </a:lnTo>
                    <a:lnTo>
                      <a:pt x="335" y="424"/>
                    </a:lnTo>
                    <a:lnTo>
                      <a:pt x="465" y="424"/>
                    </a:lnTo>
                    <a:lnTo>
                      <a:pt x="527" y="424"/>
                    </a:lnTo>
                    <a:lnTo>
                      <a:pt x="521" y="424"/>
                    </a:lnTo>
                    <a:lnTo>
                      <a:pt x="496" y="424"/>
                    </a:lnTo>
                    <a:lnTo>
                      <a:pt x="472" y="413"/>
                    </a:lnTo>
                    <a:lnTo>
                      <a:pt x="441" y="396"/>
                    </a:lnTo>
                    <a:lnTo>
                      <a:pt x="378" y="346"/>
                    </a:lnTo>
                    <a:lnTo>
                      <a:pt x="279" y="257"/>
                    </a:lnTo>
                    <a:lnTo>
                      <a:pt x="186" y="173"/>
                    </a:lnTo>
                    <a:lnTo>
                      <a:pt x="143" y="134"/>
                    </a:lnTo>
                    <a:lnTo>
                      <a:pt x="62" y="62"/>
                    </a:lnTo>
                    <a:lnTo>
                      <a:pt x="0" y="0"/>
                    </a:lnTo>
                    <a:lnTo>
                      <a:pt x="0" y="39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0" name="Freeform 726"/>
              <p:cNvSpPr>
                <a:spLocks/>
              </p:cNvSpPr>
              <p:nvPr/>
            </p:nvSpPr>
            <p:spPr bwMode="auto">
              <a:xfrm>
                <a:off x="12930" y="1122"/>
                <a:ext cx="310" cy="218"/>
              </a:xfrm>
              <a:custGeom>
                <a:avLst/>
                <a:gdLst/>
                <a:ahLst/>
                <a:cxnLst>
                  <a:cxn ang="0">
                    <a:pos x="310" y="218"/>
                  </a:cxn>
                  <a:cxn ang="0">
                    <a:pos x="292" y="218"/>
                  </a:cxn>
                  <a:cxn ang="0">
                    <a:pos x="267" y="212"/>
                  </a:cxn>
                  <a:cxn ang="0">
                    <a:pos x="236" y="207"/>
                  </a:cxn>
                  <a:cxn ang="0">
                    <a:pos x="211" y="190"/>
                  </a:cxn>
                  <a:cxn ang="0">
                    <a:pos x="186" y="168"/>
                  </a:cxn>
                  <a:cxn ang="0">
                    <a:pos x="137" y="123"/>
                  </a:cxn>
                  <a:cxn ang="0">
                    <a:pos x="75" y="67"/>
                  </a:cxn>
                  <a:cxn ang="0">
                    <a:pos x="0" y="0"/>
                  </a:cxn>
                </a:cxnLst>
                <a:rect l="0" t="0" r="r" b="b"/>
                <a:pathLst>
                  <a:path w="310" h="218">
                    <a:moveTo>
                      <a:pt x="310" y="218"/>
                    </a:moveTo>
                    <a:lnTo>
                      <a:pt x="292" y="218"/>
                    </a:lnTo>
                    <a:lnTo>
                      <a:pt x="267" y="212"/>
                    </a:lnTo>
                    <a:lnTo>
                      <a:pt x="236" y="207"/>
                    </a:lnTo>
                    <a:lnTo>
                      <a:pt x="211" y="190"/>
                    </a:lnTo>
                    <a:lnTo>
                      <a:pt x="186" y="168"/>
                    </a:lnTo>
                    <a:lnTo>
                      <a:pt x="137" y="123"/>
                    </a:lnTo>
                    <a:lnTo>
                      <a:pt x="75" y="67"/>
                    </a:lnTo>
                    <a:lnTo>
                      <a:pt x="0"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1" name="Freeform 727"/>
              <p:cNvSpPr>
                <a:spLocks/>
              </p:cNvSpPr>
              <p:nvPr/>
            </p:nvSpPr>
            <p:spPr bwMode="auto">
              <a:xfrm>
                <a:off x="12924" y="1011"/>
                <a:ext cx="1446" cy="111"/>
              </a:xfrm>
              <a:custGeom>
                <a:avLst/>
                <a:gdLst/>
                <a:ahLst/>
                <a:cxnLst>
                  <a:cxn ang="0">
                    <a:pos x="0" y="0"/>
                  </a:cxn>
                  <a:cxn ang="0">
                    <a:pos x="1446" y="0"/>
                  </a:cxn>
                  <a:cxn ang="0">
                    <a:pos x="1371" y="111"/>
                  </a:cxn>
                  <a:cxn ang="0">
                    <a:pos x="0" y="111"/>
                  </a:cxn>
                  <a:cxn ang="0">
                    <a:pos x="0" y="0"/>
                  </a:cxn>
                </a:cxnLst>
                <a:rect l="0" t="0" r="r" b="b"/>
                <a:pathLst>
                  <a:path w="1446" h="111">
                    <a:moveTo>
                      <a:pt x="0" y="0"/>
                    </a:moveTo>
                    <a:lnTo>
                      <a:pt x="1446" y="0"/>
                    </a:lnTo>
                    <a:lnTo>
                      <a:pt x="1371" y="111"/>
                    </a:lnTo>
                    <a:lnTo>
                      <a:pt x="0" y="111"/>
                    </a:lnTo>
                    <a:lnTo>
                      <a:pt x="0" y="0"/>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2" name="Line 728"/>
              <p:cNvSpPr>
                <a:spLocks noChangeShapeType="1"/>
              </p:cNvSpPr>
              <p:nvPr/>
            </p:nvSpPr>
            <p:spPr bwMode="auto">
              <a:xfrm>
                <a:off x="12924" y="1011"/>
                <a:ext cx="1439"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3" name="Line 729"/>
              <p:cNvSpPr>
                <a:spLocks noChangeShapeType="1"/>
              </p:cNvSpPr>
              <p:nvPr/>
            </p:nvSpPr>
            <p:spPr bwMode="auto">
              <a:xfrm flipH="1">
                <a:off x="12924" y="1122"/>
                <a:ext cx="1446"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4" name="Freeform 730"/>
              <p:cNvSpPr>
                <a:spLocks/>
              </p:cNvSpPr>
              <p:nvPr/>
            </p:nvSpPr>
            <p:spPr bwMode="auto">
              <a:xfrm>
                <a:off x="13011" y="788"/>
                <a:ext cx="1160" cy="552"/>
              </a:xfrm>
              <a:custGeom>
                <a:avLst/>
                <a:gdLst/>
                <a:ahLst/>
                <a:cxnLst>
                  <a:cxn ang="0">
                    <a:pos x="385" y="262"/>
                  </a:cxn>
                  <a:cxn ang="0">
                    <a:pos x="341" y="301"/>
                  </a:cxn>
                  <a:cxn ang="0">
                    <a:pos x="248" y="385"/>
                  </a:cxn>
                  <a:cxn ang="0">
                    <a:pos x="149" y="474"/>
                  </a:cxn>
                  <a:cxn ang="0">
                    <a:pos x="87" y="524"/>
                  </a:cxn>
                  <a:cxn ang="0">
                    <a:pos x="62" y="541"/>
                  </a:cxn>
                  <a:cxn ang="0">
                    <a:pos x="31" y="552"/>
                  </a:cxn>
                  <a:cxn ang="0">
                    <a:pos x="12" y="552"/>
                  </a:cxn>
                  <a:cxn ang="0">
                    <a:pos x="0" y="552"/>
                  </a:cxn>
                  <a:cxn ang="0">
                    <a:pos x="68" y="552"/>
                  </a:cxn>
                  <a:cxn ang="0">
                    <a:pos x="211" y="552"/>
                  </a:cxn>
                  <a:cxn ang="0">
                    <a:pos x="360" y="552"/>
                  </a:cxn>
                  <a:cxn ang="0">
                    <a:pos x="428" y="552"/>
                  </a:cxn>
                  <a:cxn ang="0">
                    <a:pos x="440" y="552"/>
                  </a:cxn>
                  <a:cxn ang="0">
                    <a:pos x="465" y="552"/>
                  </a:cxn>
                  <a:cxn ang="0">
                    <a:pos x="496" y="541"/>
                  </a:cxn>
                  <a:cxn ang="0">
                    <a:pos x="527" y="524"/>
                  </a:cxn>
                  <a:cxn ang="0">
                    <a:pos x="564" y="485"/>
                  </a:cxn>
                  <a:cxn ang="0">
                    <a:pos x="620" y="435"/>
                  </a:cxn>
                  <a:cxn ang="0">
                    <a:pos x="689" y="368"/>
                  </a:cxn>
                  <a:cxn ang="0">
                    <a:pos x="775" y="295"/>
                  </a:cxn>
                  <a:cxn ang="0">
                    <a:pos x="819" y="256"/>
                  </a:cxn>
                  <a:cxn ang="0">
                    <a:pos x="912" y="173"/>
                  </a:cxn>
                  <a:cxn ang="0">
                    <a:pos x="1011" y="84"/>
                  </a:cxn>
                  <a:cxn ang="0">
                    <a:pos x="1073" y="28"/>
                  </a:cxn>
                  <a:cxn ang="0">
                    <a:pos x="1104" y="11"/>
                  </a:cxn>
                  <a:cxn ang="0">
                    <a:pos x="1129" y="6"/>
                  </a:cxn>
                  <a:cxn ang="0">
                    <a:pos x="1148" y="0"/>
                  </a:cxn>
                  <a:cxn ang="0">
                    <a:pos x="1160" y="0"/>
                  </a:cxn>
                  <a:cxn ang="0">
                    <a:pos x="1098" y="0"/>
                  </a:cxn>
                  <a:cxn ang="0">
                    <a:pos x="962" y="0"/>
                  </a:cxn>
                  <a:cxn ang="0">
                    <a:pos x="831" y="0"/>
                  </a:cxn>
                  <a:cxn ang="0">
                    <a:pos x="769" y="0"/>
                  </a:cxn>
                  <a:cxn ang="0">
                    <a:pos x="751" y="0"/>
                  </a:cxn>
                  <a:cxn ang="0">
                    <a:pos x="720" y="0"/>
                  </a:cxn>
                  <a:cxn ang="0">
                    <a:pos x="695" y="6"/>
                  </a:cxn>
                  <a:cxn ang="0">
                    <a:pos x="676" y="6"/>
                  </a:cxn>
                  <a:cxn ang="0">
                    <a:pos x="658" y="17"/>
                  </a:cxn>
                  <a:cxn ang="0">
                    <a:pos x="645" y="28"/>
                  </a:cxn>
                  <a:cxn ang="0">
                    <a:pos x="602" y="67"/>
                  </a:cxn>
                  <a:cxn ang="0">
                    <a:pos x="546" y="117"/>
                  </a:cxn>
                  <a:cxn ang="0">
                    <a:pos x="471" y="184"/>
                  </a:cxn>
                  <a:cxn ang="0">
                    <a:pos x="385" y="262"/>
                  </a:cxn>
                </a:cxnLst>
                <a:rect l="0" t="0" r="r" b="b"/>
                <a:pathLst>
                  <a:path w="1160" h="552">
                    <a:moveTo>
                      <a:pt x="385" y="262"/>
                    </a:moveTo>
                    <a:lnTo>
                      <a:pt x="341" y="301"/>
                    </a:lnTo>
                    <a:lnTo>
                      <a:pt x="248" y="385"/>
                    </a:lnTo>
                    <a:lnTo>
                      <a:pt x="149" y="474"/>
                    </a:lnTo>
                    <a:lnTo>
                      <a:pt x="87" y="524"/>
                    </a:lnTo>
                    <a:lnTo>
                      <a:pt x="62" y="541"/>
                    </a:lnTo>
                    <a:lnTo>
                      <a:pt x="31" y="552"/>
                    </a:lnTo>
                    <a:lnTo>
                      <a:pt x="12" y="552"/>
                    </a:lnTo>
                    <a:lnTo>
                      <a:pt x="0" y="552"/>
                    </a:lnTo>
                    <a:lnTo>
                      <a:pt x="68" y="552"/>
                    </a:lnTo>
                    <a:lnTo>
                      <a:pt x="211" y="552"/>
                    </a:lnTo>
                    <a:lnTo>
                      <a:pt x="360" y="552"/>
                    </a:lnTo>
                    <a:lnTo>
                      <a:pt x="428" y="552"/>
                    </a:lnTo>
                    <a:lnTo>
                      <a:pt x="440" y="552"/>
                    </a:lnTo>
                    <a:lnTo>
                      <a:pt x="465" y="552"/>
                    </a:lnTo>
                    <a:lnTo>
                      <a:pt x="496" y="541"/>
                    </a:lnTo>
                    <a:lnTo>
                      <a:pt x="527" y="524"/>
                    </a:lnTo>
                    <a:lnTo>
                      <a:pt x="564" y="485"/>
                    </a:lnTo>
                    <a:lnTo>
                      <a:pt x="620" y="435"/>
                    </a:lnTo>
                    <a:lnTo>
                      <a:pt x="689" y="368"/>
                    </a:lnTo>
                    <a:lnTo>
                      <a:pt x="775" y="295"/>
                    </a:lnTo>
                    <a:lnTo>
                      <a:pt x="819" y="256"/>
                    </a:lnTo>
                    <a:lnTo>
                      <a:pt x="912" y="173"/>
                    </a:lnTo>
                    <a:lnTo>
                      <a:pt x="1011" y="84"/>
                    </a:lnTo>
                    <a:lnTo>
                      <a:pt x="1073" y="28"/>
                    </a:lnTo>
                    <a:lnTo>
                      <a:pt x="1104" y="11"/>
                    </a:lnTo>
                    <a:lnTo>
                      <a:pt x="1129" y="6"/>
                    </a:lnTo>
                    <a:lnTo>
                      <a:pt x="1148" y="0"/>
                    </a:lnTo>
                    <a:lnTo>
                      <a:pt x="1160" y="0"/>
                    </a:lnTo>
                    <a:lnTo>
                      <a:pt x="1098" y="0"/>
                    </a:lnTo>
                    <a:lnTo>
                      <a:pt x="962" y="0"/>
                    </a:lnTo>
                    <a:lnTo>
                      <a:pt x="831" y="0"/>
                    </a:lnTo>
                    <a:lnTo>
                      <a:pt x="769" y="0"/>
                    </a:lnTo>
                    <a:lnTo>
                      <a:pt x="751" y="0"/>
                    </a:lnTo>
                    <a:lnTo>
                      <a:pt x="720" y="0"/>
                    </a:lnTo>
                    <a:lnTo>
                      <a:pt x="695" y="6"/>
                    </a:lnTo>
                    <a:lnTo>
                      <a:pt x="676" y="6"/>
                    </a:lnTo>
                    <a:lnTo>
                      <a:pt x="658" y="17"/>
                    </a:lnTo>
                    <a:lnTo>
                      <a:pt x="645" y="28"/>
                    </a:lnTo>
                    <a:lnTo>
                      <a:pt x="602" y="67"/>
                    </a:lnTo>
                    <a:lnTo>
                      <a:pt x="546" y="117"/>
                    </a:lnTo>
                    <a:lnTo>
                      <a:pt x="471" y="184"/>
                    </a:lnTo>
                    <a:lnTo>
                      <a:pt x="385" y="262"/>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5" name="Freeform 731"/>
              <p:cNvSpPr>
                <a:spLocks/>
              </p:cNvSpPr>
              <p:nvPr/>
            </p:nvSpPr>
            <p:spPr bwMode="auto">
              <a:xfrm>
                <a:off x="13011" y="788"/>
                <a:ext cx="1160" cy="552"/>
              </a:xfrm>
              <a:custGeom>
                <a:avLst/>
                <a:gdLst/>
                <a:ahLst/>
                <a:cxnLst>
                  <a:cxn ang="0">
                    <a:pos x="385" y="262"/>
                  </a:cxn>
                  <a:cxn ang="0">
                    <a:pos x="341" y="301"/>
                  </a:cxn>
                  <a:cxn ang="0">
                    <a:pos x="248" y="385"/>
                  </a:cxn>
                  <a:cxn ang="0">
                    <a:pos x="149" y="474"/>
                  </a:cxn>
                  <a:cxn ang="0">
                    <a:pos x="87" y="524"/>
                  </a:cxn>
                  <a:cxn ang="0">
                    <a:pos x="62" y="541"/>
                  </a:cxn>
                  <a:cxn ang="0">
                    <a:pos x="31" y="552"/>
                  </a:cxn>
                  <a:cxn ang="0">
                    <a:pos x="12" y="552"/>
                  </a:cxn>
                  <a:cxn ang="0">
                    <a:pos x="0" y="552"/>
                  </a:cxn>
                  <a:cxn ang="0">
                    <a:pos x="68" y="552"/>
                  </a:cxn>
                  <a:cxn ang="0">
                    <a:pos x="211" y="552"/>
                  </a:cxn>
                  <a:cxn ang="0">
                    <a:pos x="360" y="552"/>
                  </a:cxn>
                  <a:cxn ang="0">
                    <a:pos x="428" y="552"/>
                  </a:cxn>
                  <a:cxn ang="0">
                    <a:pos x="440" y="552"/>
                  </a:cxn>
                  <a:cxn ang="0">
                    <a:pos x="465" y="552"/>
                  </a:cxn>
                  <a:cxn ang="0">
                    <a:pos x="496" y="541"/>
                  </a:cxn>
                  <a:cxn ang="0">
                    <a:pos x="527" y="524"/>
                  </a:cxn>
                  <a:cxn ang="0">
                    <a:pos x="564" y="485"/>
                  </a:cxn>
                  <a:cxn ang="0">
                    <a:pos x="620" y="435"/>
                  </a:cxn>
                  <a:cxn ang="0">
                    <a:pos x="689" y="368"/>
                  </a:cxn>
                  <a:cxn ang="0">
                    <a:pos x="775" y="295"/>
                  </a:cxn>
                  <a:cxn ang="0">
                    <a:pos x="819" y="256"/>
                  </a:cxn>
                  <a:cxn ang="0">
                    <a:pos x="912" y="173"/>
                  </a:cxn>
                  <a:cxn ang="0">
                    <a:pos x="1011" y="84"/>
                  </a:cxn>
                  <a:cxn ang="0">
                    <a:pos x="1073" y="28"/>
                  </a:cxn>
                  <a:cxn ang="0">
                    <a:pos x="1104" y="11"/>
                  </a:cxn>
                  <a:cxn ang="0">
                    <a:pos x="1129" y="6"/>
                  </a:cxn>
                  <a:cxn ang="0">
                    <a:pos x="1148" y="0"/>
                  </a:cxn>
                  <a:cxn ang="0">
                    <a:pos x="1160" y="0"/>
                  </a:cxn>
                  <a:cxn ang="0">
                    <a:pos x="1098" y="0"/>
                  </a:cxn>
                  <a:cxn ang="0">
                    <a:pos x="962" y="0"/>
                  </a:cxn>
                  <a:cxn ang="0">
                    <a:pos x="831" y="0"/>
                  </a:cxn>
                  <a:cxn ang="0">
                    <a:pos x="769" y="0"/>
                  </a:cxn>
                  <a:cxn ang="0">
                    <a:pos x="751" y="0"/>
                  </a:cxn>
                  <a:cxn ang="0">
                    <a:pos x="720" y="0"/>
                  </a:cxn>
                  <a:cxn ang="0">
                    <a:pos x="695" y="6"/>
                  </a:cxn>
                  <a:cxn ang="0">
                    <a:pos x="676" y="6"/>
                  </a:cxn>
                  <a:cxn ang="0">
                    <a:pos x="658" y="17"/>
                  </a:cxn>
                  <a:cxn ang="0">
                    <a:pos x="645" y="28"/>
                  </a:cxn>
                  <a:cxn ang="0">
                    <a:pos x="602" y="67"/>
                  </a:cxn>
                  <a:cxn ang="0">
                    <a:pos x="546" y="117"/>
                  </a:cxn>
                  <a:cxn ang="0">
                    <a:pos x="471" y="184"/>
                  </a:cxn>
                  <a:cxn ang="0">
                    <a:pos x="385" y="262"/>
                  </a:cxn>
                </a:cxnLst>
                <a:rect l="0" t="0" r="r" b="b"/>
                <a:pathLst>
                  <a:path w="1160" h="552">
                    <a:moveTo>
                      <a:pt x="385" y="262"/>
                    </a:moveTo>
                    <a:lnTo>
                      <a:pt x="341" y="301"/>
                    </a:lnTo>
                    <a:lnTo>
                      <a:pt x="248" y="385"/>
                    </a:lnTo>
                    <a:lnTo>
                      <a:pt x="149" y="474"/>
                    </a:lnTo>
                    <a:lnTo>
                      <a:pt x="87" y="524"/>
                    </a:lnTo>
                    <a:lnTo>
                      <a:pt x="62" y="541"/>
                    </a:lnTo>
                    <a:lnTo>
                      <a:pt x="31" y="552"/>
                    </a:lnTo>
                    <a:lnTo>
                      <a:pt x="12" y="552"/>
                    </a:lnTo>
                    <a:lnTo>
                      <a:pt x="0" y="552"/>
                    </a:lnTo>
                    <a:lnTo>
                      <a:pt x="68" y="552"/>
                    </a:lnTo>
                    <a:lnTo>
                      <a:pt x="211" y="552"/>
                    </a:lnTo>
                    <a:lnTo>
                      <a:pt x="360" y="552"/>
                    </a:lnTo>
                    <a:lnTo>
                      <a:pt x="428" y="552"/>
                    </a:lnTo>
                    <a:lnTo>
                      <a:pt x="440" y="552"/>
                    </a:lnTo>
                    <a:lnTo>
                      <a:pt x="465" y="552"/>
                    </a:lnTo>
                    <a:lnTo>
                      <a:pt x="496" y="541"/>
                    </a:lnTo>
                    <a:lnTo>
                      <a:pt x="527" y="524"/>
                    </a:lnTo>
                    <a:lnTo>
                      <a:pt x="564" y="485"/>
                    </a:lnTo>
                    <a:lnTo>
                      <a:pt x="620" y="435"/>
                    </a:lnTo>
                    <a:lnTo>
                      <a:pt x="689" y="368"/>
                    </a:lnTo>
                    <a:lnTo>
                      <a:pt x="775" y="295"/>
                    </a:lnTo>
                    <a:lnTo>
                      <a:pt x="819" y="256"/>
                    </a:lnTo>
                    <a:lnTo>
                      <a:pt x="912" y="173"/>
                    </a:lnTo>
                    <a:lnTo>
                      <a:pt x="1011" y="84"/>
                    </a:lnTo>
                    <a:lnTo>
                      <a:pt x="1073" y="28"/>
                    </a:lnTo>
                    <a:lnTo>
                      <a:pt x="1104" y="11"/>
                    </a:lnTo>
                    <a:lnTo>
                      <a:pt x="1129" y="6"/>
                    </a:lnTo>
                    <a:lnTo>
                      <a:pt x="1148" y="0"/>
                    </a:lnTo>
                    <a:lnTo>
                      <a:pt x="1160" y="0"/>
                    </a:lnTo>
                    <a:lnTo>
                      <a:pt x="1098" y="0"/>
                    </a:lnTo>
                    <a:lnTo>
                      <a:pt x="962" y="0"/>
                    </a:lnTo>
                    <a:lnTo>
                      <a:pt x="831" y="0"/>
                    </a:lnTo>
                    <a:lnTo>
                      <a:pt x="769" y="0"/>
                    </a:lnTo>
                    <a:lnTo>
                      <a:pt x="751" y="0"/>
                    </a:lnTo>
                    <a:lnTo>
                      <a:pt x="720" y="0"/>
                    </a:lnTo>
                    <a:lnTo>
                      <a:pt x="695" y="6"/>
                    </a:lnTo>
                    <a:lnTo>
                      <a:pt x="676" y="6"/>
                    </a:lnTo>
                    <a:lnTo>
                      <a:pt x="658" y="17"/>
                    </a:lnTo>
                    <a:lnTo>
                      <a:pt x="645" y="28"/>
                    </a:lnTo>
                    <a:lnTo>
                      <a:pt x="602" y="67"/>
                    </a:lnTo>
                    <a:lnTo>
                      <a:pt x="546" y="117"/>
                    </a:lnTo>
                    <a:lnTo>
                      <a:pt x="471" y="184"/>
                    </a:lnTo>
                    <a:lnTo>
                      <a:pt x="385" y="262"/>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6" name="Freeform 732"/>
              <p:cNvSpPr>
                <a:spLocks/>
              </p:cNvSpPr>
              <p:nvPr/>
            </p:nvSpPr>
            <p:spPr bwMode="auto">
              <a:xfrm>
                <a:off x="13222" y="788"/>
                <a:ext cx="719" cy="552"/>
              </a:xfrm>
              <a:custGeom>
                <a:avLst/>
                <a:gdLst/>
                <a:ahLst/>
                <a:cxnLst>
                  <a:cxn ang="0">
                    <a:pos x="0" y="552"/>
                  </a:cxn>
                  <a:cxn ang="0">
                    <a:pos x="18" y="552"/>
                  </a:cxn>
                  <a:cxn ang="0">
                    <a:pos x="43" y="546"/>
                  </a:cxn>
                  <a:cxn ang="0">
                    <a:pos x="74" y="541"/>
                  </a:cxn>
                  <a:cxn ang="0">
                    <a:pos x="99" y="524"/>
                  </a:cxn>
                  <a:cxn ang="0">
                    <a:pos x="186" y="440"/>
                  </a:cxn>
                  <a:cxn ang="0">
                    <a:pos x="360" y="284"/>
                  </a:cxn>
                  <a:cxn ang="0">
                    <a:pos x="533" y="128"/>
                  </a:cxn>
                  <a:cxn ang="0">
                    <a:pos x="626" y="45"/>
                  </a:cxn>
                  <a:cxn ang="0">
                    <a:pos x="651" y="22"/>
                  </a:cxn>
                  <a:cxn ang="0">
                    <a:pos x="670" y="11"/>
                  </a:cxn>
                  <a:cxn ang="0">
                    <a:pos x="695" y="6"/>
                  </a:cxn>
                  <a:cxn ang="0">
                    <a:pos x="719" y="0"/>
                  </a:cxn>
                </a:cxnLst>
                <a:rect l="0" t="0" r="r" b="b"/>
                <a:pathLst>
                  <a:path w="719" h="552">
                    <a:moveTo>
                      <a:pt x="0" y="552"/>
                    </a:moveTo>
                    <a:lnTo>
                      <a:pt x="18" y="552"/>
                    </a:lnTo>
                    <a:lnTo>
                      <a:pt x="43" y="546"/>
                    </a:lnTo>
                    <a:lnTo>
                      <a:pt x="74" y="541"/>
                    </a:lnTo>
                    <a:lnTo>
                      <a:pt x="99" y="524"/>
                    </a:lnTo>
                    <a:lnTo>
                      <a:pt x="186" y="440"/>
                    </a:lnTo>
                    <a:lnTo>
                      <a:pt x="360" y="284"/>
                    </a:lnTo>
                    <a:lnTo>
                      <a:pt x="533" y="128"/>
                    </a:lnTo>
                    <a:lnTo>
                      <a:pt x="626" y="45"/>
                    </a:lnTo>
                    <a:lnTo>
                      <a:pt x="651" y="22"/>
                    </a:lnTo>
                    <a:lnTo>
                      <a:pt x="670" y="11"/>
                    </a:lnTo>
                    <a:lnTo>
                      <a:pt x="695" y="6"/>
                    </a:lnTo>
                    <a:lnTo>
                      <a:pt x="719"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7" name="Freeform 733"/>
              <p:cNvSpPr>
                <a:spLocks/>
              </p:cNvSpPr>
              <p:nvPr/>
            </p:nvSpPr>
            <p:spPr bwMode="auto">
              <a:xfrm>
                <a:off x="14277" y="1245"/>
                <a:ext cx="576" cy="563"/>
              </a:xfrm>
              <a:custGeom>
                <a:avLst/>
                <a:gdLst/>
                <a:ahLst/>
                <a:cxnLst>
                  <a:cxn ang="0">
                    <a:pos x="0" y="0"/>
                  </a:cxn>
                  <a:cxn ang="0">
                    <a:pos x="43" y="39"/>
                  </a:cxn>
                  <a:cxn ang="0">
                    <a:pos x="99" y="89"/>
                  </a:cxn>
                  <a:cxn ang="0">
                    <a:pos x="173" y="150"/>
                  </a:cxn>
                  <a:cxn ang="0">
                    <a:pos x="248" y="223"/>
                  </a:cxn>
                  <a:cxn ang="0">
                    <a:pos x="291" y="262"/>
                  </a:cxn>
                  <a:cxn ang="0">
                    <a:pos x="384" y="346"/>
                  </a:cxn>
                  <a:cxn ang="0">
                    <a:pos x="490" y="435"/>
                  </a:cxn>
                  <a:cxn ang="0">
                    <a:pos x="545" y="490"/>
                  </a:cxn>
                  <a:cxn ang="0">
                    <a:pos x="564" y="513"/>
                  </a:cxn>
                  <a:cxn ang="0">
                    <a:pos x="570" y="535"/>
                  </a:cxn>
                  <a:cxn ang="0">
                    <a:pos x="576" y="557"/>
                  </a:cxn>
                  <a:cxn ang="0">
                    <a:pos x="576" y="563"/>
                  </a:cxn>
                  <a:cxn ang="0">
                    <a:pos x="576" y="507"/>
                  </a:cxn>
                  <a:cxn ang="0">
                    <a:pos x="576" y="379"/>
                  </a:cxn>
                  <a:cxn ang="0">
                    <a:pos x="576" y="245"/>
                  </a:cxn>
                  <a:cxn ang="0">
                    <a:pos x="576" y="184"/>
                  </a:cxn>
                  <a:cxn ang="0">
                    <a:pos x="576" y="173"/>
                  </a:cxn>
                  <a:cxn ang="0">
                    <a:pos x="570" y="150"/>
                  </a:cxn>
                  <a:cxn ang="0">
                    <a:pos x="564" y="123"/>
                  </a:cxn>
                  <a:cxn ang="0">
                    <a:pos x="539" y="95"/>
                  </a:cxn>
                  <a:cxn ang="0">
                    <a:pos x="496" y="56"/>
                  </a:cxn>
                  <a:cxn ang="0">
                    <a:pos x="434" y="0"/>
                  </a:cxn>
                  <a:cxn ang="0">
                    <a:pos x="0" y="0"/>
                  </a:cxn>
                </a:cxnLst>
                <a:rect l="0" t="0" r="r" b="b"/>
                <a:pathLst>
                  <a:path w="576" h="563">
                    <a:moveTo>
                      <a:pt x="0" y="0"/>
                    </a:moveTo>
                    <a:lnTo>
                      <a:pt x="43" y="39"/>
                    </a:lnTo>
                    <a:lnTo>
                      <a:pt x="99" y="89"/>
                    </a:lnTo>
                    <a:lnTo>
                      <a:pt x="173" y="150"/>
                    </a:lnTo>
                    <a:lnTo>
                      <a:pt x="248" y="223"/>
                    </a:lnTo>
                    <a:lnTo>
                      <a:pt x="291" y="262"/>
                    </a:lnTo>
                    <a:lnTo>
                      <a:pt x="384" y="346"/>
                    </a:lnTo>
                    <a:lnTo>
                      <a:pt x="490" y="435"/>
                    </a:lnTo>
                    <a:lnTo>
                      <a:pt x="545" y="490"/>
                    </a:lnTo>
                    <a:lnTo>
                      <a:pt x="564" y="513"/>
                    </a:lnTo>
                    <a:lnTo>
                      <a:pt x="570" y="535"/>
                    </a:lnTo>
                    <a:lnTo>
                      <a:pt x="576" y="557"/>
                    </a:lnTo>
                    <a:lnTo>
                      <a:pt x="576" y="563"/>
                    </a:lnTo>
                    <a:lnTo>
                      <a:pt x="576" y="507"/>
                    </a:lnTo>
                    <a:lnTo>
                      <a:pt x="576" y="379"/>
                    </a:lnTo>
                    <a:lnTo>
                      <a:pt x="576" y="245"/>
                    </a:lnTo>
                    <a:lnTo>
                      <a:pt x="576" y="184"/>
                    </a:lnTo>
                    <a:lnTo>
                      <a:pt x="576" y="173"/>
                    </a:lnTo>
                    <a:lnTo>
                      <a:pt x="570" y="150"/>
                    </a:lnTo>
                    <a:lnTo>
                      <a:pt x="564" y="123"/>
                    </a:lnTo>
                    <a:lnTo>
                      <a:pt x="539" y="95"/>
                    </a:lnTo>
                    <a:lnTo>
                      <a:pt x="496" y="56"/>
                    </a:lnTo>
                    <a:lnTo>
                      <a:pt x="434" y="0"/>
                    </a:lnTo>
                    <a:lnTo>
                      <a:pt x="0" y="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8" name="Freeform 734"/>
              <p:cNvSpPr>
                <a:spLocks/>
              </p:cNvSpPr>
              <p:nvPr/>
            </p:nvSpPr>
            <p:spPr bwMode="auto">
              <a:xfrm>
                <a:off x="14506" y="1256"/>
                <a:ext cx="347" cy="374"/>
              </a:xfrm>
              <a:custGeom>
                <a:avLst/>
                <a:gdLst/>
                <a:ahLst/>
                <a:cxnLst>
                  <a:cxn ang="0">
                    <a:pos x="0" y="0"/>
                  </a:cxn>
                  <a:cxn ang="0">
                    <a:pos x="75" y="67"/>
                  </a:cxn>
                  <a:cxn ang="0">
                    <a:pos x="174" y="156"/>
                  </a:cxn>
                  <a:cxn ang="0">
                    <a:pos x="267" y="240"/>
                  </a:cxn>
                  <a:cxn ang="0">
                    <a:pos x="310" y="279"/>
                  </a:cxn>
                  <a:cxn ang="0">
                    <a:pos x="323" y="290"/>
                  </a:cxn>
                  <a:cxn ang="0">
                    <a:pos x="335" y="307"/>
                  </a:cxn>
                  <a:cxn ang="0">
                    <a:pos x="341" y="335"/>
                  </a:cxn>
                  <a:cxn ang="0">
                    <a:pos x="347" y="374"/>
                  </a:cxn>
                </a:cxnLst>
                <a:rect l="0" t="0" r="r" b="b"/>
                <a:pathLst>
                  <a:path w="347" h="374">
                    <a:moveTo>
                      <a:pt x="0" y="0"/>
                    </a:moveTo>
                    <a:lnTo>
                      <a:pt x="75" y="67"/>
                    </a:lnTo>
                    <a:lnTo>
                      <a:pt x="174" y="156"/>
                    </a:lnTo>
                    <a:lnTo>
                      <a:pt x="267" y="240"/>
                    </a:lnTo>
                    <a:lnTo>
                      <a:pt x="310" y="279"/>
                    </a:lnTo>
                    <a:lnTo>
                      <a:pt x="323" y="290"/>
                    </a:lnTo>
                    <a:lnTo>
                      <a:pt x="335" y="307"/>
                    </a:lnTo>
                    <a:lnTo>
                      <a:pt x="341" y="335"/>
                    </a:lnTo>
                    <a:lnTo>
                      <a:pt x="347" y="374"/>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59" name="Freeform 735"/>
              <p:cNvSpPr>
                <a:spLocks/>
              </p:cNvSpPr>
              <p:nvPr/>
            </p:nvSpPr>
            <p:spPr bwMode="auto">
              <a:xfrm>
                <a:off x="14239" y="2047"/>
                <a:ext cx="472" cy="480"/>
              </a:xfrm>
              <a:custGeom>
                <a:avLst/>
                <a:gdLst/>
                <a:ahLst/>
                <a:cxnLst>
                  <a:cxn ang="0">
                    <a:pos x="38" y="480"/>
                  </a:cxn>
                  <a:cxn ang="0">
                    <a:pos x="31" y="469"/>
                  </a:cxn>
                  <a:cxn ang="0">
                    <a:pos x="25" y="463"/>
                  </a:cxn>
                  <a:cxn ang="0">
                    <a:pos x="13" y="452"/>
                  </a:cxn>
                  <a:cxn ang="0">
                    <a:pos x="6" y="435"/>
                  </a:cxn>
                  <a:cxn ang="0">
                    <a:pos x="0" y="418"/>
                  </a:cxn>
                  <a:cxn ang="0">
                    <a:pos x="0" y="396"/>
                  </a:cxn>
                  <a:cxn ang="0">
                    <a:pos x="0" y="368"/>
                  </a:cxn>
                  <a:cxn ang="0">
                    <a:pos x="0" y="352"/>
                  </a:cxn>
                  <a:cxn ang="0">
                    <a:pos x="0" y="296"/>
                  </a:cxn>
                  <a:cxn ang="0">
                    <a:pos x="0" y="179"/>
                  </a:cxn>
                  <a:cxn ang="0">
                    <a:pos x="0" y="56"/>
                  </a:cxn>
                  <a:cxn ang="0">
                    <a:pos x="0" y="0"/>
                  </a:cxn>
                  <a:cxn ang="0">
                    <a:pos x="0" y="28"/>
                  </a:cxn>
                  <a:cxn ang="0">
                    <a:pos x="31" y="78"/>
                  </a:cxn>
                  <a:cxn ang="0">
                    <a:pos x="87" y="134"/>
                  </a:cxn>
                  <a:cxn ang="0">
                    <a:pos x="193" y="223"/>
                  </a:cxn>
                  <a:cxn ang="0">
                    <a:pos x="286" y="307"/>
                  </a:cxn>
                  <a:cxn ang="0">
                    <a:pos x="323" y="346"/>
                  </a:cxn>
                  <a:cxn ang="0">
                    <a:pos x="404" y="418"/>
                  </a:cxn>
                  <a:cxn ang="0">
                    <a:pos x="472" y="480"/>
                  </a:cxn>
                  <a:cxn ang="0">
                    <a:pos x="38" y="480"/>
                  </a:cxn>
                </a:cxnLst>
                <a:rect l="0" t="0" r="r" b="b"/>
                <a:pathLst>
                  <a:path w="472" h="480">
                    <a:moveTo>
                      <a:pt x="38" y="480"/>
                    </a:moveTo>
                    <a:lnTo>
                      <a:pt x="31" y="469"/>
                    </a:lnTo>
                    <a:lnTo>
                      <a:pt x="25" y="463"/>
                    </a:lnTo>
                    <a:lnTo>
                      <a:pt x="13" y="452"/>
                    </a:lnTo>
                    <a:lnTo>
                      <a:pt x="6" y="435"/>
                    </a:lnTo>
                    <a:lnTo>
                      <a:pt x="0" y="418"/>
                    </a:lnTo>
                    <a:lnTo>
                      <a:pt x="0" y="396"/>
                    </a:lnTo>
                    <a:lnTo>
                      <a:pt x="0" y="368"/>
                    </a:lnTo>
                    <a:lnTo>
                      <a:pt x="0" y="352"/>
                    </a:lnTo>
                    <a:lnTo>
                      <a:pt x="0" y="296"/>
                    </a:lnTo>
                    <a:lnTo>
                      <a:pt x="0" y="179"/>
                    </a:lnTo>
                    <a:lnTo>
                      <a:pt x="0" y="56"/>
                    </a:lnTo>
                    <a:lnTo>
                      <a:pt x="0" y="0"/>
                    </a:lnTo>
                    <a:lnTo>
                      <a:pt x="0" y="28"/>
                    </a:lnTo>
                    <a:lnTo>
                      <a:pt x="31" y="78"/>
                    </a:lnTo>
                    <a:lnTo>
                      <a:pt x="87" y="134"/>
                    </a:lnTo>
                    <a:lnTo>
                      <a:pt x="193" y="223"/>
                    </a:lnTo>
                    <a:lnTo>
                      <a:pt x="286" y="307"/>
                    </a:lnTo>
                    <a:lnTo>
                      <a:pt x="323" y="346"/>
                    </a:lnTo>
                    <a:lnTo>
                      <a:pt x="404" y="418"/>
                    </a:lnTo>
                    <a:lnTo>
                      <a:pt x="472" y="480"/>
                    </a:lnTo>
                    <a:lnTo>
                      <a:pt x="38" y="48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0" name="Freeform 736"/>
              <p:cNvSpPr>
                <a:spLocks/>
              </p:cNvSpPr>
              <p:nvPr/>
            </p:nvSpPr>
            <p:spPr bwMode="auto">
              <a:xfrm>
                <a:off x="14239" y="2237"/>
                <a:ext cx="236" cy="267"/>
              </a:xfrm>
              <a:custGeom>
                <a:avLst/>
                <a:gdLst/>
                <a:ahLst/>
                <a:cxnLst>
                  <a:cxn ang="0">
                    <a:pos x="0" y="0"/>
                  </a:cxn>
                  <a:cxn ang="0">
                    <a:pos x="0" y="17"/>
                  </a:cxn>
                  <a:cxn ang="0">
                    <a:pos x="6" y="45"/>
                  </a:cxn>
                  <a:cxn ang="0">
                    <a:pos x="13" y="67"/>
                  </a:cxn>
                  <a:cxn ang="0">
                    <a:pos x="31" y="89"/>
                  </a:cxn>
                  <a:cxn ang="0">
                    <a:pos x="56" y="111"/>
                  </a:cxn>
                  <a:cxn ang="0">
                    <a:pos x="100" y="150"/>
                  </a:cxn>
                  <a:cxn ang="0">
                    <a:pos x="162" y="206"/>
                  </a:cxn>
                  <a:cxn ang="0">
                    <a:pos x="236" y="267"/>
                  </a:cxn>
                </a:cxnLst>
                <a:rect l="0" t="0" r="r" b="b"/>
                <a:pathLst>
                  <a:path w="236" h="267">
                    <a:moveTo>
                      <a:pt x="0" y="0"/>
                    </a:moveTo>
                    <a:lnTo>
                      <a:pt x="0" y="17"/>
                    </a:lnTo>
                    <a:lnTo>
                      <a:pt x="6" y="45"/>
                    </a:lnTo>
                    <a:lnTo>
                      <a:pt x="13" y="67"/>
                    </a:lnTo>
                    <a:lnTo>
                      <a:pt x="31" y="89"/>
                    </a:lnTo>
                    <a:lnTo>
                      <a:pt x="56" y="111"/>
                    </a:lnTo>
                    <a:lnTo>
                      <a:pt x="100" y="150"/>
                    </a:lnTo>
                    <a:lnTo>
                      <a:pt x="162" y="206"/>
                    </a:lnTo>
                    <a:lnTo>
                      <a:pt x="236" y="267"/>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1" name="Freeform 737"/>
              <p:cNvSpPr>
                <a:spLocks/>
              </p:cNvSpPr>
              <p:nvPr/>
            </p:nvSpPr>
            <p:spPr bwMode="auto">
              <a:xfrm>
                <a:off x="14481" y="1239"/>
                <a:ext cx="131" cy="1288"/>
              </a:xfrm>
              <a:custGeom>
                <a:avLst/>
                <a:gdLst/>
                <a:ahLst/>
                <a:cxnLst>
                  <a:cxn ang="0">
                    <a:pos x="131" y="1288"/>
                  </a:cxn>
                  <a:cxn ang="0">
                    <a:pos x="131" y="0"/>
                  </a:cxn>
                  <a:cxn ang="0">
                    <a:pos x="0" y="23"/>
                  </a:cxn>
                  <a:cxn ang="0">
                    <a:pos x="0" y="1288"/>
                  </a:cxn>
                  <a:cxn ang="0">
                    <a:pos x="131" y="1288"/>
                  </a:cxn>
                </a:cxnLst>
                <a:rect l="0" t="0" r="r" b="b"/>
                <a:pathLst>
                  <a:path w="131" h="1288">
                    <a:moveTo>
                      <a:pt x="131" y="1288"/>
                    </a:moveTo>
                    <a:lnTo>
                      <a:pt x="131" y="0"/>
                    </a:lnTo>
                    <a:lnTo>
                      <a:pt x="0" y="23"/>
                    </a:lnTo>
                    <a:lnTo>
                      <a:pt x="0" y="1288"/>
                    </a:lnTo>
                    <a:lnTo>
                      <a:pt x="131" y="1288"/>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2" name="Line 738"/>
              <p:cNvSpPr>
                <a:spLocks noChangeShapeType="1"/>
              </p:cNvSpPr>
              <p:nvPr/>
            </p:nvSpPr>
            <p:spPr bwMode="auto">
              <a:xfrm flipV="1">
                <a:off x="14612" y="1234"/>
                <a:ext cx="1" cy="1293"/>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3" name="Line 739"/>
              <p:cNvSpPr>
                <a:spLocks noChangeShapeType="1"/>
              </p:cNvSpPr>
              <p:nvPr/>
            </p:nvSpPr>
            <p:spPr bwMode="auto">
              <a:xfrm>
                <a:off x="14481" y="1234"/>
                <a:ext cx="1" cy="1293"/>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4" name="Freeform 740"/>
              <p:cNvSpPr>
                <a:spLocks/>
              </p:cNvSpPr>
              <p:nvPr/>
            </p:nvSpPr>
            <p:spPr bwMode="auto">
              <a:xfrm>
                <a:off x="14239" y="1407"/>
                <a:ext cx="614" cy="1036"/>
              </a:xfrm>
              <a:custGeom>
                <a:avLst/>
                <a:gdLst/>
                <a:ahLst/>
                <a:cxnLst>
                  <a:cxn ang="0">
                    <a:pos x="323" y="696"/>
                  </a:cxn>
                  <a:cxn ang="0">
                    <a:pos x="286" y="730"/>
                  </a:cxn>
                  <a:cxn ang="0">
                    <a:pos x="186" y="819"/>
                  </a:cxn>
                  <a:cxn ang="0">
                    <a:pos x="87" y="908"/>
                  </a:cxn>
                  <a:cxn ang="0">
                    <a:pos x="31" y="958"/>
                  </a:cxn>
                  <a:cxn ang="0">
                    <a:pos x="13" y="980"/>
                  </a:cxn>
                  <a:cxn ang="0">
                    <a:pos x="0" y="1008"/>
                  </a:cxn>
                  <a:cxn ang="0">
                    <a:pos x="0" y="1025"/>
                  </a:cxn>
                  <a:cxn ang="0">
                    <a:pos x="0" y="1036"/>
                  </a:cxn>
                  <a:cxn ang="0">
                    <a:pos x="0" y="975"/>
                  </a:cxn>
                  <a:cxn ang="0">
                    <a:pos x="0" y="847"/>
                  </a:cxn>
                  <a:cxn ang="0">
                    <a:pos x="0" y="713"/>
                  </a:cxn>
                  <a:cxn ang="0">
                    <a:pos x="0" y="657"/>
                  </a:cxn>
                  <a:cxn ang="0">
                    <a:pos x="0" y="646"/>
                  </a:cxn>
                  <a:cxn ang="0">
                    <a:pos x="0" y="624"/>
                  </a:cxn>
                  <a:cxn ang="0">
                    <a:pos x="13" y="596"/>
                  </a:cxn>
                  <a:cxn ang="0">
                    <a:pos x="31" y="568"/>
                  </a:cxn>
                  <a:cxn ang="0">
                    <a:pos x="75" y="529"/>
                  </a:cxn>
                  <a:cxn ang="0">
                    <a:pos x="131" y="479"/>
                  </a:cxn>
                  <a:cxn ang="0">
                    <a:pos x="205" y="418"/>
                  </a:cxn>
                  <a:cxn ang="0">
                    <a:pos x="286" y="340"/>
                  </a:cxn>
                  <a:cxn ang="0">
                    <a:pos x="329" y="306"/>
                  </a:cxn>
                  <a:cxn ang="0">
                    <a:pos x="422" y="223"/>
                  </a:cxn>
                  <a:cxn ang="0">
                    <a:pos x="521" y="133"/>
                  </a:cxn>
                  <a:cxn ang="0">
                    <a:pos x="583" y="72"/>
                  </a:cxn>
                  <a:cxn ang="0">
                    <a:pos x="602" y="44"/>
                  </a:cxn>
                  <a:cxn ang="0">
                    <a:pos x="614" y="22"/>
                  </a:cxn>
                  <a:cxn ang="0">
                    <a:pos x="614" y="5"/>
                  </a:cxn>
                  <a:cxn ang="0">
                    <a:pos x="614" y="0"/>
                  </a:cxn>
                  <a:cxn ang="0">
                    <a:pos x="614" y="50"/>
                  </a:cxn>
                  <a:cxn ang="0">
                    <a:pos x="614" y="172"/>
                  </a:cxn>
                  <a:cxn ang="0">
                    <a:pos x="614" y="289"/>
                  </a:cxn>
                  <a:cxn ang="0">
                    <a:pos x="614" y="351"/>
                  </a:cxn>
                  <a:cxn ang="0">
                    <a:pos x="614" y="362"/>
                  </a:cxn>
                  <a:cxn ang="0">
                    <a:pos x="614" y="395"/>
                  </a:cxn>
                  <a:cxn ang="0">
                    <a:pos x="614" y="412"/>
                  </a:cxn>
                  <a:cxn ang="0">
                    <a:pos x="608" y="429"/>
                  </a:cxn>
                  <a:cxn ang="0">
                    <a:pos x="602" y="445"/>
                  </a:cxn>
                  <a:cxn ang="0">
                    <a:pos x="590" y="462"/>
                  </a:cxn>
                  <a:cxn ang="0">
                    <a:pos x="546" y="496"/>
                  </a:cxn>
                  <a:cxn ang="0">
                    <a:pos x="484" y="551"/>
                  </a:cxn>
                  <a:cxn ang="0">
                    <a:pos x="410" y="613"/>
                  </a:cxn>
                  <a:cxn ang="0">
                    <a:pos x="323" y="696"/>
                  </a:cxn>
                </a:cxnLst>
                <a:rect l="0" t="0" r="r" b="b"/>
                <a:pathLst>
                  <a:path w="614" h="1036">
                    <a:moveTo>
                      <a:pt x="323" y="696"/>
                    </a:moveTo>
                    <a:lnTo>
                      <a:pt x="286" y="730"/>
                    </a:lnTo>
                    <a:lnTo>
                      <a:pt x="186" y="819"/>
                    </a:lnTo>
                    <a:lnTo>
                      <a:pt x="87" y="908"/>
                    </a:lnTo>
                    <a:lnTo>
                      <a:pt x="31" y="958"/>
                    </a:lnTo>
                    <a:lnTo>
                      <a:pt x="13" y="980"/>
                    </a:lnTo>
                    <a:lnTo>
                      <a:pt x="0" y="1008"/>
                    </a:lnTo>
                    <a:lnTo>
                      <a:pt x="0" y="1025"/>
                    </a:lnTo>
                    <a:lnTo>
                      <a:pt x="0" y="1036"/>
                    </a:lnTo>
                    <a:lnTo>
                      <a:pt x="0" y="975"/>
                    </a:lnTo>
                    <a:lnTo>
                      <a:pt x="0" y="847"/>
                    </a:lnTo>
                    <a:lnTo>
                      <a:pt x="0" y="713"/>
                    </a:lnTo>
                    <a:lnTo>
                      <a:pt x="0" y="657"/>
                    </a:lnTo>
                    <a:lnTo>
                      <a:pt x="0" y="646"/>
                    </a:lnTo>
                    <a:lnTo>
                      <a:pt x="0" y="624"/>
                    </a:lnTo>
                    <a:lnTo>
                      <a:pt x="13" y="596"/>
                    </a:lnTo>
                    <a:lnTo>
                      <a:pt x="31" y="568"/>
                    </a:lnTo>
                    <a:lnTo>
                      <a:pt x="75" y="529"/>
                    </a:lnTo>
                    <a:lnTo>
                      <a:pt x="131" y="479"/>
                    </a:lnTo>
                    <a:lnTo>
                      <a:pt x="205" y="418"/>
                    </a:lnTo>
                    <a:lnTo>
                      <a:pt x="286" y="340"/>
                    </a:lnTo>
                    <a:lnTo>
                      <a:pt x="329" y="306"/>
                    </a:lnTo>
                    <a:lnTo>
                      <a:pt x="422" y="223"/>
                    </a:lnTo>
                    <a:lnTo>
                      <a:pt x="521" y="133"/>
                    </a:lnTo>
                    <a:lnTo>
                      <a:pt x="583" y="72"/>
                    </a:lnTo>
                    <a:lnTo>
                      <a:pt x="602" y="44"/>
                    </a:lnTo>
                    <a:lnTo>
                      <a:pt x="614" y="22"/>
                    </a:lnTo>
                    <a:lnTo>
                      <a:pt x="614" y="5"/>
                    </a:lnTo>
                    <a:lnTo>
                      <a:pt x="614" y="0"/>
                    </a:lnTo>
                    <a:lnTo>
                      <a:pt x="614" y="50"/>
                    </a:lnTo>
                    <a:lnTo>
                      <a:pt x="614" y="172"/>
                    </a:lnTo>
                    <a:lnTo>
                      <a:pt x="614" y="289"/>
                    </a:lnTo>
                    <a:lnTo>
                      <a:pt x="614" y="351"/>
                    </a:lnTo>
                    <a:lnTo>
                      <a:pt x="614" y="362"/>
                    </a:lnTo>
                    <a:lnTo>
                      <a:pt x="614" y="395"/>
                    </a:lnTo>
                    <a:lnTo>
                      <a:pt x="614" y="412"/>
                    </a:lnTo>
                    <a:lnTo>
                      <a:pt x="608" y="429"/>
                    </a:lnTo>
                    <a:lnTo>
                      <a:pt x="602" y="445"/>
                    </a:lnTo>
                    <a:lnTo>
                      <a:pt x="590" y="462"/>
                    </a:lnTo>
                    <a:lnTo>
                      <a:pt x="546" y="496"/>
                    </a:lnTo>
                    <a:lnTo>
                      <a:pt x="484" y="551"/>
                    </a:lnTo>
                    <a:lnTo>
                      <a:pt x="410" y="613"/>
                    </a:lnTo>
                    <a:lnTo>
                      <a:pt x="323" y="696"/>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5" name="Freeform 741"/>
              <p:cNvSpPr>
                <a:spLocks/>
              </p:cNvSpPr>
              <p:nvPr/>
            </p:nvSpPr>
            <p:spPr bwMode="auto">
              <a:xfrm>
                <a:off x="14239" y="1407"/>
                <a:ext cx="614" cy="1036"/>
              </a:xfrm>
              <a:custGeom>
                <a:avLst/>
                <a:gdLst/>
                <a:ahLst/>
                <a:cxnLst>
                  <a:cxn ang="0">
                    <a:pos x="323" y="696"/>
                  </a:cxn>
                  <a:cxn ang="0">
                    <a:pos x="286" y="730"/>
                  </a:cxn>
                  <a:cxn ang="0">
                    <a:pos x="186" y="819"/>
                  </a:cxn>
                  <a:cxn ang="0">
                    <a:pos x="87" y="908"/>
                  </a:cxn>
                  <a:cxn ang="0">
                    <a:pos x="31" y="958"/>
                  </a:cxn>
                  <a:cxn ang="0">
                    <a:pos x="13" y="980"/>
                  </a:cxn>
                  <a:cxn ang="0">
                    <a:pos x="0" y="1008"/>
                  </a:cxn>
                  <a:cxn ang="0">
                    <a:pos x="0" y="1025"/>
                  </a:cxn>
                  <a:cxn ang="0">
                    <a:pos x="0" y="1036"/>
                  </a:cxn>
                  <a:cxn ang="0">
                    <a:pos x="0" y="975"/>
                  </a:cxn>
                  <a:cxn ang="0">
                    <a:pos x="0" y="847"/>
                  </a:cxn>
                  <a:cxn ang="0">
                    <a:pos x="0" y="713"/>
                  </a:cxn>
                  <a:cxn ang="0">
                    <a:pos x="0" y="657"/>
                  </a:cxn>
                  <a:cxn ang="0">
                    <a:pos x="0" y="646"/>
                  </a:cxn>
                  <a:cxn ang="0">
                    <a:pos x="0" y="624"/>
                  </a:cxn>
                  <a:cxn ang="0">
                    <a:pos x="13" y="596"/>
                  </a:cxn>
                  <a:cxn ang="0">
                    <a:pos x="31" y="568"/>
                  </a:cxn>
                  <a:cxn ang="0">
                    <a:pos x="75" y="529"/>
                  </a:cxn>
                  <a:cxn ang="0">
                    <a:pos x="131" y="479"/>
                  </a:cxn>
                  <a:cxn ang="0">
                    <a:pos x="205" y="418"/>
                  </a:cxn>
                  <a:cxn ang="0">
                    <a:pos x="286" y="340"/>
                  </a:cxn>
                  <a:cxn ang="0">
                    <a:pos x="329" y="306"/>
                  </a:cxn>
                  <a:cxn ang="0">
                    <a:pos x="422" y="223"/>
                  </a:cxn>
                  <a:cxn ang="0">
                    <a:pos x="521" y="133"/>
                  </a:cxn>
                  <a:cxn ang="0">
                    <a:pos x="583" y="72"/>
                  </a:cxn>
                  <a:cxn ang="0">
                    <a:pos x="602" y="44"/>
                  </a:cxn>
                  <a:cxn ang="0">
                    <a:pos x="614" y="22"/>
                  </a:cxn>
                  <a:cxn ang="0">
                    <a:pos x="614" y="5"/>
                  </a:cxn>
                  <a:cxn ang="0">
                    <a:pos x="614" y="0"/>
                  </a:cxn>
                  <a:cxn ang="0">
                    <a:pos x="614" y="50"/>
                  </a:cxn>
                  <a:cxn ang="0">
                    <a:pos x="614" y="172"/>
                  </a:cxn>
                  <a:cxn ang="0">
                    <a:pos x="614" y="289"/>
                  </a:cxn>
                  <a:cxn ang="0">
                    <a:pos x="614" y="351"/>
                  </a:cxn>
                  <a:cxn ang="0">
                    <a:pos x="614" y="362"/>
                  </a:cxn>
                  <a:cxn ang="0">
                    <a:pos x="614" y="395"/>
                  </a:cxn>
                  <a:cxn ang="0">
                    <a:pos x="614" y="412"/>
                  </a:cxn>
                  <a:cxn ang="0">
                    <a:pos x="608" y="429"/>
                  </a:cxn>
                  <a:cxn ang="0">
                    <a:pos x="602" y="445"/>
                  </a:cxn>
                  <a:cxn ang="0">
                    <a:pos x="590" y="462"/>
                  </a:cxn>
                  <a:cxn ang="0">
                    <a:pos x="546" y="496"/>
                  </a:cxn>
                  <a:cxn ang="0">
                    <a:pos x="484" y="551"/>
                  </a:cxn>
                  <a:cxn ang="0">
                    <a:pos x="410" y="613"/>
                  </a:cxn>
                  <a:cxn ang="0">
                    <a:pos x="323" y="696"/>
                  </a:cxn>
                </a:cxnLst>
                <a:rect l="0" t="0" r="r" b="b"/>
                <a:pathLst>
                  <a:path w="614" h="1036">
                    <a:moveTo>
                      <a:pt x="323" y="696"/>
                    </a:moveTo>
                    <a:lnTo>
                      <a:pt x="286" y="730"/>
                    </a:lnTo>
                    <a:lnTo>
                      <a:pt x="186" y="819"/>
                    </a:lnTo>
                    <a:lnTo>
                      <a:pt x="87" y="908"/>
                    </a:lnTo>
                    <a:lnTo>
                      <a:pt x="31" y="958"/>
                    </a:lnTo>
                    <a:lnTo>
                      <a:pt x="13" y="980"/>
                    </a:lnTo>
                    <a:lnTo>
                      <a:pt x="0" y="1008"/>
                    </a:lnTo>
                    <a:lnTo>
                      <a:pt x="0" y="1025"/>
                    </a:lnTo>
                    <a:lnTo>
                      <a:pt x="0" y="1036"/>
                    </a:lnTo>
                    <a:lnTo>
                      <a:pt x="0" y="975"/>
                    </a:lnTo>
                    <a:lnTo>
                      <a:pt x="0" y="847"/>
                    </a:lnTo>
                    <a:lnTo>
                      <a:pt x="0" y="713"/>
                    </a:lnTo>
                    <a:lnTo>
                      <a:pt x="0" y="657"/>
                    </a:lnTo>
                    <a:lnTo>
                      <a:pt x="0" y="646"/>
                    </a:lnTo>
                    <a:lnTo>
                      <a:pt x="0" y="624"/>
                    </a:lnTo>
                    <a:lnTo>
                      <a:pt x="13" y="596"/>
                    </a:lnTo>
                    <a:lnTo>
                      <a:pt x="31" y="568"/>
                    </a:lnTo>
                    <a:lnTo>
                      <a:pt x="75" y="529"/>
                    </a:lnTo>
                    <a:lnTo>
                      <a:pt x="131" y="479"/>
                    </a:lnTo>
                    <a:lnTo>
                      <a:pt x="205" y="418"/>
                    </a:lnTo>
                    <a:lnTo>
                      <a:pt x="286" y="340"/>
                    </a:lnTo>
                    <a:lnTo>
                      <a:pt x="329" y="306"/>
                    </a:lnTo>
                    <a:lnTo>
                      <a:pt x="422" y="223"/>
                    </a:lnTo>
                    <a:lnTo>
                      <a:pt x="521" y="133"/>
                    </a:lnTo>
                    <a:lnTo>
                      <a:pt x="583" y="72"/>
                    </a:lnTo>
                    <a:lnTo>
                      <a:pt x="602" y="44"/>
                    </a:lnTo>
                    <a:lnTo>
                      <a:pt x="614" y="22"/>
                    </a:lnTo>
                    <a:lnTo>
                      <a:pt x="614" y="5"/>
                    </a:lnTo>
                    <a:lnTo>
                      <a:pt x="614" y="0"/>
                    </a:lnTo>
                    <a:lnTo>
                      <a:pt x="614" y="50"/>
                    </a:lnTo>
                    <a:lnTo>
                      <a:pt x="614" y="172"/>
                    </a:lnTo>
                    <a:lnTo>
                      <a:pt x="614" y="289"/>
                    </a:lnTo>
                    <a:lnTo>
                      <a:pt x="614" y="351"/>
                    </a:lnTo>
                    <a:lnTo>
                      <a:pt x="614" y="362"/>
                    </a:lnTo>
                    <a:lnTo>
                      <a:pt x="614" y="395"/>
                    </a:lnTo>
                    <a:lnTo>
                      <a:pt x="614" y="412"/>
                    </a:lnTo>
                    <a:lnTo>
                      <a:pt x="608" y="429"/>
                    </a:lnTo>
                    <a:lnTo>
                      <a:pt x="602" y="445"/>
                    </a:lnTo>
                    <a:lnTo>
                      <a:pt x="590" y="462"/>
                    </a:lnTo>
                    <a:lnTo>
                      <a:pt x="546" y="496"/>
                    </a:lnTo>
                    <a:lnTo>
                      <a:pt x="484" y="551"/>
                    </a:lnTo>
                    <a:lnTo>
                      <a:pt x="410" y="613"/>
                    </a:lnTo>
                    <a:lnTo>
                      <a:pt x="323" y="696"/>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6" name="Freeform 742"/>
              <p:cNvSpPr>
                <a:spLocks/>
              </p:cNvSpPr>
              <p:nvPr/>
            </p:nvSpPr>
            <p:spPr bwMode="auto">
              <a:xfrm>
                <a:off x="14239" y="1607"/>
                <a:ext cx="614" cy="647"/>
              </a:xfrm>
              <a:custGeom>
                <a:avLst/>
                <a:gdLst/>
                <a:ahLst/>
                <a:cxnLst>
                  <a:cxn ang="0">
                    <a:pos x="0" y="647"/>
                  </a:cxn>
                  <a:cxn ang="0">
                    <a:pos x="0" y="630"/>
                  </a:cxn>
                  <a:cxn ang="0">
                    <a:pos x="6" y="608"/>
                  </a:cxn>
                  <a:cxn ang="0">
                    <a:pos x="13" y="580"/>
                  </a:cxn>
                  <a:cxn ang="0">
                    <a:pos x="31" y="558"/>
                  </a:cxn>
                  <a:cxn ang="0">
                    <a:pos x="124" y="479"/>
                  </a:cxn>
                  <a:cxn ang="0">
                    <a:pos x="298" y="323"/>
                  </a:cxn>
                  <a:cxn ang="0">
                    <a:pos x="472" y="167"/>
                  </a:cxn>
                  <a:cxn ang="0">
                    <a:pos x="565" y="84"/>
                  </a:cxn>
                  <a:cxn ang="0">
                    <a:pos x="590" y="62"/>
                  </a:cxn>
                  <a:cxn ang="0">
                    <a:pos x="602" y="45"/>
                  </a:cxn>
                  <a:cxn ang="0">
                    <a:pos x="614" y="23"/>
                  </a:cxn>
                  <a:cxn ang="0">
                    <a:pos x="614" y="0"/>
                  </a:cxn>
                </a:cxnLst>
                <a:rect l="0" t="0" r="r" b="b"/>
                <a:pathLst>
                  <a:path w="614" h="647">
                    <a:moveTo>
                      <a:pt x="0" y="647"/>
                    </a:moveTo>
                    <a:lnTo>
                      <a:pt x="0" y="630"/>
                    </a:lnTo>
                    <a:lnTo>
                      <a:pt x="6" y="608"/>
                    </a:lnTo>
                    <a:lnTo>
                      <a:pt x="13" y="580"/>
                    </a:lnTo>
                    <a:lnTo>
                      <a:pt x="31" y="558"/>
                    </a:lnTo>
                    <a:lnTo>
                      <a:pt x="124" y="479"/>
                    </a:lnTo>
                    <a:lnTo>
                      <a:pt x="298" y="323"/>
                    </a:lnTo>
                    <a:lnTo>
                      <a:pt x="472" y="167"/>
                    </a:lnTo>
                    <a:lnTo>
                      <a:pt x="565" y="84"/>
                    </a:lnTo>
                    <a:lnTo>
                      <a:pt x="590" y="62"/>
                    </a:lnTo>
                    <a:lnTo>
                      <a:pt x="602" y="45"/>
                    </a:lnTo>
                    <a:lnTo>
                      <a:pt x="614" y="23"/>
                    </a:lnTo>
                    <a:lnTo>
                      <a:pt x="614"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7" name="Freeform 743"/>
              <p:cNvSpPr>
                <a:spLocks/>
              </p:cNvSpPr>
              <p:nvPr/>
            </p:nvSpPr>
            <p:spPr bwMode="auto">
              <a:xfrm>
                <a:off x="14382" y="665"/>
                <a:ext cx="602" cy="547"/>
              </a:xfrm>
              <a:custGeom>
                <a:avLst/>
                <a:gdLst/>
                <a:ahLst/>
                <a:cxnLst>
                  <a:cxn ang="0">
                    <a:pos x="43" y="547"/>
                  </a:cxn>
                  <a:cxn ang="0">
                    <a:pos x="149" y="485"/>
                  </a:cxn>
                  <a:cxn ang="0">
                    <a:pos x="242" y="435"/>
                  </a:cxn>
                  <a:cxn ang="0">
                    <a:pos x="323" y="379"/>
                  </a:cxn>
                  <a:cxn ang="0">
                    <a:pos x="391" y="335"/>
                  </a:cxn>
                  <a:cxn ang="0">
                    <a:pos x="447" y="290"/>
                  </a:cxn>
                  <a:cxn ang="0">
                    <a:pos x="490" y="246"/>
                  </a:cxn>
                  <a:cxn ang="0">
                    <a:pos x="527" y="207"/>
                  </a:cxn>
                  <a:cxn ang="0">
                    <a:pos x="558" y="173"/>
                  </a:cxn>
                  <a:cxn ang="0">
                    <a:pos x="577" y="140"/>
                  </a:cxn>
                  <a:cxn ang="0">
                    <a:pos x="589" y="112"/>
                  </a:cxn>
                  <a:cxn ang="0">
                    <a:pos x="602" y="84"/>
                  </a:cxn>
                  <a:cxn ang="0">
                    <a:pos x="602" y="62"/>
                  </a:cxn>
                  <a:cxn ang="0">
                    <a:pos x="602" y="28"/>
                  </a:cxn>
                  <a:cxn ang="0">
                    <a:pos x="596" y="6"/>
                  </a:cxn>
                  <a:cxn ang="0">
                    <a:pos x="571" y="0"/>
                  </a:cxn>
                  <a:cxn ang="0">
                    <a:pos x="534" y="0"/>
                  </a:cxn>
                  <a:cxn ang="0">
                    <a:pos x="509" y="0"/>
                  </a:cxn>
                  <a:cxn ang="0">
                    <a:pos x="478" y="12"/>
                  </a:cxn>
                  <a:cxn ang="0">
                    <a:pos x="447" y="23"/>
                  </a:cxn>
                  <a:cxn ang="0">
                    <a:pos x="409" y="45"/>
                  </a:cxn>
                  <a:cxn ang="0">
                    <a:pos x="372" y="67"/>
                  </a:cxn>
                  <a:cxn ang="0">
                    <a:pos x="329" y="101"/>
                  </a:cxn>
                  <a:cxn ang="0">
                    <a:pos x="279" y="145"/>
                  </a:cxn>
                  <a:cxn ang="0">
                    <a:pos x="236" y="195"/>
                  </a:cxn>
                  <a:cxn ang="0">
                    <a:pos x="180" y="257"/>
                  </a:cxn>
                  <a:cxn ang="0">
                    <a:pos x="124" y="329"/>
                  </a:cxn>
                  <a:cxn ang="0">
                    <a:pos x="62" y="413"/>
                  </a:cxn>
                  <a:cxn ang="0">
                    <a:pos x="0" y="508"/>
                  </a:cxn>
                  <a:cxn ang="0">
                    <a:pos x="43" y="547"/>
                  </a:cxn>
                </a:cxnLst>
                <a:rect l="0" t="0" r="r" b="b"/>
                <a:pathLst>
                  <a:path w="602" h="547">
                    <a:moveTo>
                      <a:pt x="43" y="547"/>
                    </a:moveTo>
                    <a:lnTo>
                      <a:pt x="149" y="485"/>
                    </a:lnTo>
                    <a:lnTo>
                      <a:pt x="242" y="435"/>
                    </a:lnTo>
                    <a:lnTo>
                      <a:pt x="323" y="379"/>
                    </a:lnTo>
                    <a:lnTo>
                      <a:pt x="391" y="335"/>
                    </a:lnTo>
                    <a:lnTo>
                      <a:pt x="447" y="290"/>
                    </a:lnTo>
                    <a:lnTo>
                      <a:pt x="490" y="246"/>
                    </a:lnTo>
                    <a:lnTo>
                      <a:pt x="527" y="207"/>
                    </a:lnTo>
                    <a:lnTo>
                      <a:pt x="558" y="173"/>
                    </a:lnTo>
                    <a:lnTo>
                      <a:pt x="577" y="140"/>
                    </a:lnTo>
                    <a:lnTo>
                      <a:pt x="589" y="112"/>
                    </a:lnTo>
                    <a:lnTo>
                      <a:pt x="602" y="84"/>
                    </a:lnTo>
                    <a:lnTo>
                      <a:pt x="602" y="62"/>
                    </a:lnTo>
                    <a:lnTo>
                      <a:pt x="602" y="28"/>
                    </a:lnTo>
                    <a:lnTo>
                      <a:pt x="596" y="6"/>
                    </a:lnTo>
                    <a:lnTo>
                      <a:pt x="571" y="0"/>
                    </a:lnTo>
                    <a:lnTo>
                      <a:pt x="534" y="0"/>
                    </a:lnTo>
                    <a:lnTo>
                      <a:pt x="509" y="0"/>
                    </a:lnTo>
                    <a:lnTo>
                      <a:pt x="478" y="12"/>
                    </a:lnTo>
                    <a:lnTo>
                      <a:pt x="447" y="23"/>
                    </a:lnTo>
                    <a:lnTo>
                      <a:pt x="409" y="45"/>
                    </a:lnTo>
                    <a:lnTo>
                      <a:pt x="372" y="67"/>
                    </a:lnTo>
                    <a:lnTo>
                      <a:pt x="329" y="101"/>
                    </a:lnTo>
                    <a:lnTo>
                      <a:pt x="279" y="145"/>
                    </a:lnTo>
                    <a:lnTo>
                      <a:pt x="236" y="195"/>
                    </a:lnTo>
                    <a:lnTo>
                      <a:pt x="180" y="257"/>
                    </a:lnTo>
                    <a:lnTo>
                      <a:pt x="124" y="329"/>
                    </a:lnTo>
                    <a:lnTo>
                      <a:pt x="62" y="413"/>
                    </a:lnTo>
                    <a:lnTo>
                      <a:pt x="0" y="508"/>
                    </a:lnTo>
                    <a:lnTo>
                      <a:pt x="43" y="547"/>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8" name="Freeform 744"/>
              <p:cNvSpPr>
                <a:spLocks/>
              </p:cNvSpPr>
              <p:nvPr/>
            </p:nvSpPr>
            <p:spPr bwMode="auto">
              <a:xfrm>
                <a:off x="14382" y="665"/>
                <a:ext cx="602" cy="547"/>
              </a:xfrm>
              <a:custGeom>
                <a:avLst/>
                <a:gdLst/>
                <a:ahLst/>
                <a:cxnLst>
                  <a:cxn ang="0">
                    <a:pos x="43" y="547"/>
                  </a:cxn>
                  <a:cxn ang="0">
                    <a:pos x="149" y="485"/>
                  </a:cxn>
                  <a:cxn ang="0">
                    <a:pos x="242" y="435"/>
                  </a:cxn>
                  <a:cxn ang="0">
                    <a:pos x="323" y="379"/>
                  </a:cxn>
                  <a:cxn ang="0">
                    <a:pos x="391" y="335"/>
                  </a:cxn>
                  <a:cxn ang="0">
                    <a:pos x="447" y="290"/>
                  </a:cxn>
                  <a:cxn ang="0">
                    <a:pos x="490" y="246"/>
                  </a:cxn>
                  <a:cxn ang="0">
                    <a:pos x="527" y="207"/>
                  </a:cxn>
                  <a:cxn ang="0">
                    <a:pos x="558" y="173"/>
                  </a:cxn>
                  <a:cxn ang="0">
                    <a:pos x="577" y="140"/>
                  </a:cxn>
                  <a:cxn ang="0">
                    <a:pos x="589" y="112"/>
                  </a:cxn>
                  <a:cxn ang="0">
                    <a:pos x="602" y="84"/>
                  </a:cxn>
                  <a:cxn ang="0">
                    <a:pos x="602" y="62"/>
                  </a:cxn>
                  <a:cxn ang="0">
                    <a:pos x="602" y="28"/>
                  </a:cxn>
                  <a:cxn ang="0">
                    <a:pos x="596" y="6"/>
                  </a:cxn>
                  <a:cxn ang="0">
                    <a:pos x="571" y="0"/>
                  </a:cxn>
                  <a:cxn ang="0">
                    <a:pos x="534" y="0"/>
                  </a:cxn>
                  <a:cxn ang="0">
                    <a:pos x="509" y="0"/>
                  </a:cxn>
                  <a:cxn ang="0">
                    <a:pos x="478" y="12"/>
                  </a:cxn>
                  <a:cxn ang="0">
                    <a:pos x="447" y="23"/>
                  </a:cxn>
                  <a:cxn ang="0">
                    <a:pos x="409" y="45"/>
                  </a:cxn>
                  <a:cxn ang="0">
                    <a:pos x="372" y="67"/>
                  </a:cxn>
                  <a:cxn ang="0">
                    <a:pos x="329" y="101"/>
                  </a:cxn>
                  <a:cxn ang="0">
                    <a:pos x="279" y="145"/>
                  </a:cxn>
                  <a:cxn ang="0">
                    <a:pos x="236" y="195"/>
                  </a:cxn>
                  <a:cxn ang="0">
                    <a:pos x="180" y="257"/>
                  </a:cxn>
                  <a:cxn ang="0">
                    <a:pos x="124" y="329"/>
                  </a:cxn>
                  <a:cxn ang="0">
                    <a:pos x="62" y="413"/>
                  </a:cxn>
                  <a:cxn ang="0">
                    <a:pos x="0" y="508"/>
                  </a:cxn>
                  <a:cxn ang="0">
                    <a:pos x="43" y="547"/>
                  </a:cxn>
                </a:cxnLst>
                <a:rect l="0" t="0" r="r" b="b"/>
                <a:pathLst>
                  <a:path w="602" h="547">
                    <a:moveTo>
                      <a:pt x="43" y="547"/>
                    </a:moveTo>
                    <a:lnTo>
                      <a:pt x="149" y="485"/>
                    </a:lnTo>
                    <a:lnTo>
                      <a:pt x="242" y="435"/>
                    </a:lnTo>
                    <a:lnTo>
                      <a:pt x="323" y="379"/>
                    </a:lnTo>
                    <a:lnTo>
                      <a:pt x="391" y="335"/>
                    </a:lnTo>
                    <a:lnTo>
                      <a:pt x="447" y="290"/>
                    </a:lnTo>
                    <a:lnTo>
                      <a:pt x="490" y="246"/>
                    </a:lnTo>
                    <a:lnTo>
                      <a:pt x="527" y="207"/>
                    </a:lnTo>
                    <a:lnTo>
                      <a:pt x="558" y="173"/>
                    </a:lnTo>
                    <a:lnTo>
                      <a:pt x="577" y="140"/>
                    </a:lnTo>
                    <a:lnTo>
                      <a:pt x="589" y="112"/>
                    </a:lnTo>
                    <a:lnTo>
                      <a:pt x="602" y="84"/>
                    </a:lnTo>
                    <a:lnTo>
                      <a:pt x="602" y="62"/>
                    </a:lnTo>
                    <a:lnTo>
                      <a:pt x="602" y="28"/>
                    </a:lnTo>
                    <a:lnTo>
                      <a:pt x="596" y="6"/>
                    </a:lnTo>
                    <a:lnTo>
                      <a:pt x="571" y="0"/>
                    </a:lnTo>
                    <a:lnTo>
                      <a:pt x="534" y="0"/>
                    </a:lnTo>
                    <a:lnTo>
                      <a:pt x="509" y="0"/>
                    </a:lnTo>
                    <a:lnTo>
                      <a:pt x="478" y="12"/>
                    </a:lnTo>
                    <a:lnTo>
                      <a:pt x="447" y="23"/>
                    </a:lnTo>
                    <a:lnTo>
                      <a:pt x="409" y="45"/>
                    </a:lnTo>
                    <a:lnTo>
                      <a:pt x="372" y="67"/>
                    </a:lnTo>
                    <a:lnTo>
                      <a:pt x="329" y="101"/>
                    </a:lnTo>
                    <a:lnTo>
                      <a:pt x="279" y="145"/>
                    </a:lnTo>
                    <a:lnTo>
                      <a:pt x="236" y="195"/>
                    </a:lnTo>
                    <a:lnTo>
                      <a:pt x="180" y="257"/>
                    </a:lnTo>
                    <a:lnTo>
                      <a:pt x="124" y="329"/>
                    </a:lnTo>
                    <a:lnTo>
                      <a:pt x="62" y="413"/>
                    </a:lnTo>
                    <a:lnTo>
                      <a:pt x="0" y="508"/>
                    </a:lnTo>
                    <a:lnTo>
                      <a:pt x="43" y="547"/>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9" name="Freeform 745"/>
              <p:cNvSpPr>
                <a:spLocks/>
              </p:cNvSpPr>
              <p:nvPr/>
            </p:nvSpPr>
            <p:spPr bwMode="auto">
              <a:xfrm>
                <a:off x="14382" y="922"/>
                <a:ext cx="602" cy="351"/>
              </a:xfrm>
              <a:custGeom>
                <a:avLst/>
                <a:gdLst/>
                <a:ahLst/>
                <a:cxnLst>
                  <a:cxn ang="0">
                    <a:pos x="0" y="290"/>
                  </a:cxn>
                  <a:cxn ang="0">
                    <a:pos x="62" y="245"/>
                  </a:cxn>
                  <a:cxn ang="0">
                    <a:pos x="217" y="145"/>
                  </a:cxn>
                  <a:cxn ang="0">
                    <a:pos x="304" y="95"/>
                  </a:cxn>
                  <a:cxn ang="0">
                    <a:pos x="391" y="44"/>
                  </a:cxn>
                  <a:cxn ang="0">
                    <a:pos x="434" y="28"/>
                  </a:cxn>
                  <a:cxn ang="0">
                    <a:pos x="471" y="17"/>
                  </a:cxn>
                  <a:cxn ang="0">
                    <a:pos x="503" y="5"/>
                  </a:cxn>
                  <a:cxn ang="0">
                    <a:pos x="534" y="0"/>
                  </a:cxn>
                  <a:cxn ang="0">
                    <a:pos x="558" y="5"/>
                  </a:cxn>
                  <a:cxn ang="0">
                    <a:pos x="577" y="17"/>
                  </a:cxn>
                  <a:cxn ang="0">
                    <a:pos x="596" y="33"/>
                  </a:cxn>
                  <a:cxn ang="0">
                    <a:pos x="602" y="56"/>
                  </a:cxn>
                  <a:cxn ang="0">
                    <a:pos x="602" y="78"/>
                  </a:cxn>
                  <a:cxn ang="0">
                    <a:pos x="596" y="100"/>
                  </a:cxn>
                  <a:cxn ang="0">
                    <a:pos x="583" y="117"/>
                  </a:cxn>
                  <a:cxn ang="0">
                    <a:pos x="565" y="128"/>
                  </a:cxn>
                  <a:cxn ang="0">
                    <a:pos x="465" y="167"/>
                  </a:cxn>
                  <a:cxn ang="0">
                    <a:pos x="279" y="245"/>
                  </a:cxn>
                  <a:cxn ang="0">
                    <a:pos x="93" y="317"/>
                  </a:cxn>
                  <a:cxn ang="0">
                    <a:pos x="12" y="351"/>
                  </a:cxn>
                  <a:cxn ang="0">
                    <a:pos x="0" y="290"/>
                  </a:cxn>
                </a:cxnLst>
                <a:rect l="0" t="0" r="r" b="b"/>
                <a:pathLst>
                  <a:path w="602" h="351">
                    <a:moveTo>
                      <a:pt x="0" y="290"/>
                    </a:moveTo>
                    <a:lnTo>
                      <a:pt x="62" y="245"/>
                    </a:lnTo>
                    <a:lnTo>
                      <a:pt x="217" y="145"/>
                    </a:lnTo>
                    <a:lnTo>
                      <a:pt x="304" y="95"/>
                    </a:lnTo>
                    <a:lnTo>
                      <a:pt x="391" y="44"/>
                    </a:lnTo>
                    <a:lnTo>
                      <a:pt x="434" y="28"/>
                    </a:lnTo>
                    <a:lnTo>
                      <a:pt x="471" y="17"/>
                    </a:lnTo>
                    <a:lnTo>
                      <a:pt x="503" y="5"/>
                    </a:lnTo>
                    <a:lnTo>
                      <a:pt x="534" y="0"/>
                    </a:lnTo>
                    <a:lnTo>
                      <a:pt x="558" y="5"/>
                    </a:lnTo>
                    <a:lnTo>
                      <a:pt x="577" y="17"/>
                    </a:lnTo>
                    <a:lnTo>
                      <a:pt x="596" y="33"/>
                    </a:lnTo>
                    <a:lnTo>
                      <a:pt x="602" y="56"/>
                    </a:lnTo>
                    <a:lnTo>
                      <a:pt x="602" y="78"/>
                    </a:lnTo>
                    <a:lnTo>
                      <a:pt x="596" y="100"/>
                    </a:lnTo>
                    <a:lnTo>
                      <a:pt x="583" y="117"/>
                    </a:lnTo>
                    <a:lnTo>
                      <a:pt x="565" y="128"/>
                    </a:lnTo>
                    <a:lnTo>
                      <a:pt x="465" y="167"/>
                    </a:lnTo>
                    <a:lnTo>
                      <a:pt x="279" y="245"/>
                    </a:lnTo>
                    <a:lnTo>
                      <a:pt x="93" y="317"/>
                    </a:lnTo>
                    <a:lnTo>
                      <a:pt x="12" y="351"/>
                    </a:lnTo>
                    <a:lnTo>
                      <a:pt x="0" y="290"/>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0" name="Freeform 746"/>
              <p:cNvSpPr>
                <a:spLocks/>
              </p:cNvSpPr>
              <p:nvPr/>
            </p:nvSpPr>
            <p:spPr bwMode="auto">
              <a:xfrm>
                <a:off x="14382" y="922"/>
                <a:ext cx="602" cy="351"/>
              </a:xfrm>
              <a:custGeom>
                <a:avLst/>
                <a:gdLst/>
                <a:ahLst/>
                <a:cxnLst>
                  <a:cxn ang="0">
                    <a:pos x="0" y="290"/>
                  </a:cxn>
                  <a:cxn ang="0">
                    <a:pos x="62" y="245"/>
                  </a:cxn>
                  <a:cxn ang="0">
                    <a:pos x="217" y="145"/>
                  </a:cxn>
                  <a:cxn ang="0">
                    <a:pos x="304" y="95"/>
                  </a:cxn>
                  <a:cxn ang="0">
                    <a:pos x="391" y="44"/>
                  </a:cxn>
                  <a:cxn ang="0">
                    <a:pos x="434" y="28"/>
                  </a:cxn>
                  <a:cxn ang="0">
                    <a:pos x="471" y="17"/>
                  </a:cxn>
                  <a:cxn ang="0">
                    <a:pos x="503" y="5"/>
                  </a:cxn>
                  <a:cxn ang="0">
                    <a:pos x="534" y="0"/>
                  </a:cxn>
                  <a:cxn ang="0">
                    <a:pos x="558" y="5"/>
                  </a:cxn>
                  <a:cxn ang="0">
                    <a:pos x="577" y="17"/>
                  </a:cxn>
                  <a:cxn ang="0">
                    <a:pos x="596" y="33"/>
                  </a:cxn>
                  <a:cxn ang="0">
                    <a:pos x="602" y="56"/>
                  </a:cxn>
                  <a:cxn ang="0">
                    <a:pos x="602" y="78"/>
                  </a:cxn>
                  <a:cxn ang="0">
                    <a:pos x="596" y="100"/>
                  </a:cxn>
                  <a:cxn ang="0">
                    <a:pos x="583" y="117"/>
                  </a:cxn>
                  <a:cxn ang="0">
                    <a:pos x="565" y="128"/>
                  </a:cxn>
                  <a:cxn ang="0">
                    <a:pos x="465" y="167"/>
                  </a:cxn>
                  <a:cxn ang="0">
                    <a:pos x="279" y="245"/>
                  </a:cxn>
                  <a:cxn ang="0">
                    <a:pos x="93" y="317"/>
                  </a:cxn>
                  <a:cxn ang="0">
                    <a:pos x="12" y="351"/>
                  </a:cxn>
                  <a:cxn ang="0">
                    <a:pos x="0" y="290"/>
                  </a:cxn>
                </a:cxnLst>
                <a:rect l="0" t="0" r="r" b="b"/>
                <a:pathLst>
                  <a:path w="602" h="351">
                    <a:moveTo>
                      <a:pt x="0" y="290"/>
                    </a:moveTo>
                    <a:lnTo>
                      <a:pt x="62" y="245"/>
                    </a:lnTo>
                    <a:lnTo>
                      <a:pt x="217" y="145"/>
                    </a:lnTo>
                    <a:lnTo>
                      <a:pt x="304" y="95"/>
                    </a:lnTo>
                    <a:lnTo>
                      <a:pt x="391" y="44"/>
                    </a:lnTo>
                    <a:lnTo>
                      <a:pt x="434" y="28"/>
                    </a:lnTo>
                    <a:lnTo>
                      <a:pt x="471" y="17"/>
                    </a:lnTo>
                    <a:lnTo>
                      <a:pt x="503" y="5"/>
                    </a:lnTo>
                    <a:lnTo>
                      <a:pt x="534" y="0"/>
                    </a:lnTo>
                    <a:lnTo>
                      <a:pt x="558" y="5"/>
                    </a:lnTo>
                    <a:lnTo>
                      <a:pt x="577" y="17"/>
                    </a:lnTo>
                    <a:lnTo>
                      <a:pt x="596" y="33"/>
                    </a:lnTo>
                    <a:lnTo>
                      <a:pt x="602" y="56"/>
                    </a:lnTo>
                    <a:lnTo>
                      <a:pt x="602" y="78"/>
                    </a:lnTo>
                    <a:lnTo>
                      <a:pt x="596" y="100"/>
                    </a:lnTo>
                    <a:lnTo>
                      <a:pt x="583" y="117"/>
                    </a:lnTo>
                    <a:lnTo>
                      <a:pt x="565" y="128"/>
                    </a:lnTo>
                    <a:lnTo>
                      <a:pt x="465" y="167"/>
                    </a:lnTo>
                    <a:lnTo>
                      <a:pt x="279" y="245"/>
                    </a:lnTo>
                    <a:lnTo>
                      <a:pt x="93" y="317"/>
                    </a:lnTo>
                    <a:lnTo>
                      <a:pt x="12" y="351"/>
                    </a:lnTo>
                    <a:lnTo>
                      <a:pt x="0" y="290"/>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1" name="Freeform 747"/>
              <p:cNvSpPr>
                <a:spLocks/>
              </p:cNvSpPr>
              <p:nvPr/>
            </p:nvSpPr>
            <p:spPr bwMode="auto">
              <a:xfrm>
                <a:off x="14382" y="1050"/>
                <a:ext cx="602" cy="284"/>
              </a:xfrm>
              <a:custGeom>
                <a:avLst/>
                <a:gdLst/>
                <a:ahLst/>
                <a:cxnLst>
                  <a:cxn ang="0">
                    <a:pos x="0" y="217"/>
                  </a:cxn>
                  <a:cxn ang="0">
                    <a:pos x="62" y="184"/>
                  </a:cxn>
                  <a:cxn ang="0">
                    <a:pos x="211" y="111"/>
                  </a:cxn>
                  <a:cxn ang="0">
                    <a:pos x="304" y="67"/>
                  </a:cxn>
                  <a:cxn ang="0">
                    <a:pos x="391" y="33"/>
                  </a:cxn>
                  <a:cxn ang="0">
                    <a:pos x="471" y="11"/>
                  </a:cxn>
                  <a:cxn ang="0">
                    <a:pos x="534" y="0"/>
                  </a:cxn>
                  <a:cxn ang="0">
                    <a:pos x="558" y="6"/>
                  </a:cxn>
                  <a:cxn ang="0">
                    <a:pos x="583" y="17"/>
                  </a:cxn>
                  <a:cxn ang="0">
                    <a:pos x="596" y="33"/>
                  </a:cxn>
                  <a:cxn ang="0">
                    <a:pos x="602" y="56"/>
                  </a:cxn>
                  <a:cxn ang="0">
                    <a:pos x="602" y="72"/>
                  </a:cxn>
                  <a:cxn ang="0">
                    <a:pos x="596" y="95"/>
                  </a:cxn>
                  <a:cxn ang="0">
                    <a:pos x="583" y="111"/>
                  </a:cxn>
                  <a:cxn ang="0">
                    <a:pos x="565" y="123"/>
                  </a:cxn>
                  <a:cxn ang="0">
                    <a:pos x="465" y="156"/>
                  </a:cxn>
                  <a:cxn ang="0">
                    <a:pos x="273" y="212"/>
                  </a:cxn>
                  <a:cxn ang="0">
                    <a:pos x="93" y="262"/>
                  </a:cxn>
                  <a:cxn ang="0">
                    <a:pos x="6" y="284"/>
                  </a:cxn>
                  <a:cxn ang="0">
                    <a:pos x="0" y="217"/>
                  </a:cxn>
                </a:cxnLst>
                <a:rect l="0" t="0" r="r" b="b"/>
                <a:pathLst>
                  <a:path w="602" h="284">
                    <a:moveTo>
                      <a:pt x="0" y="217"/>
                    </a:moveTo>
                    <a:lnTo>
                      <a:pt x="62" y="184"/>
                    </a:lnTo>
                    <a:lnTo>
                      <a:pt x="211" y="111"/>
                    </a:lnTo>
                    <a:lnTo>
                      <a:pt x="304" y="67"/>
                    </a:lnTo>
                    <a:lnTo>
                      <a:pt x="391" y="33"/>
                    </a:lnTo>
                    <a:lnTo>
                      <a:pt x="471" y="11"/>
                    </a:lnTo>
                    <a:lnTo>
                      <a:pt x="534" y="0"/>
                    </a:lnTo>
                    <a:lnTo>
                      <a:pt x="558" y="6"/>
                    </a:lnTo>
                    <a:lnTo>
                      <a:pt x="583" y="17"/>
                    </a:lnTo>
                    <a:lnTo>
                      <a:pt x="596" y="33"/>
                    </a:lnTo>
                    <a:lnTo>
                      <a:pt x="602" y="56"/>
                    </a:lnTo>
                    <a:lnTo>
                      <a:pt x="602" y="72"/>
                    </a:lnTo>
                    <a:lnTo>
                      <a:pt x="596" y="95"/>
                    </a:lnTo>
                    <a:lnTo>
                      <a:pt x="583" y="111"/>
                    </a:lnTo>
                    <a:lnTo>
                      <a:pt x="565" y="123"/>
                    </a:lnTo>
                    <a:lnTo>
                      <a:pt x="465" y="156"/>
                    </a:lnTo>
                    <a:lnTo>
                      <a:pt x="273" y="212"/>
                    </a:lnTo>
                    <a:lnTo>
                      <a:pt x="93" y="262"/>
                    </a:lnTo>
                    <a:lnTo>
                      <a:pt x="6" y="284"/>
                    </a:lnTo>
                    <a:lnTo>
                      <a:pt x="0" y="217"/>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2" name="Freeform 748"/>
              <p:cNvSpPr>
                <a:spLocks/>
              </p:cNvSpPr>
              <p:nvPr/>
            </p:nvSpPr>
            <p:spPr bwMode="auto">
              <a:xfrm>
                <a:off x="14382" y="1050"/>
                <a:ext cx="602" cy="284"/>
              </a:xfrm>
              <a:custGeom>
                <a:avLst/>
                <a:gdLst/>
                <a:ahLst/>
                <a:cxnLst>
                  <a:cxn ang="0">
                    <a:pos x="0" y="217"/>
                  </a:cxn>
                  <a:cxn ang="0">
                    <a:pos x="62" y="184"/>
                  </a:cxn>
                  <a:cxn ang="0">
                    <a:pos x="211" y="111"/>
                  </a:cxn>
                  <a:cxn ang="0">
                    <a:pos x="304" y="67"/>
                  </a:cxn>
                  <a:cxn ang="0">
                    <a:pos x="391" y="33"/>
                  </a:cxn>
                  <a:cxn ang="0">
                    <a:pos x="471" y="11"/>
                  </a:cxn>
                  <a:cxn ang="0">
                    <a:pos x="534" y="0"/>
                  </a:cxn>
                  <a:cxn ang="0">
                    <a:pos x="558" y="6"/>
                  </a:cxn>
                  <a:cxn ang="0">
                    <a:pos x="583" y="17"/>
                  </a:cxn>
                  <a:cxn ang="0">
                    <a:pos x="596" y="33"/>
                  </a:cxn>
                  <a:cxn ang="0">
                    <a:pos x="602" y="56"/>
                  </a:cxn>
                  <a:cxn ang="0">
                    <a:pos x="602" y="72"/>
                  </a:cxn>
                  <a:cxn ang="0">
                    <a:pos x="596" y="95"/>
                  </a:cxn>
                  <a:cxn ang="0">
                    <a:pos x="583" y="111"/>
                  </a:cxn>
                  <a:cxn ang="0">
                    <a:pos x="565" y="123"/>
                  </a:cxn>
                  <a:cxn ang="0">
                    <a:pos x="465" y="156"/>
                  </a:cxn>
                  <a:cxn ang="0">
                    <a:pos x="273" y="212"/>
                  </a:cxn>
                  <a:cxn ang="0">
                    <a:pos x="93" y="262"/>
                  </a:cxn>
                  <a:cxn ang="0">
                    <a:pos x="6" y="284"/>
                  </a:cxn>
                  <a:cxn ang="0">
                    <a:pos x="0" y="217"/>
                  </a:cxn>
                </a:cxnLst>
                <a:rect l="0" t="0" r="r" b="b"/>
                <a:pathLst>
                  <a:path w="602" h="284">
                    <a:moveTo>
                      <a:pt x="0" y="217"/>
                    </a:moveTo>
                    <a:lnTo>
                      <a:pt x="62" y="184"/>
                    </a:lnTo>
                    <a:lnTo>
                      <a:pt x="211" y="111"/>
                    </a:lnTo>
                    <a:lnTo>
                      <a:pt x="304" y="67"/>
                    </a:lnTo>
                    <a:lnTo>
                      <a:pt x="391" y="33"/>
                    </a:lnTo>
                    <a:lnTo>
                      <a:pt x="471" y="11"/>
                    </a:lnTo>
                    <a:lnTo>
                      <a:pt x="534" y="0"/>
                    </a:lnTo>
                    <a:lnTo>
                      <a:pt x="558" y="6"/>
                    </a:lnTo>
                    <a:lnTo>
                      <a:pt x="583" y="17"/>
                    </a:lnTo>
                    <a:lnTo>
                      <a:pt x="596" y="33"/>
                    </a:lnTo>
                    <a:lnTo>
                      <a:pt x="602" y="56"/>
                    </a:lnTo>
                    <a:lnTo>
                      <a:pt x="602" y="72"/>
                    </a:lnTo>
                    <a:lnTo>
                      <a:pt x="596" y="95"/>
                    </a:lnTo>
                    <a:lnTo>
                      <a:pt x="583" y="111"/>
                    </a:lnTo>
                    <a:lnTo>
                      <a:pt x="565" y="123"/>
                    </a:lnTo>
                    <a:lnTo>
                      <a:pt x="465" y="156"/>
                    </a:lnTo>
                    <a:lnTo>
                      <a:pt x="273" y="212"/>
                    </a:lnTo>
                    <a:lnTo>
                      <a:pt x="93" y="262"/>
                    </a:lnTo>
                    <a:lnTo>
                      <a:pt x="6" y="284"/>
                    </a:lnTo>
                    <a:lnTo>
                      <a:pt x="0" y="217"/>
                    </a:lnTo>
                    <a:close/>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3" name="Freeform 749"/>
              <p:cNvSpPr>
                <a:spLocks/>
              </p:cNvSpPr>
              <p:nvPr/>
            </p:nvSpPr>
            <p:spPr bwMode="auto">
              <a:xfrm>
                <a:off x="14289" y="1161"/>
                <a:ext cx="689" cy="212"/>
              </a:xfrm>
              <a:custGeom>
                <a:avLst/>
                <a:gdLst/>
                <a:ahLst/>
                <a:cxnLst>
                  <a:cxn ang="0">
                    <a:pos x="87" y="151"/>
                  </a:cxn>
                  <a:cxn ang="0">
                    <a:pos x="149" y="123"/>
                  </a:cxn>
                  <a:cxn ang="0">
                    <a:pos x="298" y="67"/>
                  </a:cxn>
                  <a:cxn ang="0">
                    <a:pos x="391" y="34"/>
                  </a:cxn>
                  <a:cxn ang="0">
                    <a:pos x="478" y="12"/>
                  </a:cxn>
                  <a:cxn ang="0">
                    <a:pos x="515" y="6"/>
                  </a:cxn>
                  <a:cxn ang="0">
                    <a:pos x="552" y="0"/>
                  </a:cxn>
                  <a:cxn ang="0">
                    <a:pos x="589" y="0"/>
                  </a:cxn>
                  <a:cxn ang="0">
                    <a:pos x="614" y="0"/>
                  </a:cxn>
                  <a:cxn ang="0">
                    <a:pos x="639" y="12"/>
                  </a:cxn>
                  <a:cxn ang="0">
                    <a:pos x="658" y="17"/>
                  </a:cxn>
                  <a:cxn ang="0">
                    <a:pos x="670" y="28"/>
                  </a:cxn>
                  <a:cxn ang="0">
                    <a:pos x="682" y="39"/>
                  </a:cxn>
                  <a:cxn ang="0">
                    <a:pos x="689" y="67"/>
                  </a:cxn>
                  <a:cxn ang="0">
                    <a:pos x="689" y="90"/>
                  </a:cxn>
                  <a:cxn ang="0">
                    <a:pos x="676" y="112"/>
                  </a:cxn>
                  <a:cxn ang="0">
                    <a:pos x="651" y="129"/>
                  </a:cxn>
                  <a:cxn ang="0">
                    <a:pos x="633" y="145"/>
                  </a:cxn>
                  <a:cxn ang="0">
                    <a:pos x="608" y="145"/>
                  </a:cxn>
                  <a:cxn ang="0">
                    <a:pos x="571" y="140"/>
                  </a:cxn>
                  <a:cxn ang="0">
                    <a:pos x="558" y="134"/>
                  </a:cxn>
                  <a:cxn ang="0">
                    <a:pos x="552" y="129"/>
                  </a:cxn>
                  <a:cxn ang="0">
                    <a:pos x="552" y="112"/>
                  </a:cxn>
                  <a:cxn ang="0">
                    <a:pos x="552" y="106"/>
                  </a:cxn>
                  <a:cxn ang="0">
                    <a:pos x="546" y="101"/>
                  </a:cxn>
                  <a:cxn ang="0">
                    <a:pos x="533" y="95"/>
                  </a:cxn>
                  <a:cxn ang="0">
                    <a:pos x="509" y="95"/>
                  </a:cxn>
                  <a:cxn ang="0">
                    <a:pos x="459" y="95"/>
                  </a:cxn>
                  <a:cxn ang="0">
                    <a:pos x="378" y="106"/>
                  </a:cxn>
                  <a:cxn ang="0">
                    <a:pos x="267" y="134"/>
                  </a:cxn>
                  <a:cxn ang="0">
                    <a:pos x="112" y="184"/>
                  </a:cxn>
                  <a:cxn ang="0">
                    <a:pos x="43" y="207"/>
                  </a:cxn>
                  <a:cxn ang="0">
                    <a:pos x="12" y="212"/>
                  </a:cxn>
                  <a:cxn ang="0">
                    <a:pos x="6" y="212"/>
                  </a:cxn>
                  <a:cxn ang="0">
                    <a:pos x="0" y="212"/>
                  </a:cxn>
                  <a:cxn ang="0">
                    <a:pos x="6" y="207"/>
                  </a:cxn>
                  <a:cxn ang="0">
                    <a:pos x="12" y="201"/>
                  </a:cxn>
                  <a:cxn ang="0">
                    <a:pos x="56" y="168"/>
                  </a:cxn>
                  <a:cxn ang="0">
                    <a:pos x="87" y="151"/>
                  </a:cxn>
                </a:cxnLst>
                <a:rect l="0" t="0" r="r" b="b"/>
                <a:pathLst>
                  <a:path w="689" h="212">
                    <a:moveTo>
                      <a:pt x="87" y="151"/>
                    </a:moveTo>
                    <a:lnTo>
                      <a:pt x="149" y="123"/>
                    </a:lnTo>
                    <a:lnTo>
                      <a:pt x="298" y="67"/>
                    </a:lnTo>
                    <a:lnTo>
                      <a:pt x="391" y="34"/>
                    </a:lnTo>
                    <a:lnTo>
                      <a:pt x="478" y="12"/>
                    </a:lnTo>
                    <a:lnTo>
                      <a:pt x="515" y="6"/>
                    </a:lnTo>
                    <a:lnTo>
                      <a:pt x="552" y="0"/>
                    </a:lnTo>
                    <a:lnTo>
                      <a:pt x="589" y="0"/>
                    </a:lnTo>
                    <a:lnTo>
                      <a:pt x="614" y="0"/>
                    </a:lnTo>
                    <a:lnTo>
                      <a:pt x="639" y="12"/>
                    </a:lnTo>
                    <a:lnTo>
                      <a:pt x="658" y="17"/>
                    </a:lnTo>
                    <a:lnTo>
                      <a:pt x="670" y="28"/>
                    </a:lnTo>
                    <a:lnTo>
                      <a:pt x="682" y="39"/>
                    </a:lnTo>
                    <a:lnTo>
                      <a:pt x="689" y="67"/>
                    </a:lnTo>
                    <a:lnTo>
                      <a:pt x="689" y="90"/>
                    </a:lnTo>
                    <a:lnTo>
                      <a:pt x="676" y="112"/>
                    </a:lnTo>
                    <a:lnTo>
                      <a:pt x="651" y="129"/>
                    </a:lnTo>
                    <a:lnTo>
                      <a:pt x="633" y="145"/>
                    </a:lnTo>
                    <a:lnTo>
                      <a:pt x="608" y="145"/>
                    </a:lnTo>
                    <a:lnTo>
                      <a:pt x="571" y="140"/>
                    </a:lnTo>
                    <a:lnTo>
                      <a:pt x="558" y="134"/>
                    </a:lnTo>
                    <a:lnTo>
                      <a:pt x="552" y="129"/>
                    </a:lnTo>
                    <a:lnTo>
                      <a:pt x="552" y="112"/>
                    </a:lnTo>
                    <a:lnTo>
                      <a:pt x="552" y="106"/>
                    </a:lnTo>
                    <a:lnTo>
                      <a:pt x="546" y="101"/>
                    </a:lnTo>
                    <a:lnTo>
                      <a:pt x="533" y="95"/>
                    </a:lnTo>
                    <a:lnTo>
                      <a:pt x="509" y="95"/>
                    </a:lnTo>
                    <a:lnTo>
                      <a:pt x="459" y="95"/>
                    </a:lnTo>
                    <a:lnTo>
                      <a:pt x="378" y="106"/>
                    </a:lnTo>
                    <a:lnTo>
                      <a:pt x="267" y="134"/>
                    </a:lnTo>
                    <a:lnTo>
                      <a:pt x="112" y="184"/>
                    </a:lnTo>
                    <a:lnTo>
                      <a:pt x="43" y="207"/>
                    </a:lnTo>
                    <a:lnTo>
                      <a:pt x="12" y="212"/>
                    </a:lnTo>
                    <a:lnTo>
                      <a:pt x="6" y="212"/>
                    </a:lnTo>
                    <a:lnTo>
                      <a:pt x="0" y="212"/>
                    </a:lnTo>
                    <a:lnTo>
                      <a:pt x="6" y="207"/>
                    </a:lnTo>
                    <a:lnTo>
                      <a:pt x="12" y="201"/>
                    </a:lnTo>
                    <a:lnTo>
                      <a:pt x="56" y="168"/>
                    </a:lnTo>
                    <a:lnTo>
                      <a:pt x="87" y="151"/>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4" name="Freeform 750"/>
              <p:cNvSpPr>
                <a:spLocks/>
              </p:cNvSpPr>
              <p:nvPr/>
            </p:nvSpPr>
            <p:spPr bwMode="auto">
              <a:xfrm>
                <a:off x="14289" y="1161"/>
                <a:ext cx="689" cy="212"/>
              </a:xfrm>
              <a:custGeom>
                <a:avLst/>
                <a:gdLst/>
                <a:ahLst/>
                <a:cxnLst>
                  <a:cxn ang="0">
                    <a:pos x="87" y="151"/>
                  </a:cxn>
                  <a:cxn ang="0">
                    <a:pos x="149" y="123"/>
                  </a:cxn>
                  <a:cxn ang="0">
                    <a:pos x="298" y="67"/>
                  </a:cxn>
                  <a:cxn ang="0">
                    <a:pos x="391" y="34"/>
                  </a:cxn>
                  <a:cxn ang="0">
                    <a:pos x="478" y="12"/>
                  </a:cxn>
                  <a:cxn ang="0">
                    <a:pos x="515" y="6"/>
                  </a:cxn>
                  <a:cxn ang="0">
                    <a:pos x="552" y="0"/>
                  </a:cxn>
                  <a:cxn ang="0">
                    <a:pos x="589" y="0"/>
                  </a:cxn>
                  <a:cxn ang="0">
                    <a:pos x="614" y="0"/>
                  </a:cxn>
                  <a:cxn ang="0">
                    <a:pos x="639" y="12"/>
                  </a:cxn>
                  <a:cxn ang="0">
                    <a:pos x="658" y="17"/>
                  </a:cxn>
                  <a:cxn ang="0">
                    <a:pos x="670" y="28"/>
                  </a:cxn>
                  <a:cxn ang="0">
                    <a:pos x="682" y="39"/>
                  </a:cxn>
                  <a:cxn ang="0">
                    <a:pos x="689" y="67"/>
                  </a:cxn>
                  <a:cxn ang="0">
                    <a:pos x="689" y="90"/>
                  </a:cxn>
                  <a:cxn ang="0">
                    <a:pos x="676" y="112"/>
                  </a:cxn>
                  <a:cxn ang="0">
                    <a:pos x="651" y="129"/>
                  </a:cxn>
                  <a:cxn ang="0">
                    <a:pos x="633" y="145"/>
                  </a:cxn>
                  <a:cxn ang="0">
                    <a:pos x="608" y="145"/>
                  </a:cxn>
                  <a:cxn ang="0">
                    <a:pos x="571" y="140"/>
                  </a:cxn>
                  <a:cxn ang="0">
                    <a:pos x="558" y="134"/>
                  </a:cxn>
                  <a:cxn ang="0">
                    <a:pos x="552" y="129"/>
                  </a:cxn>
                  <a:cxn ang="0">
                    <a:pos x="552" y="112"/>
                  </a:cxn>
                  <a:cxn ang="0">
                    <a:pos x="552" y="106"/>
                  </a:cxn>
                  <a:cxn ang="0">
                    <a:pos x="546" y="101"/>
                  </a:cxn>
                  <a:cxn ang="0">
                    <a:pos x="533" y="95"/>
                  </a:cxn>
                  <a:cxn ang="0">
                    <a:pos x="509" y="95"/>
                  </a:cxn>
                  <a:cxn ang="0">
                    <a:pos x="459" y="95"/>
                  </a:cxn>
                  <a:cxn ang="0">
                    <a:pos x="378" y="106"/>
                  </a:cxn>
                  <a:cxn ang="0">
                    <a:pos x="267" y="134"/>
                  </a:cxn>
                  <a:cxn ang="0">
                    <a:pos x="112" y="184"/>
                  </a:cxn>
                  <a:cxn ang="0">
                    <a:pos x="43" y="207"/>
                  </a:cxn>
                  <a:cxn ang="0">
                    <a:pos x="12" y="212"/>
                  </a:cxn>
                  <a:cxn ang="0">
                    <a:pos x="6" y="212"/>
                  </a:cxn>
                  <a:cxn ang="0">
                    <a:pos x="0" y="212"/>
                  </a:cxn>
                  <a:cxn ang="0">
                    <a:pos x="6" y="207"/>
                  </a:cxn>
                  <a:cxn ang="0">
                    <a:pos x="12" y="201"/>
                  </a:cxn>
                  <a:cxn ang="0">
                    <a:pos x="56" y="168"/>
                  </a:cxn>
                  <a:cxn ang="0">
                    <a:pos x="87" y="151"/>
                  </a:cxn>
                </a:cxnLst>
                <a:rect l="0" t="0" r="r" b="b"/>
                <a:pathLst>
                  <a:path w="689" h="212">
                    <a:moveTo>
                      <a:pt x="87" y="151"/>
                    </a:moveTo>
                    <a:lnTo>
                      <a:pt x="149" y="123"/>
                    </a:lnTo>
                    <a:lnTo>
                      <a:pt x="298" y="67"/>
                    </a:lnTo>
                    <a:lnTo>
                      <a:pt x="391" y="34"/>
                    </a:lnTo>
                    <a:lnTo>
                      <a:pt x="478" y="12"/>
                    </a:lnTo>
                    <a:lnTo>
                      <a:pt x="515" y="6"/>
                    </a:lnTo>
                    <a:lnTo>
                      <a:pt x="552" y="0"/>
                    </a:lnTo>
                    <a:lnTo>
                      <a:pt x="589" y="0"/>
                    </a:lnTo>
                    <a:lnTo>
                      <a:pt x="614" y="0"/>
                    </a:lnTo>
                    <a:lnTo>
                      <a:pt x="639" y="12"/>
                    </a:lnTo>
                    <a:lnTo>
                      <a:pt x="658" y="17"/>
                    </a:lnTo>
                    <a:lnTo>
                      <a:pt x="670" y="28"/>
                    </a:lnTo>
                    <a:lnTo>
                      <a:pt x="682" y="39"/>
                    </a:lnTo>
                    <a:lnTo>
                      <a:pt x="689" y="67"/>
                    </a:lnTo>
                    <a:lnTo>
                      <a:pt x="689" y="90"/>
                    </a:lnTo>
                    <a:lnTo>
                      <a:pt x="676" y="112"/>
                    </a:lnTo>
                    <a:lnTo>
                      <a:pt x="651" y="129"/>
                    </a:lnTo>
                    <a:lnTo>
                      <a:pt x="633" y="145"/>
                    </a:lnTo>
                    <a:lnTo>
                      <a:pt x="608" y="145"/>
                    </a:lnTo>
                    <a:lnTo>
                      <a:pt x="571" y="140"/>
                    </a:lnTo>
                    <a:lnTo>
                      <a:pt x="558" y="134"/>
                    </a:lnTo>
                    <a:lnTo>
                      <a:pt x="552" y="129"/>
                    </a:lnTo>
                    <a:lnTo>
                      <a:pt x="552" y="112"/>
                    </a:lnTo>
                    <a:lnTo>
                      <a:pt x="552" y="106"/>
                    </a:lnTo>
                    <a:lnTo>
                      <a:pt x="546" y="101"/>
                    </a:lnTo>
                    <a:lnTo>
                      <a:pt x="533" y="95"/>
                    </a:lnTo>
                    <a:lnTo>
                      <a:pt x="509" y="95"/>
                    </a:lnTo>
                    <a:lnTo>
                      <a:pt x="459" y="95"/>
                    </a:lnTo>
                    <a:lnTo>
                      <a:pt x="378" y="106"/>
                    </a:lnTo>
                    <a:lnTo>
                      <a:pt x="267" y="134"/>
                    </a:lnTo>
                    <a:lnTo>
                      <a:pt x="112" y="184"/>
                    </a:lnTo>
                    <a:lnTo>
                      <a:pt x="43" y="207"/>
                    </a:lnTo>
                    <a:lnTo>
                      <a:pt x="12" y="212"/>
                    </a:lnTo>
                    <a:lnTo>
                      <a:pt x="6" y="212"/>
                    </a:lnTo>
                    <a:lnTo>
                      <a:pt x="0" y="212"/>
                    </a:lnTo>
                    <a:lnTo>
                      <a:pt x="6" y="207"/>
                    </a:lnTo>
                    <a:lnTo>
                      <a:pt x="12" y="201"/>
                    </a:lnTo>
                    <a:lnTo>
                      <a:pt x="56" y="168"/>
                    </a:lnTo>
                    <a:lnTo>
                      <a:pt x="87" y="151"/>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5" name="Freeform 751"/>
              <p:cNvSpPr>
                <a:spLocks/>
              </p:cNvSpPr>
              <p:nvPr/>
            </p:nvSpPr>
            <p:spPr bwMode="auto">
              <a:xfrm>
                <a:off x="14314" y="671"/>
                <a:ext cx="384" cy="541"/>
              </a:xfrm>
              <a:custGeom>
                <a:avLst/>
                <a:gdLst/>
                <a:ahLst/>
                <a:cxnLst>
                  <a:cxn ang="0">
                    <a:pos x="68" y="541"/>
                  </a:cxn>
                  <a:cxn ang="0">
                    <a:pos x="118" y="479"/>
                  </a:cxn>
                  <a:cxn ang="0">
                    <a:pos x="223" y="346"/>
                  </a:cxn>
                  <a:cxn ang="0">
                    <a:pos x="285" y="268"/>
                  </a:cxn>
                  <a:cxn ang="0">
                    <a:pos x="335" y="189"/>
                  </a:cxn>
                  <a:cxn ang="0">
                    <a:pos x="353" y="150"/>
                  </a:cxn>
                  <a:cxn ang="0">
                    <a:pos x="372" y="117"/>
                  </a:cxn>
                  <a:cxn ang="0">
                    <a:pos x="378" y="84"/>
                  </a:cxn>
                  <a:cxn ang="0">
                    <a:pos x="384" y="61"/>
                  </a:cxn>
                  <a:cxn ang="0">
                    <a:pos x="378" y="33"/>
                  </a:cxn>
                  <a:cxn ang="0">
                    <a:pos x="366" y="17"/>
                  </a:cxn>
                  <a:cxn ang="0">
                    <a:pos x="341" y="6"/>
                  </a:cxn>
                  <a:cxn ang="0">
                    <a:pos x="322" y="0"/>
                  </a:cxn>
                  <a:cxn ang="0">
                    <a:pos x="298" y="0"/>
                  </a:cxn>
                  <a:cxn ang="0">
                    <a:pos x="273" y="6"/>
                  </a:cxn>
                  <a:cxn ang="0">
                    <a:pos x="254" y="17"/>
                  </a:cxn>
                  <a:cxn ang="0">
                    <a:pos x="242" y="33"/>
                  </a:cxn>
                  <a:cxn ang="0">
                    <a:pos x="198" y="123"/>
                  </a:cxn>
                  <a:cxn ang="0">
                    <a:pos x="118" y="295"/>
                  </a:cxn>
                  <a:cxn ang="0">
                    <a:pos x="37" y="457"/>
                  </a:cxn>
                  <a:cxn ang="0">
                    <a:pos x="0" y="529"/>
                  </a:cxn>
                  <a:cxn ang="0">
                    <a:pos x="68" y="541"/>
                  </a:cxn>
                </a:cxnLst>
                <a:rect l="0" t="0" r="r" b="b"/>
                <a:pathLst>
                  <a:path w="384" h="541">
                    <a:moveTo>
                      <a:pt x="68" y="541"/>
                    </a:moveTo>
                    <a:lnTo>
                      <a:pt x="118" y="479"/>
                    </a:lnTo>
                    <a:lnTo>
                      <a:pt x="223" y="346"/>
                    </a:lnTo>
                    <a:lnTo>
                      <a:pt x="285" y="268"/>
                    </a:lnTo>
                    <a:lnTo>
                      <a:pt x="335" y="189"/>
                    </a:lnTo>
                    <a:lnTo>
                      <a:pt x="353" y="150"/>
                    </a:lnTo>
                    <a:lnTo>
                      <a:pt x="372" y="117"/>
                    </a:lnTo>
                    <a:lnTo>
                      <a:pt x="378" y="84"/>
                    </a:lnTo>
                    <a:lnTo>
                      <a:pt x="384" y="61"/>
                    </a:lnTo>
                    <a:lnTo>
                      <a:pt x="378" y="33"/>
                    </a:lnTo>
                    <a:lnTo>
                      <a:pt x="366" y="17"/>
                    </a:lnTo>
                    <a:lnTo>
                      <a:pt x="341" y="6"/>
                    </a:lnTo>
                    <a:lnTo>
                      <a:pt x="322" y="0"/>
                    </a:lnTo>
                    <a:lnTo>
                      <a:pt x="298" y="0"/>
                    </a:lnTo>
                    <a:lnTo>
                      <a:pt x="273" y="6"/>
                    </a:lnTo>
                    <a:lnTo>
                      <a:pt x="254" y="17"/>
                    </a:lnTo>
                    <a:lnTo>
                      <a:pt x="242" y="33"/>
                    </a:lnTo>
                    <a:lnTo>
                      <a:pt x="198" y="123"/>
                    </a:lnTo>
                    <a:lnTo>
                      <a:pt x="118" y="295"/>
                    </a:lnTo>
                    <a:lnTo>
                      <a:pt x="37" y="457"/>
                    </a:lnTo>
                    <a:lnTo>
                      <a:pt x="0" y="529"/>
                    </a:lnTo>
                    <a:lnTo>
                      <a:pt x="68" y="541"/>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6" name="Freeform 752"/>
              <p:cNvSpPr>
                <a:spLocks/>
              </p:cNvSpPr>
              <p:nvPr/>
            </p:nvSpPr>
            <p:spPr bwMode="auto">
              <a:xfrm>
                <a:off x="14314" y="671"/>
                <a:ext cx="384" cy="541"/>
              </a:xfrm>
              <a:custGeom>
                <a:avLst/>
                <a:gdLst/>
                <a:ahLst/>
                <a:cxnLst>
                  <a:cxn ang="0">
                    <a:pos x="68" y="541"/>
                  </a:cxn>
                  <a:cxn ang="0">
                    <a:pos x="118" y="479"/>
                  </a:cxn>
                  <a:cxn ang="0">
                    <a:pos x="223" y="346"/>
                  </a:cxn>
                  <a:cxn ang="0">
                    <a:pos x="285" y="268"/>
                  </a:cxn>
                  <a:cxn ang="0">
                    <a:pos x="335" y="189"/>
                  </a:cxn>
                  <a:cxn ang="0">
                    <a:pos x="353" y="150"/>
                  </a:cxn>
                  <a:cxn ang="0">
                    <a:pos x="372" y="117"/>
                  </a:cxn>
                  <a:cxn ang="0">
                    <a:pos x="378" y="84"/>
                  </a:cxn>
                  <a:cxn ang="0">
                    <a:pos x="384" y="61"/>
                  </a:cxn>
                  <a:cxn ang="0">
                    <a:pos x="378" y="33"/>
                  </a:cxn>
                  <a:cxn ang="0">
                    <a:pos x="366" y="17"/>
                  </a:cxn>
                  <a:cxn ang="0">
                    <a:pos x="341" y="6"/>
                  </a:cxn>
                  <a:cxn ang="0">
                    <a:pos x="322" y="0"/>
                  </a:cxn>
                  <a:cxn ang="0">
                    <a:pos x="298" y="0"/>
                  </a:cxn>
                  <a:cxn ang="0">
                    <a:pos x="273" y="6"/>
                  </a:cxn>
                  <a:cxn ang="0">
                    <a:pos x="254" y="17"/>
                  </a:cxn>
                  <a:cxn ang="0">
                    <a:pos x="242" y="33"/>
                  </a:cxn>
                  <a:cxn ang="0">
                    <a:pos x="198" y="123"/>
                  </a:cxn>
                  <a:cxn ang="0">
                    <a:pos x="118" y="295"/>
                  </a:cxn>
                  <a:cxn ang="0">
                    <a:pos x="37" y="457"/>
                  </a:cxn>
                  <a:cxn ang="0">
                    <a:pos x="0" y="529"/>
                  </a:cxn>
                  <a:cxn ang="0">
                    <a:pos x="68" y="541"/>
                  </a:cxn>
                </a:cxnLst>
                <a:rect l="0" t="0" r="r" b="b"/>
                <a:pathLst>
                  <a:path w="384" h="541">
                    <a:moveTo>
                      <a:pt x="68" y="541"/>
                    </a:moveTo>
                    <a:lnTo>
                      <a:pt x="118" y="479"/>
                    </a:lnTo>
                    <a:lnTo>
                      <a:pt x="223" y="346"/>
                    </a:lnTo>
                    <a:lnTo>
                      <a:pt x="285" y="268"/>
                    </a:lnTo>
                    <a:lnTo>
                      <a:pt x="335" y="189"/>
                    </a:lnTo>
                    <a:lnTo>
                      <a:pt x="353" y="150"/>
                    </a:lnTo>
                    <a:lnTo>
                      <a:pt x="372" y="117"/>
                    </a:lnTo>
                    <a:lnTo>
                      <a:pt x="378" y="84"/>
                    </a:lnTo>
                    <a:lnTo>
                      <a:pt x="384" y="61"/>
                    </a:lnTo>
                    <a:lnTo>
                      <a:pt x="378" y="33"/>
                    </a:lnTo>
                    <a:lnTo>
                      <a:pt x="366" y="17"/>
                    </a:lnTo>
                    <a:lnTo>
                      <a:pt x="341" y="6"/>
                    </a:lnTo>
                    <a:lnTo>
                      <a:pt x="322" y="0"/>
                    </a:lnTo>
                    <a:lnTo>
                      <a:pt x="298" y="0"/>
                    </a:lnTo>
                    <a:lnTo>
                      <a:pt x="273" y="6"/>
                    </a:lnTo>
                    <a:lnTo>
                      <a:pt x="254" y="17"/>
                    </a:lnTo>
                    <a:lnTo>
                      <a:pt x="242" y="33"/>
                    </a:lnTo>
                    <a:lnTo>
                      <a:pt x="198" y="123"/>
                    </a:lnTo>
                    <a:lnTo>
                      <a:pt x="118" y="295"/>
                    </a:lnTo>
                    <a:lnTo>
                      <a:pt x="37" y="457"/>
                    </a:lnTo>
                    <a:lnTo>
                      <a:pt x="0" y="529"/>
                    </a:lnTo>
                    <a:lnTo>
                      <a:pt x="68" y="541"/>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7" name="Freeform 753"/>
              <p:cNvSpPr>
                <a:spLocks/>
              </p:cNvSpPr>
              <p:nvPr/>
            </p:nvSpPr>
            <p:spPr bwMode="auto">
              <a:xfrm>
                <a:off x="14245" y="671"/>
                <a:ext cx="311" cy="546"/>
              </a:xfrm>
              <a:custGeom>
                <a:avLst/>
                <a:gdLst/>
                <a:ahLst/>
                <a:cxnLst>
                  <a:cxn ang="0">
                    <a:pos x="75" y="546"/>
                  </a:cxn>
                  <a:cxn ang="0">
                    <a:pos x="112" y="485"/>
                  </a:cxn>
                  <a:cxn ang="0">
                    <a:pos x="193" y="351"/>
                  </a:cxn>
                  <a:cxn ang="0">
                    <a:pos x="236" y="268"/>
                  </a:cxn>
                  <a:cxn ang="0">
                    <a:pos x="273" y="189"/>
                  </a:cxn>
                  <a:cxn ang="0">
                    <a:pos x="304" y="117"/>
                  </a:cxn>
                  <a:cxn ang="0">
                    <a:pos x="311" y="61"/>
                  </a:cxn>
                  <a:cxn ang="0">
                    <a:pos x="304" y="39"/>
                  </a:cxn>
                  <a:cxn ang="0">
                    <a:pos x="292" y="17"/>
                  </a:cxn>
                  <a:cxn ang="0">
                    <a:pos x="273" y="6"/>
                  </a:cxn>
                  <a:cxn ang="0">
                    <a:pos x="249" y="0"/>
                  </a:cxn>
                  <a:cxn ang="0">
                    <a:pos x="224" y="0"/>
                  </a:cxn>
                  <a:cxn ang="0">
                    <a:pos x="205" y="6"/>
                  </a:cxn>
                  <a:cxn ang="0">
                    <a:pos x="187" y="17"/>
                  </a:cxn>
                  <a:cxn ang="0">
                    <a:pos x="174" y="33"/>
                  </a:cxn>
                  <a:cxn ang="0">
                    <a:pos x="143" y="123"/>
                  </a:cxn>
                  <a:cxn ang="0">
                    <a:pos x="81" y="295"/>
                  </a:cxn>
                  <a:cxn ang="0">
                    <a:pos x="25" y="463"/>
                  </a:cxn>
                  <a:cxn ang="0">
                    <a:pos x="0" y="535"/>
                  </a:cxn>
                  <a:cxn ang="0">
                    <a:pos x="75" y="546"/>
                  </a:cxn>
                </a:cxnLst>
                <a:rect l="0" t="0" r="r" b="b"/>
                <a:pathLst>
                  <a:path w="311" h="546">
                    <a:moveTo>
                      <a:pt x="75" y="546"/>
                    </a:moveTo>
                    <a:lnTo>
                      <a:pt x="112" y="485"/>
                    </a:lnTo>
                    <a:lnTo>
                      <a:pt x="193" y="351"/>
                    </a:lnTo>
                    <a:lnTo>
                      <a:pt x="236" y="268"/>
                    </a:lnTo>
                    <a:lnTo>
                      <a:pt x="273" y="189"/>
                    </a:lnTo>
                    <a:lnTo>
                      <a:pt x="304" y="117"/>
                    </a:lnTo>
                    <a:lnTo>
                      <a:pt x="311" y="61"/>
                    </a:lnTo>
                    <a:lnTo>
                      <a:pt x="304" y="39"/>
                    </a:lnTo>
                    <a:lnTo>
                      <a:pt x="292" y="17"/>
                    </a:lnTo>
                    <a:lnTo>
                      <a:pt x="273" y="6"/>
                    </a:lnTo>
                    <a:lnTo>
                      <a:pt x="249" y="0"/>
                    </a:lnTo>
                    <a:lnTo>
                      <a:pt x="224" y="0"/>
                    </a:lnTo>
                    <a:lnTo>
                      <a:pt x="205" y="6"/>
                    </a:lnTo>
                    <a:lnTo>
                      <a:pt x="187" y="17"/>
                    </a:lnTo>
                    <a:lnTo>
                      <a:pt x="174" y="33"/>
                    </a:lnTo>
                    <a:lnTo>
                      <a:pt x="143" y="123"/>
                    </a:lnTo>
                    <a:lnTo>
                      <a:pt x="81" y="295"/>
                    </a:lnTo>
                    <a:lnTo>
                      <a:pt x="25" y="463"/>
                    </a:lnTo>
                    <a:lnTo>
                      <a:pt x="0" y="535"/>
                    </a:lnTo>
                    <a:lnTo>
                      <a:pt x="75" y="546"/>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8" name="Freeform 754"/>
              <p:cNvSpPr>
                <a:spLocks/>
              </p:cNvSpPr>
              <p:nvPr/>
            </p:nvSpPr>
            <p:spPr bwMode="auto">
              <a:xfrm>
                <a:off x="14245" y="671"/>
                <a:ext cx="311" cy="546"/>
              </a:xfrm>
              <a:custGeom>
                <a:avLst/>
                <a:gdLst/>
                <a:ahLst/>
                <a:cxnLst>
                  <a:cxn ang="0">
                    <a:pos x="75" y="546"/>
                  </a:cxn>
                  <a:cxn ang="0">
                    <a:pos x="112" y="485"/>
                  </a:cxn>
                  <a:cxn ang="0">
                    <a:pos x="193" y="351"/>
                  </a:cxn>
                  <a:cxn ang="0">
                    <a:pos x="236" y="268"/>
                  </a:cxn>
                  <a:cxn ang="0">
                    <a:pos x="273" y="189"/>
                  </a:cxn>
                  <a:cxn ang="0">
                    <a:pos x="304" y="117"/>
                  </a:cxn>
                  <a:cxn ang="0">
                    <a:pos x="311" y="61"/>
                  </a:cxn>
                  <a:cxn ang="0">
                    <a:pos x="304" y="39"/>
                  </a:cxn>
                  <a:cxn ang="0">
                    <a:pos x="292" y="17"/>
                  </a:cxn>
                  <a:cxn ang="0">
                    <a:pos x="273" y="6"/>
                  </a:cxn>
                  <a:cxn ang="0">
                    <a:pos x="249" y="0"/>
                  </a:cxn>
                  <a:cxn ang="0">
                    <a:pos x="224" y="0"/>
                  </a:cxn>
                  <a:cxn ang="0">
                    <a:pos x="205" y="6"/>
                  </a:cxn>
                  <a:cxn ang="0">
                    <a:pos x="187" y="17"/>
                  </a:cxn>
                  <a:cxn ang="0">
                    <a:pos x="174" y="33"/>
                  </a:cxn>
                  <a:cxn ang="0">
                    <a:pos x="143" y="123"/>
                  </a:cxn>
                  <a:cxn ang="0">
                    <a:pos x="81" y="295"/>
                  </a:cxn>
                  <a:cxn ang="0">
                    <a:pos x="25" y="463"/>
                  </a:cxn>
                  <a:cxn ang="0">
                    <a:pos x="0" y="535"/>
                  </a:cxn>
                  <a:cxn ang="0">
                    <a:pos x="75" y="546"/>
                  </a:cxn>
                </a:cxnLst>
                <a:rect l="0" t="0" r="r" b="b"/>
                <a:pathLst>
                  <a:path w="311" h="546">
                    <a:moveTo>
                      <a:pt x="75" y="546"/>
                    </a:moveTo>
                    <a:lnTo>
                      <a:pt x="112" y="485"/>
                    </a:lnTo>
                    <a:lnTo>
                      <a:pt x="193" y="351"/>
                    </a:lnTo>
                    <a:lnTo>
                      <a:pt x="236" y="268"/>
                    </a:lnTo>
                    <a:lnTo>
                      <a:pt x="273" y="189"/>
                    </a:lnTo>
                    <a:lnTo>
                      <a:pt x="304" y="117"/>
                    </a:lnTo>
                    <a:lnTo>
                      <a:pt x="311" y="61"/>
                    </a:lnTo>
                    <a:lnTo>
                      <a:pt x="304" y="39"/>
                    </a:lnTo>
                    <a:lnTo>
                      <a:pt x="292" y="17"/>
                    </a:lnTo>
                    <a:lnTo>
                      <a:pt x="273" y="6"/>
                    </a:lnTo>
                    <a:lnTo>
                      <a:pt x="249" y="0"/>
                    </a:lnTo>
                    <a:lnTo>
                      <a:pt x="224" y="0"/>
                    </a:lnTo>
                    <a:lnTo>
                      <a:pt x="205" y="6"/>
                    </a:lnTo>
                    <a:lnTo>
                      <a:pt x="187" y="17"/>
                    </a:lnTo>
                    <a:lnTo>
                      <a:pt x="174" y="33"/>
                    </a:lnTo>
                    <a:lnTo>
                      <a:pt x="143" y="123"/>
                    </a:lnTo>
                    <a:lnTo>
                      <a:pt x="81" y="295"/>
                    </a:lnTo>
                    <a:lnTo>
                      <a:pt x="25" y="463"/>
                    </a:lnTo>
                    <a:lnTo>
                      <a:pt x="0" y="535"/>
                    </a:lnTo>
                    <a:lnTo>
                      <a:pt x="75" y="546"/>
                    </a:lnTo>
                    <a:close/>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9" name="Freeform 755"/>
              <p:cNvSpPr>
                <a:spLocks/>
              </p:cNvSpPr>
              <p:nvPr/>
            </p:nvSpPr>
            <p:spPr bwMode="auto">
              <a:xfrm>
                <a:off x="14202" y="677"/>
                <a:ext cx="236" cy="618"/>
              </a:xfrm>
              <a:custGeom>
                <a:avLst/>
                <a:gdLst/>
                <a:ahLst/>
                <a:cxnLst>
                  <a:cxn ang="0">
                    <a:pos x="68" y="540"/>
                  </a:cxn>
                  <a:cxn ang="0">
                    <a:pos x="99" y="484"/>
                  </a:cxn>
                  <a:cxn ang="0">
                    <a:pos x="161" y="351"/>
                  </a:cxn>
                  <a:cxn ang="0">
                    <a:pos x="192" y="267"/>
                  </a:cxn>
                  <a:cxn ang="0">
                    <a:pos x="217" y="189"/>
                  </a:cxn>
                  <a:cxn ang="0">
                    <a:pos x="230" y="156"/>
                  </a:cxn>
                  <a:cxn ang="0">
                    <a:pos x="230" y="122"/>
                  </a:cxn>
                  <a:cxn ang="0">
                    <a:pos x="236" y="89"/>
                  </a:cxn>
                  <a:cxn ang="0">
                    <a:pos x="230" y="66"/>
                  </a:cxn>
                  <a:cxn ang="0">
                    <a:pos x="217" y="44"/>
                  </a:cxn>
                  <a:cxn ang="0">
                    <a:pos x="211" y="27"/>
                  </a:cxn>
                  <a:cxn ang="0">
                    <a:pos x="199" y="16"/>
                  </a:cxn>
                  <a:cxn ang="0">
                    <a:pos x="186" y="5"/>
                  </a:cxn>
                  <a:cxn ang="0">
                    <a:pos x="155" y="0"/>
                  </a:cxn>
                  <a:cxn ang="0">
                    <a:pos x="130" y="5"/>
                  </a:cxn>
                  <a:cxn ang="0">
                    <a:pos x="106" y="16"/>
                  </a:cxn>
                  <a:cxn ang="0">
                    <a:pos x="87" y="33"/>
                  </a:cxn>
                  <a:cxn ang="0">
                    <a:pos x="68" y="55"/>
                  </a:cxn>
                  <a:cxn ang="0">
                    <a:pos x="68" y="72"/>
                  </a:cxn>
                  <a:cxn ang="0">
                    <a:pos x="75" y="105"/>
                  </a:cxn>
                  <a:cxn ang="0">
                    <a:pos x="81" y="122"/>
                  </a:cxn>
                  <a:cxn ang="0">
                    <a:pos x="93" y="122"/>
                  </a:cxn>
                  <a:cxn ang="0">
                    <a:pos x="106" y="122"/>
                  </a:cxn>
                  <a:cxn ang="0">
                    <a:pos x="118" y="122"/>
                  </a:cxn>
                  <a:cxn ang="0">
                    <a:pos x="118" y="128"/>
                  </a:cxn>
                  <a:cxn ang="0">
                    <a:pos x="124" y="144"/>
                  </a:cxn>
                  <a:cxn ang="0">
                    <a:pos x="124" y="167"/>
                  </a:cxn>
                  <a:cxn ang="0">
                    <a:pos x="124" y="206"/>
                  </a:cxn>
                  <a:cxn ang="0">
                    <a:pos x="112" y="278"/>
                  </a:cxn>
                  <a:cxn ang="0">
                    <a:pos x="87" y="384"/>
                  </a:cxn>
                  <a:cxn ang="0">
                    <a:pos x="31" y="518"/>
                  </a:cxn>
                  <a:cxn ang="0">
                    <a:pos x="6" y="579"/>
                  </a:cxn>
                  <a:cxn ang="0">
                    <a:pos x="0" y="613"/>
                  </a:cxn>
                  <a:cxn ang="0">
                    <a:pos x="0" y="618"/>
                  </a:cxn>
                  <a:cxn ang="0">
                    <a:pos x="6" y="618"/>
                  </a:cxn>
                  <a:cxn ang="0">
                    <a:pos x="12" y="618"/>
                  </a:cxn>
                  <a:cxn ang="0">
                    <a:pos x="19" y="607"/>
                  </a:cxn>
                  <a:cxn ang="0">
                    <a:pos x="50" y="568"/>
                  </a:cxn>
                  <a:cxn ang="0">
                    <a:pos x="68" y="540"/>
                  </a:cxn>
                </a:cxnLst>
                <a:rect l="0" t="0" r="r" b="b"/>
                <a:pathLst>
                  <a:path w="236" h="618">
                    <a:moveTo>
                      <a:pt x="68" y="540"/>
                    </a:moveTo>
                    <a:lnTo>
                      <a:pt x="99" y="484"/>
                    </a:lnTo>
                    <a:lnTo>
                      <a:pt x="161" y="351"/>
                    </a:lnTo>
                    <a:lnTo>
                      <a:pt x="192" y="267"/>
                    </a:lnTo>
                    <a:lnTo>
                      <a:pt x="217" y="189"/>
                    </a:lnTo>
                    <a:lnTo>
                      <a:pt x="230" y="156"/>
                    </a:lnTo>
                    <a:lnTo>
                      <a:pt x="230" y="122"/>
                    </a:lnTo>
                    <a:lnTo>
                      <a:pt x="236" y="89"/>
                    </a:lnTo>
                    <a:lnTo>
                      <a:pt x="230" y="66"/>
                    </a:lnTo>
                    <a:lnTo>
                      <a:pt x="217" y="44"/>
                    </a:lnTo>
                    <a:lnTo>
                      <a:pt x="211" y="27"/>
                    </a:lnTo>
                    <a:lnTo>
                      <a:pt x="199" y="16"/>
                    </a:lnTo>
                    <a:lnTo>
                      <a:pt x="186" y="5"/>
                    </a:lnTo>
                    <a:lnTo>
                      <a:pt x="155" y="0"/>
                    </a:lnTo>
                    <a:lnTo>
                      <a:pt x="130" y="5"/>
                    </a:lnTo>
                    <a:lnTo>
                      <a:pt x="106" y="16"/>
                    </a:lnTo>
                    <a:lnTo>
                      <a:pt x="87" y="33"/>
                    </a:lnTo>
                    <a:lnTo>
                      <a:pt x="68" y="55"/>
                    </a:lnTo>
                    <a:lnTo>
                      <a:pt x="68" y="72"/>
                    </a:lnTo>
                    <a:lnTo>
                      <a:pt x="75" y="105"/>
                    </a:lnTo>
                    <a:lnTo>
                      <a:pt x="81" y="122"/>
                    </a:lnTo>
                    <a:lnTo>
                      <a:pt x="93" y="122"/>
                    </a:lnTo>
                    <a:lnTo>
                      <a:pt x="106" y="122"/>
                    </a:lnTo>
                    <a:lnTo>
                      <a:pt x="118" y="122"/>
                    </a:lnTo>
                    <a:lnTo>
                      <a:pt x="118" y="128"/>
                    </a:lnTo>
                    <a:lnTo>
                      <a:pt x="124" y="144"/>
                    </a:lnTo>
                    <a:lnTo>
                      <a:pt x="124" y="167"/>
                    </a:lnTo>
                    <a:lnTo>
                      <a:pt x="124" y="206"/>
                    </a:lnTo>
                    <a:lnTo>
                      <a:pt x="112" y="278"/>
                    </a:lnTo>
                    <a:lnTo>
                      <a:pt x="87" y="384"/>
                    </a:lnTo>
                    <a:lnTo>
                      <a:pt x="31" y="518"/>
                    </a:lnTo>
                    <a:lnTo>
                      <a:pt x="6" y="579"/>
                    </a:lnTo>
                    <a:lnTo>
                      <a:pt x="0" y="613"/>
                    </a:lnTo>
                    <a:lnTo>
                      <a:pt x="0" y="618"/>
                    </a:lnTo>
                    <a:lnTo>
                      <a:pt x="6" y="618"/>
                    </a:lnTo>
                    <a:lnTo>
                      <a:pt x="12" y="618"/>
                    </a:lnTo>
                    <a:lnTo>
                      <a:pt x="19" y="607"/>
                    </a:lnTo>
                    <a:lnTo>
                      <a:pt x="50" y="568"/>
                    </a:lnTo>
                    <a:lnTo>
                      <a:pt x="68" y="540"/>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0" name="Freeform 756"/>
              <p:cNvSpPr>
                <a:spLocks/>
              </p:cNvSpPr>
              <p:nvPr/>
            </p:nvSpPr>
            <p:spPr bwMode="auto">
              <a:xfrm>
                <a:off x="14202" y="677"/>
                <a:ext cx="236" cy="618"/>
              </a:xfrm>
              <a:custGeom>
                <a:avLst/>
                <a:gdLst/>
                <a:ahLst/>
                <a:cxnLst>
                  <a:cxn ang="0">
                    <a:pos x="68" y="540"/>
                  </a:cxn>
                  <a:cxn ang="0">
                    <a:pos x="99" y="484"/>
                  </a:cxn>
                  <a:cxn ang="0">
                    <a:pos x="161" y="351"/>
                  </a:cxn>
                  <a:cxn ang="0">
                    <a:pos x="192" y="267"/>
                  </a:cxn>
                  <a:cxn ang="0">
                    <a:pos x="217" y="189"/>
                  </a:cxn>
                  <a:cxn ang="0">
                    <a:pos x="230" y="156"/>
                  </a:cxn>
                  <a:cxn ang="0">
                    <a:pos x="230" y="122"/>
                  </a:cxn>
                  <a:cxn ang="0">
                    <a:pos x="236" y="89"/>
                  </a:cxn>
                  <a:cxn ang="0">
                    <a:pos x="230" y="66"/>
                  </a:cxn>
                  <a:cxn ang="0">
                    <a:pos x="217" y="44"/>
                  </a:cxn>
                  <a:cxn ang="0">
                    <a:pos x="211" y="27"/>
                  </a:cxn>
                  <a:cxn ang="0">
                    <a:pos x="199" y="16"/>
                  </a:cxn>
                  <a:cxn ang="0">
                    <a:pos x="186" y="5"/>
                  </a:cxn>
                  <a:cxn ang="0">
                    <a:pos x="155" y="0"/>
                  </a:cxn>
                  <a:cxn ang="0">
                    <a:pos x="130" y="5"/>
                  </a:cxn>
                  <a:cxn ang="0">
                    <a:pos x="106" y="16"/>
                  </a:cxn>
                  <a:cxn ang="0">
                    <a:pos x="87" y="33"/>
                  </a:cxn>
                  <a:cxn ang="0">
                    <a:pos x="68" y="55"/>
                  </a:cxn>
                  <a:cxn ang="0">
                    <a:pos x="68" y="72"/>
                  </a:cxn>
                  <a:cxn ang="0">
                    <a:pos x="75" y="105"/>
                  </a:cxn>
                  <a:cxn ang="0">
                    <a:pos x="81" y="122"/>
                  </a:cxn>
                  <a:cxn ang="0">
                    <a:pos x="93" y="122"/>
                  </a:cxn>
                  <a:cxn ang="0">
                    <a:pos x="106" y="122"/>
                  </a:cxn>
                  <a:cxn ang="0">
                    <a:pos x="118" y="122"/>
                  </a:cxn>
                  <a:cxn ang="0">
                    <a:pos x="118" y="128"/>
                  </a:cxn>
                  <a:cxn ang="0">
                    <a:pos x="124" y="144"/>
                  </a:cxn>
                  <a:cxn ang="0">
                    <a:pos x="124" y="167"/>
                  </a:cxn>
                  <a:cxn ang="0">
                    <a:pos x="124" y="206"/>
                  </a:cxn>
                  <a:cxn ang="0">
                    <a:pos x="112" y="278"/>
                  </a:cxn>
                  <a:cxn ang="0">
                    <a:pos x="87" y="384"/>
                  </a:cxn>
                  <a:cxn ang="0">
                    <a:pos x="31" y="518"/>
                  </a:cxn>
                  <a:cxn ang="0">
                    <a:pos x="6" y="579"/>
                  </a:cxn>
                  <a:cxn ang="0">
                    <a:pos x="0" y="613"/>
                  </a:cxn>
                  <a:cxn ang="0">
                    <a:pos x="0" y="618"/>
                  </a:cxn>
                  <a:cxn ang="0">
                    <a:pos x="6" y="618"/>
                  </a:cxn>
                  <a:cxn ang="0">
                    <a:pos x="12" y="618"/>
                  </a:cxn>
                  <a:cxn ang="0">
                    <a:pos x="19" y="607"/>
                  </a:cxn>
                  <a:cxn ang="0">
                    <a:pos x="50" y="568"/>
                  </a:cxn>
                  <a:cxn ang="0">
                    <a:pos x="68" y="540"/>
                  </a:cxn>
                </a:cxnLst>
                <a:rect l="0" t="0" r="r" b="b"/>
                <a:pathLst>
                  <a:path w="236" h="618">
                    <a:moveTo>
                      <a:pt x="68" y="540"/>
                    </a:moveTo>
                    <a:lnTo>
                      <a:pt x="99" y="484"/>
                    </a:lnTo>
                    <a:lnTo>
                      <a:pt x="161" y="351"/>
                    </a:lnTo>
                    <a:lnTo>
                      <a:pt x="192" y="267"/>
                    </a:lnTo>
                    <a:lnTo>
                      <a:pt x="217" y="189"/>
                    </a:lnTo>
                    <a:lnTo>
                      <a:pt x="230" y="156"/>
                    </a:lnTo>
                    <a:lnTo>
                      <a:pt x="230" y="122"/>
                    </a:lnTo>
                    <a:lnTo>
                      <a:pt x="236" y="89"/>
                    </a:lnTo>
                    <a:lnTo>
                      <a:pt x="230" y="66"/>
                    </a:lnTo>
                    <a:lnTo>
                      <a:pt x="217" y="44"/>
                    </a:lnTo>
                    <a:lnTo>
                      <a:pt x="211" y="27"/>
                    </a:lnTo>
                    <a:lnTo>
                      <a:pt x="199" y="16"/>
                    </a:lnTo>
                    <a:lnTo>
                      <a:pt x="186" y="5"/>
                    </a:lnTo>
                    <a:lnTo>
                      <a:pt x="155" y="0"/>
                    </a:lnTo>
                    <a:lnTo>
                      <a:pt x="130" y="5"/>
                    </a:lnTo>
                    <a:lnTo>
                      <a:pt x="106" y="16"/>
                    </a:lnTo>
                    <a:lnTo>
                      <a:pt x="87" y="33"/>
                    </a:lnTo>
                    <a:lnTo>
                      <a:pt x="68" y="55"/>
                    </a:lnTo>
                    <a:lnTo>
                      <a:pt x="68" y="72"/>
                    </a:lnTo>
                    <a:lnTo>
                      <a:pt x="75" y="105"/>
                    </a:lnTo>
                    <a:lnTo>
                      <a:pt x="81" y="122"/>
                    </a:lnTo>
                    <a:lnTo>
                      <a:pt x="93" y="122"/>
                    </a:lnTo>
                    <a:lnTo>
                      <a:pt x="106" y="122"/>
                    </a:lnTo>
                    <a:lnTo>
                      <a:pt x="118" y="122"/>
                    </a:lnTo>
                    <a:lnTo>
                      <a:pt x="118" y="128"/>
                    </a:lnTo>
                    <a:lnTo>
                      <a:pt x="124" y="144"/>
                    </a:lnTo>
                    <a:lnTo>
                      <a:pt x="124" y="167"/>
                    </a:lnTo>
                    <a:lnTo>
                      <a:pt x="124" y="206"/>
                    </a:lnTo>
                    <a:lnTo>
                      <a:pt x="112" y="278"/>
                    </a:lnTo>
                    <a:lnTo>
                      <a:pt x="87" y="384"/>
                    </a:lnTo>
                    <a:lnTo>
                      <a:pt x="31" y="518"/>
                    </a:lnTo>
                    <a:lnTo>
                      <a:pt x="6" y="579"/>
                    </a:lnTo>
                    <a:lnTo>
                      <a:pt x="0" y="613"/>
                    </a:lnTo>
                    <a:lnTo>
                      <a:pt x="0" y="618"/>
                    </a:lnTo>
                    <a:lnTo>
                      <a:pt x="6" y="618"/>
                    </a:lnTo>
                    <a:lnTo>
                      <a:pt x="12" y="618"/>
                    </a:lnTo>
                    <a:lnTo>
                      <a:pt x="19" y="607"/>
                    </a:lnTo>
                    <a:lnTo>
                      <a:pt x="50" y="568"/>
                    </a:lnTo>
                    <a:lnTo>
                      <a:pt x="68" y="540"/>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1" name="Freeform 757"/>
              <p:cNvSpPr>
                <a:spLocks/>
              </p:cNvSpPr>
              <p:nvPr/>
            </p:nvSpPr>
            <p:spPr bwMode="auto">
              <a:xfrm>
                <a:off x="14041" y="1139"/>
                <a:ext cx="422" cy="379"/>
              </a:xfrm>
              <a:custGeom>
                <a:avLst/>
                <a:gdLst/>
                <a:ahLst/>
                <a:cxnLst>
                  <a:cxn ang="0">
                    <a:pos x="198" y="201"/>
                  </a:cxn>
                  <a:cxn ang="0">
                    <a:pos x="142" y="201"/>
                  </a:cxn>
                  <a:cxn ang="0">
                    <a:pos x="49" y="201"/>
                  </a:cxn>
                  <a:cxn ang="0">
                    <a:pos x="25" y="201"/>
                  </a:cxn>
                  <a:cxn ang="0">
                    <a:pos x="12" y="195"/>
                  </a:cxn>
                  <a:cxn ang="0">
                    <a:pos x="6" y="190"/>
                  </a:cxn>
                  <a:cxn ang="0">
                    <a:pos x="0" y="184"/>
                  </a:cxn>
                  <a:cxn ang="0">
                    <a:pos x="0" y="167"/>
                  </a:cxn>
                  <a:cxn ang="0">
                    <a:pos x="6" y="162"/>
                  </a:cxn>
                  <a:cxn ang="0">
                    <a:pos x="18" y="139"/>
                  </a:cxn>
                  <a:cxn ang="0">
                    <a:pos x="37" y="117"/>
                  </a:cxn>
                  <a:cxn ang="0">
                    <a:pos x="56" y="95"/>
                  </a:cxn>
                  <a:cxn ang="0">
                    <a:pos x="80" y="78"/>
                  </a:cxn>
                  <a:cxn ang="0">
                    <a:pos x="130" y="45"/>
                  </a:cxn>
                  <a:cxn ang="0">
                    <a:pos x="192" y="22"/>
                  </a:cxn>
                  <a:cxn ang="0">
                    <a:pos x="248" y="11"/>
                  </a:cxn>
                  <a:cxn ang="0">
                    <a:pos x="310" y="0"/>
                  </a:cxn>
                  <a:cxn ang="0">
                    <a:pos x="366" y="0"/>
                  </a:cxn>
                  <a:cxn ang="0">
                    <a:pos x="422" y="6"/>
                  </a:cxn>
                  <a:cxn ang="0">
                    <a:pos x="422" y="50"/>
                  </a:cxn>
                  <a:cxn ang="0">
                    <a:pos x="422" y="100"/>
                  </a:cxn>
                  <a:cxn ang="0">
                    <a:pos x="415" y="156"/>
                  </a:cxn>
                  <a:cxn ang="0">
                    <a:pos x="397" y="212"/>
                  </a:cxn>
                  <a:cxn ang="0">
                    <a:pos x="372" y="262"/>
                  </a:cxn>
                  <a:cxn ang="0">
                    <a:pos x="341" y="307"/>
                  </a:cxn>
                  <a:cxn ang="0">
                    <a:pos x="316" y="329"/>
                  </a:cxn>
                  <a:cxn ang="0">
                    <a:pos x="291" y="346"/>
                  </a:cxn>
                  <a:cxn ang="0">
                    <a:pos x="267" y="362"/>
                  </a:cxn>
                  <a:cxn ang="0">
                    <a:pos x="242" y="379"/>
                  </a:cxn>
                  <a:cxn ang="0">
                    <a:pos x="236" y="379"/>
                  </a:cxn>
                  <a:cxn ang="0">
                    <a:pos x="217" y="379"/>
                  </a:cxn>
                  <a:cxn ang="0">
                    <a:pos x="211" y="373"/>
                  </a:cxn>
                  <a:cxn ang="0">
                    <a:pos x="204" y="368"/>
                  </a:cxn>
                  <a:cxn ang="0">
                    <a:pos x="198" y="357"/>
                  </a:cxn>
                  <a:cxn ang="0">
                    <a:pos x="198" y="340"/>
                  </a:cxn>
                  <a:cxn ang="0">
                    <a:pos x="198" y="251"/>
                  </a:cxn>
                  <a:cxn ang="0">
                    <a:pos x="198" y="201"/>
                  </a:cxn>
                </a:cxnLst>
                <a:rect l="0" t="0" r="r" b="b"/>
                <a:pathLst>
                  <a:path w="422" h="379">
                    <a:moveTo>
                      <a:pt x="198" y="201"/>
                    </a:moveTo>
                    <a:lnTo>
                      <a:pt x="142" y="201"/>
                    </a:lnTo>
                    <a:lnTo>
                      <a:pt x="49" y="201"/>
                    </a:lnTo>
                    <a:lnTo>
                      <a:pt x="25" y="201"/>
                    </a:lnTo>
                    <a:lnTo>
                      <a:pt x="12" y="195"/>
                    </a:lnTo>
                    <a:lnTo>
                      <a:pt x="6" y="190"/>
                    </a:lnTo>
                    <a:lnTo>
                      <a:pt x="0" y="184"/>
                    </a:lnTo>
                    <a:lnTo>
                      <a:pt x="0" y="167"/>
                    </a:lnTo>
                    <a:lnTo>
                      <a:pt x="6" y="162"/>
                    </a:lnTo>
                    <a:lnTo>
                      <a:pt x="18" y="139"/>
                    </a:lnTo>
                    <a:lnTo>
                      <a:pt x="37" y="117"/>
                    </a:lnTo>
                    <a:lnTo>
                      <a:pt x="56" y="95"/>
                    </a:lnTo>
                    <a:lnTo>
                      <a:pt x="80" y="78"/>
                    </a:lnTo>
                    <a:lnTo>
                      <a:pt x="130" y="45"/>
                    </a:lnTo>
                    <a:lnTo>
                      <a:pt x="192" y="22"/>
                    </a:lnTo>
                    <a:lnTo>
                      <a:pt x="248" y="11"/>
                    </a:lnTo>
                    <a:lnTo>
                      <a:pt x="310" y="0"/>
                    </a:lnTo>
                    <a:lnTo>
                      <a:pt x="366" y="0"/>
                    </a:lnTo>
                    <a:lnTo>
                      <a:pt x="422" y="6"/>
                    </a:lnTo>
                    <a:lnTo>
                      <a:pt x="422" y="50"/>
                    </a:lnTo>
                    <a:lnTo>
                      <a:pt x="422" y="100"/>
                    </a:lnTo>
                    <a:lnTo>
                      <a:pt x="415" y="156"/>
                    </a:lnTo>
                    <a:lnTo>
                      <a:pt x="397" y="212"/>
                    </a:lnTo>
                    <a:lnTo>
                      <a:pt x="372" y="262"/>
                    </a:lnTo>
                    <a:lnTo>
                      <a:pt x="341" y="307"/>
                    </a:lnTo>
                    <a:lnTo>
                      <a:pt x="316" y="329"/>
                    </a:lnTo>
                    <a:lnTo>
                      <a:pt x="291" y="346"/>
                    </a:lnTo>
                    <a:lnTo>
                      <a:pt x="267" y="362"/>
                    </a:lnTo>
                    <a:lnTo>
                      <a:pt x="242" y="379"/>
                    </a:lnTo>
                    <a:lnTo>
                      <a:pt x="236" y="379"/>
                    </a:lnTo>
                    <a:lnTo>
                      <a:pt x="217" y="379"/>
                    </a:lnTo>
                    <a:lnTo>
                      <a:pt x="211" y="373"/>
                    </a:lnTo>
                    <a:lnTo>
                      <a:pt x="204" y="368"/>
                    </a:lnTo>
                    <a:lnTo>
                      <a:pt x="198" y="357"/>
                    </a:lnTo>
                    <a:lnTo>
                      <a:pt x="198" y="340"/>
                    </a:lnTo>
                    <a:lnTo>
                      <a:pt x="198" y="251"/>
                    </a:lnTo>
                    <a:lnTo>
                      <a:pt x="198" y="201"/>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2" name="Freeform 758"/>
              <p:cNvSpPr>
                <a:spLocks/>
              </p:cNvSpPr>
              <p:nvPr/>
            </p:nvSpPr>
            <p:spPr bwMode="auto">
              <a:xfrm>
                <a:off x="14041" y="1139"/>
                <a:ext cx="422" cy="379"/>
              </a:xfrm>
              <a:custGeom>
                <a:avLst/>
                <a:gdLst/>
                <a:ahLst/>
                <a:cxnLst>
                  <a:cxn ang="0">
                    <a:pos x="198" y="201"/>
                  </a:cxn>
                  <a:cxn ang="0">
                    <a:pos x="142" y="201"/>
                  </a:cxn>
                  <a:cxn ang="0">
                    <a:pos x="49" y="201"/>
                  </a:cxn>
                  <a:cxn ang="0">
                    <a:pos x="25" y="201"/>
                  </a:cxn>
                  <a:cxn ang="0">
                    <a:pos x="12" y="195"/>
                  </a:cxn>
                  <a:cxn ang="0">
                    <a:pos x="6" y="190"/>
                  </a:cxn>
                  <a:cxn ang="0">
                    <a:pos x="0" y="184"/>
                  </a:cxn>
                  <a:cxn ang="0">
                    <a:pos x="0" y="167"/>
                  </a:cxn>
                  <a:cxn ang="0">
                    <a:pos x="6" y="162"/>
                  </a:cxn>
                  <a:cxn ang="0">
                    <a:pos x="18" y="139"/>
                  </a:cxn>
                  <a:cxn ang="0">
                    <a:pos x="37" y="117"/>
                  </a:cxn>
                  <a:cxn ang="0">
                    <a:pos x="56" y="95"/>
                  </a:cxn>
                  <a:cxn ang="0">
                    <a:pos x="80" y="78"/>
                  </a:cxn>
                  <a:cxn ang="0">
                    <a:pos x="130" y="45"/>
                  </a:cxn>
                  <a:cxn ang="0">
                    <a:pos x="192" y="22"/>
                  </a:cxn>
                  <a:cxn ang="0">
                    <a:pos x="248" y="11"/>
                  </a:cxn>
                  <a:cxn ang="0">
                    <a:pos x="310" y="0"/>
                  </a:cxn>
                  <a:cxn ang="0">
                    <a:pos x="366" y="0"/>
                  </a:cxn>
                  <a:cxn ang="0">
                    <a:pos x="422" y="6"/>
                  </a:cxn>
                  <a:cxn ang="0">
                    <a:pos x="422" y="50"/>
                  </a:cxn>
                  <a:cxn ang="0">
                    <a:pos x="422" y="100"/>
                  </a:cxn>
                  <a:cxn ang="0">
                    <a:pos x="415" y="156"/>
                  </a:cxn>
                  <a:cxn ang="0">
                    <a:pos x="397" y="212"/>
                  </a:cxn>
                  <a:cxn ang="0">
                    <a:pos x="372" y="262"/>
                  </a:cxn>
                  <a:cxn ang="0">
                    <a:pos x="341" y="307"/>
                  </a:cxn>
                  <a:cxn ang="0">
                    <a:pos x="316" y="329"/>
                  </a:cxn>
                  <a:cxn ang="0">
                    <a:pos x="291" y="346"/>
                  </a:cxn>
                  <a:cxn ang="0">
                    <a:pos x="267" y="362"/>
                  </a:cxn>
                  <a:cxn ang="0">
                    <a:pos x="242" y="379"/>
                  </a:cxn>
                  <a:cxn ang="0">
                    <a:pos x="236" y="379"/>
                  </a:cxn>
                  <a:cxn ang="0">
                    <a:pos x="217" y="379"/>
                  </a:cxn>
                  <a:cxn ang="0">
                    <a:pos x="211" y="373"/>
                  </a:cxn>
                  <a:cxn ang="0">
                    <a:pos x="204" y="368"/>
                  </a:cxn>
                  <a:cxn ang="0">
                    <a:pos x="198" y="357"/>
                  </a:cxn>
                  <a:cxn ang="0">
                    <a:pos x="198" y="340"/>
                  </a:cxn>
                  <a:cxn ang="0">
                    <a:pos x="198" y="251"/>
                  </a:cxn>
                  <a:cxn ang="0">
                    <a:pos x="198" y="201"/>
                  </a:cxn>
                </a:cxnLst>
                <a:rect l="0" t="0" r="r" b="b"/>
                <a:pathLst>
                  <a:path w="422" h="379">
                    <a:moveTo>
                      <a:pt x="198" y="201"/>
                    </a:moveTo>
                    <a:lnTo>
                      <a:pt x="142" y="201"/>
                    </a:lnTo>
                    <a:lnTo>
                      <a:pt x="49" y="201"/>
                    </a:lnTo>
                    <a:lnTo>
                      <a:pt x="25" y="201"/>
                    </a:lnTo>
                    <a:lnTo>
                      <a:pt x="12" y="195"/>
                    </a:lnTo>
                    <a:lnTo>
                      <a:pt x="6" y="190"/>
                    </a:lnTo>
                    <a:lnTo>
                      <a:pt x="0" y="184"/>
                    </a:lnTo>
                    <a:lnTo>
                      <a:pt x="0" y="167"/>
                    </a:lnTo>
                    <a:lnTo>
                      <a:pt x="6" y="162"/>
                    </a:lnTo>
                    <a:lnTo>
                      <a:pt x="18" y="139"/>
                    </a:lnTo>
                    <a:lnTo>
                      <a:pt x="37" y="117"/>
                    </a:lnTo>
                    <a:lnTo>
                      <a:pt x="56" y="95"/>
                    </a:lnTo>
                    <a:lnTo>
                      <a:pt x="80" y="78"/>
                    </a:lnTo>
                    <a:lnTo>
                      <a:pt x="130" y="45"/>
                    </a:lnTo>
                    <a:lnTo>
                      <a:pt x="192" y="22"/>
                    </a:lnTo>
                    <a:lnTo>
                      <a:pt x="248" y="11"/>
                    </a:lnTo>
                    <a:lnTo>
                      <a:pt x="310" y="0"/>
                    </a:lnTo>
                    <a:lnTo>
                      <a:pt x="366" y="0"/>
                    </a:lnTo>
                    <a:lnTo>
                      <a:pt x="422" y="6"/>
                    </a:lnTo>
                    <a:lnTo>
                      <a:pt x="422" y="50"/>
                    </a:lnTo>
                    <a:lnTo>
                      <a:pt x="422" y="100"/>
                    </a:lnTo>
                    <a:lnTo>
                      <a:pt x="415" y="156"/>
                    </a:lnTo>
                    <a:lnTo>
                      <a:pt x="397" y="212"/>
                    </a:lnTo>
                    <a:lnTo>
                      <a:pt x="372" y="262"/>
                    </a:lnTo>
                    <a:lnTo>
                      <a:pt x="341" y="307"/>
                    </a:lnTo>
                    <a:lnTo>
                      <a:pt x="316" y="329"/>
                    </a:lnTo>
                    <a:lnTo>
                      <a:pt x="291" y="346"/>
                    </a:lnTo>
                    <a:lnTo>
                      <a:pt x="267" y="362"/>
                    </a:lnTo>
                    <a:lnTo>
                      <a:pt x="242" y="379"/>
                    </a:lnTo>
                    <a:lnTo>
                      <a:pt x="236" y="379"/>
                    </a:lnTo>
                    <a:lnTo>
                      <a:pt x="217" y="379"/>
                    </a:lnTo>
                    <a:lnTo>
                      <a:pt x="211" y="373"/>
                    </a:lnTo>
                    <a:lnTo>
                      <a:pt x="204" y="368"/>
                    </a:lnTo>
                    <a:lnTo>
                      <a:pt x="198" y="357"/>
                    </a:lnTo>
                    <a:lnTo>
                      <a:pt x="198" y="340"/>
                    </a:lnTo>
                    <a:lnTo>
                      <a:pt x="198" y="251"/>
                    </a:lnTo>
                    <a:lnTo>
                      <a:pt x="198" y="201"/>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3" name="Freeform 759"/>
              <p:cNvSpPr>
                <a:spLocks/>
              </p:cNvSpPr>
              <p:nvPr/>
            </p:nvSpPr>
            <p:spPr bwMode="auto">
              <a:xfrm>
                <a:off x="14128" y="1189"/>
                <a:ext cx="279" cy="251"/>
              </a:xfrm>
              <a:custGeom>
                <a:avLst/>
                <a:gdLst/>
                <a:ahLst/>
                <a:cxnLst>
                  <a:cxn ang="0">
                    <a:pos x="161" y="112"/>
                  </a:cxn>
                  <a:cxn ang="0">
                    <a:pos x="99" y="112"/>
                  </a:cxn>
                  <a:cxn ang="0">
                    <a:pos x="18" y="112"/>
                  </a:cxn>
                  <a:cxn ang="0">
                    <a:pos x="6" y="106"/>
                  </a:cxn>
                  <a:cxn ang="0">
                    <a:pos x="0" y="101"/>
                  </a:cxn>
                  <a:cxn ang="0">
                    <a:pos x="6" y="89"/>
                  </a:cxn>
                  <a:cxn ang="0">
                    <a:pos x="6" y="84"/>
                  </a:cxn>
                  <a:cxn ang="0">
                    <a:pos x="31" y="62"/>
                  </a:cxn>
                  <a:cxn ang="0">
                    <a:pos x="62" y="45"/>
                  </a:cxn>
                  <a:cxn ang="0">
                    <a:pos x="99" y="28"/>
                  </a:cxn>
                  <a:cxn ang="0">
                    <a:pos x="136" y="17"/>
                  </a:cxn>
                  <a:cxn ang="0">
                    <a:pos x="180" y="6"/>
                  </a:cxn>
                  <a:cxn ang="0">
                    <a:pos x="217" y="0"/>
                  </a:cxn>
                  <a:cxn ang="0">
                    <a:pos x="248" y="0"/>
                  </a:cxn>
                  <a:cxn ang="0">
                    <a:pos x="279" y="0"/>
                  </a:cxn>
                  <a:cxn ang="0">
                    <a:pos x="279" y="28"/>
                  </a:cxn>
                  <a:cxn ang="0">
                    <a:pos x="279" y="56"/>
                  </a:cxn>
                  <a:cxn ang="0">
                    <a:pos x="273" y="95"/>
                  </a:cxn>
                  <a:cxn ang="0">
                    <a:pos x="260" y="128"/>
                  </a:cxn>
                  <a:cxn ang="0">
                    <a:pos x="248" y="162"/>
                  </a:cxn>
                  <a:cxn ang="0">
                    <a:pos x="229" y="195"/>
                  </a:cxn>
                  <a:cxn ang="0">
                    <a:pos x="211" y="223"/>
                  </a:cxn>
                  <a:cxn ang="0">
                    <a:pos x="186" y="245"/>
                  </a:cxn>
                  <a:cxn ang="0">
                    <a:pos x="180" y="245"/>
                  </a:cxn>
                  <a:cxn ang="0">
                    <a:pos x="173" y="251"/>
                  </a:cxn>
                  <a:cxn ang="0">
                    <a:pos x="161" y="251"/>
                  </a:cxn>
                  <a:cxn ang="0">
                    <a:pos x="161" y="234"/>
                  </a:cxn>
                  <a:cxn ang="0">
                    <a:pos x="161" y="162"/>
                  </a:cxn>
                  <a:cxn ang="0">
                    <a:pos x="161" y="112"/>
                  </a:cxn>
                </a:cxnLst>
                <a:rect l="0" t="0" r="r" b="b"/>
                <a:pathLst>
                  <a:path w="279" h="251">
                    <a:moveTo>
                      <a:pt x="161" y="112"/>
                    </a:moveTo>
                    <a:lnTo>
                      <a:pt x="99" y="112"/>
                    </a:lnTo>
                    <a:lnTo>
                      <a:pt x="18" y="112"/>
                    </a:lnTo>
                    <a:lnTo>
                      <a:pt x="6" y="106"/>
                    </a:lnTo>
                    <a:lnTo>
                      <a:pt x="0" y="101"/>
                    </a:lnTo>
                    <a:lnTo>
                      <a:pt x="6" y="89"/>
                    </a:lnTo>
                    <a:lnTo>
                      <a:pt x="6" y="84"/>
                    </a:lnTo>
                    <a:lnTo>
                      <a:pt x="31" y="62"/>
                    </a:lnTo>
                    <a:lnTo>
                      <a:pt x="62" y="45"/>
                    </a:lnTo>
                    <a:lnTo>
                      <a:pt x="99" y="28"/>
                    </a:lnTo>
                    <a:lnTo>
                      <a:pt x="136" y="17"/>
                    </a:lnTo>
                    <a:lnTo>
                      <a:pt x="180" y="6"/>
                    </a:lnTo>
                    <a:lnTo>
                      <a:pt x="217" y="0"/>
                    </a:lnTo>
                    <a:lnTo>
                      <a:pt x="248" y="0"/>
                    </a:lnTo>
                    <a:lnTo>
                      <a:pt x="279" y="0"/>
                    </a:lnTo>
                    <a:lnTo>
                      <a:pt x="279" y="28"/>
                    </a:lnTo>
                    <a:lnTo>
                      <a:pt x="279" y="56"/>
                    </a:lnTo>
                    <a:lnTo>
                      <a:pt x="273" y="95"/>
                    </a:lnTo>
                    <a:lnTo>
                      <a:pt x="260" y="128"/>
                    </a:lnTo>
                    <a:lnTo>
                      <a:pt x="248" y="162"/>
                    </a:lnTo>
                    <a:lnTo>
                      <a:pt x="229" y="195"/>
                    </a:lnTo>
                    <a:lnTo>
                      <a:pt x="211" y="223"/>
                    </a:lnTo>
                    <a:lnTo>
                      <a:pt x="186" y="245"/>
                    </a:lnTo>
                    <a:lnTo>
                      <a:pt x="180" y="245"/>
                    </a:lnTo>
                    <a:lnTo>
                      <a:pt x="173" y="251"/>
                    </a:lnTo>
                    <a:lnTo>
                      <a:pt x="161" y="251"/>
                    </a:lnTo>
                    <a:lnTo>
                      <a:pt x="161" y="234"/>
                    </a:lnTo>
                    <a:lnTo>
                      <a:pt x="161" y="162"/>
                    </a:lnTo>
                    <a:lnTo>
                      <a:pt x="161" y="112"/>
                    </a:lnTo>
                    <a:close/>
                  </a:path>
                </a:pathLst>
              </a:custGeom>
              <a:solidFill>
                <a:srgbClr val="D9002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4" name="Freeform 760"/>
              <p:cNvSpPr>
                <a:spLocks/>
              </p:cNvSpPr>
              <p:nvPr/>
            </p:nvSpPr>
            <p:spPr bwMode="auto">
              <a:xfrm>
                <a:off x="14128" y="1189"/>
                <a:ext cx="279" cy="251"/>
              </a:xfrm>
              <a:custGeom>
                <a:avLst/>
                <a:gdLst/>
                <a:ahLst/>
                <a:cxnLst>
                  <a:cxn ang="0">
                    <a:pos x="161" y="112"/>
                  </a:cxn>
                  <a:cxn ang="0">
                    <a:pos x="99" y="112"/>
                  </a:cxn>
                  <a:cxn ang="0">
                    <a:pos x="18" y="112"/>
                  </a:cxn>
                  <a:cxn ang="0">
                    <a:pos x="6" y="106"/>
                  </a:cxn>
                  <a:cxn ang="0">
                    <a:pos x="0" y="101"/>
                  </a:cxn>
                  <a:cxn ang="0">
                    <a:pos x="6" y="89"/>
                  </a:cxn>
                  <a:cxn ang="0">
                    <a:pos x="6" y="84"/>
                  </a:cxn>
                  <a:cxn ang="0">
                    <a:pos x="31" y="62"/>
                  </a:cxn>
                  <a:cxn ang="0">
                    <a:pos x="62" y="45"/>
                  </a:cxn>
                  <a:cxn ang="0">
                    <a:pos x="99" y="28"/>
                  </a:cxn>
                  <a:cxn ang="0">
                    <a:pos x="136" y="17"/>
                  </a:cxn>
                  <a:cxn ang="0">
                    <a:pos x="180" y="6"/>
                  </a:cxn>
                  <a:cxn ang="0">
                    <a:pos x="217" y="0"/>
                  </a:cxn>
                  <a:cxn ang="0">
                    <a:pos x="248" y="0"/>
                  </a:cxn>
                  <a:cxn ang="0">
                    <a:pos x="279" y="0"/>
                  </a:cxn>
                  <a:cxn ang="0">
                    <a:pos x="279" y="28"/>
                  </a:cxn>
                  <a:cxn ang="0">
                    <a:pos x="279" y="56"/>
                  </a:cxn>
                  <a:cxn ang="0">
                    <a:pos x="273" y="95"/>
                  </a:cxn>
                  <a:cxn ang="0">
                    <a:pos x="260" y="128"/>
                  </a:cxn>
                  <a:cxn ang="0">
                    <a:pos x="248" y="162"/>
                  </a:cxn>
                  <a:cxn ang="0">
                    <a:pos x="229" y="195"/>
                  </a:cxn>
                  <a:cxn ang="0">
                    <a:pos x="211" y="223"/>
                  </a:cxn>
                  <a:cxn ang="0">
                    <a:pos x="186" y="245"/>
                  </a:cxn>
                  <a:cxn ang="0">
                    <a:pos x="180" y="245"/>
                  </a:cxn>
                  <a:cxn ang="0">
                    <a:pos x="173" y="251"/>
                  </a:cxn>
                  <a:cxn ang="0">
                    <a:pos x="161" y="251"/>
                  </a:cxn>
                  <a:cxn ang="0">
                    <a:pos x="161" y="234"/>
                  </a:cxn>
                  <a:cxn ang="0">
                    <a:pos x="161" y="162"/>
                  </a:cxn>
                  <a:cxn ang="0">
                    <a:pos x="161" y="112"/>
                  </a:cxn>
                </a:cxnLst>
                <a:rect l="0" t="0" r="r" b="b"/>
                <a:pathLst>
                  <a:path w="279" h="251">
                    <a:moveTo>
                      <a:pt x="161" y="112"/>
                    </a:moveTo>
                    <a:lnTo>
                      <a:pt x="99" y="112"/>
                    </a:lnTo>
                    <a:lnTo>
                      <a:pt x="18" y="112"/>
                    </a:lnTo>
                    <a:lnTo>
                      <a:pt x="6" y="106"/>
                    </a:lnTo>
                    <a:lnTo>
                      <a:pt x="0" y="101"/>
                    </a:lnTo>
                    <a:lnTo>
                      <a:pt x="6" y="89"/>
                    </a:lnTo>
                    <a:lnTo>
                      <a:pt x="6" y="84"/>
                    </a:lnTo>
                    <a:lnTo>
                      <a:pt x="31" y="62"/>
                    </a:lnTo>
                    <a:lnTo>
                      <a:pt x="62" y="45"/>
                    </a:lnTo>
                    <a:lnTo>
                      <a:pt x="99" y="28"/>
                    </a:lnTo>
                    <a:lnTo>
                      <a:pt x="136" y="17"/>
                    </a:lnTo>
                    <a:lnTo>
                      <a:pt x="180" y="6"/>
                    </a:lnTo>
                    <a:lnTo>
                      <a:pt x="217" y="0"/>
                    </a:lnTo>
                    <a:lnTo>
                      <a:pt x="248" y="0"/>
                    </a:lnTo>
                    <a:lnTo>
                      <a:pt x="279" y="0"/>
                    </a:lnTo>
                    <a:lnTo>
                      <a:pt x="279" y="28"/>
                    </a:lnTo>
                    <a:lnTo>
                      <a:pt x="279" y="56"/>
                    </a:lnTo>
                    <a:lnTo>
                      <a:pt x="273" y="95"/>
                    </a:lnTo>
                    <a:lnTo>
                      <a:pt x="260" y="128"/>
                    </a:lnTo>
                    <a:lnTo>
                      <a:pt x="248" y="162"/>
                    </a:lnTo>
                    <a:lnTo>
                      <a:pt x="229" y="195"/>
                    </a:lnTo>
                    <a:lnTo>
                      <a:pt x="211" y="223"/>
                    </a:lnTo>
                    <a:lnTo>
                      <a:pt x="186" y="245"/>
                    </a:lnTo>
                    <a:lnTo>
                      <a:pt x="180" y="245"/>
                    </a:lnTo>
                    <a:lnTo>
                      <a:pt x="173" y="251"/>
                    </a:lnTo>
                    <a:lnTo>
                      <a:pt x="161" y="251"/>
                    </a:lnTo>
                    <a:lnTo>
                      <a:pt x="161" y="234"/>
                    </a:lnTo>
                    <a:lnTo>
                      <a:pt x="161" y="162"/>
                    </a:lnTo>
                    <a:lnTo>
                      <a:pt x="161" y="112"/>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5" name="Freeform 761"/>
              <p:cNvSpPr>
                <a:spLocks/>
              </p:cNvSpPr>
              <p:nvPr/>
            </p:nvSpPr>
            <p:spPr bwMode="auto">
              <a:xfrm>
                <a:off x="14146" y="1195"/>
                <a:ext cx="255" cy="228"/>
              </a:xfrm>
              <a:custGeom>
                <a:avLst/>
                <a:gdLst/>
                <a:ahLst/>
                <a:cxnLst>
                  <a:cxn ang="0">
                    <a:pos x="6" y="78"/>
                  </a:cxn>
                  <a:cxn ang="0">
                    <a:pos x="6" y="83"/>
                  </a:cxn>
                  <a:cxn ang="0">
                    <a:pos x="0" y="89"/>
                  </a:cxn>
                  <a:cxn ang="0">
                    <a:pos x="6" y="95"/>
                  </a:cxn>
                  <a:cxn ang="0">
                    <a:pos x="19" y="100"/>
                  </a:cxn>
                  <a:cxn ang="0">
                    <a:pos x="93" y="100"/>
                  </a:cxn>
                  <a:cxn ang="0">
                    <a:pos x="143" y="100"/>
                  </a:cxn>
                  <a:cxn ang="0">
                    <a:pos x="143" y="145"/>
                  </a:cxn>
                  <a:cxn ang="0">
                    <a:pos x="143" y="212"/>
                  </a:cxn>
                  <a:cxn ang="0">
                    <a:pos x="149" y="228"/>
                  </a:cxn>
                  <a:cxn ang="0">
                    <a:pos x="155" y="228"/>
                  </a:cxn>
                  <a:cxn ang="0">
                    <a:pos x="162" y="223"/>
                  </a:cxn>
                  <a:cxn ang="0">
                    <a:pos x="168" y="223"/>
                  </a:cxn>
                  <a:cxn ang="0">
                    <a:pos x="193" y="200"/>
                  </a:cxn>
                  <a:cxn ang="0">
                    <a:pos x="211" y="178"/>
                  </a:cxn>
                  <a:cxn ang="0">
                    <a:pos x="224" y="150"/>
                  </a:cxn>
                  <a:cxn ang="0">
                    <a:pos x="236" y="117"/>
                  </a:cxn>
                  <a:cxn ang="0">
                    <a:pos x="248" y="83"/>
                  </a:cxn>
                  <a:cxn ang="0">
                    <a:pos x="255" y="50"/>
                  </a:cxn>
                  <a:cxn ang="0">
                    <a:pos x="255" y="22"/>
                  </a:cxn>
                  <a:cxn ang="0">
                    <a:pos x="255" y="0"/>
                  </a:cxn>
                  <a:cxn ang="0">
                    <a:pos x="199" y="0"/>
                  </a:cxn>
                  <a:cxn ang="0">
                    <a:pos x="124" y="17"/>
                  </a:cxn>
                  <a:cxn ang="0">
                    <a:pos x="93" y="28"/>
                  </a:cxn>
                  <a:cxn ang="0">
                    <a:pos x="56" y="39"/>
                  </a:cxn>
                  <a:cxn ang="0">
                    <a:pos x="31" y="56"/>
                  </a:cxn>
                  <a:cxn ang="0">
                    <a:pos x="6" y="78"/>
                  </a:cxn>
                </a:cxnLst>
                <a:rect l="0" t="0" r="r" b="b"/>
                <a:pathLst>
                  <a:path w="255" h="228">
                    <a:moveTo>
                      <a:pt x="6" y="78"/>
                    </a:moveTo>
                    <a:lnTo>
                      <a:pt x="6" y="83"/>
                    </a:lnTo>
                    <a:lnTo>
                      <a:pt x="0" y="89"/>
                    </a:lnTo>
                    <a:lnTo>
                      <a:pt x="6" y="95"/>
                    </a:lnTo>
                    <a:lnTo>
                      <a:pt x="19" y="100"/>
                    </a:lnTo>
                    <a:lnTo>
                      <a:pt x="93" y="100"/>
                    </a:lnTo>
                    <a:lnTo>
                      <a:pt x="143" y="100"/>
                    </a:lnTo>
                    <a:lnTo>
                      <a:pt x="143" y="145"/>
                    </a:lnTo>
                    <a:lnTo>
                      <a:pt x="143" y="212"/>
                    </a:lnTo>
                    <a:lnTo>
                      <a:pt x="149" y="228"/>
                    </a:lnTo>
                    <a:lnTo>
                      <a:pt x="155" y="228"/>
                    </a:lnTo>
                    <a:lnTo>
                      <a:pt x="162" y="223"/>
                    </a:lnTo>
                    <a:lnTo>
                      <a:pt x="168" y="223"/>
                    </a:lnTo>
                    <a:lnTo>
                      <a:pt x="193" y="200"/>
                    </a:lnTo>
                    <a:lnTo>
                      <a:pt x="211" y="178"/>
                    </a:lnTo>
                    <a:lnTo>
                      <a:pt x="224" y="150"/>
                    </a:lnTo>
                    <a:lnTo>
                      <a:pt x="236" y="117"/>
                    </a:lnTo>
                    <a:lnTo>
                      <a:pt x="248" y="83"/>
                    </a:lnTo>
                    <a:lnTo>
                      <a:pt x="255" y="50"/>
                    </a:lnTo>
                    <a:lnTo>
                      <a:pt x="255" y="22"/>
                    </a:lnTo>
                    <a:lnTo>
                      <a:pt x="255" y="0"/>
                    </a:lnTo>
                    <a:lnTo>
                      <a:pt x="199" y="0"/>
                    </a:lnTo>
                    <a:lnTo>
                      <a:pt x="124" y="17"/>
                    </a:lnTo>
                    <a:lnTo>
                      <a:pt x="93" y="28"/>
                    </a:lnTo>
                    <a:lnTo>
                      <a:pt x="56" y="39"/>
                    </a:lnTo>
                    <a:lnTo>
                      <a:pt x="31" y="56"/>
                    </a:lnTo>
                    <a:lnTo>
                      <a:pt x="6" y="78"/>
                    </a:lnTo>
                    <a:close/>
                  </a:path>
                </a:pathLst>
              </a:custGeom>
              <a:solidFill>
                <a:srgbClr val="DE0045"/>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6" name="Freeform 762"/>
              <p:cNvSpPr>
                <a:spLocks/>
              </p:cNvSpPr>
              <p:nvPr/>
            </p:nvSpPr>
            <p:spPr bwMode="auto">
              <a:xfrm>
                <a:off x="14165" y="1200"/>
                <a:ext cx="229" cy="207"/>
              </a:xfrm>
              <a:custGeom>
                <a:avLst/>
                <a:gdLst/>
                <a:ahLst/>
                <a:cxnLst>
                  <a:cxn ang="0">
                    <a:pos x="6" y="73"/>
                  </a:cxn>
                  <a:cxn ang="0">
                    <a:pos x="6" y="73"/>
                  </a:cxn>
                  <a:cxn ang="0">
                    <a:pos x="0" y="78"/>
                  </a:cxn>
                  <a:cxn ang="0">
                    <a:pos x="6" y="90"/>
                  </a:cxn>
                  <a:cxn ang="0">
                    <a:pos x="18" y="90"/>
                  </a:cxn>
                  <a:cxn ang="0">
                    <a:pos x="80" y="90"/>
                  </a:cxn>
                  <a:cxn ang="0">
                    <a:pos x="130" y="90"/>
                  </a:cxn>
                  <a:cxn ang="0">
                    <a:pos x="130" y="134"/>
                  </a:cxn>
                  <a:cxn ang="0">
                    <a:pos x="130" y="190"/>
                  </a:cxn>
                  <a:cxn ang="0">
                    <a:pos x="130" y="207"/>
                  </a:cxn>
                  <a:cxn ang="0">
                    <a:pos x="143" y="207"/>
                  </a:cxn>
                  <a:cxn ang="0">
                    <a:pos x="149" y="207"/>
                  </a:cxn>
                  <a:cxn ang="0">
                    <a:pos x="149" y="201"/>
                  </a:cxn>
                  <a:cxn ang="0">
                    <a:pos x="174" y="184"/>
                  </a:cxn>
                  <a:cxn ang="0">
                    <a:pos x="186" y="162"/>
                  </a:cxn>
                  <a:cxn ang="0">
                    <a:pos x="205" y="134"/>
                  </a:cxn>
                  <a:cxn ang="0">
                    <a:pos x="217" y="106"/>
                  </a:cxn>
                  <a:cxn ang="0">
                    <a:pos x="229" y="51"/>
                  </a:cxn>
                  <a:cxn ang="0">
                    <a:pos x="229" y="0"/>
                  </a:cxn>
                  <a:cxn ang="0">
                    <a:pos x="174" y="0"/>
                  </a:cxn>
                  <a:cxn ang="0">
                    <a:pos x="112" y="17"/>
                  </a:cxn>
                  <a:cxn ang="0">
                    <a:pos x="80" y="23"/>
                  </a:cxn>
                  <a:cxn ang="0">
                    <a:pos x="49" y="39"/>
                  </a:cxn>
                  <a:cxn ang="0">
                    <a:pos x="25" y="56"/>
                  </a:cxn>
                  <a:cxn ang="0">
                    <a:pos x="6" y="73"/>
                  </a:cxn>
                </a:cxnLst>
                <a:rect l="0" t="0" r="r" b="b"/>
                <a:pathLst>
                  <a:path w="229" h="207">
                    <a:moveTo>
                      <a:pt x="6" y="73"/>
                    </a:moveTo>
                    <a:lnTo>
                      <a:pt x="6" y="73"/>
                    </a:lnTo>
                    <a:lnTo>
                      <a:pt x="0" y="78"/>
                    </a:lnTo>
                    <a:lnTo>
                      <a:pt x="6" y="90"/>
                    </a:lnTo>
                    <a:lnTo>
                      <a:pt x="18" y="90"/>
                    </a:lnTo>
                    <a:lnTo>
                      <a:pt x="80" y="90"/>
                    </a:lnTo>
                    <a:lnTo>
                      <a:pt x="130" y="90"/>
                    </a:lnTo>
                    <a:lnTo>
                      <a:pt x="130" y="134"/>
                    </a:lnTo>
                    <a:lnTo>
                      <a:pt x="130" y="190"/>
                    </a:lnTo>
                    <a:lnTo>
                      <a:pt x="130" y="207"/>
                    </a:lnTo>
                    <a:lnTo>
                      <a:pt x="143" y="207"/>
                    </a:lnTo>
                    <a:lnTo>
                      <a:pt x="149" y="207"/>
                    </a:lnTo>
                    <a:lnTo>
                      <a:pt x="149" y="201"/>
                    </a:lnTo>
                    <a:lnTo>
                      <a:pt x="174" y="184"/>
                    </a:lnTo>
                    <a:lnTo>
                      <a:pt x="186" y="162"/>
                    </a:lnTo>
                    <a:lnTo>
                      <a:pt x="205" y="134"/>
                    </a:lnTo>
                    <a:lnTo>
                      <a:pt x="217" y="106"/>
                    </a:lnTo>
                    <a:lnTo>
                      <a:pt x="229" y="51"/>
                    </a:lnTo>
                    <a:lnTo>
                      <a:pt x="229" y="0"/>
                    </a:lnTo>
                    <a:lnTo>
                      <a:pt x="174" y="0"/>
                    </a:lnTo>
                    <a:lnTo>
                      <a:pt x="112" y="17"/>
                    </a:lnTo>
                    <a:lnTo>
                      <a:pt x="80" y="23"/>
                    </a:lnTo>
                    <a:lnTo>
                      <a:pt x="49" y="39"/>
                    </a:lnTo>
                    <a:lnTo>
                      <a:pt x="25" y="56"/>
                    </a:lnTo>
                    <a:lnTo>
                      <a:pt x="6" y="73"/>
                    </a:lnTo>
                    <a:close/>
                  </a:path>
                </a:pathLst>
              </a:custGeom>
              <a:solidFill>
                <a:srgbClr val="E31763"/>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7" name="Freeform 763"/>
              <p:cNvSpPr>
                <a:spLocks/>
              </p:cNvSpPr>
              <p:nvPr/>
            </p:nvSpPr>
            <p:spPr bwMode="auto">
              <a:xfrm>
                <a:off x="14183" y="1206"/>
                <a:ext cx="205" cy="184"/>
              </a:xfrm>
              <a:custGeom>
                <a:avLst/>
                <a:gdLst/>
                <a:ahLst/>
                <a:cxnLst>
                  <a:cxn ang="0">
                    <a:pos x="7" y="67"/>
                  </a:cxn>
                  <a:cxn ang="0">
                    <a:pos x="7" y="67"/>
                  </a:cxn>
                  <a:cxn ang="0">
                    <a:pos x="0" y="72"/>
                  </a:cxn>
                  <a:cxn ang="0">
                    <a:pos x="7" y="78"/>
                  </a:cxn>
                  <a:cxn ang="0">
                    <a:pos x="19" y="84"/>
                  </a:cxn>
                  <a:cxn ang="0">
                    <a:pos x="75" y="84"/>
                  </a:cxn>
                  <a:cxn ang="0">
                    <a:pos x="118" y="84"/>
                  </a:cxn>
                  <a:cxn ang="0">
                    <a:pos x="118" y="117"/>
                  </a:cxn>
                  <a:cxn ang="0">
                    <a:pos x="118" y="173"/>
                  </a:cxn>
                  <a:cxn ang="0">
                    <a:pos x="118" y="184"/>
                  </a:cxn>
                  <a:cxn ang="0">
                    <a:pos x="125" y="184"/>
                  </a:cxn>
                  <a:cxn ang="0">
                    <a:pos x="131" y="184"/>
                  </a:cxn>
                  <a:cxn ang="0">
                    <a:pos x="131" y="178"/>
                  </a:cxn>
                  <a:cxn ang="0">
                    <a:pos x="149" y="162"/>
                  </a:cxn>
                  <a:cxn ang="0">
                    <a:pos x="168" y="145"/>
                  </a:cxn>
                  <a:cxn ang="0">
                    <a:pos x="180" y="123"/>
                  </a:cxn>
                  <a:cxn ang="0">
                    <a:pos x="193" y="95"/>
                  </a:cxn>
                  <a:cxn ang="0">
                    <a:pos x="205" y="45"/>
                  </a:cxn>
                  <a:cxn ang="0">
                    <a:pos x="205" y="0"/>
                  </a:cxn>
                  <a:cxn ang="0">
                    <a:pos x="156" y="6"/>
                  </a:cxn>
                  <a:cxn ang="0">
                    <a:pos x="100" y="17"/>
                  </a:cxn>
                  <a:cxn ang="0">
                    <a:pos x="75" y="22"/>
                  </a:cxn>
                  <a:cxn ang="0">
                    <a:pos x="50" y="33"/>
                  </a:cxn>
                  <a:cxn ang="0">
                    <a:pos x="25" y="50"/>
                  </a:cxn>
                  <a:cxn ang="0">
                    <a:pos x="7" y="67"/>
                  </a:cxn>
                </a:cxnLst>
                <a:rect l="0" t="0" r="r" b="b"/>
                <a:pathLst>
                  <a:path w="205" h="184">
                    <a:moveTo>
                      <a:pt x="7" y="67"/>
                    </a:moveTo>
                    <a:lnTo>
                      <a:pt x="7" y="67"/>
                    </a:lnTo>
                    <a:lnTo>
                      <a:pt x="0" y="72"/>
                    </a:lnTo>
                    <a:lnTo>
                      <a:pt x="7" y="78"/>
                    </a:lnTo>
                    <a:lnTo>
                      <a:pt x="19" y="84"/>
                    </a:lnTo>
                    <a:lnTo>
                      <a:pt x="75" y="84"/>
                    </a:lnTo>
                    <a:lnTo>
                      <a:pt x="118" y="84"/>
                    </a:lnTo>
                    <a:lnTo>
                      <a:pt x="118" y="117"/>
                    </a:lnTo>
                    <a:lnTo>
                      <a:pt x="118" y="173"/>
                    </a:lnTo>
                    <a:lnTo>
                      <a:pt x="118" y="184"/>
                    </a:lnTo>
                    <a:lnTo>
                      <a:pt x="125" y="184"/>
                    </a:lnTo>
                    <a:lnTo>
                      <a:pt x="131" y="184"/>
                    </a:lnTo>
                    <a:lnTo>
                      <a:pt x="131" y="178"/>
                    </a:lnTo>
                    <a:lnTo>
                      <a:pt x="149" y="162"/>
                    </a:lnTo>
                    <a:lnTo>
                      <a:pt x="168" y="145"/>
                    </a:lnTo>
                    <a:lnTo>
                      <a:pt x="180" y="123"/>
                    </a:lnTo>
                    <a:lnTo>
                      <a:pt x="193" y="95"/>
                    </a:lnTo>
                    <a:lnTo>
                      <a:pt x="205" y="45"/>
                    </a:lnTo>
                    <a:lnTo>
                      <a:pt x="205" y="0"/>
                    </a:lnTo>
                    <a:lnTo>
                      <a:pt x="156" y="6"/>
                    </a:lnTo>
                    <a:lnTo>
                      <a:pt x="100" y="17"/>
                    </a:lnTo>
                    <a:lnTo>
                      <a:pt x="75" y="22"/>
                    </a:lnTo>
                    <a:lnTo>
                      <a:pt x="50" y="33"/>
                    </a:lnTo>
                    <a:lnTo>
                      <a:pt x="25" y="50"/>
                    </a:lnTo>
                    <a:lnTo>
                      <a:pt x="7" y="67"/>
                    </a:lnTo>
                    <a:close/>
                  </a:path>
                </a:pathLst>
              </a:custGeom>
              <a:solidFill>
                <a:srgbClr val="E8358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8" name="Freeform 764"/>
              <p:cNvSpPr>
                <a:spLocks/>
              </p:cNvSpPr>
              <p:nvPr/>
            </p:nvSpPr>
            <p:spPr bwMode="auto">
              <a:xfrm>
                <a:off x="14202" y="1217"/>
                <a:ext cx="174" cy="156"/>
              </a:xfrm>
              <a:custGeom>
                <a:avLst/>
                <a:gdLst/>
                <a:ahLst/>
                <a:cxnLst>
                  <a:cxn ang="0">
                    <a:pos x="6" y="50"/>
                  </a:cxn>
                  <a:cxn ang="0">
                    <a:pos x="6" y="56"/>
                  </a:cxn>
                  <a:cxn ang="0">
                    <a:pos x="0" y="61"/>
                  </a:cxn>
                  <a:cxn ang="0">
                    <a:pos x="6" y="61"/>
                  </a:cxn>
                  <a:cxn ang="0">
                    <a:pos x="12" y="67"/>
                  </a:cxn>
                  <a:cxn ang="0">
                    <a:pos x="68" y="67"/>
                  </a:cxn>
                  <a:cxn ang="0">
                    <a:pos x="99" y="67"/>
                  </a:cxn>
                  <a:cxn ang="0">
                    <a:pos x="99" y="100"/>
                  </a:cxn>
                  <a:cxn ang="0">
                    <a:pos x="99" y="145"/>
                  </a:cxn>
                  <a:cxn ang="0">
                    <a:pos x="106" y="156"/>
                  </a:cxn>
                  <a:cxn ang="0">
                    <a:pos x="112" y="156"/>
                  </a:cxn>
                  <a:cxn ang="0">
                    <a:pos x="112" y="156"/>
                  </a:cxn>
                  <a:cxn ang="0">
                    <a:pos x="118" y="151"/>
                  </a:cxn>
                  <a:cxn ang="0">
                    <a:pos x="130" y="139"/>
                  </a:cxn>
                  <a:cxn ang="0">
                    <a:pos x="143" y="123"/>
                  </a:cxn>
                  <a:cxn ang="0">
                    <a:pos x="155" y="100"/>
                  </a:cxn>
                  <a:cxn ang="0">
                    <a:pos x="168" y="78"/>
                  </a:cxn>
                  <a:cxn ang="0">
                    <a:pos x="174" y="34"/>
                  </a:cxn>
                  <a:cxn ang="0">
                    <a:pos x="174" y="0"/>
                  </a:cxn>
                  <a:cxn ang="0">
                    <a:pos x="137" y="0"/>
                  </a:cxn>
                  <a:cxn ang="0">
                    <a:pos x="87" y="6"/>
                  </a:cxn>
                  <a:cxn ang="0">
                    <a:pos x="62" y="17"/>
                  </a:cxn>
                  <a:cxn ang="0">
                    <a:pos x="43" y="28"/>
                  </a:cxn>
                  <a:cxn ang="0">
                    <a:pos x="19" y="39"/>
                  </a:cxn>
                  <a:cxn ang="0">
                    <a:pos x="6" y="50"/>
                  </a:cxn>
                </a:cxnLst>
                <a:rect l="0" t="0" r="r" b="b"/>
                <a:pathLst>
                  <a:path w="174" h="156">
                    <a:moveTo>
                      <a:pt x="6" y="50"/>
                    </a:moveTo>
                    <a:lnTo>
                      <a:pt x="6" y="56"/>
                    </a:lnTo>
                    <a:lnTo>
                      <a:pt x="0" y="61"/>
                    </a:lnTo>
                    <a:lnTo>
                      <a:pt x="6" y="61"/>
                    </a:lnTo>
                    <a:lnTo>
                      <a:pt x="12" y="67"/>
                    </a:lnTo>
                    <a:lnTo>
                      <a:pt x="68" y="67"/>
                    </a:lnTo>
                    <a:lnTo>
                      <a:pt x="99" y="67"/>
                    </a:lnTo>
                    <a:lnTo>
                      <a:pt x="99" y="100"/>
                    </a:lnTo>
                    <a:lnTo>
                      <a:pt x="99" y="145"/>
                    </a:lnTo>
                    <a:lnTo>
                      <a:pt x="106" y="156"/>
                    </a:lnTo>
                    <a:lnTo>
                      <a:pt x="112" y="156"/>
                    </a:lnTo>
                    <a:lnTo>
                      <a:pt x="118" y="151"/>
                    </a:lnTo>
                    <a:lnTo>
                      <a:pt x="130" y="139"/>
                    </a:lnTo>
                    <a:lnTo>
                      <a:pt x="143" y="123"/>
                    </a:lnTo>
                    <a:lnTo>
                      <a:pt x="155" y="100"/>
                    </a:lnTo>
                    <a:lnTo>
                      <a:pt x="168" y="78"/>
                    </a:lnTo>
                    <a:lnTo>
                      <a:pt x="174" y="34"/>
                    </a:lnTo>
                    <a:lnTo>
                      <a:pt x="174" y="0"/>
                    </a:lnTo>
                    <a:lnTo>
                      <a:pt x="137" y="0"/>
                    </a:lnTo>
                    <a:lnTo>
                      <a:pt x="87" y="6"/>
                    </a:lnTo>
                    <a:lnTo>
                      <a:pt x="62" y="17"/>
                    </a:lnTo>
                    <a:lnTo>
                      <a:pt x="43" y="28"/>
                    </a:lnTo>
                    <a:lnTo>
                      <a:pt x="19" y="39"/>
                    </a:lnTo>
                    <a:lnTo>
                      <a:pt x="6" y="50"/>
                    </a:lnTo>
                    <a:close/>
                  </a:path>
                </a:pathLst>
              </a:custGeom>
              <a:solidFill>
                <a:srgbClr val="F057A3"/>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9" name="Freeform 765"/>
              <p:cNvSpPr>
                <a:spLocks/>
              </p:cNvSpPr>
              <p:nvPr/>
            </p:nvSpPr>
            <p:spPr bwMode="auto">
              <a:xfrm>
                <a:off x="14221" y="1223"/>
                <a:ext cx="149" cy="133"/>
              </a:xfrm>
              <a:custGeom>
                <a:avLst/>
                <a:gdLst/>
                <a:ahLst/>
                <a:cxnLst>
                  <a:cxn ang="0">
                    <a:pos x="6" y="44"/>
                  </a:cxn>
                  <a:cxn ang="0">
                    <a:pos x="0" y="50"/>
                  </a:cxn>
                  <a:cxn ang="0">
                    <a:pos x="12" y="55"/>
                  </a:cxn>
                  <a:cxn ang="0">
                    <a:pos x="56" y="55"/>
                  </a:cxn>
                  <a:cxn ang="0">
                    <a:pos x="87" y="55"/>
                  </a:cxn>
                  <a:cxn ang="0">
                    <a:pos x="87" y="83"/>
                  </a:cxn>
                  <a:cxn ang="0">
                    <a:pos x="87" y="122"/>
                  </a:cxn>
                  <a:cxn ang="0">
                    <a:pos x="93" y="133"/>
                  </a:cxn>
                  <a:cxn ang="0">
                    <a:pos x="99" y="128"/>
                  </a:cxn>
                  <a:cxn ang="0">
                    <a:pos x="124" y="100"/>
                  </a:cxn>
                  <a:cxn ang="0">
                    <a:pos x="142" y="67"/>
                  </a:cxn>
                  <a:cxn ang="0">
                    <a:pos x="149" y="28"/>
                  </a:cxn>
                  <a:cxn ang="0">
                    <a:pos x="149" y="0"/>
                  </a:cxn>
                  <a:cxn ang="0">
                    <a:pos x="118" y="0"/>
                  </a:cxn>
                  <a:cxn ang="0">
                    <a:pos x="74" y="5"/>
                  </a:cxn>
                  <a:cxn ang="0">
                    <a:pos x="37" y="22"/>
                  </a:cxn>
                  <a:cxn ang="0">
                    <a:pos x="6" y="44"/>
                  </a:cxn>
                </a:cxnLst>
                <a:rect l="0" t="0" r="r" b="b"/>
                <a:pathLst>
                  <a:path w="149" h="133">
                    <a:moveTo>
                      <a:pt x="6" y="44"/>
                    </a:moveTo>
                    <a:lnTo>
                      <a:pt x="0" y="50"/>
                    </a:lnTo>
                    <a:lnTo>
                      <a:pt x="12" y="55"/>
                    </a:lnTo>
                    <a:lnTo>
                      <a:pt x="56" y="55"/>
                    </a:lnTo>
                    <a:lnTo>
                      <a:pt x="87" y="55"/>
                    </a:lnTo>
                    <a:lnTo>
                      <a:pt x="87" y="83"/>
                    </a:lnTo>
                    <a:lnTo>
                      <a:pt x="87" y="122"/>
                    </a:lnTo>
                    <a:lnTo>
                      <a:pt x="93" y="133"/>
                    </a:lnTo>
                    <a:lnTo>
                      <a:pt x="99" y="128"/>
                    </a:lnTo>
                    <a:lnTo>
                      <a:pt x="124" y="100"/>
                    </a:lnTo>
                    <a:lnTo>
                      <a:pt x="142" y="67"/>
                    </a:lnTo>
                    <a:lnTo>
                      <a:pt x="149" y="28"/>
                    </a:lnTo>
                    <a:lnTo>
                      <a:pt x="149" y="0"/>
                    </a:lnTo>
                    <a:lnTo>
                      <a:pt x="118" y="0"/>
                    </a:lnTo>
                    <a:lnTo>
                      <a:pt x="74" y="5"/>
                    </a:lnTo>
                    <a:lnTo>
                      <a:pt x="37" y="22"/>
                    </a:lnTo>
                    <a:lnTo>
                      <a:pt x="6" y="44"/>
                    </a:lnTo>
                    <a:close/>
                  </a:path>
                </a:pathLst>
              </a:custGeom>
              <a:solidFill>
                <a:srgbClr val="F575C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90" name="Freeform 766"/>
              <p:cNvSpPr>
                <a:spLocks/>
              </p:cNvSpPr>
              <p:nvPr/>
            </p:nvSpPr>
            <p:spPr bwMode="auto">
              <a:xfrm>
                <a:off x="14245" y="1228"/>
                <a:ext cx="118" cy="112"/>
              </a:xfrm>
              <a:custGeom>
                <a:avLst/>
                <a:gdLst/>
                <a:ahLst/>
                <a:cxnLst>
                  <a:cxn ang="0">
                    <a:pos x="0" y="39"/>
                  </a:cxn>
                  <a:cxn ang="0">
                    <a:pos x="0" y="45"/>
                  </a:cxn>
                  <a:cxn ang="0">
                    <a:pos x="7" y="45"/>
                  </a:cxn>
                  <a:cxn ang="0">
                    <a:pos x="44" y="45"/>
                  </a:cxn>
                  <a:cxn ang="0">
                    <a:pos x="69" y="45"/>
                  </a:cxn>
                  <a:cxn ang="0">
                    <a:pos x="69" y="73"/>
                  </a:cxn>
                  <a:cxn ang="0">
                    <a:pos x="69" y="101"/>
                  </a:cxn>
                  <a:cxn ang="0">
                    <a:pos x="69" y="112"/>
                  </a:cxn>
                  <a:cxn ang="0">
                    <a:pos x="75" y="106"/>
                  </a:cxn>
                  <a:cxn ang="0">
                    <a:pos x="100" y="84"/>
                  </a:cxn>
                  <a:cxn ang="0">
                    <a:pos x="112" y="56"/>
                  </a:cxn>
                  <a:cxn ang="0">
                    <a:pos x="118" y="23"/>
                  </a:cxn>
                  <a:cxn ang="0">
                    <a:pos x="118" y="0"/>
                  </a:cxn>
                  <a:cxn ang="0">
                    <a:pos x="87" y="0"/>
                  </a:cxn>
                  <a:cxn ang="0">
                    <a:pos x="56" y="6"/>
                  </a:cxn>
                  <a:cxn ang="0">
                    <a:pos x="25" y="17"/>
                  </a:cxn>
                  <a:cxn ang="0">
                    <a:pos x="0" y="39"/>
                  </a:cxn>
                </a:cxnLst>
                <a:rect l="0" t="0" r="r" b="b"/>
                <a:pathLst>
                  <a:path w="118" h="112">
                    <a:moveTo>
                      <a:pt x="0" y="39"/>
                    </a:moveTo>
                    <a:lnTo>
                      <a:pt x="0" y="45"/>
                    </a:lnTo>
                    <a:lnTo>
                      <a:pt x="7" y="45"/>
                    </a:lnTo>
                    <a:lnTo>
                      <a:pt x="44" y="45"/>
                    </a:lnTo>
                    <a:lnTo>
                      <a:pt x="69" y="45"/>
                    </a:lnTo>
                    <a:lnTo>
                      <a:pt x="69" y="73"/>
                    </a:lnTo>
                    <a:lnTo>
                      <a:pt x="69" y="101"/>
                    </a:lnTo>
                    <a:lnTo>
                      <a:pt x="69" y="112"/>
                    </a:lnTo>
                    <a:lnTo>
                      <a:pt x="75" y="106"/>
                    </a:lnTo>
                    <a:lnTo>
                      <a:pt x="100" y="84"/>
                    </a:lnTo>
                    <a:lnTo>
                      <a:pt x="112" y="56"/>
                    </a:lnTo>
                    <a:lnTo>
                      <a:pt x="118" y="23"/>
                    </a:lnTo>
                    <a:lnTo>
                      <a:pt x="118" y="0"/>
                    </a:lnTo>
                    <a:lnTo>
                      <a:pt x="87" y="0"/>
                    </a:lnTo>
                    <a:lnTo>
                      <a:pt x="56" y="6"/>
                    </a:lnTo>
                    <a:lnTo>
                      <a:pt x="25" y="17"/>
                    </a:lnTo>
                    <a:lnTo>
                      <a:pt x="0" y="39"/>
                    </a:lnTo>
                    <a:close/>
                  </a:path>
                </a:pathLst>
              </a:custGeom>
              <a:solidFill>
                <a:srgbClr val="FA94E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91" name="Freeform 767"/>
              <p:cNvSpPr>
                <a:spLocks/>
              </p:cNvSpPr>
              <p:nvPr/>
            </p:nvSpPr>
            <p:spPr bwMode="auto">
              <a:xfrm>
                <a:off x="14264" y="1234"/>
                <a:ext cx="93" cy="89"/>
              </a:xfrm>
              <a:custGeom>
                <a:avLst/>
                <a:gdLst/>
                <a:ahLst/>
                <a:cxnLst>
                  <a:cxn ang="0">
                    <a:pos x="50" y="39"/>
                  </a:cxn>
                  <a:cxn ang="0">
                    <a:pos x="31" y="39"/>
                  </a:cxn>
                  <a:cxn ang="0">
                    <a:pos x="6" y="39"/>
                  </a:cxn>
                  <a:cxn ang="0">
                    <a:pos x="0" y="33"/>
                  </a:cxn>
                  <a:cxn ang="0">
                    <a:pos x="0" y="28"/>
                  </a:cxn>
                  <a:cxn ang="0">
                    <a:pos x="19" y="17"/>
                  </a:cxn>
                  <a:cxn ang="0">
                    <a:pos x="44" y="5"/>
                  </a:cxn>
                  <a:cxn ang="0">
                    <a:pos x="68" y="0"/>
                  </a:cxn>
                  <a:cxn ang="0">
                    <a:pos x="93" y="0"/>
                  </a:cxn>
                  <a:cxn ang="0">
                    <a:pos x="93" y="22"/>
                  </a:cxn>
                  <a:cxn ang="0">
                    <a:pos x="87" y="44"/>
                  </a:cxn>
                  <a:cxn ang="0">
                    <a:pos x="75" y="67"/>
                  </a:cxn>
                  <a:cxn ang="0">
                    <a:pos x="62" y="83"/>
                  </a:cxn>
                  <a:cxn ang="0">
                    <a:pos x="56" y="89"/>
                  </a:cxn>
                  <a:cxn ang="0">
                    <a:pos x="50" y="83"/>
                  </a:cxn>
                  <a:cxn ang="0">
                    <a:pos x="50" y="56"/>
                  </a:cxn>
                  <a:cxn ang="0">
                    <a:pos x="50" y="39"/>
                  </a:cxn>
                </a:cxnLst>
                <a:rect l="0" t="0" r="r" b="b"/>
                <a:pathLst>
                  <a:path w="93" h="89">
                    <a:moveTo>
                      <a:pt x="50" y="39"/>
                    </a:moveTo>
                    <a:lnTo>
                      <a:pt x="31" y="39"/>
                    </a:lnTo>
                    <a:lnTo>
                      <a:pt x="6" y="39"/>
                    </a:lnTo>
                    <a:lnTo>
                      <a:pt x="0" y="33"/>
                    </a:lnTo>
                    <a:lnTo>
                      <a:pt x="0" y="28"/>
                    </a:lnTo>
                    <a:lnTo>
                      <a:pt x="19" y="17"/>
                    </a:lnTo>
                    <a:lnTo>
                      <a:pt x="44" y="5"/>
                    </a:lnTo>
                    <a:lnTo>
                      <a:pt x="68" y="0"/>
                    </a:lnTo>
                    <a:lnTo>
                      <a:pt x="93" y="0"/>
                    </a:lnTo>
                    <a:lnTo>
                      <a:pt x="93" y="22"/>
                    </a:lnTo>
                    <a:lnTo>
                      <a:pt x="87" y="44"/>
                    </a:lnTo>
                    <a:lnTo>
                      <a:pt x="75" y="67"/>
                    </a:lnTo>
                    <a:lnTo>
                      <a:pt x="62" y="83"/>
                    </a:lnTo>
                    <a:lnTo>
                      <a:pt x="56" y="89"/>
                    </a:lnTo>
                    <a:lnTo>
                      <a:pt x="50" y="83"/>
                    </a:lnTo>
                    <a:lnTo>
                      <a:pt x="50" y="56"/>
                    </a:lnTo>
                    <a:lnTo>
                      <a:pt x="50" y="39"/>
                    </a:lnTo>
                    <a:close/>
                  </a:path>
                </a:pathLst>
              </a:custGeom>
              <a:solidFill>
                <a:srgbClr val="FFB2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92" name="Freeform 768"/>
              <p:cNvSpPr>
                <a:spLocks/>
              </p:cNvSpPr>
              <p:nvPr/>
            </p:nvSpPr>
            <p:spPr bwMode="auto">
              <a:xfrm>
                <a:off x="14128" y="1189"/>
                <a:ext cx="279" cy="251"/>
              </a:xfrm>
              <a:custGeom>
                <a:avLst/>
                <a:gdLst/>
                <a:ahLst/>
                <a:cxnLst>
                  <a:cxn ang="0">
                    <a:pos x="161" y="112"/>
                  </a:cxn>
                  <a:cxn ang="0">
                    <a:pos x="99" y="112"/>
                  </a:cxn>
                  <a:cxn ang="0">
                    <a:pos x="18" y="112"/>
                  </a:cxn>
                  <a:cxn ang="0">
                    <a:pos x="6" y="106"/>
                  </a:cxn>
                  <a:cxn ang="0">
                    <a:pos x="0" y="101"/>
                  </a:cxn>
                  <a:cxn ang="0">
                    <a:pos x="6" y="89"/>
                  </a:cxn>
                  <a:cxn ang="0">
                    <a:pos x="6" y="84"/>
                  </a:cxn>
                  <a:cxn ang="0">
                    <a:pos x="31" y="62"/>
                  </a:cxn>
                  <a:cxn ang="0">
                    <a:pos x="62" y="45"/>
                  </a:cxn>
                  <a:cxn ang="0">
                    <a:pos x="99" y="28"/>
                  </a:cxn>
                  <a:cxn ang="0">
                    <a:pos x="136" y="17"/>
                  </a:cxn>
                  <a:cxn ang="0">
                    <a:pos x="180" y="6"/>
                  </a:cxn>
                  <a:cxn ang="0">
                    <a:pos x="217" y="0"/>
                  </a:cxn>
                  <a:cxn ang="0">
                    <a:pos x="248" y="0"/>
                  </a:cxn>
                  <a:cxn ang="0">
                    <a:pos x="279" y="0"/>
                  </a:cxn>
                  <a:cxn ang="0">
                    <a:pos x="279" y="28"/>
                  </a:cxn>
                  <a:cxn ang="0">
                    <a:pos x="279" y="56"/>
                  </a:cxn>
                  <a:cxn ang="0">
                    <a:pos x="273" y="95"/>
                  </a:cxn>
                  <a:cxn ang="0">
                    <a:pos x="260" y="128"/>
                  </a:cxn>
                  <a:cxn ang="0">
                    <a:pos x="248" y="162"/>
                  </a:cxn>
                  <a:cxn ang="0">
                    <a:pos x="229" y="195"/>
                  </a:cxn>
                  <a:cxn ang="0">
                    <a:pos x="211" y="223"/>
                  </a:cxn>
                  <a:cxn ang="0">
                    <a:pos x="186" y="245"/>
                  </a:cxn>
                  <a:cxn ang="0">
                    <a:pos x="180" y="245"/>
                  </a:cxn>
                  <a:cxn ang="0">
                    <a:pos x="173" y="251"/>
                  </a:cxn>
                  <a:cxn ang="0">
                    <a:pos x="161" y="251"/>
                  </a:cxn>
                  <a:cxn ang="0">
                    <a:pos x="161" y="234"/>
                  </a:cxn>
                  <a:cxn ang="0">
                    <a:pos x="161" y="162"/>
                  </a:cxn>
                  <a:cxn ang="0">
                    <a:pos x="161" y="112"/>
                  </a:cxn>
                </a:cxnLst>
                <a:rect l="0" t="0" r="r" b="b"/>
                <a:pathLst>
                  <a:path w="279" h="251">
                    <a:moveTo>
                      <a:pt x="161" y="112"/>
                    </a:moveTo>
                    <a:lnTo>
                      <a:pt x="99" y="112"/>
                    </a:lnTo>
                    <a:lnTo>
                      <a:pt x="18" y="112"/>
                    </a:lnTo>
                    <a:lnTo>
                      <a:pt x="6" y="106"/>
                    </a:lnTo>
                    <a:lnTo>
                      <a:pt x="0" y="101"/>
                    </a:lnTo>
                    <a:lnTo>
                      <a:pt x="6" y="89"/>
                    </a:lnTo>
                    <a:lnTo>
                      <a:pt x="6" y="84"/>
                    </a:lnTo>
                    <a:lnTo>
                      <a:pt x="31" y="62"/>
                    </a:lnTo>
                    <a:lnTo>
                      <a:pt x="62" y="45"/>
                    </a:lnTo>
                    <a:lnTo>
                      <a:pt x="99" y="28"/>
                    </a:lnTo>
                    <a:lnTo>
                      <a:pt x="136" y="17"/>
                    </a:lnTo>
                    <a:lnTo>
                      <a:pt x="180" y="6"/>
                    </a:lnTo>
                    <a:lnTo>
                      <a:pt x="217" y="0"/>
                    </a:lnTo>
                    <a:lnTo>
                      <a:pt x="248" y="0"/>
                    </a:lnTo>
                    <a:lnTo>
                      <a:pt x="279" y="0"/>
                    </a:lnTo>
                    <a:lnTo>
                      <a:pt x="279" y="28"/>
                    </a:lnTo>
                    <a:lnTo>
                      <a:pt x="279" y="56"/>
                    </a:lnTo>
                    <a:lnTo>
                      <a:pt x="273" y="95"/>
                    </a:lnTo>
                    <a:lnTo>
                      <a:pt x="260" y="128"/>
                    </a:lnTo>
                    <a:lnTo>
                      <a:pt x="248" y="162"/>
                    </a:lnTo>
                    <a:lnTo>
                      <a:pt x="229" y="195"/>
                    </a:lnTo>
                    <a:lnTo>
                      <a:pt x="211" y="223"/>
                    </a:lnTo>
                    <a:lnTo>
                      <a:pt x="186" y="245"/>
                    </a:lnTo>
                    <a:lnTo>
                      <a:pt x="180" y="245"/>
                    </a:lnTo>
                    <a:lnTo>
                      <a:pt x="173" y="251"/>
                    </a:lnTo>
                    <a:lnTo>
                      <a:pt x="161" y="251"/>
                    </a:lnTo>
                    <a:lnTo>
                      <a:pt x="161" y="234"/>
                    </a:lnTo>
                    <a:lnTo>
                      <a:pt x="161" y="162"/>
                    </a:lnTo>
                    <a:lnTo>
                      <a:pt x="161" y="112"/>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93" name="Freeform 769"/>
              <p:cNvSpPr>
                <a:spLocks/>
              </p:cNvSpPr>
              <p:nvPr/>
            </p:nvSpPr>
            <p:spPr bwMode="auto">
              <a:xfrm>
                <a:off x="14277" y="3803"/>
                <a:ext cx="576" cy="563"/>
              </a:xfrm>
              <a:custGeom>
                <a:avLst/>
                <a:gdLst/>
                <a:ahLst/>
                <a:cxnLst>
                  <a:cxn ang="0">
                    <a:pos x="0" y="0"/>
                  </a:cxn>
                  <a:cxn ang="0">
                    <a:pos x="43" y="39"/>
                  </a:cxn>
                  <a:cxn ang="0">
                    <a:pos x="105" y="89"/>
                  </a:cxn>
                  <a:cxn ang="0">
                    <a:pos x="173" y="150"/>
                  </a:cxn>
                  <a:cxn ang="0">
                    <a:pos x="254" y="223"/>
                  </a:cxn>
                  <a:cxn ang="0">
                    <a:pos x="291" y="256"/>
                  </a:cxn>
                  <a:cxn ang="0">
                    <a:pos x="390" y="345"/>
                  </a:cxn>
                  <a:cxn ang="0">
                    <a:pos x="490" y="435"/>
                  </a:cxn>
                  <a:cxn ang="0">
                    <a:pos x="545" y="485"/>
                  </a:cxn>
                  <a:cxn ang="0">
                    <a:pos x="564" y="507"/>
                  </a:cxn>
                  <a:cxn ang="0">
                    <a:pos x="576" y="535"/>
                  </a:cxn>
                  <a:cxn ang="0">
                    <a:pos x="576" y="552"/>
                  </a:cxn>
                  <a:cxn ang="0">
                    <a:pos x="576" y="563"/>
                  </a:cxn>
                  <a:cxn ang="0">
                    <a:pos x="576" y="501"/>
                  </a:cxn>
                  <a:cxn ang="0">
                    <a:pos x="576" y="373"/>
                  </a:cxn>
                  <a:cxn ang="0">
                    <a:pos x="576" y="240"/>
                  </a:cxn>
                  <a:cxn ang="0">
                    <a:pos x="576" y="178"/>
                  </a:cxn>
                  <a:cxn ang="0">
                    <a:pos x="576" y="173"/>
                  </a:cxn>
                  <a:cxn ang="0">
                    <a:pos x="570" y="145"/>
                  </a:cxn>
                  <a:cxn ang="0">
                    <a:pos x="564" y="117"/>
                  </a:cxn>
                  <a:cxn ang="0">
                    <a:pos x="539" y="89"/>
                  </a:cxn>
                  <a:cxn ang="0">
                    <a:pos x="496" y="50"/>
                  </a:cxn>
                  <a:cxn ang="0">
                    <a:pos x="434" y="0"/>
                  </a:cxn>
                  <a:cxn ang="0">
                    <a:pos x="0" y="0"/>
                  </a:cxn>
                </a:cxnLst>
                <a:rect l="0" t="0" r="r" b="b"/>
                <a:pathLst>
                  <a:path w="576" h="563">
                    <a:moveTo>
                      <a:pt x="0" y="0"/>
                    </a:moveTo>
                    <a:lnTo>
                      <a:pt x="43" y="39"/>
                    </a:lnTo>
                    <a:lnTo>
                      <a:pt x="105" y="89"/>
                    </a:lnTo>
                    <a:lnTo>
                      <a:pt x="173" y="150"/>
                    </a:lnTo>
                    <a:lnTo>
                      <a:pt x="254" y="223"/>
                    </a:lnTo>
                    <a:lnTo>
                      <a:pt x="291" y="256"/>
                    </a:lnTo>
                    <a:lnTo>
                      <a:pt x="390" y="345"/>
                    </a:lnTo>
                    <a:lnTo>
                      <a:pt x="490" y="435"/>
                    </a:lnTo>
                    <a:lnTo>
                      <a:pt x="545" y="485"/>
                    </a:lnTo>
                    <a:lnTo>
                      <a:pt x="564" y="507"/>
                    </a:lnTo>
                    <a:lnTo>
                      <a:pt x="576" y="535"/>
                    </a:lnTo>
                    <a:lnTo>
                      <a:pt x="576" y="552"/>
                    </a:lnTo>
                    <a:lnTo>
                      <a:pt x="576" y="563"/>
                    </a:lnTo>
                    <a:lnTo>
                      <a:pt x="576" y="501"/>
                    </a:lnTo>
                    <a:lnTo>
                      <a:pt x="576" y="373"/>
                    </a:lnTo>
                    <a:lnTo>
                      <a:pt x="576" y="240"/>
                    </a:lnTo>
                    <a:lnTo>
                      <a:pt x="576" y="178"/>
                    </a:lnTo>
                    <a:lnTo>
                      <a:pt x="576" y="173"/>
                    </a:lnTo>
                    <a:lnTo>
                      <a:pt x="570" y="145"/>
                    </a:lnTo>
                    <a:lnTo>
                      <a:pt x="564" y="117"/>
                    </a:lnTo>
                    <a:lnTo>
                      <a:pt x="539" y="89"/>
                    </a:lnTo>
                    <a:lnTo>
                      <a:pt x="496" y="50"/>
                    </a:lnTo>
                    <a:lnTo>
                      <a:pt x="434" y="0"/>
                    </a:lnTo>
                    <a:lnTo>
                      <a:pt x="0" y="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94" name="Freeform 770"/>
              <p:cNvSpPr>
                <a:spLocks/>
              </p:cNvSpPr>
              <p:nvPr/>
            </p:nvSpPr>
            <p:spPr bwMode="auto">
              <a:xfrm>
                <a:off x="14481" y="3808"/>
                <a:ext cx="372" cy="407"/>
              </a:xfrm>
              <a:custGeom>
                <a:avLst/>
                <a:gdLst/>
                <a:ahLst/>
                <a:cxnLst>
                  <a:cxn ang="0">
                    <a:pos x="0" y="0"/>
                  </a:cxn>
                  <a:cxn ang="0">
                    <a:pos x="81" y="67"/>
                  </a:cxn>
                  <a:cxn ang="0">
                    <a:pos x="193" y="168"/>
                  </a:cxn>
                  <a:cxn ang="0">
                    <a:pos x="292" y="262"/>
                  </a:cxn>
                  <a:cxn ang="0">
                    <a:pos x="341" y="307"/>
                  </a:cxn>
                  <a:cxn ang="0">
                    <a:pos x="354" y="318"/>
                  </a:cxn>
                  <a:cxn ang="0">
                    <a:pos x="360" y="335"/>
                  </a:cxn>
                  <a:cxn ang="0">
                    <a:pos x="366" y="363"/>
                  </a:cxn>
                  <a:cxn ang="0">
                    <a:pos x="372" y="407"/>
                  </a:cxn>
                </a:cxnLst>
                <a:rect l="0" t="0" r="r" b="b"/>
                <a:pathLst>
                  <a:path w="372" h="407">
                    <a:moveTo>
                      <a:pt x="0" y="0"/>
                    </a:moveTo>
                    <a:lnTo>
                      <a:pt x="81" y="67"/>
                    </a:lnTo>
                    <a:lnTo>
                      <a:pt x="193" y="168"/>
                    </a:lnTo>
                    <a:lnTo>
                      <a:pt x="292" y="262"/>
                    </a:lnTo>
                    <a:lnTo>
                      <a:pt x="341" y="307"/>
                    </a:lnTo>
                    <a:lnTo>
                      <a:pt x="354" y="318"/>
                    </a:lnTo>
                    <a:lnTo>
                      <a:pt x="360" y="335"/>
                    </a:lnTo>
                    <a:lnTo>
                      <a:pt x="366" y="363"/>
                    </a:lnTo>
                    <a:lnTo>
                      <a:pt x="372" y="407"/>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95" name="Freeform 771"/>
              <p:cNvSpPr>
                <a:spLocks/>
              </p:cNvSpPr>
              <p:nvPr/>
            </p:nvSpPr>
            <p:spPr bwMode="auto">
              <a:xfrm>
                <a:off x="14277" y="7085"/>
                <a:ext cx="576" cy="563"/>
              </a:xfrm>
              <a:custGeom>
                <a:avLst/>
                <a:gdLst/>
                <a:ahLst/>
                <a:cxnLst>
                  <a:cxn ang="0">
                    <a:pos x="0" y="563"/>
                  </a:cxn>
                  <a:cxn ang="0">
                    <a:pos x="43" y="524"/>
                  </a:cxn>
                  <a:cxn ang="0">
                    <a:pos x="105" y="474"/>
                  </a:cxn>
                  <a:cxn ang="0">
                    <a:pos x="173" y="413"/>
                  </a:cxn>
                  <a:cxn ang="0">
                    <a:pos x="254" y="340"/>
                  </a:cxn>
                  <a:cxn ang="0">
                    <a:pos x="291" y="301"/>
                  </a:cxn>
                  <a:cxn ang="0">
                    <a:pos x="390" y="218"/>
                  </a:cxn>
                  <a:cxn ang="0">
                    <a:pos x="490" y="128"/>
                  </a:cxn>
                  <a:cxn ang="0">
                    <a:pos x="545" y="78"/>
                  </a:cxn>
                  <a:cxn ang="0">
                    <a:pos x="564" y="50"/>
                  </a:cxn>
                  <a:cxn ang="0">
                    <a:pos x="576" y="28"/>
                  </a:cxn>
                  <a:cxn ang="0">
                    <a:pos x="576" y="6"/>
                  </a:cxn>
                  <a:cxn ang="0">
                    <a:pos x="576" y="0"/>
                  </a:cxn>
                  <a:cxn ang="0">
                    <a:pos x="576" y="56"/>
                  </a:cxn>
                  <a:cxn ang="0">
                    <a:pos x="576" y="190"/>
                  </a:cxn>
                  <a:cxn ang="0">
                    <a:pos x="576" y="318"/>
                  </a:cxn>
                  <a:cxn ang="0">
                    <a:pos x="576" y="379"/>
                  </a:cxn>
                  <a:cxn ang="0">
                    <a:pos x="576" y="390"/>
                  </a:cxn>
                  <a:cxn ang="0">
                    <a:pos x="570" y="413"/>
                  </a:cxn>
                  <a:cxn ang="0">
                    <a:pos x="564" y="441"/>
                  </a:cxn>
                  <a:cxn ang="0">
                    <a:pos x="539" y="468"/>
                  </a:cxn>
                  <a:cxn ang="0">
                    <a:pos x="496" y="507"/>
                  </a:cxn>
                  <a:cxn ang="0">
                    <a:pos x="434" y="563"/>
                  </a:cxn>
                  <a:cxn ang="0">
                    <a:pos x="0" y="563"/>
                  </a:cxn>
                </a:cxnLst>
                <a:rect l="0" t="0" r="r" b="b"/>
                <a:pathLst>
                  <a:path w="576" h="563">
                    <a:moveTo>
                      <a:pt x="0" y="563"/>
                    </a:moveTo>
                    <a:lnTo>
                      <a:pt x="43" y="524"/>
                    </a:lnTo>
                    <a:lnTo>
                      <a:pt x="105" y="474"/>
                    </a:lnTo>
                    <a:lnTo>
                      <a:pt x="173" y="413"/>
                    </a:lnTo>
                    <a:lnTo>
                      <a:pt x="254" y="340"/>
                    </a:lnTo>
                    <a:lnTo>
                      <a:pt x="291" y="301"/>
                    </a:lnTo>
                    <a:lnTo>
                      <a:pt x="390" y="218"/>
                    </a:lnTo>
                    <a:lnTo>
                      <a:pt x="490" y="128"/>
                    </a:lnTo>
                    <a:lnTo>
                      <a:pt x="545" y="78"/>
                    </a:lnTo>
                    <a:lnTo>
                      <a:pt x="564" y="50"/>
                    </a:lnTo>
                    <a:lnTo>
                      <a:pt x="576" y="28"/>
                    </a:lnTo>
                    <a:lnTo>
                      <a:pt x="576" y="6"/>
                    </a:lnTo>
                    <a:lnTo>
                      <a:pt x="576" y="0"/>
                    </a:lnTo>
                    <a:lnTo>
                      <a:pt x="576" y="56"/>
                    </a:lnTo>
                    <a:lnTo>
                      <a:pt x="576" y="190"/>
                    </a:lnTo>
                    <a:lnTo>
                      <a:pt x="576" y="318"/>
                    </a:lnTo>
                    <a:lnTo>
                      <a:pt x="576" y="379"/>
                    </a:lnTo>
                    <a:lnTo>
                      <a:pt x="576" y="390"/>
                    </a:lnTo>
                    <a:lnTo>
                      <a:pt x="570" y="413"/>
                    </a:lnTo>
                    <a:lnTo>
                      <a:pt x="564" y="441"/>
                    </a:lnTo>
                    <a:lnTo>
                      <a:pt x="539" y="468"/>
                    </a:lnTo>
                    <a:lnTo>
                      <a:pt x="496" y="507"/>
                    </a:lnTo>
                    <a:lnTo>
                      <a:pt x="434" y="563"/>
                    </a:lnTo>
                    <a:lnTo>
                      <a:pt x="0" y="563"/>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96" name="Freeform 772"/>
              <p:cNvSpPr>
                <a:spLocks/>
              </p:cNvSpPr>
              <p:nvPr/>
            </p:nvSpPr>
            <p:spPr bwMode="auto">
              <a:xfrm>
                <a:off x="14481" y="7236"/>
                <a:ext cx="372" cy="407"/>
              </a:xfrm>
              <a:custGeom>
                <a:avLst/>
                <a:gdLst/>
                <a:ahLst/>
                <a:cxnLst>
                  <a:cxn ang="0">
                    <a:pos x="0" y="407"/>
                  </a:cxn>
                  <a:cxn ang="0">
                    <a:pos x="81" y="334"/>
                  </a:cxn>
                  <a:cxn ang="0">
                    <a:pos x="193" y="239"/>
                  </a:cxn>
                  <a:cxn ang="0">
                    <a:pos x="292" y="145"/>
                  </a:cxn>
                  <a:cxn ang="0">
                    <a:pos x="341" y="100"/>
                  </a:cxn>
                  <a:cxn ang="0">
                    <a:pos x="354" y="89"/>
                  </a:cxn>
                  <a:cxn ang="0">
                    <a:pos x="360" y="72"/>
                  </a:cxn>
                  <a:cxn ang="0">
                    <a:pos x="366" y="39"/>
                  </a:cxn>
                  <a:cxn ang="0">
                    <a:pos x="372" y="0"/>
                  </a:cxn>
                </a:cxnLst>
                <a:rect l="0" t="0" r="r" b="b"/>
                <a:pathLst>
                  <a:path w="372" h="407">
                    <a:moveTo>
                      <a:pt x="0" y="407"/>
                    </a:moveTo>
                    <a:lnTo>
                      <a:pt x="81" y="334"/>
                    </a:lnTo>
                    <a:lnTo>
                      <a:pt x="193" y="239"/>
                    </a:lnTo>
                    <a:lnTo>
                      <a:pt x="292" y="145"/>
                    </a:lnTo>
                    <a:lnTo>
                      <a:pt x="341" y="100"/>
                    </a:lnTo>
                    <a:lnTo>
                      <a:pt x="354" y="89"/>
                    </a:lnTo>
                    <a:lnTo>
                      <a:pt x="360" y="72"/>
                    </a:lnTo>
                    <a:lnTo>
                      <a:pt x="366" y="39"/>
                    </a:lnTo>
                    <a:lnTo>
                      <a:pt x="372"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97" name="Freeform 773"/>
              <p:cNvSpPr>
                <a:spLocks/>
              </p:cNvSpPr>
              <p:nvPr/>
            </p:nvSpPr>
            <p:spPr bwMode="auto">
              <a:xfrm>
                <a:off x="14481" y="3769"/>
                <a:ext cx="124" cy="3907"/>
              </a:xfrm>
              <a:custGeom>
                <a:avLst/>
                <a:gdLst/>
                <a:ahLst/>
                <a:cxnLst>
                  <a:cxn ang="0">
                    <a:pos x="124" y="23"/>
                  </a:cxn>
                  <a:cxn ang="0">
                    <a:pos x="124" y="3907"/>
                  </a:cxn>
                  <a:cxn ang="0">
                    <a:pos x="0" y="3890"/>
                  </a:cxn>
                  <a:cxn ang="0">
                    <a:pos x="0" y="0"/>
                  </a:cxn>
                  <a:cxn ang="0">
                    <a:pos x="124" y="23"/>
                  </a:cxn>
                </a:cxnLst>
                <a:rect l="0" t="0" r="r" b="b"/>
                <a:pathLst>
                  <a:path w="124" h="3907">
                    <a:moveTo>
                      <a:pt x="124" y="23"/>
                    </a:moveTo>
                    <a:lnTo>
                      <a:pt x="124" y="3907"/>
                    </a:lnTo>
                    <a:lnTo>
                      <a:pt x="0" y="3890"/>
                    </a:lnTo>
                    <a:lnTo>
                      <a:pt x="0" y="0"/>
                    </a:lnTo>
                    <a:lnTo>
                      <a:pt x="124" y="23"/>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98" name="Line 774"/>
              <p:cNvSpPr>
                <a:spLocks noChangeShapeType="1"/>
              </p:cNvSpPr>
              <p:nvPr/>
            </p:nvSpPr>
            <p:spPr bwMode="auto">
              <a:xfrm>
                <a:off x="14605" y="3786"/>
                <a:ext cx="1" cy="3879"/>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99" name="Line 775"/>
              <p:cNvSpPr>
                <a:spLocks noChangeShapeType="1"/>
              </p:cNvSpPr>
              <p:nvPr/>
            </p:nvSpPr>
            <p:spPr bwMode="auto">
              <a:xfrm flipV="1">
                <a:off x="14481" y="3753"/>
                <a:ext cx="1" cy="3912"/>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00" name="Freeform 776"/>
              <p:cNvSpPr>
                <a:spLocks/>
              </p:cNvSpPr>
              <p:nvPr/>
            </p:nvSpPr>
            <p:spPr bwMode="auto">
              <a:xfrm>
                <a:off x="14301" y="3976"/>
                <a:ext cx="552" cy="607"/>
              </a:xfrm>
              <a:custGeom>
                <a:avLst/>
                <a:gdLst/>
                <a:ahLst/>
                <a:cxnLst>
                  <a:cxn ang="0">
                    <a:pos x="466" y="518"/>
                  </a:cxn>
                  <a:cxn ang="0">
                    <a:pos x="497" y="490"/>
                  </a:cxn>
                  <a:cxn ang="0">
                    <a:pos x="521" y="473"/>
                  </a:cxn>
                  <a:cxn ang="0">
                    <a:pos x="540" y="445"/>
                  </a:cxn>
                  <a:cxn ang="0">
                    <a:pos x="552" y="418"/>
                  </a:cxn>
                  <a:cxn ang="0">
                    <a:pos x="552" y="395"/>
                  </a:cxn>
                  <a:cxn ang="0">
                    <a:pos x="552" y="384"/>
                  </a:cxn>
                  <a:cxn ang="0">
                    <a:pos x="552" y="323"/>
                  </a:cxn>
                  <a:cxn ang="0">
                    <a:pos x="552" y="189"/>
                  </a:cxn>
                  <a:cxn ang="0">
                    <a:pos x="552" y="61"/>
                  </a:cxn>
                  <a:cxn ang="0">
                    <a:pos x="552" y="0"/>
                  </a:cxn>
                  <a:cxn ang="0">
                    <a:pos x="552" y="5"/>
                  </a:cxn>
                  <a:cxn ang="0">
                    <a:pos x="552" y="28"/>
                  </a:cxn>
                  <a:cxn ang="0">
                    <a:pos x="540" y="55"/>
                  </a:cxn>
                  <a:cxn ang="0">
                    <a:pos x="521" y="78"/>
                  </a:cxn>
                  <a:cxn ang="0">
                    <a:pos x="466" y="128"/>
                  </a:cxn>
                  <a:cxn ang="0">
                    <a:pos x="366" y="223"/>
                  </a:cxn>
                  <a:cxn ang="0">
                    <a:pos x="267" y="306"/>
                  </a:cxn>
                  <a:cxn ang="0">
                    <a:pos x="230" y="340"/>
                  </a:cxn>
                  <a:cxn ang="0">
                    <a:pos x="174" y="395"/>
                  </a:cxn>
                  <a:cxn ang="0">
                    <a:pos x="124" y="440"/>
                  </a:cxn>
                  <a:cxn ang="0">
                    <a:pos x="81" y="479"/>
                  </a:cxn>
                  <a:cxn ang="0">
                    <a:pos x="38" y="512"/>
                  </a:cxn>
                  <a:cxn ang="0">
                    <a:pos x="19" y="535"/>
                  </a:cxn>
                  <a:cxn ang="0">
                    <a:pos x="7" y="551"/>
                  </a:cxn>
                  <a:cxn ang="0">
                    <a:pos x="0" y="568"/>
                  </a:cxn>
                  <a:cxn ang="0">
                    <a:pos x="0" y="579"/>
                  </a:cxn>
                  <a:cxn ang="0">
                    <a:pos x="0" y="590"/>
                  </a:cxn>
                  <a:cxn ang="0">
                    <a:pos x="13" y="596"/>
                  </a:cxn>
                  <a:cxn ang="0">
                    <a:pos x="25" y="602"/>
                  </a:cxn>
                  <a:cxn ang="0">
                    <a:pos x="38" y="607"/>
                  </a:cxn>
                  <a:cxn ang="0">
                    <a:pos x="435" y="607"/>
                  </a:cxn>
                  <a:cxn ang="0">
                    <a:pos x="422" y="602"/>
                  </a:cxn>
                  <a:cxn ang="0">
                    <a:pos x="416" y="590"/>
                  </a:cxn>
                  <a:cxn ang="0">
                    <a:pos x="416" y="585"/>
                  </a:cxn>
                  <a:cxn ang="0">
                    <a:pos x="416" y="574"/>
                  </a:cxn>
                  <a:cxn ang="0">
                    <a:pos x="435" y="551"/>
                  </a:cxn>
                  <a:cxn ang="0">
                    <a:pos x="466" y="518"/>
                  </a:cxn>
                </a:cxnLst>
                <a:rect l="0" t="0" r="r" b="b"/>
                <a:pathLst>
                  <a:path w="552" h="607">
                    <a:moveTo>
                      <a:pt x="466" y="518"/>
                    </a:moveTo>
                    <a:lnTo>
                      <a:pt x="497" y="490"/>
                    </a:lnTo>
                    <a:lnTo>
                      <a:pt x="521" y="473"/>
                    </a:lnTo>
                    <a:lnTo>
                      <a:pt x="540" y="445"/>
                    </a:lnTo>
                    <a:lnTo>
                      <a:pt x="552" y="418"/>
                    </a:lnTo>
                    <a:lnTo>
                      <a:pt x="552" y="395"/>
                    </a:lnTo>
                    <a:lnTo>
                      <a:pt x="552" y="384"/>
                    </a:lnTo>
                    <a:lnTo>
                      <a:pt x="552" y="323"/>
                    </a:lnTo>
                    <a:lnTo>
                      <a:pt x="552" y="189"/>
                    </a:lnTo>
                    <a:lnTo>
                      <a:pt x="552" y="61"/>
                    </a:lnTo>
                    <a:lnTo>
                      <a:pt x="552" y="0"/>
                    </a:lnTo>
                    <a:lnTo>
                      <a:pt x="552" y="5"/>
                    </a:lnTo>
                    <a:lnTo>
                      <a:pt x="552" y="28"/>
                    </a:lnTo>
                    <a:lnTo>
                      <a:pt x="540" y="55"/>
                    </a:lnTo>
                    <a:lnTo>
                      <a:pt x="521" y="78"/>
                    </a:lnTo>
                    <a:lnTo>
                      <a:pt x="466" y="128"/>
                    </a:lnTo>
                    <a:lnTo>
                      <a:pt x="366" y="223"/>
                    </a:lnTo>
                    <a:lnTo>
                      <a:pt x="267" y="306"/>
                    </a:lnTo>
                    <a:lnTo>
                      <a:pt x="230" y="340"/>
                    </a:lnTo>
                    <a:lnTo>
                      <a:pt x="174" y="395"/>
                    </a:lnTo>
                    <a:lnTo>
                      <a:pt x="124" y="440"/>
                    </a:lnTo>
                    <a:lnTo>
                      <a:pt x="81" y="479"/>
                    </a:lnTo>
                    <a:lnTo>
                      <a:pt x="38" y="512"/>
                    </a:lnTo>
                    <a:lnTo>
                      <a:pt x="19" y="535"/>
                    </a:lnTo>
                    <a:lnTo>
                      <a:pt x="7" y="551"/>
                    </a:lnTo>
                    <a:lnTo>
                      <a:pt x="0" y="568"/>
                    </a:lnTo>
                    <a:lnTo>
                      <a:pt x="0" y="579"/>
                    </a:lnTo>
                    <a:lnTo>
                      <a:pt x="0" y="590"/>
                    </a:lnTo>
                    <a:lnTo>
                      <a:pt x="13" y="596"/>
                    </a:lnTo>
                    <a:lnTo>
                      <a:pt x="25" y="602"/>
                    </a:lnTo>
                    <a:lnTo>
                      <a:pt x="38" y="607"/>
                    </a:lnTo>
                    <a:lnTo>
                      <a:pt x="435" y="607"/>
                    </a:lnTo>
                    <a:lnTo>
                      <a:pt x="422" y="602"/>
                    </a:lnTo>
                    <a:lnTo>
                      <a:pt x="416" y="590"/>
                    </a:lnTo>
                    <a:lnTo>
                      <a:pt x="416" y="585"/>
                    </a:lnTo>
                    <a:lnTo>
                      <a:pt x="416" y="574"/>
                    </a:lnTo>
                    <a:lnTo>
                      <a:pt x="435" y="551"/>
                    </a:lnTo>
                    <a:lnTo>
                      <a:pt x="466" y="518"/>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01" name="Freeform 777"/>
              <p:cNvSpPr>
                <a:spLocks/>
              </p:cNvSpPr>
              <p:nvPr/>
            </p:nvSpPr>
            <p:spPr bwMode="auto">
              <a:xfrm>
                <a:off x="14301" y="3976"/>
                <a:ext cx="552" cy="607"/>
              </a:xfrm>
              <a:custGeom>
                <a:avLst/>
                <a:gdLst/>
                <a:ahLst/>
                <a:cxnLst>
                  <a:cxn ang="0">
                    <a:pos x="466" y="518"/>
                  </a:cxn>
                  <a:cxn ang="0">
                    <a:pos x="497" y="490"/>
                  </a:cxn>
                  <a:cxn ang="0">
                    <a:pos x="521" y="473"/>
                  </a:cxn>
                  <a:cxn ang="0">
                    <a:pos x="540" y="445"/>
                  </a:cxn>
                  <a:cxn ang="0">
                    <a:pos x="552" y="418"/>
                  </a:cxn>
                  <a:cxn ang="0">
                    <a:pos x="552" y="395"/>
                  </a:cxn>
                  <a:cxn ang="0">
                    <a:pos x="552" y="384"/>
                  </a:cxn>
                  <a:cxn ang="0">
                    <a:pos x="552" y="323"/>
                  </a:cxn>
                  <a:cxn ang="0">
                    <a:pos x="552" y="189"/>
                  </a:cxn>
                  <a:cxn ang="0">
                    <a:pos x="552" y="61"/>
                  </a:cxn>
                  <a:cxn ang="0">
                    <a:pos x="552" y="0"/>
                  </a:cxn>
                  <a:cxn ang="0">
                    <a:pos x="552" y="5"/>
                  </a:cxn>
                  <a:cxn ang="0">
                    <a:pos x="552" y="28"/>
                  </a:cxn>
                  <a:cxn ang="0">
                    <a:pos x="540" y="55"/>
                  </a:cxn>
                  <a:cxn ang="0">
                    <a:pos x="521" y="78"/>
                  </a:cxn>
                  <a:cxn ang="0">
                    <a:pos x="466" y="128"/>
                  </a:cxn>
                  <a:cxn ang="0">
                    <a:pos x="366" y="223"/>
                  </a:cxn>
                  <a:cxn ang="0">
                    <a:pos x="267" y="306"/>
                  </a:cxn>
                  <a:cxn ang="0">
                    <a:pos x="230" y="340"/>
                  </a:cxn>
                  <a:cxn ang="0">
                    <a:pos x="174" y="395"/>
                  </a:cxn>
                  <a:cxn ang="0">
                    <a:pos x="124" y="440"/>
                  </a:cxn>
                  <a:cxn ang="0">
                    <a:pos x="81" y="479"/>
                  </a:cxn>
                  <a:cxn ang="0">
                    <a:pos x="38" y="512"/>
                  </a:cxn>
                  <a:cxn ang="0">
                    <a:pos x="19" y="535"/>
                  </a:cxn>
                  <a:cxn ang="0">
                    <a:pos x="7" y="551"/>
                  </a:cxn>
                  <a:cxn ang="0">
                    <a:pos x="0" y="568"/>
                  </a:cxn>
                  <a:cxn ang="0">
                    <a:pos x="0" y="579"/>
                  </a:cxn>
                  <a:cxn ang="0">
                    <a:pos x="0" y="590"/>
                  </a:cxn>
                  <a:cxn ang="0">
                    <a:pos x="13" y="596"/>
                  </a:cxn>
                  <a:cxn ang="0">
                    <a:pos x="25" y="602"/>
                  </a:cxn>
                  <a:cxn ang="0">
                    <a:pos x="38" y="607"/>
                  </a:cxn>
                  <a:cxn ang="0">
                    <a:pos x="435" y="607"/>
                  </a:cxn>
                  <a:cxn ang="0">
                    <a:pos x="422" y="602"/>
                  </a:cxn>
                  <a:cxn ang="0">
                    <a:pos x="416" y="590"/>
                  </a:cxn>
                  <a:cxn ang="0">
                    <a:pos x="416" y="585"/>
                  </a:cxn>
                  <a:cxn ang="0">
                    <a:pos x="416" y="574"/>
                  </a:cxn>
                  <a:cxn ang="0">
                    <a:pos x="435" y="551"/>
                  </a:cxn>
                  <a:cxn ang="0">
                    <a:pos x="466" y="518"/>
                  </a:cxn>
                </a:cxnLst>
                <a:rect l="0" t="0" r="r" b="b"/>
                <a:pathLst>
                  <a:path w="552" h="607">
                    <a:moveTo>
                      <a:pt x="466" y="518"/>
                    </a:moveTo>
                    <a:lnTo>
                      <a:pt x="497" y="490"/>
                    </a:lnTo>
                    <a:lnTo>
                      <a:pt x="521" y="473"/>
                    </a:lnTo>
                    <a:lnTo>
                      <a:pt x="540" y="445"/>
                    </a:lnTo>
                    <a:lnTo>
                      <a:pt x="552" y="418"/>
                    </a:lnTo>
                    <a:lnTo>
                      <a:pt x="552" y="395"/>
                    </a:lnTo>
                    <a:lnTo>
                      <a:pt x="552" y="384"/>
                    </a:lnTo>
                    <a:lnTo>
                      <a:pt x="552" y="323"/>
                    </a:lnTo>
                    <a:lnTo>
                      <a:pt x="552" y="189"/>
                    </a:lnTo>
                    <a:lnTo>
                      <a:pt x="552" y="61"/>
                    </a:lnTo>
                    <a:lnTo>
                      <a:pt x="552" y="0"/>
                    </a:lnTo>
                    <a:lnTo>
                      <a:pt x="552" y="5"/>
                    </a:lnTo>
                    <a:lnTo>
                      <a:pt x="552" y="28"/>
                    </a:lnTo>
                    <a:lnTo>
                      <a:pt x="540" y="55"/>
                    </a:lnTo>
                    <a:lnTo>
                      <a:pt x="521" y="78"/>
                    </a:lnTo>
                    <a:lnTo>
                      <a:pt x="466" y="128"/>
                    </a:lnTo>
                    <a:lnTo>
                      <a:pt x="366" y="223"/>
                    </a:lnTo>
                    <a:lnTo>
                      <a:pt x="267" y="306"/>
                    </a:lnTo>
                    <a:lnTo>
                      <a:pt x="230" y="340"/>
                    </a:lnTo>
                    <a:lnTo>
                      <a:pt x="174" y="395"/>
                    </a:lnTo>
                    <a:lnTo>
                      <a:pt x="124" y="440"/>
                    </a:lnTo>
                    <a:lnTo>
                      <a:pt x="81" y="479"/>
                    </a:lnTo>
                    <a:lnTo>
                      <a:pt x="38" y="512"/>
                    </a:lnTo>
                    <a:lnTo>
                      <a:pt x="19" y="535"/>
                    </a:lnTo>
                    <a:lnTo>
                      <a:pt x="7" y="551"/>
                    </a:lnTo>
                    <a:lnTo>
                      <a:pt x="0" y="568"/>
                    </a:lnTo>
                    <a:lnTo>
                      <a:pt x="0" y="579"/>
                    </a:lnTo>
                    <a:lnTo>
                      <a:pt x="0" y="590"/>
                    </a:lnTo>
                    <a:lnTo>
                      <a:pt x="13" y="596"/>
                    </a:lnTo>
                    <a:lnTo>
                      <a:pt x="25" y="602"/>
                    </a:lnTo>
                    <a:lnTo>
                      <a:pt x="38" y="607"/>
                    </a:lnTo>
                    <a:lnTo>
                      <a:pt x="435" y="607"/>
                    </a:lnTo>
                    <a:lnTo>
                      <a:pt x="422" y="602"/>
                    </a:lnTo>
                    <a:lnTo>
                      <a:pt x="416" y="590"/>
                    </a:lnTo>
                    <a:lnTo>
                      <a:pt x="416" y="585"/>
                    </a:lnTo>
                    <a:lnTo>
                      <a:pt x="416" y="574"/>
                    </a:lnTo>
                    <a:lnTo>
                      <a:pt x="435" y="551"/>
                    </a:lnTo>
                    <a:lnTo>
                      <a:pt x="466" y="518"/>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02" name="Freeform 778"/>
              <p:cNvSpPr>
                <a:spLocks/>
              </p:cNvSpPr>
              <p:nvPr/>
            </p:nvSpPr>
            <p:spPr bwMode="auto">
              <a:xfrm>
                <a:off x="14543" y="4165"/>
                <a:ext cx="310" cy="334"/>
              </a:xfrm>
              <a:custGeom>
                <a:avLst/>
                <a:gdLst/>
                <a:ahLst/>
                <a:cxnLst>
                  <a:cxn ang="0">
                    <a:pos x="310" y="0"/>
                  </a:cxn>
                  <a:cxn ang="0">
                    <a:pos x="310" y="17"/>
                  </a:cxn>
                  <a:cxn ang="0">
                    <a:pos x="304" y="39"/>
                  </a:cxn>
                  <a:cxn ang="0">
                    <a:pos x="298" y="61"/>
                  </a:cxn>
                  <a:cxn ang="0">
                    <a:pos x="279" y="84"/>
                  </a:cxn>
                  <a:cxn ang="0">
                    <a:pos x="248" y="112"/>
                  </a:cxn>
                  <a:cxn ang="0">
                    <a:pos x="180" y="173"/>
                  </a:cxn>
                  <a:cxn ang="0">
                    <a:pos x="100" y="245"/>
                  </a:cxn>
                  <a:cxn ang="0">
                    <a:pos x="0" y="334"/>
                  </a:cxn>
                </a:cxnLst>
                <a:rect l="0" t="0" r="r" b="b"/>
                <a:pathLst>
                  <a:path w="310" h="334">
                    <a:moveTo>
                      <a:pt x="310" y="0"/>
                    </a:moveTo>
                    <a:lnTo>
                      <a:pt x="310" y="17"/>
                    </a:lnTo>
                    <a:lnTo>
                      <a:pt x="304" y="39"/>
                    </a:lnTo>
                    <a:lnTo>
                      <a:pt x="298" y="61"/>
                    </a:lnTo>
                    <a:lnTo>
                      <a:pt x="279" y="84"/>
                    </a:lnTo>
                    <a:lnTo>
                      <a:pt x="248" y="112"/>
                    </a:lnTo>
                    <a:lnTo>
                      <a:pt x="180" y="173"/>
                    </a:lnTo>
                    <a:lnTo>
                      <a:pt x="100" y="245"/>
                    </a:lnTo>
                    <a:lnTo>
                      <a:pt x="0" y="334"/>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03" name="Freeform 779"/>
              <p:cNvSpPr>
                <a:spLocks/>
              </p:cNvSpPr>
              <p:nvPr/>
            </p:nvSpPr>
            <p:spPr bwMode="auto">
              <a:xfrm>
                <a:off x="14339" y="4499"/>
                <a:ext cx="465" cy="84"/>
              </a:xfrm>
              <a:custGeom>
                <a:avLst/>
                <a:gdLst/>
                <a:ahLst/>
                <a:cxnLst>
                  <a:cxn ang="0">
                    <a:pos x="0" y="84"/>
                  </a:cxn>
                  <a:cxn ang="0">
                    <a:pos x="12" y="79"/>
                  </a:cxn>
                  <a:cxn ang="0">
                    <a:pos x="43" y="51"/>
                  </a:cxn>
                  <a:cxn ang="0">
                    <a:pos x="55" y="17"/>
                  </a:cxn>
                  <a:cxn ang="0">
                    <a:pos x="62" y="6"/>
                  </a:cxn>
                  <a:cxn ang="0">
                    <a:pos x="74" y="0"/>
                  </a:cxn>
                  <a:cxn ang="0">
                    <a:pos x="86" y="0"/>
                  </a:cxn>
                  <a:cxn ang="0">
                    <a:pos x="155" y="0"/>
                  </a:cxn>
                  <a:cxn ang="0">
                    <a:pos x="279" y="0"/>
                  </a:cxn>
                  <a:cxn ang="0">
                    <a:pos x="397" y="0"/>
                  </a:cxn>
                  <a:cxn ang="0">
                    <a:pos x="465" y="0"/>
                  </a:cxn>
                  <a:cxn ang="0">
                    <a:pos x="465" y="12"/>
                  </a:cxn>
                  <a:cxn ang="0">
                    <a:pos x="440" y="40"/>
                  </a:cxn>
                  <a:cxn ang="0">
                    <a:pos x="409" y="67"/>
                  </a:cxn>
                  <a:cxn ang="0">
                    <a:pos x="397" y="84"/>
                  </a:cxn>
                  <a:cxn ang="0">
                    <a:pos x="0" y="84"/>
                  </a:cxn>
                </a:cxnLst>
                <a:rect l="0" t="0" r="r" b="b"/>
                <a:pathLst>
                  <a:path w="465" h="84">
                    <a:moveTo>
                      <a:pt x="0" y="84"/>
                    </a:moveTo>
                    <a:lnTo>
                      <a:pt x="12" y="79"/>
                    </a:lnTo>
                    <a:lnTo>
                      <a:pt x="43" y="51"/>
                    </a:lnTo>
                    <a:lnTo>
                      <a:pt x="55" y="17"/>
                    </a:lnTo>
                    <a:lnTo>
                      <a:pt x="62" y="6"/>
                    </a:lnTo>
                    <a:lnTo>
                      <a:pt x="74" y="0"/>
                    </a:lnTo>
                    <a:lnTo>
                      <a:pt x="86" y="0"/>
                    </a:lnTo>
                    <a:lnTo>
                      <a:pt x="155" y="0"/>
                    </a:lnTo>
                    <a:lnTo>
                      <a:pt x="279" y="0"/>
                    </a:lnTo>
                    <a:lnTo>
                      <a:pt x="397" y="0"/>
                    </a:lnTo>
                    <a:lnTo>
                      <a:pt x="465" y="0"/>
                    </a:lnTo>
                    <a:lnTo>
                      <a:pt x="465" y="12"/>
                    </a:lnTo>
                    <a:lnTo>
                      <a:pt x="440" y="40"/>
                    </a:lnTo>
                    <a:lnTo>
                      <a:pt x="409" y="67"/>
                    </a:lnTo>
                    <a:lnTo>
                      <a:pt x="397" y="84"/>
                    </a:lnTo>
                    <a:lnTo>
                      <a:pt x="0" y="84"/>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04" name="Freeform 780"/>
              <p:cNvSpPr>
                <a:spLocks/>
              </p:cNvSpPr>
              <p:nvPr/>
            </p:nvSpPr>
            <p:spPr bwMode="auto">
              <a:xfrm>
                <a:off x="14301" y="6868"/>
                <a:ext cx="552" cy="607"/>
              </a:xfrm>
              <a:custGeom>
                <a:avLst/>
                <a:gdLst/>
                <a:ahLst/>
                <a:cxnLst>
                  <a:cxn ang="0">
                    <a:pos x="466" y="84"/>
                  </a:cxn>
                  <a:cxn ang="0">
                    <a:pos x="497" y="111"/>
                  </a:cxn>
                  <a:cxn ang="0">
                    <a:pos x="521" y="134"/>
                  </a:cxn>
                  <a:cxn ang="0">
                    <a:pos x="540" y="162"/>
                  </a:cxn>
                  <a:cxn ang="0">
                    <a:pos x="552" y="189"/>
                  </a:cxn>
                  <a:cxn ang="0">
                    <a:pos x="552" y="212"/>
                  </a:cxn>
                  <a:cxn ang="0">
                    <a:pos x="552" y="223"/>
                  </a:cxn>
                  <a:cxn ang="0">
                    <a:pos x="552" y="284"/>
                  </a:cxn>
                  <a:cxn ang="0">
                    <a:pos x="552" y="418"/>
                  </a:cxn>
                  <a:cxn ang="0">
                    <a:pos x="552" y="546"/>
                  </a:cxn>
                  <a:cxn ang="0">
                    <a:pos x="552" y="607"/>
                  </a:cxn>
                  <a:cxn ang="0">
                    <a:pos x="552" y="596"/>
                  </a:cxn>
                  <a:cxn ang="0">
                    <a:pos x="552" y="579"/>
                  </a:cxn>
                  <a:cxn ang="0">
                    <a:pos x="540" y="552"/>
                  </a:cxn>
                  <a:cxn ang="0">
                    <a:pos x="521" y="529"/>
                  </a:cxn>
                  <a:cxn ang="0">
                    <a:pos x="466" y="474"/>
                  </a:cxn>
                  <a:cxn ang="0">
                    <a:pos x="366" y="384"/>
                  </a:cxn>
                  <a:cxn ang="0">
                    <a:pos x="267" y="301"/>
                  </a:cxn>
                  <a:cxn ang="0">
                    <a:pos x="230" y="262"/>
                  </a:cxn>
                  <a:cxn ang="0">
                    <a:pos x="174" y="212"/>
                  </a:cxn>
                  <a:cxn ang="0">
                    <a:pos x="124" y="167"/>
                  </a:cxn>
                  <a:cxn ang="0">
                    <a:pos x="81" y="128"/>
                  </a:cxn>
                  <a:cxn ang="0">
                    <a:pos x="38" y="89"/>
                  </a:cxn>
                  <a:cxn ang="0">
                    <a:pos x="19" y="72"/>
                  </a:cxn>
                  <a:cxn ang="0">
                    <a:pos x="7" y="50"/>
                  </a:cxn>
                  <a:cxn ang="0">
                    <a:pos x="0" y="39"/>
                  </a:cxn>
                  <a:cxn ang="0">
                    <a:pos x="0" y="22"/>
                  </a:cxn>
                  <a:cxn ang="0">
                    <a:pos x="0" y="17"/>
                  </a:cxn>
                  <a:cxn ang="0">
                    <a:pos x="13" y="5"/>
                  </a:cxn>
                  <a:cxn ang="0">
                    <a:pos x="25" y="0"/>
                  </a:cxn>
                  <a:cxn ang="0">
                    <a:pos x="38" y="0"/>
                  </a:cxn>
                  <a:cxn ang="0">
                    <a:pos x="435" y="0"/>
                  </a:cxn>
                  <a:cxn ang="0">
                    <a:pos x="422" y="5"/>
                  </a:cxn>
                  <a:cxn ang="0">
                    <a:pos x="416" y="11"/>
                  </a:cxn>
                  <a:cxn ang="0">
                    <a:pos x="416" y="22"/>
                  </a:cxn>
                  <a:cxn ang="0">
                    <a:pos x="416" y="28"/>
                  </a:cxn>
                  <a:cxn ang="0">
                    <a:pos x="435" y="50"/>
                  </a:cxn>
                  <a:cxn ang="0">
                    <a:pos x="466" y="84"/>
                  </a:cxn>
                </a:cxnLst>
                <a:rect l="0" t="0" r="r" b="b"/>
                <a:pathLst>
                  <a:path w="552" h="607">
                    <a:moveTo>
                      <a:pt x="466" y="84"/>
                    </a:moveTo>
                    <a:lnTo>
                      <a:pt x="497" y="111"/>
                    </a:lnTo>
                    <a:lnTo>
                      <a:pt x="521" y="134"/>
                    </a:lnTo>
                    <a:lnTo>
                      <a:pt x="540" y="162"/>
                    </a:lnTo>
                    <a:lnTo>
                      <a:pt x="552" y="189"/>
                    </a:lnTo>
                    <a:lnTo>
                      <a:pt x="552" y="212"/>
                    </a:lnTo>
                    <a:lnTo>
                      <a:pt x="552" y="223"/>
                    </a:lnTo>
                    <a:lnTo>
                      <a:pt x="552" y="284"/>
                    </a:lnTo>
                    <a:lnTo>
                      <a:pt x="552" y="418"/>
                    </a:lnTo>
                    <a:lnTo>
                      <a:pt x="552" y="546"/>
                    </a:lnTo>
                    <a:lnTo>
                      <a:pt x="552" y="607"/>
                    </a:lnTo>
                    <a:lnTo>
                      <a:pt x="552" y="596"/>
                    </a:lnTo>
                    <a:lnTo>
                      <a:pt x="552" y="579"/>
                    </a:lnTo>
                    <a:lnTo>
                      <a:pt x="540" y="552"/>
                    </a:lnTo>
                    <a:lnTo>
                      <a:pt x="521" y="529"/>
                    </a:lnTo>
                    <a:lnTo>
                      <a:pt x="466" y="474"/>
                    </a:lnTo>
                    <a:lnTo>
                      <a:pt x="366" y="384"/>
                    </a:lnTo>
                    <a:lnTo>
                      <a:pt x="267" y="301"/>
                    </a:lnTo>
                    <a:lnTo>
                      <a:pt x="230" y="262"/>
                    </a:lnTo>
                    <a:lnTo>
                      <a:pt x="174" y="212"/>
                    </a:lnTo>
                    <a:lnTo>
                      <a:pt x="124" y="167"/>
                    </a:lnTo>
                    <a:lnTo>
                      <a:pt x="81" y="128"/>
                    </a:lnTo>
                    <a:lnTo>
                      <a:pt x="38" y="89"/>
                    </a:lnTo>
                    <a:lnTo>
                      <a:pt x="19" y="72"/>
                    </a:lnTo>
                    <a:lnTo>
                      <a:pt x="7" y="50"/>
                    </a:lnTo>
                    <a:lnTo>
                      <a:pt x="0" y="39"/>
                    </a:lnTo>
                    <a:lnTo>
                      <a:pt x="0" y="22"/>
                    </a:lnTo>
                    <a:lnTo>
                      <a:pt x="0" y="17"/>
                    </a:lnTo>
                    <a:lnTo>
                      <a:pt x="13" y="5"/>
                    </a:lnTo>
                    <a:lnTo>
                      <a:pt x="25" y="0"/>
                    </a:lnTo>
                    <a:lnTo>
                      <a:pt x="38" y="0"/>
                    </a:lnTo>
                    <a:lnTo>
                      <a:pt x="435" y="0"/>
                    </a:lnTo>
                    <a:lnTo>
                      <a:pt x="422" y="5"/>
                    </a:lnTo>
                    <a:lnTo>
                      <a:pt x="416" y="11"/>
                    </a:lnTo>
                    <a:lnTo>
                      <a:pt x="416" y="22"/>
                    </a:lnTo>
                    <a:lnTo>
                      <a:pt x="416" y="28"/>
                    </a:lnTo>
                    <a:lnTo>
                      <a:pt x="435" y="50"/>
                    </a:lnTo>
                    <a:lnTo>
                      <a:pt x="466" y="84"/>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05" name="Freeform 781"/>
              <p:cNvSpPr>
                <a:spLocks/>
              </p:cNvSpPr>
              <p:nvPr/>
            </p:nvSpPr>
            <p:spPr bwMode="auto">
              <a:xfrm>
                <a:off x="14301" y="6868"/>
                <a:ext cx="552" cy="607"/>
              </a:xfrm>
              <a:custGeom>
                <a:avLst/>
                <a:gdLst/>
                <a:ahLst/>
                <a:cxnLst>
                  <a:cxn ang="0">
                    <a:pos x="466" y="84"/>
                  </a:cxn>
                  <a:cxn ang="0">
                    <a:pos x="497" y="111"/>
                  </a:cxn>
                  <a:cxn ang="0">
                    <a:pos x="521" y="134"/>
                  </a:cxn>
                  <a:cxn ang="0">
                    <a:pos x="540" y="162"/>
                  </a:cxn>
                  <a:cxn ang="0">
                    <a:pos x="552" y="189"/>
                  </a:cxn>
                  <a:cxn ang="0">
                    <a:pos x="552" y="212"/>
                  </a:cxn>
                  <a:cxn ang="0">
                    <a:pos x="552" y="223"/>
                  </a:cxn>
                  <a:cxn ang="0">
                    <a:pos x="552" y="284"/>
                  </a:cxn>
                  <a:cxn ang="0">
                    <a:pos x="552" y="418"/>
                  </a:cxn>
                  <a:cxn ang="0">
                    <a:pos x="552" y="546"/>
                  </a:cxn>
                  <a:cxn ang="0">
                    <a:pos x="552" y="607"/>
                  </a:cxn>
                  <a:cxn ang="0">
                    <a:pos x="552" y="596"/>
                  </a:cxn>
                  <a:cxn ang="0">
                    <a:pos x="552" y="579"/>
                  </a:cxn>
                  <a:cxn ang="0">
                    <a:pos x="540" y="552"/>
                  </a:cxn>
                  <a:cxn ang="0">
                    <a:pos x="521" y="529"/>
                  </a:cxn>
                  <a:cxn ang="0">
                    <a:pos x="466" y="474"/>
                  </a:cxn>
                  <a:cxn ang="0">
                    <a:pos x="366" y="384"/>
                  </a:cxn>
                  <a:cxn ang="0">
                    <a:pos x="267" y="301"/>
                  </a:cxn>
                  <a:cxn ang="0">
                    <a:pos x="230" y="262"/>
                  </a:cxn>
                  <a:cxn ang="0">
                    <a:pos x="174" y="212"/>
                  </a:cxn>
                  <a:cxn ang="0">
                    <a:pos x="124" y="167"/>
                  </a:cxn>
                  <a:cxn ang="0">
                    <a:pos x="81" y="128"/>
                  </a:cxn>
                  <a:cxn ang="0">
                    <a:pos x="38" y="89"/>
                  </a:cxn>
                  <a:cxn ang="0">
                    <a:pos x="19" y="72"/>
                  </a:cxn>
                  <a:cxn ang="0">
                    <a:pos x="7" y="50"/>
                  </a:cxn>
                  <a:cxn ang="0">
                    <a:pos x="0" y="39"/>
                  </a:cxn>
                  <a:cxn ang="0">
                    <a:pos x="0" y="22"/>
                  </a:cxn>
                  <a:cxn ang="0">
                    <a:pos x="0" y="17"/>
                  </a:cxn>
                  <a:cxn ang="0">
                    <a:pos x="13" y="5"/>
                  </a:cxn>
                  <a:cxn ang="0">
                    <a:pos x="25" y="0"/>
                  </a:cxn>
                  <a:cxn ang="0">
                    <a:pos x="38" y="0"/>
                  </a:cxn>
                  <a:cxn ang="0">
                    <a:pos x="435" y="0"/>
                  </a:cxn>
                  <a:cxn ang="0">
                    <a:pos x="422" y="5"/>
                  </a:cxn>
                  <a:cxn ang="0">
                    <a:pos x="416" y="11"/>
                  </a:cxn>
                  <a:cxn ang="0">
                    <a:pos x="416" y="22"/>
                  </a:cxn>
                  <a:cxn ang="0">
                    <a:pos x="416" y="28"/>
                  </a:cxn>
                  <a:cxn ang="0">
                    <a:pos x="435" y="50"/>
                  </a:cxn>
                  <a:cxn ang="0">
                    <a:pos x="466" y="84"/>
                  </a:cxn>
                </a:cxnLst>
                <a:rect l="0" t="0" r="r" b="b"/>
                <a:pathLst>
                  <a:path w="552" h="607">
                    <a:moveTo>
                      <a:pt x="466" y="84"/>
                    </a:moveTo>
                    <a:lnTo>
                      <a:pt x="497" y="111"/>
                    </a:lnTo>
                    <a:lnTo>
                      <a:pt x="521" y="134"/>
                    </a:lnTo>
                    <a:lnTo>
                      <a:pt x="540" y="162"/>
                    </a:lnTo>
                    <a:lnTo>
                      <a:pt x="552" y="189"/>
                    </a:lnTo>
                    <a:lnTo>
                      <a:pt x="552" y="212"/>
                    </a:lnTo>
                    <a:lnTo>
                      <a:pt x="552" y="223"/>
                    </a:lnTo>
                    <a:lnTo>
                      <a:pt x="552" y="284"/>
                    </a:lnTo>
                    <a:lnTo>
                      <a:pt x="552" y="418"/>
                    </a:lnTo>
                    <a:lnTo>
                      <a:pt x="552" y="546"/>
                    </a:lnTo>
                    <a:lnTo>
                      <a:pt x="552" y="607"/>
                    </a:lnTo>
                    <a:lnTo>
                      <a:pt x="552" y="596"/>
                    </a:lnTo>
                    <a:lnTo>
                      <a:pt x="552" y="579"/>
                    </a:lnTo>
                    <a:lnTo>
                      <a:pt x="540" y="552"/>
                    </a:lnTo>
                    <a:lnTo>
                      <a:pt x="521" y="529"/>
                    </a:lnTo>
                    <a:lnTo>
                      <a:pt x="466" y="474"/>
                    </a:lnTo>
                    <a:lnTo>
                      <a:pt x="366" y="384"/>
                    </a:lnTo>
                    <a:lnTo>
                      <a:pt x="267" y="301"/>
                    </a:lnTo>
                    <a:lnTo>
                      <a:pt x="230" y="262"/>
                    </a:lnTo>
                    <a:lnTo>
                      <a:pt x="174" y="212"/>
                    </a:lnTo>
                    <a:lnTo>
                      <a:pt x="124" y="167"/>
                    </a:lnTo>
                    <a:lnTo>
                      <a:pt x="81" y="128"/>
                    </a:lnTo>
                    <a:lnTo>
                      <a:pt x="38" y="89"/>
                    </a:lnTo>
                    <a:lnTo>
                      <a:pt x="19" y="72"/>
                    </a:lnTo>
                    <a:lnTo>
                      <a:pt x="7" y="50"/>
                    </a:lnTo>
                    <a:lnTo>
                      <a:pt x="0" y="39"/>
                    </a:lnTo>
                    <a:lnTo>
                      <a:pt x="0" y="22"/>
                    </a:lnTo>
                    <a:lnTo>
                      <a:pt x="0" y="17"/>
                    </a:lnTo>
                    <a:lnTo>
                      <a:pt x="13" y="5"/>
                    </a:lnTo>
                    <a:lnTo>
                      <a:pt x="25" y="0"/>
                    </a:lnTo>
                    <a:lnTo>
                      <a:pt x="38" y="0"/>
                    </a:lnTo>
                    <a:lnTo>
                      <a:pt x="435" y="0"/>
                    </a:lnTo>
                    <a:lnTo>
                      <a:pt x="422" y="5"/>
                    </a:lnTo>
                    <a:lnTo>
                      <a:pt x="416" y="11"/>
                    </a:lnTo>
                    <a:lnTo>
                      <a:pt x="416" y="22"/>
                    </a:lnTo>
                    <a:lnTo>
                      <a:pt x="416" y="28"/>
                    </a:lnTo>
                    <a:lnTo>
                      <a:pt x="435" y="50"/>
                    </a:lnTo>
                    <a:lnTo>
                      <a:pt x="466" y="84"/>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06" name="Freeform 782"/>
              <p:cNvSpPr>
                <a:spLocks/>
              </p:cNvSpPr>
              <p:nvPr/>
            </p:nvSpPr>
            <p:spPr bwMode="auto">
              <a:xfrm>
                <a:off x="14543" y="6952"/>
                <a:ext cx="310" cy="334"/>
              </a:xfrm>
              <a:custGeom>
                <a:avLst/>
                <a:gdLst/>
                <a:ahLst/>
                <a:cxnLst>
                  <a:cxn ang="0">
                    <a:pos x="310" y="334"/>
                  </a:cxn>
                  <a:cxn ang="0">
                    <a:pos x="310" y="317"/>
                  </a:cxn>
                  <a:cxn ang="0">
                    <a:pos x="304" y="295"/>
                  </a:cxn>
                  <a:cxn ang="0">
                    <a:pos x="298" y="267"/>
                  </a:cxn>
                  <a:cxn ang="0">
                    <a:pos x="279" y="245"/>
                  </a:cxn>
                  <a:cxn ang="0">
                    <a:pos x="248" y="217"/>
                  </a:cxn>
                  <a:cxn ang="0">
                    <a:pos x="180" y="161"/>
                  </a:cxn>
                  <a:cxn ang="0">
                    <a:pos x="100" y="83"/>
                  </a:cxn>
                  <a:cxn ang="0">
                    <a:pos x="0" y="0"/>
                  </a:cxn>
                </a:cxnLst>
                <a:rect l="0" t="0" r="r" b="b"/>
                <a:pathLst>
                  <a:path w="310" h="334">
                    <a:moveTo>
                      <a:pt x="310" y="334"/>
                    </a:moveTo>
                    <a:lnTo>
                      <a:pt x="310" y="317"/>
                    </a:lnTo>
                    <a:lnTo>
                      <a:pt x="304" y="295"/>
                    </a:lnTo>
                    <a:lnTo>
                      <a:pt x="298" y="267"/>
                    </a:lnTo>
                    <a:lnTo>
                      <a:pt x="279" y="245"/>
                    </a:lnTo>
                    <a:lnTo>
                      <a:pt x="248" y="217"/>
                    </a:lnTo>
                    <a:lnTo>
                      <a:pt x="180" y="161"/>
                    </a:lnTo>
                    <a:lnTo>
                      <a:pt x="100" y="83"/>
                    </a:lnTo>
                    <a:lnTo>
                      <a:pt x="0"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807" name="Freeform 783"/>
            <p:cNvSpPr>
              <a:spLocks/>
            </p:cNvSpPr>
            <p:nvPr/>
          </p:nvSpPr>
          <p:spPr bwMode="auto">
            <a:xfrm>
              <a:off x="14339" y="6868"/>
              <a:ext cx="465" cy="84"/>
            </a:xfrm>
            <a:custGeom>
              <a:avLst/>
              <a:gdLst/>
              <a:ahLst/>
              <a:cxnLst>
                <a:cxn ang="0">
                  <a:pos x="0" y="0"/>
                </a:cxn>
                <a:cxn ang="0">
                  <a:pos x="12" y="5"/>
                </a:cxn>
                <a:cxn ang="0">
                  <a:pos x="43" y="33"/>
                </a:cxn>
                <a:cxn ang="0">
                  <a:pos x="55" y="61"/>
                </a:cxn>
                <a:cxn ang="0">
                  <a:pos x="62" y="78"/>
                </a:cxn>
                <a:cxn ang="0">
                  <a:pos x="74" y="84"/>
                </a:cxn>
                <a:cxn ang="0">
                  <a:pos x="86" y="84"/>
                </a:cxn>
                <a:cxn ang="0">
                  <a:pos x="155" y="84"/>
                </a:cxn>
                <a:cxn ang="0">
                  <a:pos x="279" y="84"/>
                </a:cxn>
                <a:cxn ang="0">
                  <a:pos x="397" y="84"/>
                </a:cxn>
                <a:cxn ang="0">
                  <a:pos x="465" y="84"/>
                </a:cxn>
                <a:cxn ang="0">
                  <a:pos x="465" y="72"/>
                </a:cxn>
                <a:cxn ang="0">
                  <a:pos x="440" y="44"/>
                </a:cxn>
                <a:cxn ang="0">
                  <a:pos x="409" y="17"/>
                </a:cxn>
                <a:cxn ang="0">
                  <a:pos x="397" y="0"/>
                </a:cxn>
                <a:cxn ang="0">
                  <a:pos x="0" y="0"/>
                </a:cxn>
              </a:cxnLst>
              <a:rect l="0" t="0" r="r" b="b"/>
              <a:pathLst>
                <a:path w="465" h="84">
                  <a:moveTo>
                    <a:pt x="0" y="0"/>
                  </a:moveTo>
                  <a:lnTo>
                    <a:pt x="12" y="5"/>
                  </a:lnTo>
                  <a:lnTo>
                    <a:pt x="43" y="33"/>
                  </a:lnTo>
                  <a:lnTo>
                    <a:pt x="55" y="61"/>
                  </a:lnTo>
                  <a:lnTo>
                    <a:pt x="62" y="78"/>
                  </a:lnTo>
                  <a:lnTo>
                    <a:pt x="74" y="84"/>
                  </a:lnTo>
                  <a:lnTo>
                    <a:pt x="86" y="84"/>
                  </a:lnTo>
                  <a:lnTo>
                    <a:pt x="155" y="84"/>
                  </a:lnTo>
                  <a:lnTo>
                    <a:pt x="279" y="84"/>
                  </a:lnTo>
                  <a:lnTo>
                    <a:pt x="397" y="84"/>
                  </a:lnTo>
                  <a:lnTo>
                    <a:pt x="465" y="84"/>
                  </a:lnTo>
                  <a:lnTo>
                    <a:pt x="465" y="72"/>
                  </a:lnTo>
                  <a:lnTo>
                    <a:pt x="440" y="44"/>
                  </a:lnTo>
                  <a:lnTo>
                    <a:pt x="409" y="17"/>
                  </a:lnTo>
                  <a:lnTo>
                    <a:pt x="397" y="0"/>
                  </a:lnTo>
                  <a:lnTo>
                    <a:pt x="0" y="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08" name="Freeform 784"/>
            <p:cNvSpPr>
              <a:spLocks/>
            </p:cNvSpPr>
            <p:nvPr/>
          </p:nvSpPr>
          <p:spPr bwMode="auto">
            <a:xfrm>
              <a:off x="14425" y="4494"/>
              <a:ext cx="428" cy="2458"/>
            </a:xfrm>
            <a:custGeom>
              <a:avLst/>
              <a:gdLst/>
              <a:ahLst/>
              <a:cxnLst>
                <a:cxn ang="0">
                  <a:pos x="44" y="357"/>
                </a:cxn>
                <a:cxn ang="0">
                  <a:pos x="44" y="440"/>
                </a:cxn>
                <a:cxn ang="0">
                  <a:pos x="44" y="652"/>
                </a:cxn>
                <a:cxn ang="0">
                  <a:pos x="44" y="958"/>
                </a:cxn>
                <a:cxn ang="0">
                  <a:pos x="44" y="1315"/>
                </a:cxn>
                <a:cxn ang="0">
                  <a:pos x="44" y="1672"/>
                </a:cxn>
                <a:cxn ang="0">
                  <a:pos x="44" y="1995"/>
                </a:cxn>
                <a:cxn ang="0">
                  <a:pos x="44" y="2235"/>
                </a:cxn>
                <a:cxn ang="0">
                  <a:pos x="44" y="2357"/>
                </a:cxn>
                <a:cxn ang="0">
                  <a:pos x="44" y="2391"/>
                </a:cxn>
                <a:cxn ang="0">
                  <a:pos x="38" y="2418"/>
                </a:cxn>
                <a:cxn ang="0">
                  <a:pos x="31" y="2441"/>
                </a:cxn>
                <a:cxn ang="0">
                  <a:pos x="25" y="2452"/>
                </a:cxn>
                <a:cxn ang="0">
                  <a:pos x="13" y="2458"/>
                </a:cxn>
                <a:cxn ang="0">
                  <a:pos x="0" y="2458"/>
                </a:cxn>
                <a:cxn ang="0">
                  <a:pos x="385" y="2458"/>
                </a:cxn>
                <a:cxn ang="0">
                  <a:pos x="391" y="2458"/>
                </a:cxn>
                <a:cxn ang="0">
                  <a:pos x="404" y="2452"/>
                </a:cxn>
                <a:cxn ang="0">
                  <a:pos x="416" y="2441"/>
                </a:cxn>
                <a:cxn ang="0">
                  <a:pos x="422" y="2418"/>
                </a:cxn>
                <a:cxn ang="0">
                  <a:pos x="428" y="2391"/>
                </a:cxn>
                <a:cxn ang="0">
                  <a:pos x="428" y="2357"/>
                </a:cxn>
                <a:cxn ang="0">
                  <a:pos x="428" y="2235"/>
                </a:cxn>
                <a:cxn ang="0">
                  <a:pos x="428" y="1995"/>
                </a:cxn>
                <a:cxn ang="0">
                  <a:pos x="428" y="1672"/>
                </a:cxn>
                <a:cxn ang="0">
                  <a:pos x="428" y="1315"/>
                </a:cxn>
                <a:cxn ang="0">
                  <a:pos x="428" y="958"/>
                </a:cxn>
                <a:cxn ang="0">
                  <a:pos x="428" y="652"/>
                </a:cxn>
                <a:cxn ang="0">
                  <a:pos x="428" y="440"/>
                </a:cxn>
                <a:cxn ang="0">
                  <a:pos x="428" y="357"/>
                </a:cxn>
                <a:cxn ang="0">
                  <a:pos x="428" y="334"/>
                </a:cxn>
                <a:cxn ang="0">
                  <a:pos x="428" y="279"/>
                </a:cxn>
                <a:cxn ang="0">
                  <a:pos x="428" y="195"/>
                </a:cxn>
                <a:cxn ang="0">
                  <a:pos x="428" y="106"/>
                </a:cxn>
                <a:cxn ang="0">
                  <a:pos x="428" y="67"/>
                </a:cxn>
                <a:cxn ang="0">
                  <a:pos x="422" y="39"/>
                </a:cxn>
                <a:cxn ang="0">
                  <a:pos x="416" y="22"/>
                </a:cxn>
                <a:cxn ang="0">
                  <a:pos x="404" y="11"/>
                </a:cxn>
                <a:cxn ang="0">
                  <a:pos x="391" y="0"/>
                </a:cxn>
                <a:cxn ang="0">
                  <a:pos x="385" y="5"/>
                </a:cxn>
                <a:cxn ang="0">
                  <a:pos x="0" y="5"/>
                </a:cxn>
                <a:cxn ang="0">
                  <a:pos x="13" y="0"/>
                </a:cxn>
                <a:cxn ang="0">
                  <a:pos x="25" y="11"/>
                </a:cxn>
                <a:cxn ang="0">
                  <a:pos x="31" y="22"/>
                </a:cxn>
                <a:cxn ang="0">
                  <a:pos x="38" y="39"/>
                </a:cxn>
                <a:cxn ang="0">
                  <a:pos x="44" y="67"/>
                </a:cxn>
                <a:cxn ang="0">
                  <a:pos x="44" y="106"/>
                </a:cxn>
                <a:cxn ang="0">
                  <a:pos x="44" y="195"/>
                </a:cxn>
                <a:cxn ang="0">
                  <a:pos x="44" y="279"/>
                </a:cxn>
                <a:cxn ang="0">
                  <a:pos x="44" y="334"/>
                </a:cxn>
                <a:cxn ang="0">
                  <a:pos x="44" y="357"/>
                </a:cxn>
              </a:cxnLst>
              <a:rect l="0" t="0" r="r" b="b"/>
              <a:pathLst>
                <a:path w="428" h="2458">
                  <a:moveTo>
                    <a:pt x="44" y="357"/>
                  </a:moveTo>
                  <a:lnTo>
                    <a:pt x="44" y="440"/>
                  </a:lnTo>
                  <a:lnTo>
                    <a:pt x="44" y="652"/>
                  </a:lnTo>
                  <a:lnTo>
                    <a:pt x="44" y="958"/>
                  </a:lnTo>
                  <a:lnTo>
                    <a:pt x="44" y="1315"/>
                  </a:lnTo>
                  <a:lnTo>
                    <a:pt x="44" y="1672"/>
                  </a:lnTo>
                  <a:lnTo>
                    <a:pt x="44" y="1995"/>
                  </a:lnTo>
                  <a:lnTo>
                    <a:pt x="44" y="2235"/>
                  </a:lnTo>
                  <a:lnTo>
                    <a:pt x="44" y="2357"/>
                  </a:lnTo>
                  <a:lnTo>
                    <a:pt x="44" y="2391"/>
                  </a:lnTo>
                  <a:lnTo>
                    <a:pt x="38" y="2418"/>
                  </a:lnTo>
                  <a:lnTo>
                    <a:pt x="31" y="2441"/>
                  </a:lnTo>
                  <a:lnTo>
                    <a:pt x="25" y="2452"/>
                  </a:lnTo>
                  <a:lnTo>
                    <a:pt x="13" y="2458"/>
                  </a:lnTo>
                  <a:lnTo>
                    <a:pt x="0" y="2458"/>
                  </a:lnTo>
                  <a:lnTo>
                    <a:pt x="385" y="2458"/>
                  </a:lnTo>
                  <a:lnTo>
                    <a:pt x="391" y="2458"/>
                  </a:lnTo>
                  <a:lnTo>
                    <a:pt x="404" y="2452"/>
                  </a:lnTo>
                  <a:lnTo>
                    <a:pt x="416" y="2441"/>
                  </a:lnTo>
                  <a:lnTo>
                    <a:pt x="422" y="2418"/>
                  </a:lnTo>
                  <a:lnTo>
                    <a:pt x="428" y="2391"/>
                  </a:lnTo>
                  <a:lnTo>
                    <a:pt x="428" y="2357"/>
                  </a:lnTo>
                  <a:lnTo>
                    <a:pt x="428" y="2235"/>
                  </a:lnTo>
                  <a:lnTo>
                    <a:pt x="428" y="1995"/>
                  </a:lnTo>
                  <a:lnTo>
                    <a:pt x="428" y="1672"/>
                  </a:lnTo>
                  <a:lnTo>
                    <a:pt x="428" y="1315"/>
                  </a:lnTo>
                  <a:lnTo>
                    <a:pt x="428" y="958"/>
                  </a:lnTo>
                  <a:lnTo>
                    <a:pt x="428" y="652"/>
                  </a:lnTo>
                  <a:lnTo>
                    <a:pt x="428" y="440"/>
                  </a:lnTo>
                  <a:lnTo>
                    <a:pt x="428" y="357"/>
                  </a:lnTo>
                  <a:lnTo>
                    <a:pt x="428" y="334"/>
                  </a:lnTo>
                  <a:lnTo>
                    <a:pt x="428" y="279"/>
                  </a:lnTo>
                  <a:lnTo>
                    <a:pt x="428" y="195"/>
                  </a:lnTo>
                  <a:lnTo>
                    <a:pt x="428" y="106"/>
                  </a:lnTo>
                  <a:lnTo>
                    <a:pt x="428" y="67"/>
                  </a:lnTo>
                  <a:lnTo>
                    <a:pt x="422" y="39"/>
                  </a:lnTo>
                  <a:lnTo>
                    <a:pt x="416" y="22"/>
                  </a:lnTo>
                  <a:lnTo>
                    <a:pt x="404" y="11"/>
                  </a:lnTo>
                  <a:lnTo>
                    <a:pt x="391" y="0"/>
                  </a:lnTo>
                  <a:lnTo>
                    <a:pt x="385" y="5"/>
                  </a:lnTo>
                  <a:lnTo>
                    <a:pt x="0" y="5"/>
                  </a:lnTo>
                  <a:lnTo>
                    <a:pt x="13" y="0"/>
                  </a:lnTo>
                  <a:lnTo>
                    <a:pt x="25" y="11"/>
                  </a:lnTo>
                  <a:lnTo>
                    <a:pt x="31" y="22"/>
                  </a:lnTo>
                  <a:lnTo>
                    <a:pt x="38" y="39"/>
                  </a:lnTo>
                  <a:lnTo>
                    <a:pt x="44" y="67"/>
                  </a:lnTo>
                  <a:lnTo>
                    <a:pt x="44" y="106"/>
                  </a:lnTo>
                  <a:lnTo>
                    <a:pt x="44" y="195"/>
                  </a:lnTo>
                  <a:lnTo>
                    <a:pt x="44" y="279"/>
                  </a:lnTo>
                  <a:lnTo>
                    <a:pt x="44" y="334"/>
                  </a:lnTo>
                  <a:lnTo>
                    <a:pt x="44" y="357"/>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09" name="Freeform 785"/>
            <p:cNvSpPr>
              <a:spLocks/>
            </p:cNvSpPr>
            <p:nvPr/>
          </p:nvSpPr>
          <p:spPr bwMode="auto">
            <a:xfrm>
              <a:off x="14425" y="4494"/>
              <a:ext cx="428" cy="2458"/>
            </a:xfrm>
            <a:custGeom>
              <a:avLst/>
              <a:gdLst/>
              <a:ahLst/>
              <a:cxnLst>
                <a:cxn ang="0">
                  <a:pos x="44" y="357"/>
                </a:cxn>
                <a:cxn ang="0">
                  <a:pos x="44" y="440"/>
                </a:cxn>
                <a:cxn ang="0">
                  <a:pos x="44" y="652"/>
                </a:cxn>
                <a:cxn ang="0">
                  <a:pos x="44" y="958"/>
                </a:cxn>
                <a:cxn ang="0">
                  <a:pos x="44" y="1315"/>
                </a:cxn>
                <a:cxn ang="0">
                  <a:pos x="44" y="1672"/>
                </a:cxn>
                <a:cxn ang="0">
                  <a:pos x="44" y="1995"/>
                </a:cxn>
                <a:cxn ang="0">
                  <a:pos x="44" y="2235"/>
                </a:cxn>
                <a:cxn ang="0">
                  <a:pos x="44" y="2357"/>
                </a:cxn>
                <a:cxn ang="0">
                  <a:pos x="44" y="2391"/>
                </a:cxn>
                <a:cxn ang="0">
                  <a:pos x="38" y="2418"/>
                </a:cxn>
                <a:cxn ang="0">
                  <a:pos x="31" y="2441"/>
                </a:cxn>
                <a:cxn ang="0">
                  <a:pos x="25" y="2452"/>
                </a:cxn>
                <a:cxn ang="0">
                  <a:pos x="13" y="2458"/>
                </a:cxn>
                <a:cxn ang="0">
                  <a:pos x="0" y="2458"/>
                </a:cxn>
                <a:cxn ang="0">
                  <a:pos x="385" y="2458"/>
                </a:cxn>
                <a:cxn ang="0">
                  <a:pos x="391" y="2458"/>
                </a:cxn>
                <a:cxn ang="0">
                  <a:pos x="404" y="2452"/>
                </a:cxn>
                <a:cxn ang="0">
                  <a:pos x="416" y="2441"/>
                </a:cxn>
                <a:cxn ang="0">
                  <a:pos x="422" y="2418"/>
                </a:cxn>
                <a:cxn ang="0">
                  <a:pos x="428" y="2391"/>
                </a:cxn>
                <a:cxn ang="0">
                  <a:pos x="428" y="2357"/>
                </a:cxn>
                <a:cxn ang="0">
                  <a:pos x="428" y="2235"/>
                </a:cxn>
                <a:cxn ang="0">
                  <a:pos x="428" y="1995"/>
                </a:cxn>
                <a:cxn ang="0">
                  <a:pos x="428" y="1672"/>
                </a:cxn>
                <a:cxn ang="0">
                  <a:pos x="428" y="1315"/>
                </a:cxn>
                <a:cxn ang="0">
                  <a:pos x="428" y="958"/>
                </a:cxn>
                <a:cxn ang="0">
                  <a:pos x="428" y="652"/>
                </a:cxn>
                <a:cxn ang="0">
                  <a:pos x="428" y="440"/>
                </a:cxn>
                <a:cxn ang="0">
                  <a:pos x="428" y="357"/>
                </a:cxn>
                <a:cxn ang="0">
                  <a:pos x="428" y="334"/>
                </a:cxn>
                <a:cxn ang="0">
                  <a:pos x="428" y="279"/>
                </a:cxn>
                <a:cxn ang="0">
                  <a:pos x="428" y="195"/>
                </a:cxn>
                <a:cxn ang="0">
                  <a:pos x="428" y="106"/>
                </a:cxn>
                <a:cxn ang="0">
                  <a:pos x="428" y="67"/>
                </a:cxn>
                <a:cxn ang="0">
                  <a:pos x="422" y="39"/>
                </a:cxn>
                <a:cxn ang="0">
                  <a:pos x="416" y="22"/>
                </a:cxn>
                <a:cxn ang="0">
                  <a:pos x="404" y="11"/>
                </a:cxn>
                <a:cxn ang="0">
                  <a:pos x="391" y="0"/>
                </a:cxn>
                <a:cxn ang="0">
                  <a:pos x="385" y="5"/>
                </a:cxn>
                <a:cxn ang="0">
                  <a:pos x="0" y="5"/>
                </a:cxn>
                <a:cxn ang="0">
                  <a:pos x="13" y="0"/>
                </a:cxn>
                <a:cxn ang="0">
                  <a:pos x="25" y="11"/>
                </a:cxn>
                <a:cxn ang="0">
                  <a:pos x="31" y="22"/>
                </a:cxn>
                <a:cxn ang="0">
                  <a:pos x="38" y="39"/>
                </a:cxn>
                <a:cxn ang="0">
                  <a:pos x="44" y="67"/>
                </a:cxn>
                <a:cxn ang="0">
                  <a:pos x="44" y="106"/>
                </a:cxn>
                <a:cxn ang="0">
                  <a:pos x="44" y="195"/>
                </a:cxn>
                <a:cxn ang="0">
                  <a:pos x="44" y="279"/>
                </a:cxn>
                <a:cxn ang="0">
                  <a:pos x="44" y="334"/>
                </a:cxn>
                <a:cxn ang="0">
                  <a:pos x="44" y="357"/>
                </a:cxn>
              </a:cxnLst>
              <a:rect l="0" t="0" r="r" b="b"/>
              <a:pathLst>
                <a:path w="428" h="2458">
                  <a:moveTo>
                    <a:pt x="44" y="357"/>
                  </a:moveTo>
                  <a:lnTo>
                    <a:pt x="44" y="440"/>
                  </a:lnTo>
                  <a:lnTo>
                    <a:pt x="44" y="652"/>
                  </a:lnTo>
                  <a:lnTo>
                    <a:pt x="44" y="958"/>
                  </a:lnTo>
                  <a:lnTo>
                    <a:pt x="44" y="1315"/>
                  </a:lnTo>
                  <a:lnTo>
                    <a:pt x="44" y="1672"/>
                  </a:lnTo>
                  <a:lnTo>
                    <a:pt x="44" y="1995"/>
                  </a:lnTo>
                  <a:lnTo>
                    <a:pt x="44" y="2235"/>
                  </a:lnTo>
                  <a:lnTo>
                    <a:pt x="44" y="2357"/>
                  </a:lnTo>
                  <a:lnTo>
                    <a:pt x="44" y="2391"/>
                  </a:lnTo>
                  <a:lnTo>
                    <a:pt x="38" y="2418"/>
                  </a:lnTo>
                  <a:lnTo>
                    <a:pt x="31" y="2441"/>
                  </a:lnTo>
                  <a:lnTo>
                    <a:pt x="25" y="2452"/>
                  </a:lnTo>
                  <a:lnTo>
                    <a:pt x="13" y="2458"/>
                  </a:lnTo>
                  <a:lnTo>
                    <a:pt x="0" y="2458"/>
                  </a:lnTo>
                  <a:lnTo>
                    <a:pt x="385" y="2458"/>
                  </a:lnTo>
                  <a:lnTo>
                    <a:pt x="391" y="2458"/>
                  </a:lnTo>
                  <a:lnTo>
                    <a:pt x="404" y="2452"/>
                  </a:lnTo>
                  <a:lnTo>
                    <a:pt x="416" y="2441"/>
                  </a:lnTo>
                  <a:lnTo>
                    <a:pt x="422" y="2418"/>
                  </a:lnTo>
                  <a:lnTo>
                    <a:pt x="428" y="2391"/>
                  </a:lnTo>
                  <a:lnTo>
                    <a:pt x="428" y="2357"/>
                  </a:lnTo>
                  <a:lnTo>
                    <a:pt x="428" y="2235"/>
                  </a:lnTo>
                  <a:lnTo>
                    <a:pt x="428" y="1995"/>
                  </a:lnTo>
                  <a:lnTo>
                    <a:pt x="428" y="1672"/>
                  </a:lnTo>
                  <a:lnTo>
                    <a:pt x="428" y="1315"/>
                  </a:lnTo>
                  <a:lnTo>
                    <a:pt x="428" y="958"/>
                  </a:lnTo>
                  <a:lnTo>
                    <a:pt x="428" y="652"/>
                  </a:lnTo>
                  <a:lnTo>
                    <a:pt x="428" y="440"/>
                  </a:lnTo>
                  <a:lnTo>
                    <a:pt x="428" y="357"/>
                  </a:lnTo>
                  <a:lnTo>
                    <a:pt x="428" y="334"/>
                  </a:lnTo>
                  <a:lnTo>
                    <a:pt x="428" y="279"/>
                  </a:lnTo>
                  <a:lnTo>
                    <a:pt x="428" y="195"/>
                  </a:lnTo>
                  <a:lnTo>
                    <a:pt x="428" y="106"/>
                  </a:lnTo>
                  <a:lnTo>
                    <a:pt x="428" y="67"/>
                  </a:lnTo>
                  <a:lnTo>
                    <a:pt x="422" y="39"/>
                  </a:lnTo>
                  <a:lnTo>
                    <a:pt x="416" y="22"/>
                  </a:lnTo>
                  <a:lnTo>
                    <a:pt x="404" y="11"/>
                  </a:lnTo>
                  <a:lnTo>
                    <a:pt x="391" y="0"/>
                  </a:lnTo>
                  <a:lnTo>
                    <a:pt x="385" y="5"/>
                  </a:lnTo>
                  <a:lnTo>
                    <a:pt x="0" y="5"/>
                  </a:lnTo>
                  <a:lnTo>
                    <a:pt x="13" y="0"/>
                  </a:lnTo>
                  <a:lnTo>
                    <a:pt x="25" y="11"/>
                  </a:lnTo>
                  <a:lnTo>
                    <a:pt x="31" y="22"/>
                  </a:lnTo>
                  <a:lnTo>
                    <a:pt x="38" y="39"/>
                  </a:lnTo>
                  <a:lnTo>
                    <a:pt x="44" y="67"/>
                  </a:lnTo>
                  <a:lnTo>
                    <a:pt x="44" y="106"/>
                  </a:lnTo>
                  <a:lnTo>
                    <a:pt x="44" y="195"/>
                  </a:lnTo>
                  <a:lnTo>
                    <a:pt x="44" y="279"/>
                  </a:lnTo>
                  <a:lnTo>
                    <a:pt x="44" y="334"/>
                  </a:lnTo>
                  <a:lnTo>
                    <a:pt x="44" y="357"/>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10" name="Freeform 786"/>
            <p:cNvSpPr>
              <a:spLocks/>
            </p:cNvSpPr>
            <p:nvPr/>
          </p:nvSpPr>
          <p:spPr bwMode="auto">
            <a:xfrm>
              <a:off x="2948" y="10145"/>
              <a:ext cx="633" cy="518"/>
            </a:xfrm>
            <a:custGeom>
              <a:avLst/>
              <a:gdLst/>
              <a:ahLst/>
              <a:cxnLst>
                <a:cxn ang="0">
                  <a:pos x="0" y="0"/>
                </a:cxn>
                <a:cxn ang="0">
                  <a:pos x="43" y="39"/>
                </a:cxn>
                <a:cxn ang="0">
                  <a:pos x="99" y="89"/>
                </a:cxn>
                <a:cxn ang="0">
                  <a:pos x="167" y="150"/>
                </a:cxn>
                <a:cxn ang="0">
                  <a:pos x="248" y="223"/>
                </a:cxn>
                <a:cxn ang="0">
                  <a:pos x="292" y="262"/>
                </a:cxn>
                <a:cxn ang="0">
                  <a:pos x="385" y="345"/>
                </a:cxn>
                <a:cxn ang="0">
                  <a:pos x="484" y="434"/>
                </a:cxn>
                <a:cxn ang="0">
                  <a:pos x="546" y="490"/>
                </a:cxn>
                <a:cxn ang="0">
                  <a:pos x="571" y="507"/>
                </a:cxn>
                <a:cxn ang="0">
                  <a:pos x="602" y="512"/>
                </a:cxn>
                <a:cxn ang="0">
                  <a:pos x="620" y="518"/>
                </a:cxn>
                <a:cxn ang="0">
                  <a:pos x="633" y="518"/>
                </a:cxn>
                <a:cxn ang="0">
                  <a:pos x="565" y="518"/>
                </a:cxn>
                <a:cxn ang="0">
                  <a:pos x="422" y="518"/>
                </a:cxn>
                <a:cxn ang="0">
                  <a:pos x="273" y="518"/>
                </a:cxn>
                <a:cxn ang="0">
                  <a:pos x="205" y="518"/>
                </a:cxn>
                <a:cxn ang="0">
                  <a:pos x="192" y="518"/>
                </a:cxn>
                <a:cxn ang="0">
                  <a:pos x="167" y="512"/>
                </a:cxn>
                <a:cxn ang="0">
                  <a:pos x="136" y="507"/>
                </a:cxn>
                <a:cxn ang="0">
                  <a:pos x="105" y="485"/>
                </a:cxn>
                <a:cxn ang="0">
                  <a:pos x="62" y="446"/>
                </a:cxn>
                <a:cxn ang="0">
                  <a:pos x="6" y="390"/>
                </a:cxn>
                <a:cxn ang="0">
                  <a:pos x="0" y="0"/>
                </a:cxn>
              </a:cxnLst>
              <a:rect l="0" t="0" r="r" b="b"/>
              <a:pathLst>
                <a:path w="633" h="518">
                  <a:moveTo>
                    <a:pt x="0" y="0"/>
                  </a:moveTo>
                  <a:lnTo>
                    <a:pt x="43" y="39"/>
                  </a:lnTo>
                  <a:lnTo>
                    <a:pt x="99" y="89"/>
                  </a:lnTo>
                  <a:lnTo>
                    <a:pt x="167" y="150"/>
                  </a:lnTo>
                  <a:lnTo>
                    <a:pt x="248" y="223"/>
                  </a:lnTo>
                  <a:lnTo>
                    <a:pt x="292" y="262"/>
                  </a:lnTo>
                  <a:lnTo>
                    <a:pt x="385" y="345"/>
                  </a:lnTo>
                  <a:lnTo>
                    <a:pt x="484" y="434"/>
                  </a:lnTo>
                  <a:lnTo>
                    <a:pt x="546" y="490"/>
                  </a:lnTo>
                  <a:lnTo>
                    <a:pt x="571" y="507"/>
                  </a:lnTo>
                  <a:lnTo>
                    <a:pt x="602" y="512"/>
                  </a:lnTo>
                  <a:lnTo>
                    <a:pt x="620" y="518"/>
                  </a:lnTo>
                  <a:lnTo>
                    <a:pt x="633" y="518"/>
                  </a:lnTo>
                  <a:lnTo>
                    <a:pt x="565" y="518"/>
                  </a:lnTo>
                  <a:lnTo>
                    <a:pt x="422" y="518"/>
                  </a:lnTo>
                  <a:lnTo>
                    <a:pt x="273" y="518"/>
                  </a:lnTo>
                  <a:lnTo>
                    <a:pt x="205" y="518"/>
                  </a:lnTo>
                  <a:lnTo>
                    <a:pt x="192" y="518"/>
                  </a:lnTo>
                  <a:lnTo>
                    <a:pt x="167" y="512"/>
                  </a:lnTo>
                  <a:lnTo>
                    <a:pt x="136" y="507"/>
                  </a:lnTo>
                  <a:lnTo>
                    <a:pt x="105" y="485"/>
                  </a:lnTo>
                  <a:lnTo>
                    <a:pt x="62" y="446"/>
                  </a:lnTo>
                  <a:lnTo>
                    <a:pt x="6" y="390"/>
                  </a:lnTo>
                  <a:lnTo>
                    <a:pt x="0" y="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11" name="Freeform 787"/>
            <p:cNvSpPr>
              <a:spLocks/>
            </p:cNvSpPr>
            <p:nvPr/>
          </p:nvSpPr>
          <p:spPr bwMode="auto">
            <a:xfrm>
              <a:off x="2954" y="10340"/>
              <a:ext cx="422" cy="323"/>
            </a:xfrm>
            <a:custGeom>
              <a:avLst/>
              <a:gdLst/>
              <a:ahLst/>
              <a:cxnLst>
                <a:cxn ang="0">
                  <a:pos x="0" y="0"/>
                </a:cxn>
                <a:cxn ang="0">
                  <a:pos x="75" y="67"/>
                </a:cxn>
                <a:cxn ang="0">
                  <a:pos x="174" y="161"/>
                </a:cxn>
                <a:cxn ang="0">
                  <a:pos x="273" y="251"/>
                </a:cxn>
                <a:cxn ang="0">
                  <a:pos x="317" y="290"/>
                </a:cxn>
                <a:cxn ang="0">
                  <a:pos x="329" y="301"/>
                </a:cxn>
                <a:cxn ang="0">
                  <a:pos x="348" y="312"/>
                </a:cxn>
                <a:cxn ang="0">
                  <a:pos x="379" y="317"/>
                </a:cxn>
                <a:cxn ang="0">
                  <a:pos x="422" y="323"/>
                </a:cxn>
              </a:cxnLst>
              <a:rect l="0" t="0" r="r" b="b"/>
              <a:pathLst>
                <a:path w="422" h="323">
                  <a:moveTo>
                    <a:pt x="0" y="0"/>
                  </a:moveTo>
                  <a:lnTo>
                    <a:pt x="75" y="67"/>
                  </a:lnTo>
                  <a:lnTo>
                    <a:pt x="174" y="161"/>
                  </a:lnTo>
                  <a:lnTo>
                    <a:pt x="273" y="251"/>
                  </a:lnTo>
                  <a:lnTo>
                    <a:pt x="317" y="290"/>
                  </a:lnTo>
                  <a:lnTo>
                    <a:pt x="329" y="301"/>
                  </a:lnTo>
                  <a:lnTo>
                    <a:pt x="348" y="312"/>
                  </a:lnTo>
                  <a:lnTo>
                    <a:pt x="379" y="317"/>
                  </a:lnTo>
                  <a:lnTo>
                    <a:pt x="422" y="323"/>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12" name="Freeform 788"/>
            <p:cNvSpPr>
              <a:spLocks/>
            </p:cNvSpPr>
            <p:nvPr/>
          </p:nvSpPr>
          <p:spPr bwMode="auto">
            <a:xfrm>
              <a:off x="3841" y="10106"/>
              <a:ext cx="534" cy="429"/>
            </a:xfrm>
            <a:custGeom>
              <a:avLst/>
              <a:gdLst/>
              <a:ahLst/>
              <a:cxnLst>
                <a:cxn ang="0">
                  <a:pos x="534" y="39"/>
                </a:cxn>
                <a:cxn ang="0">
                  <a:pos x="528" y="33"/>
                </a:cxn>
                <a:cxn ang="0">
                  <a:pos x="515" y="28"/>
                </a:cxn>
                <a:cxn ang="0">
                  <a:pos x="503" y="16"/>
                </a:cxn>
                <a:cxn ang="0">
                  <a:pos x="484" y="11"/>
                </a:cxn>
                <a:cxn ang="0">
                  <a:pos x="466" y="5"/>
                </a:cxn>
                <a:cxn ang="0">
                  <a:pos x="441" y="5"/>
                </a:cxn>
                <a:cxn ang="0">
                  <a:pos x="410" y="0"/>
                </a:cxn>
                <a:cxn ang="0">
                  <a:pos x="391" y="5"/>
                </a:cxn>
                <a:cxn ang="0">
                  <a:pos x="329" y="5"/>
                </a:cxn>
                <a:cxn ang="0">
                  <a:pos x="199" y="5"/>
                </a:cxn>
                <a:cxn ang="0">
                  <a:pos x="62" y="5"/>
                </a:cxn>
                <a:cxn ang="0">
                  <a:pos x="0" y="5"/>
                </a:cxn>
                <a:cxn ang="0">
                  <a:pos x="31" y="5"/>
                </a:cxn>
                <a:cxn ang="0">
                  <a:pos x="87" y="28"/>
                </a:cxn>
                <a:cxn ang="0">
                  <a:pos x="149" y="83"/>
                </a:cxn>
                <a:cxn ang="0">
                  <a:pos x="249" y="172"/>
                </a:cxn>
                <a:cxn ang="0">
                  <a:pos x="342" y="256"/>
                </a:cxn>
                <a:cxn ang="0">
                  <a:pos x="385" y="295"/>
                </a:cxn>
                <a:cxn ang="0">
                  <a:pos x="466" y="367"/>
                </a:cxn>
                <a:cxn ang="0">
                  <a:pos x="534" y="429"/>
                </a:cxn>
                <a:cxn ang="0">
                  <a:pos x="534" y="39"/>
                </a:cxn>
              </a:cxnLst>
              <a:rect l="0" t="0" r="r" b="b"/>
              <a:pathLst>
                <a:path w="534" h="429">
                  <a:moveTo>
                    <a:pt x="534" y="39"/>
                  </a:moveTo>
                  <a:lnTo>
                    <a:pt x="528" y="33"/>
                  </a:lnTo>
                  <a:lnTo>
                    <a:pt x="515" y="28"/>
                  </a:lnTo>
                  <a:lnTo>
                    <a:pt x="503" y="16"/>
                  </a:lnTo>
                  <a:lnTo>
                    <a:pt x="484" y="11"/>
                  </a:lnTo>
                  <a:lnTo>
                    <a:pt x="466" y="5"/>
                  </a:lnTo>
                  <a:lnTo>
                    <a:pt x="441" y="5"/>
                  </a:lnTo>
                  <a:lnTo>
                    <a:pt x="410" y="0"/>
                  </a:lnTo>
                  <a:lnTo>
                    <a:pt x="391" y="5"/>
                  </a:lnTo>
                  <a:lnTo>
                    <a:pt x="329" y="5"/>
                  </a:lnTo>
                  <a:lnTo>
                    <a:pt x="199" y="5"/>
                  </a:lnTo>
                  <a:lnTo>
                    <a:pt x="62" y="5"/>
                  </a:lnTo>
                  <a:lnTo>
                    <a:pt x="0" y="5"/>
                  </a:lnTo>
                  <a:lnTo>
                    <a:pt x="31" y="5"/>
                  </a:lnTo>
                  <a:lnTo>
                    <a:pt x="87" y="28"/>
                  </a:lnTo>
                  <a:lnTo>
                    <a:pt x="149" y="83"/>
                  </a:lnTo>
                  <a:lnTo>
                    <a:pt x="249" y="172"/>
                  </a:lnTo>
                  <a:lnTo>
                    <a:pt x="342" y="256"/>
                  </a:lnTo>
                  <a:lnTo>
                    <a:pt x="385" y="295"/>
                  </a:lnTo>
                  <a:lnTo>
                    <a:pt x="466" y="367"/>
                  </a:lnTo>
                  <a:lnTo>
                    <a:pt x="534" y="429"/>
                  </a:lnTo>
                  <a:lnTo>
                    <a:pt x="534" y="39"/>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13" name="Freeform 789"/>
            <p:cNvSpPr>
              <a:spLocks/>
            </p:cNvSpPr>
            <p:nvPr/>
          </p:nvSpPr>
          <p:spPr bwMode="auto">
            <a:xfrm>
              <a:off x="4052" y="10111"/>
              <a:ext cx="310" cy="218"/>
            </a:xfrm>
            <a:custGeom>
              <a:avLst/>
              <a:gdLst/>
              <a:ahLst/>
              <a:cxnLst>
                <a:cxn ang="0">
                  <a:pos x="0" y="0"/>
                </a:cxn>
                <a:cxn ang="0">
                  <a:pos x="25" y="0"/>
                </a:cxn>
                <a:cxn ang="0">
                  <a:pos x="50" y="0"/>
                </a:cxn>
                <a:cxn ang="0">
                  <a:pos x="75" y="11"/>
                </a:cxn>
                <a:cxn ang="0">
                  <a:pos x="100" y="28"/>
                </a:cxn>
                <a:cxn ang="0">
                  <a:pos x="124" y="50"/>
                </a:cxn>
                <a:cxn ang="0">
                  <a:pos x="174" y="95"/>
                </a:cxn>
                <a:cxn ang="0">
                  <a:pos x="236" y="151"/>
                </a:cxn>
                <a:cxn ang="0">
                  <a:pos x="310" y="218"/>
                </a:cxn>
              </a:cxnLst>
              <a:rect l="0" t="0" r="r" b="b"/>
              <a:pathLst>
                <a:path w="310" h="218">
                  <a:moveTo>
                    <a:pt x="0" y="0"/>
                  </a:moveTo>
                  <a:lnTo>
                    <a:pt x="25" y="0"/>
                  </a:lnTo>
                  <a:lnTo>
                    <a:pt x="50" y="0"/>
                  </a:lnTo>
                  <a:lnTo>
                    <a:pt x="75" y="11"/>
                  </a:lnTo>
                  <a:lnTo>
                    <a:pt x="100" y="28"/>
                  </a:lnTo>
                  <a:lnTo>
                    <a:pt x="124" y="50"/>
                  </a:lnTo>
                  <a:lnTo>
                    <a:pt x="174" y="95"/>
                  </a:lnTo>
                  <a:lnTo>
                    <a:pt x="236" y="151"/>
                  </a:lnTo>
                  <a:lnTo>
                    <a:pt x="310" y="218"/>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14" name="Freeform 790"/>
            <p:cNvSpPr>
              <a:spLocks/>
            </p:cNvSpPr>
            <p:nvPr/>
          </p:nvSpPr>
          <p:spPr bwMode="auto">
            <a:xfrm>
              <a:off x="2911" y="10329"/>
              <a:ext cx="1464" cy="111"/>
            </a:xfrm>
            <a:custGeom>
              <a:avLst/>
              <a:gdLst/>
              <a:ahLst/>
              <a:cxnLst>
                <a:cxn ang="0">
                  <a:pos x="1464" y="111"/>
                </a:cxn>
                <a:cxn ang="0">
                  <a:pos x="0" y="111"/>
                </a:cxn>
                <a:cxn ang="0">
                  <a:pos x="12" y="0"/>
                </a:cxn>
                <a:cxn ang="0">
                  <a:pos x="1464" y="0"/>
                </a:cxn>
                <a:cxn ang="0">
                  <a:pos x="1464" y="111"/>
                </a:cxn>
              </a:cxnLst>
              <a:rect l="0" t="0" r="r" b="b"/>
              <a:pathLst>
                <a:path w="1464" h="111">
                  <a:moveTo>
                    <a:pt x="1464" y="111"/>
                  </a:moveTo>
                  <a:lnTo>
                    <a:pt x="0" y="111"/>
                  </a:lnTo>
                  <a:lnTo>
                    <a:pt x="12" y="0"/>
                  </a:lnTo>
                  <a:lnTo>
                    <a:pt x="1464" y="0"/>
                  </a:lnTo>
                  <a:lnTo>
                    <a:pt x="1464" y="111"/>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15" name="Line 791"/>
            <p:cNvSpPr>
              <a:spLocks noChangeShapeType="1"/>
            </p:cNvSpPr>
            <p:nvPr/>
          </p:nvSpPr>
          <p:spPr bwMode="auto">
            <a:xfrm flipH="1">
              <a:off x="2929" y="10440"/>
              <a:ext cx="1446"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16" name="Line 792"/>
            <p:cNvSpPr>
              <a:spLocks noChangeShapeType="1"/>
            </p:cNvSpPr>
            <p:nvPr/>
          </p:nvSpPr>
          <p:spPr bwMode="auto">
            <a:xfrm>
              <a:off x="2923" y="10329"/>
              <a:ext cx="1452"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17" name="Freeform 793"/>
            <p:cNvSpPr>
              <a:spLocks/>
            </p:cNvSpPr>
            <p:nvPr/>
          </p:nvSpPr>
          <p:spPr bwMode="auto">
            <a:xfrm>
              <a:off x="3128" y="10111"/>
              <a:ext cx="1154" cy="552"/>
            </a:xfrm>
            <a:custGeom>
              <a:avLst/>
              <a:gdLst/>
              <a:ahLst/>
              <a:cxnLst>
                <a:cxn ang="0">
                  <a:pos x="775" y="290"/>
                </a:cxn>
                <a:cxn ang="0">
                  <a:pos x="813" y="251"/>
                </a:cxn>
                <a:cxn ang="0">
                  <a:pos x="912" y="167"/>
                </a:cxn>
                <a:cxn ang="0">
                  <a:pos x="1011" y="78"/>
                </a:cxn>
                <a:cxn ang="0">
                  <a:pos x="1067" y="23"/>
                </a:cxn>
                <a:cxn ang="0">
                  <a:pos x="1092" y="11"/>
                </a:cxn>
                <a:cxn ang="0">
                  <a:pos x="1123" y="0"/>
                </a:cxn>
                <a:cxn ang="0">
                  <a:pos x="1141" y="0"/>
                </a:cxn>
                <a:cxn ang="0">
                  <a:pos x="1154" y="0"/>
                </a:cxn>
                <a:cxn ang="0">
                  <a:pos x="1086" y="0"/>
                </a:cxn>
                <a:cxn ang="0">
                  <a:pos x="943" y="0"/>
                </a:cxn>
                <a:cxn ang="0">
                  <a:pos x="800" y="0"/>
                </a:cxn>
                <a:cxn ang="0">
                  <a:pos x="726" y="0"/>
                </a:cxn>
                <a:cxn ang="0">
                  <a:pos x="720" y="0"/>
                </a:cxn>
                <a:cxn ang="0">
                  <a:pos x="695" y="0"/>
                </a:cxn>
                <a:cxn ang="0">
                  <a:pos x="658" y="11"/>
                </a:cxn>
                <a:cxn ang="0">
                  <a:pos x="633" y="28"/>
                </a:cxn>
                <a:cxn ang="0">
                  <a:pos x="589" y="67"/>
                </a:cxn>
                <a:cxn ang="0">
                  <a:pos x="533" y="117"/>
                </a:cxn>
                <a:cxn ang="0">
                  <a:pos x="465" y="179"/>
                </a:cxn>
                <a:cxn ang="0">
                  <a:pos x="378" y="257"/>
                </a:cxn>
                <a:cxn ang="0">
                  <a:pos x="341" y="296"/>
                </a:cxn>
                <a:cxn ang="0">
                  <a:pos x="248" y="379"/>
                </a:cxn>
                <a:cxn ang="0">
                  <a:pos x="149" y="468"/>
                </a:cxn>
                <a:cxn ang="0">
                  <a:pos x="81" y="524"/>
                </a:cxn>
                <a:cxn ang="0">
                  <a:pos x="50" y="541"/>
                </a:cxn>
                <a:cxn ang="0">
                  <a:pos x="25" y="546"/>
                </a:cxn>
                <a:cxn ang="0">
                  <a:pos x="6" y="552"/>
                </a:cxn>
                <a:cxn ang="0">
                  <a:pos x="0" y="552"/>
                </a:cxn>
                <a:cxn ang="0">
                  <a:pos x="56" y="552"/>
                </a:cxn>
                <a:cxn ang="0">
                  <a:pos x="192" y="552"/>
                </a:cxn>
                <a:cxn ang="0">
                  <a:pos x="322" y="552"/>
                </a:cxn>
                <a:cxn ang="0">
                  <a:pos x="391" y="552"/>
                </a:cxn>
                <a:cxn ang="0">
                  <a:pos x="403" y="552"/>
                </a:cxn>
                <a:cxn ang="0">
                  <a:pos x="440" y="552"/>
                </a:cxn>
                <a:cxn ang="0">
                  <a:pos x="459" y="546"/>
                </a:cxn>
                <a:cxn ang="0">
                  <a:pos x="478" y="546"/>
                </a:cxn>
                <a:cxn ang="0">
                  <a:pos x="496" y="535"/>
                </a:cxn>
                <a:cxn ang="0">
                  <a:pos x="515" y="524"/>
                </a:cxn>
                <a:cxn ang="0">
                  <a:pos x="552" y="485"/>
                </a:cxn>
                <a:cxn ang="0">
                  <a:pos x="614" y="435"/>
                </a:cxn>
                <a:cxn ang="0">
                  <a:pos x="682" y="368"/>
                </a:cxn>
                <a:cxn ang="0">
                  <a:pos x="775" y="290"/>
                </a:cxn>
              </a:cxnLst>
              <a:rect l="0" t="0" r="r" b="b"/>
              <a:pathLst>
                <a:path w="1154" h="552">
                  <a:moveTo>
                    <a:pt x="775" y="290"/>
                  </a:moveTo>
                  <a:lnTo>
                    <a:pt x="813" y="251"/>
                  </a:lnTo>
                  <a:lnTo>
                    <a:pt x="912" y="167"/>
                  </a:lnTo>
                  <a:lnTo>
                    <a:pt x="1011" y="78"/>
                  </a:lnTo>
                  <a:lnTo>
                    <a:pt x="1067" y="23"/>
                  </a:lnTo>
                  <a:lnTo>
                    <a:pt x="1092" y="11"/>
                  </a:lnTo>
                  <a:lnTo>
                    <a:pt x="1123" y="0"/>
                  </a:lnTo>
                  <a:lnTo>
                    <a:pt x="1141" y="0"/>
                  </a:lnTo>
                  <a:lnTo>
                    <a:pt x="1154" y="0"/>
                  </a:lnTo>
                  <a:lnTo>
                    <a:pt x="1086" y="0"/>
                  </a:lnTo>
                  <a:lnTo>
                    <a:pt x="943" y="0"/>
                  </a:lnTo>
                  <a:lnTo>
                    <a:pt x="800" y="0"/>
                  </a:lnTo>
                  <a:lnTo>
                    <a:pt x="726" y="0"/>
                  </a:lnTo>
                  <a:lnTo>
                    <a:pt x="720" y="0"/>
                  </a:lnTo>
                  <a:lnTo>
                    <a:pt x="695" y="0"/>
                  </a:lnTo>
                  <a:lnTo>
                    <a:pt x="658" y="11"/>
                  </a:lnTo>
                  <a:lnTo>
                    <a:pt x="633" y="28"/>
                  </a:lnTo>
                  <a:lnTo>
                    <a:pt x="589" y="67"/>
                  </a:lnTo>
                  <a:lnTo>
                    <a:pt x="533" y="117"/>
                  </a:lnTo>
                  <a:lnTo>
                    <a:pt x="465" y="179"/>
                  </a:lnTo>
                  <a:lnTo>
                    <a:pt x="378" y="257"/>
                  </a:lnTo>
                  <a:lnTo>
                    <a:pt x="341" y="296"/>
                  </a:lnTo>
                  <a:lnTo>
                    <a:pt x="248" y="379"/>
                  </a:lnTo>
                  <a:lnTo>
                    <a:pt x="149" y="468"/>
                  </a:lnTo>
                  <a:lnTo>
                    <a:pt x="81" y="524"/>
                  </a:lnTo>
                  <a:lnTo>
                    <a:pt x="50" y="541"/>
                  </a:lnTo>
                  <a:lnTo>
                    <a:pt x="25" y="546"/>
                  </a:lnTo>
                  <a:lnTo>
                    <a:pt x="6" y="552"/>
                  </a:lnTo>
                  <a:lnTo>
                    <a:pt x="0" y="552"/>
                  </a:lnTo>
                  <a:lnTo>
                    <a:pt x="56" y="552"/>
                  </a:lnTo>
                  <a:lnTo>
                    <a:pt x="192" y="552"/>
                  </a:lnTo>
                  <a:lnTo>
                    <a:pt x="322" y="552"/>
                  </a:lnTo>
                  <a:lnTo>
                    <a:pt x="391" y="552"/>
                  </a:lnTo>
                  <a:lnTo>
                    <a:pt x="403" y="552"/>
                  </a:lnTo>
                  <a:lnTo>
                    <a:pt x="440" y="552"/>
                  </a:lnTo>
                  <a:lnTo>
                    <a:pt x="459" y="546"/>
                  </a:lnTo>
                  <a:lnTo>
                    <a:pt x="478" y="546"/>
                  </a:lnTo>
                  <a:lnTo>
                    <a:pt x="496" y="535"/>
                  </a:lnTo>
                  <a:lnTo>
                    <a:pt x="515" y="524"/>
                  </a:lnTo>
                  <a:lnTo>
                    <a:pt x="552" y="485"/>
                  </a:lnTo>
                  <a:lnTo>
                    <a:pt x="614" y="435"/>
                  </a:lnTo>
                  <a:lnTo>
                    <a:pt x="682" y="368"/>
                  </a:lnTo>
                  <a:lnTo>
                    <a:pt x="775" y="290"/>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18" name="Freeform 794"/>
            <p:cNvSpPr>
              <a:spLocks/>
            </p:cNvSpPr>
            <p:nvPr/>
          </p:nvSpPr>
          <p:spPr bwMode="auto">
            <a:xfrm>
              <a:off x="3128" y="10111"/>
              <a:ext cx="1154" cy="552"/>
            </a:xfrm>
            <a:custGeom>
              <a:avLst/>
              <a:gdLst/>
              <a:ahLst/>
              <a:cxnLst>
                <a:cxn ang="0">
                  <a:pos x="775" y="290"/>
                </a:cxn>
                <a:cxn ang="0">
                  <a:pos x="813" y="251"/>
                </a:cxn>
                <a:cxn ang="0">
                  <a:pos x="912" y="167"/>
                </a:cxn>
                <a:cxn ang="0">
                  <a:pos x="1011" y="78"/>
                </a:cxn>
                <a:cxn ang="0">
                  <a:pos x="1067" y="23"/>
                </a:cxn>
                <a:cxn ang="0">
                  <a:pos x="1092" y="11"/>
                </a:cxn>
                <a:cxn ang="0">
                  <a:pos x="1123" y="0"/>
                </a:cxn>
                <a:cxn ang="0">
                  <a:pos x="1141" y="0"/>
                </a:cxn>
                <a:cxn ang="0">
                  <a:pos x="1154" y="0"/>
                </a:cxn>
                <a:cxn ang="0">
                  <a:pos x="1086" y="0"/>
                </a:cxn>
                <a:cxn ang="0">
                  <a:pos x="943" y="0"/>
                </a:cxn>
                <a:cxn ang="0">
                  <a:pos x="800" y="0"/>
                </a:cxn>
                <a:cxn ang="0">
                  <a:pos x="726" y="0"/>
                </a:cxn>
                <a:cxn ang="0">
                  <a:pos x="720" y="0"/>
                </a:cxn>
                <a:cxn ang="0">
                  <a:pos x="695" y="0"/>
                </a:cxn>
                <a:cxn ang="0">
                  <a:pos x="658" y="11"/>
                </a:cxn>
                <a:cxn ang="0">
                  <a:pos x="633" y="28"/>
                </a:cxn>
                <a:cxn ang="0">
                  <a:pos x="589" y="67"/>
                </a:cxn>
                <a:cxn ang="0">
                  <a:pos x="533" y="117"/>
                </a:cxn>
                <a:cxn ang="0">
                  <a:pos x="465" y="179"/>
                </a:cxn>
                <a:cxn ang="0">
                  <a:pos x="378" y="257"/>
                </a:cxn>
                <a:cxn ang="0">
                  <a:pos x="341" y="296"/>
                </a:cxn>
                <a:cxn ang="0">
                  <a:pos x="248" y="379"/>
                </a:cxn>
                <a:cxn ang="0">
                  <a:pos x="149" y="468"/>
                </a:cxn>
                <a:cxn ang="0">
                  <a:pos x="81" y="524"/>
                </a:cxn>
                <a:cxn ang="0">
                  <a:pos x="50" y="541"/>
                </a:cxn>
                <a:cxn ang="0">
                  <a:pos x="25" y="546"/>
                </a:cxn>
                <a:cxn ang="0">
                  <a:pos x="6" y="552"/>
                </a:cxn>
                <a:cxn ang="0">
                  <a:pos x="0" y="552"/>
                </a:cxn>
                <a:cxn ang="0">
                  <a:pos x="56" y="552"/>
                </a:cxn>
                <a:cxn ang="0">
                  <a:pos x="192" y="552"/>
                </a:cxn>
                <a:cxn ang="0">
                  <a:pos x="322" y="552"/>
                </a:cxn>
                <a:cxn ang="0">
                  <a:pos x="391" y="552"/>
                </a:cxn>
                <a:cxn ang="0">
                  <a:pos x="403" y="552"/>
                </a:cxn>
                <a:cxn ang="0">
                  <a:pos x="440" y="552"/>
                </a:cxn>
                <a:cxn ang="0">
                  <a:pos x="459" y="546"/>
                </a:cxn>
                <a:cxn ang="0">
                  <a:pos x="478" y="546"/>
                </a:cxn>
                <a:cxn ang="0">
                  <a:pos x="496" y="535"/>
                </a:cxn>
                <a:cxn ang="0">
                  <a:pos x="515" y="524"/>
                </a:cxn>
                <a:cxn ang="0">
                  <a:pos x="552" y="485"/>
                </a:cxn>
                <a:cxn ang="0">
                  <a:pos x="614" y="435"/>
                </a:cxn>
                <a:cxn ang="0">
                  <a:pos x="682" y="368"/>
                </a:cxn>
                <a:cxn ang="0">
                  <a:pos x="775" y="290"/>
                </a:cxn>
              </a:cxnLst>
              <a:rect l="0" t="0" r="r" b="b"/>
              <a:pathLst>
                <a:path w="1154" h="552">
                  <a:moveTo>
                    <a:pt x="775" y="290"/>
                  </a:moveTo>
                  <a:lnTo>
                    <a:pt x="813" y="251"/>
                  </a:lnTo>
                  <a:lnTo>
                    <a:pt x="912" y="167"/>
                  </a:lnTo>
                  <a:lnTo>
                    <a:pt x="1011" y="78"/>
                  </a:lnTo>
                  <a:lnTo>
                    <a:pt x="1067" y="23"/>
                  </a:lnTo>
                  <a:lnTo>
                    <a:pt x="1092" y="11"/>
                  </a:lnTo>
                  <a:lnTo>
                    <a:pt x="1123" y="0"/>
                  </a:lnTo>
                  <a:lnTo>
                    <a:pt x="1141" y="0"/>
                  </a:lnTo>
                  <a:lnTo>
                    <a:pt x="1154" y="0"/>
                  </a:lnTo>
                  <a:lnTo>
                    <a:pt x="1086" y="0"/>
                  </a:lnTo>
                  <a:lnTo>
                    <a:pt x="943" y="0"/>
                  </a:lnTo>
                  <a:lnTo>
                    <a:pt x="800" y="0"/>
                  </a:lnTo>
                  <a:lnTo>
                    <a:pt x="726" y="0"/>
                  </a:lnTo>
                  <a:lnTo>
                    <a:pt x="720" y="0"/>
                  </a:lnTo>
                  <a:lnTo>
                    <a:pt x="695" y="0"/>
                  </a:lnTo>
                  <a:lnTo>
                    <a:pt x="658" y="11"/>
                  </a:lnTo>
                  <a:lnTo>
                    <a:pt x="633" y="28"/>
                  </a:lnTo>
                  <a:lnTo>
                    <a:pt x="589" y="67"/>
                  </a:lnTo>
                  <a:lnTo>
                    <a:pt x="533" y="117"/>
                  </a:lnTo>
                  <a:lnTo>
                    <a:pt x="465" y="179"/>
                  </a:lnTo>
                  <a:lnTo>
                    <a:pt x="378" y="257"/>
                  </a:lnTo>
                  <a:lnTo>
                    <a:pt x="341" y="296"/>
                  </a:lnTo>
                  <a:lnTo>
                    <a:pt x="248" y="379"/>
                  </a:lnTo>
                  <a:lnTo>
                    <a:pt x="149" y="468"/>
                  </a:lnTo>
                  <a:lnTo>
                    <a:pt x="81" y="524"/>
                  </a:lnTo>
                  <a:lnTo>
                    <a:pt x="50" y="541"/>
                  </a:lnTo>
                  <a:lnTo>
                    <a:pt x="25" y="546"/>
                  </a:lnTo>
                  <a:lnTo>
                    <a:pt x="6" y="552"/>
                  </a:lnTo>
                  <a:lnTo>
                    <a:pt x="0" y="552"/>
                  </a:lnTo>
                  <a:lnTo>
                    <a:pt x="56" y="552"/>
                  </a:lnTo>
                  <a:lnTo>
                    <a:pt x="192" y="552"/>
                  </a:lnTo>
                  <a:lnTo>
                    <a:pt x="322" y="552"/>
                  </a:lnTo>
                  <a:lnTo>
                    <a:pt x="391" y="552"/>
                  </a:lnTo>
                  <a:lnTo>
                    <a:pt x="403" y="552"/>
                  </a:lnTo>
                  <a:lnTo>
                    <a:pt x="440" y="552"/>
                  </a:lnTo>
                  <a:lnTo>
                    <a:pt x="459" y="546"/>
                  </a:lnTo>
                  <a:lnTo>
                    <a:pt x="478" y="546"/>
                  </a:lnTo>
                  <a:lnTo>
                    <a:pt x="496" y="535"/>
                  </a:lnTo>
                  <a:lnTo>
                    <a:pt x="515" y="524"/>
                  </a:lnTo>
                  <a:lnTo>
                    <a:pt x="552" y="485"/>
                  </a:lnTo>
                  <a:lnTo>
                    <a:pt x="614" y="435"/>
                  </a:lnTo>
                  <a:lnTo>
                    <a:pt x="682" y="368"/>
                  </a:lnTo>
                  <a:lnTo>
                    <a:pt x="775" y="290"/>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19" name="Freeform 795"/>
            <p:cNvSpPr>
              <a:spLocks/>
            </p:cNvSpPr>
            <p:nvPr/>
          </p:nvSpPr>
          <p:spPr bwMode="auto">
            <a:xfrm>
              <a:off x="3351" y="10111"/>
              <a:ext cx="726" cy="552"/>
            </a:xfrm>
            <a:custGeom>
              <a:avLst/>
              <a:gdLst/>
              <a:ahLst/>
              <a:cxnLst>
                <a:cxn ang="0">
                  <a:pos x="726" y="0"/>
                </a:cxn>
                <a:cxn ang="0">
                  <a:pos x="701" y="0"/>
                </a:cxn>
                <a:cxn ang="0">
                  <a:pos x="676" y="0"/>
                </a:cxn>
                <a:cxn ang="0">
                  <a:pos x="652" y="11"/>
                </a:cxn>
                <a:cxn ang="0">
                  <a:pos x="627" y="28"/>
                </a:cxn>
                <a:cxn ang="0">
                  <a:pos x="534" y="112"/>
                </a:cxn>
                <a:cxn ang="0">
                  <a:pos x="360" y="268"/>
                </a:cxn>
                <a:cxn ang="0">
                  <a:pos x="186" y="424"/>
                </a:cxn>
                <a:cxn ang="0">
                  <a:pos x="93" y="507"/>
                </a:cxn>
                <a:cxn ang="0">
                  <a:pos x="68" y="530"/>
                </a:cxn>
                <a:cxn ang="0">
                  <a:pos x="50" y="541"/>
                </a:cxn>
                <a:cxn ang="0">
                  <a:pos x="25" y="546"/>
                </a:cxn>
                <a:cxn ang="0">
                  <a:pos x="0" y="552"/>
                </a:cxn>
              </a:cxnLst>
              <a:rect l="0" t="0" r="r" b="b"/>
              <a:pathLst>
                <a:path w="726" h="552">
                  <a:moveTo>
                    <a:pt x="726" y="0"/>
                  </a:moveTo>
                  <a:lnTo>
                    <a:pt x="701" y="0"/>
                  </a:lnTo>
                  <a:lnTo>
                    <a:pt x="676" y="0"/>
                  </a:lnTo>
                  <a:lnTo>
                    <a:pt x="652" y="11"/>
                  </a:lnTo>
                  <a:lnTo>
                    <a:pt x="627" y="28"/>
                  </a:lnTo>
                  <a:lnTo>
                    <a:pt x="534" y="112"/>
                  </a:lnTo>
                  <a:lnTo>
                    <a:pt x="360" y="268"/>
                  </a:lnTo>
                  <a:lnTo>
                    <a:pt x="186" y="424"/>
                  </a:lnTo>
                  <a:lnTo>
                    <a:pt x="93" y="507"/>
                  </a:lnTo>
                  <a:lnTo>
                    <a:pt x="68" y="530"/>
                  </a:lnTo>
                  <a:lnTo>
                    <a:pt x="50" y="541"/>
                  </a:lnTo>
                  <a:lnTo>
                    <a:pt x="25" y="546"/>
                  </a:lnTo>
                  <a:lnTo>
                    <a:pt x="0" y="552"/>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20" name="Freeform 796"/>
            <p:cNvSpPr>
              <a:spLocks/>
            </p:cNvSpPr>
            <p:nvPr/>
          </p:nvSpPr>
          <p:spPr bwMode="auto">
            <a:xfrm>
              <a:off x="4375" y="10145"/>
              <a:ext cx="626" cy="518"/>
            </a:xfrm>
            <a:custGeom>
              <a:avLst/>
              <a:gdLst/>
              <a:ahLst/>
              <a:cxnLst>
                <a:cxn ang="0">
                  <a:pos x="0" y="0"/>
                </a:cxn>
                <a:cxn ang="0">
                  <a:pos x="37" y="39"/>
                </a:cxn>
                <a:cxn ang="0">
                  <a:pos x="93" y="89"/>
                </a:cxn>
                <a:cxn ang="0">
                  <a:pos x="161" y="150"/>
                </a:cxn>
                <a:cxn ang="0">
                  <a:pos x="248" y="223"/>
                </a:cxn>
                <a:cxn ang="0">
                  <a:pos x="285" y="262"/>
                </a:cxn>
                <a:cxn ang="0">
                  <a:pos x="378" y="345"/>
                </a:cxn>
                <a:cxn ang="0">
                  <a:pos x="478" y="434"/>
                </a:cxn>
                <a:cxn ang="0">
                  <a:pos x="540" y="490"/>
                </a:cxn>
                <a:cxn ang="0">
                  <a:pos x="564" y="507"/>
                </a:cxn>
                <a:cxn ang="0">
                  <a:pos x="595" y="512"/>
                </a:cxn>
                <a:cxn ang="0">
                  <a:pos x="620" y="518"/>
                </a:cxn>
                <a:cxn ang="0">
                  <a:pos x="626" y="518"/>
                </a:cxn>
                <a:cxn ang="0">
                  <a:pos x="558" y="518"/>
                </a:cxn>
                <a:cxn ang="0">
                  <a:pos x="416" y="518"/>
                </a:cxn>
                <a:cxn ang="0">
                  <a:pos x="267" y="518"/>
                </a:cxn>
                <a:cxn ang="0">
                  <a:pos x="198" y="518"/>
                </a:cxn>
                <a:cxn ang="0">
                  <a:pos x="186" y="518"/>
                </a:cxn>
                <a:cxn ang="0">
                  <a:pos x="161" y="512"/>
                </a:cxn>
                <a:cxn ang="0">
                  <a:pos x="130" y="507"/>
                </a:cxn>
                <a:cxn ang="0">
                  <a:pos x="99" y="485"/>
                </a:cxn>
                <a:cxn ang="0">
                  <a:pos x="56" y="446"/>
                </a:cxn>
                <a:cxn ang="0">
                  <a:pos x="0" y="390"/>
                </a:cxn>
                <a:cxn ang="0">
                  <a:pos x="0" y="0"/>
                </a:cxn>
              </a:cxnLst>
              <a:rect l="0" t="0" r="r" b="b"/>
              <a:pathLst>
                <a:path w="626" h="518">
                  <a:moveTo>
                    <a:pt x="0" y="0"/>
                  </a:moveTo>
                  <a:lnTo>
                    <a:pt x="37" y="39"/>
                  </a:lnTo>
                  <a:lnTo>
                    <a:pt x="93" y="89"/>
                  </a:lnTo>
                  <a:lnTo>
                    <a:pt x="161" y="150"/>
                  </a:lnTo>
                  <a:lnTo>
                    <a:pt x="248" y="223"/>
                  </a:lnTo>
                  <a:lnTo>
                    <a:pt x="285" y="262"/>
                  </a:lnTo>
                  <a:lnTo>
                    <a:pt x="378" y="345"/>
                  </a:lnTo>
                  <a:lnTo>
                    <a:pt x="478" y="434"/>
                  </a:lnTo>
                  <a:lnTo>
                    <a:pt x="540" y="490"/>
                  </a:lnTo>
                  <a:lnTo>
                    <a:pt x="564" y="507"/>
                  </a:lnTo>
                  <a:lnTo>
                    <a:pt x="595" y="512"/>
                  </a:lnTo>
                  <a:lnTo>
                    <a:pt x="620" y="518"/>
                  </a:lnTo>
                  <a:lnTo>
                    <a:pt x="626" y="518"/>
                  </a:lnTo>
                  <a:lnTo>
                    <a:pt x="558" y="518"/>
                  </a:lnTo>
                  <a:lnTo>
                    <a:pt x="416" y="518"/>
                  </a:lnTo>
                  <a:lnTo>
                    <a:pt x="267" y="518"/>
                  </a:lnTo>
                  <a:lnTo>
                    <a:pt x="198" y="518"/>
                  </a:lnTo>
                  <a:lnTo>
                    <a:pt x="186" y="518"/>
                  </a:lnTo>
                  <a:lnTo>
                    <a:pt x="161" y="512"/>
                  </a:lnTo>
                  <a:lnTo>
                    <a:pt x="130" y="507"/>
                  </a:lnTo>
                  <a:lnTo>
                    <a:pt x="99" y="485"/>
                  </a:lnTo>
                  <a:lnTo>
                    <a:pt x="56" y="446"/>
                  </a:lnTo>
                  <a:lnTo>
                    <a:pt x="0" y="390"/>
                  </a:lnTo>
                  <a:lnTo>
                    <a:pt x="0" y="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21" name="Freeform 797"/>
            <p:cNvSpPr>
              <a:spLocks/>
            </p:cNvSpPr>
            <p:nvPr/>
          </p:nvSpPr>
          <p:spPr bwMode="auto">
            <a:xfrm>
              <a:off x="4375" y="10340"/>
              <a:ext cx="428" cy="323"/>
            </a:xfrm>
            <a:custGeom>
              <a:avLst/>
              <a:gdLst/>
              <a:ahLst/>
              <a:cxnLst>
                <a:cxn ang="0">
                  <a:pos x="0" y="0"/>
                </a:cxn>
                <a:cxn ang="0">
                  <a:pos x="74" y="67"/>
                </a:cxn>
                <a:cxn ang="0">
                  <a:pos x="180" y="161"/>
                </a:cxn>
                <a:cxn ang="0">
                  <a:pos x="273" y="251"/>
                </a:cxn>
                <a:cxn ang="0">
                  <a:pos x="322" y="290"/>
                </a:cxn>
                <a:cxn ang="0">
                  <a:pos x="329" y="301"/>
                </a:cxn>
                <a:cxn ang="0">
                  <a:pos x="354" y="312"/>
                </a:cxn>
                <a:cxn ang="0">
                  <a:pos x="385" y="317"/>
                </a:cxn>
                <a:cxn ang="0">
                  <a:pos x="428" y="323"/>
                </a:cxn>
              </a:cxnLst>
              <a:rect l="0" t="0" r="r" b="b"/>
              <a:pathLst>
                <a:path w="428" h="323">
                  <a:moveTo>
                    <a:pt x="0" y="0"/>
                  </a:moveTo>
                  <a:lnTo>
                    <a:pt x="74" y="67"/>
                  </a:lnTo>
                  <a:lnTo>
                    <a:pt x="180" y="161"/>
                  </a:lnTo>
                  <a:lnTo>
                    <a:pt x="273" y="251"/>
                  </a:lnTo>
                  <a:lnTo>
                    <a:pt x="322" y="290"/>
                  </a:lnTo>
                  <a:lnTo>
                    <a:pt x="329" y="301"/>
                  </a:lnTo>
                  <a:lnTo>
                    <a:pt x="354" y="312"/>
                  </a:lnTo>
                  <a:lnTo>
                    <a:pt x="385" y="317"/>
                  </a:lnTo>
                  <a:lnTo>
                    <a:pt x="428" y="323"/>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22" name="Freeform 798"/>
            <p:cNvSpPr>
              <a:spLocks/>
            </p:cNvSpPr>
            <p:nvPr/>
          </p:nvSpPr>
          <p:spPr bwMode="auto">
            <a:xfrm>
              <a:off x="5268" y="10106"/>
              <a:ext cx="528" cy="429"/>
            </a:xfrm>
            <a:custGeom>
              <a:avLst/>
              <a:gdLst/>
              <a:ahLst/>
              <a:cxnLst>
                <a:cxn ang="0">
                  <a:pos x="528" y="39"/>
                </a:cxn>
                <a:cxn ang="0">
                  <a:pos x="521" y="33"/>
                </a:cxn>
                <a:cxn ang="0">
                  <a:pos x="509" y="28"/>
                </a:cxn>
                <a:cxn ang="0">
                  <a:pos x="497" y="16"/>
                </a:cxn>
                <a:cxn ang="0">
                  <a:pos x="478" y="11"/>
                </a:cxn>
                <a:cxn ang="0">
                  <a:pos x="459" y="5"/>
                </a:cxn>
                <a:cxn ang="0">
                  <a:pos x="441" y="5"/>
                </a:cxn>
                <a:cxn ang="0">
                  <a:pos x="404" y="0"/>
                </a:cxn>
                <a:cxn ang="0">
                  <a:pos x="391" y="5"/>
                </a:cxn>
                <a:cxn ang="0">
                  <a:pos x="323" y="5"/>
                </a:cxn>
                <a:cxn ang="0">
                  <a:pos x="193" y="5"/>
                </a:cxn>
                <a:cxn ang="0">
                  <a:pos x="56" y="5"/>
                </a:cxn>
                <a:cxn ang="0">
                  <a:pos x="0" y="5"/>
                </a:cxn>
                <a:cxn ang="0">
                  <a:pos x="25" y="5"/>
                </a:cxn>
                <a:cxn ang="0">
                  <a:pos x="81" y="28"/>
                </a:cxn>
                <a:cxn ang="0">
                  <a:pos x="149" y="83"/>
                </a:cxn>
                <a:cxn ang="0">
                  <a:pos x="248" y="172"/>
                </a:cxn>
                <a:cxn ang="0">
                  <a:pos x="335" y="256"/>
                </a:cxn>
                <a:cxn ang="0">
                  <a:pos x="379" y="295"/>
                </a:cxn>
                <a:cxn ang="0">
                  <a:pos x="459" y="367"/>
                </a:cxn>
                <a:cxn ang="0">
                  <a:pos x="528" y="429"/>
                </a:cxn>
                <a:cxn ang="0">
                  <a:pos x="528" y="39"/>
                </a:cxn>
              </a:cxnLst>
              <a:rect l="0" t="0" r="r" b="b"/>
              <a:pathLst>
                <a:path w="528" h="429">
                  <a:moveTo>
                    <a:pt x="528" y="39"/>
                  </a:moveTo>
                  <a:lnTo>
                    <a:pt x="521" y="33"/>
                  </a:lnTo>
                  <a:lnTo>
                    <a:pt x="509" y="28"/>
                  </a:lnTo>
                  <a:lnTo>
                    <a:pt x="497" y="16"/>
                  </a:lnTo>
                  <a:lnTo>
                    <a:pt x="478" y="11"/>
                  </a:lnTo>
                  <a:lnTo>
                    <a:pt x="459" y="5"/>
                  </a:lnTo>
                  <a:lnTo>
                    <a:pt x="441" y="5"/>
                  </a:lnTo>
                  <a:lnTo>
                    <a:pt x="404" y="0"/>
                  </a:lnTo>
                  <a:lnTo>
                    <a:pt x="391" y="5"/>
                  </a:lnTo>
                  <a:lnTo>
                    <a:pt x="323" y="5"/>
                  </a:lnTo>
                  <a:lnTo>
                    <a:pt x="193" y="5"/>
                  </a:lnTo>
                  <a:lnTo>
                    <a:pt x="56" y="5"/>
                  </a:lnTo>
                  <a:lnTo>
                    <a:pt x="0" y="5"/>
                  </a:lnTo>
                  <a:lnTo>
                    <a:pt x="25" y="5"/>
                  </a:lnTo>
                  <a:lnTo>
                    <a:pt x="81" y="28"/>
                  </a:lnTo>
                  <a:lnTo>
                    <a:pt x="149" y="83"/>
                  </a:lnTo>
                  <a:lnTo>
                    <a:pt x="248" y="172"/>
                  </a:lnTo>
                  <a:lnTo>
                    <a:pt x="335" y="256"/>
                  </a:lnTo>
                  <a:lnTo>
                    <a:pt x="379" y="295"/>
                  </a:lnTo>
                  <a:lnTo>
                    <a:pt x="459" y="367"/>
                  </a:lnTo>
                  <a:lnTo>
                    <a:pt x="528" y="429"/>
                  </a:lnTo>
                  <a:lnTo>
                    <a:pt x="528" y="39"/>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23" name="Freeform 799"/>
            <p:cNvSpPr>
              <a:spLocks/>
            </p:cNvSpPr>
            <p:nvPr/>
          </p:nvSpPr>
          <p:spPr bwMode="auto">
            <a:xfrm>
              <a:off x="5479" y="10111"/>
              <a:ext cx="304" cy="218"/>
            </a:xfrm>
            <a:custGeom>
              <a:avLst/>
              <a:gdLst/>
              <a:ahLst/>
              <a:cxnLst>
                <a:cxn ang="0">
                  <a:pos x="0" y="0"/>
                </a:cxn>
                <a:cxn ang="0">
                  <a:pos x="19" y="0"/>
                </a:cxn>
                <a:cxn ang="0">
                  <a:pos x="44" y="0"/>
                </a:cxn>
                <a:cxn ang="0">
                  <a:pos x="68" y="11"/>
                </a:cxn>
                <a:cxn ang="0">
                  <a:pos x="93" y="28"/>
                </a:cxn>
                <a:cxn ang="0">
                  <a:pos x="118" y="50"/>
                </a:cxn>
                <a:cxn ang="0">
                  <a:pos x="168" y="95"/>
                </a:cxn>
                <a:cxn ang="0">
                  <a:pos x="236" y="151"/>
                </a:cxn>
                <a:cxn ang="0">
                  <a:pos x="304" y="218"/>
                </a:cxn>
              </a:cxnLst>
              <a:rect l="0" t="0" r="r" b="b"/>
              <a:pathLst>
                <a:path w="304" h="218">
                  <a:moveTo>
                    <a:pt x="0" y="0"/>
                  </a:moveTo>
                  <a:lnTo>
                    <a:pt x="19" y="0"/>
                  </a:lnTo>
                  <a:lnTo>
                    <a:pt x="44" y="0"/>
                  </a:lnTo>
                  <a:lnTo>
                    <a:pt x="68" y="11"/>
                  </a:lnTo>
                  <a:lnTo>
                    <a:pt x="93" y="28"/>
                  </a:lnTo>
                  <a:lnTo>
                    <a:pt x="118" y="50"/>
                  </a:lnTo>
                  <a:lnTo>
                    <a:pt x="168" y="95"/>
                  </a:lnTo>
                  <a:lnTo>
                    <a:pt x="236" y="151"/>
                  </a:lnTo>
                  <a:lnTo>
                    <a:pt x="304" y="218"/>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24" name="Freeform 800"/>
            <p:cNvSpPr>
              <a:spLocks/>
            </p:cNvSpPr>
            <p:nvPr/>
          </p:nvSpPr>
          <p:spPr bwMode="auto">
            <a:xfrm>
              <a:off x="4325" y="10329"/>
              <a:ext cx="1471" cy="111"/>
            </a:xfrm>
            <a:custGeom>
              <a:avLst/>
              <a:gdLst/>
              <a:ahLst/>
              <a:cxnLst>
                <a:cxn ang="0">
                  <a:pos x="1471" y="111"/>
                </a:cxn>
                <a:cxn ang="0">
                  <a:pos x="19" y="111"/>
                </a:cxn>
                <a:cxn ang="0">
                  <a:pos x="0" y="0"/>
                </a:cxn>
                <a:cxn ang="0">
                  <a:pos x="1471" y="0"/>
                </a:cxn>
                <a:cxn ang="0">
                  <a:pos x="1471" y="111"/>
                </a:cxn>
              </a:cxnLst>
              <a:rect l="0" t="0" r="r" b="b"/>
              <a:pathLst>
                <a:path w="1471" h="111">
                  <a:moveTo>
                    <a:pt x="1471" y="111"/>
                  </a:moveTo>
                  <a:lnTo>
                    <a:pt x="19" y="111"/>
                  </a:lnTo>
                  <a:lnTo>
                    <a:pt x="0" y="0"/>
                  </a:lnTo>
                  <a:lnTo>
                    <a:pt x="1471" y="0"/>
                  </a:lnTo>
                  <a:lnTo>
                    <a:pt x="1471" y="111"/>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25" name="Line 801"/>
            <p:cNvSpPr>
              <a:spLocks noChangeShapeType="1"/>
            </p:cNvSpPr>
            <p:nvPr/>
          </p:nvSpPr>
          <p:spPr bwMode="auto">
            <a:xfrm flipH="1">
              <a:off x="4331" y="10440"/>
              <a:ext cx="1465"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26" name="Line 802"/>
            <p:cNvSpPr>
              <a:spLocks noChangeShapeType="1"/>
            </p:cNvSpPr>
            <p:nvPr/>
          </p:nvSpPr>
          <p:spPr bwMode="auto">
            <a:xfrm>
              <a:off x="4325" y="10329"/>
              <a:ext cx="1471"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27" name="Freeform 803"/>
            <p:cNvSpPr>
              <a:spLocks/>
            </p:cNvSpPr>
            <p:nvPr/>
          </p:nvSpPr>
          <p:spPr bwMode="auto">
            <a:xfrm>
              <a:off x="4549" y="10111"/>
              <a:ext cx="1154" cy="552"/>
            </a:xfrm>
            <a:custGeom>
              <a:avLst/>
              <a:gdLst/>
              <a:ahLst/>
              <a:cxnLst>
                <a:cxn ang="0">
                  <a:pos x="775" y="290"/>
                </a:cxn>
                <a:cxn ang="0">
                  <a:pos x="819" y="251"/>
                </a:cxn>
                <a:cxn ang="0">
                  <a:pos x="912" y="167"/>
                </a:cxn>
                <a:cxn ang="0">
                  <a:pos x="1011" y="78"/>
                </a:cxn>
                <a:cxn ang="0">
                  <a:pos x="1067" y="23"/>
                </a:cxn>
                <a:cxn ang="0">
                  <a:pos x="1098" y="11"/>
                </a:cxn>
                <a:cxn ang="0">
                  <a:pos x="1123" y="0"/>
                </a:cxn>
                <a:cxn ang="0">
                  <a:pos x="1147" y="0"/>
                </a:cxn>
                <a:cxn ang="0">
                  <a:pos x="1154" y="0"/>
                </a:cxn>
                <a:cxn ang="0">
                  <a:pos x="1092" y="0"/>
                </a:cxn>
                <a:cxn ang="0">
                  <a:pos x="943" y="0"/>
                </a:cxn>
                <a:cxn ang="0">
                  <a:pos x="800" y="0"/>
                </a:cxn>
                <a:cxn ang="0">
                  <a:pos x="732" y="0"/>
                </a:cxn>
                <a:cxn ang="0">
                  <a:pos x="719" y="0"/>
                </a:cxn>
                <a:cxn ang="0">
                  <a:pos x="694" y="0"/>
                </a:cxn>
                <a:cxn ang="0">
                  <a:pos x="663" y="11"/>
                </a:cxn>
                <a:cxn ang="0">
                  <a:pos x="632" y="28"/>
                </a:cxn>
                <a:cxn ang="0">
                  <a:pos x="589" y="67"/>
                </a:cxn>
                <a:cxn ang="0">
                  <a:pos x="533" y="117"/>
                </a:cxn>
                <a:cxn ang="0">
                  <a:pos x="465" y="179"/>
                </a:cxn>
                <a:cxn ang="0">
                  <a:pos x="378" y="257"/>
                </a:cxn>
                <a:cxn ang="0">
                  <a:pos x="341" y="296"/>
                </a:cxn>
                <a:cxn ang="0">
                  <a:pos x="248" y="379"/>
                </a:cxn>
                <a:cxn ang="0">
                  <a:pos x="148" y="468"/>
                </a:cxn>
                <a:cxn ang="0">
                  <a:pos x="86" y="524"/>
                </a:cxn>
                <a:cxn ang="0">
                  <a:pos x="55" y="541"/>
                </a:cxn>
                <a:cxn ang="0">
                  <a:pos x="24" y="546"/>
                </a:cxn>
                <a:cxn ang="0">
                  <a:pos x="6" y="552"/>
                </a:cxn>
                <a:cxn ang="0">
                  <a:pos x="0" y="552"/>
                </a:cxn>
                <a:cxn ang="0">
                  <a:pos x="62" y="552"/>
                </a:cxn>
                <a:cxn ang="0">
                  <a:pos x="192" y="552"/>
                </a:cxn>
                <a:cxn ang="0">
                  <a:pos x="328" y="552"/>
                </a:cxn>
                <a:cxn ang="0">
                  <a:pos x="390" y="552"/>
                </a:cxn>
                <a:cxn ang="0">
                  <a:pos x="403" y="552"/>
                </a:cxn>
                <a:cxn ang="0">
                  <a:pos x="440" y="552"/>
                </a:cxn>
                <a:cxn ang="0">
                  <a:pos x="459" y="546"/>
                </a:cxn>
                <a:cxn ang="0">
                  <a:pos x="477" y="546"/>
                </a:cxn>
                <a:cxn ang="0">
                  <a:pos x="496" y="535"/>
                </a:cxn>
                <a:cxn ang="0">
                  <a:pos x="515" y="524"/>
                </a:cxn>
                <a:cxn ang="0">
                  <a:pos x="558" y="485"/>
                </a:cxn>
                <a:cxn ang="0">
                  <a:pos x="614" y="435"/>
                </a:cxn>
                <a:cxn ang="0">
                  <a:pos x="688" y="368"/>
                </a:cxn>
                <a:cxn ang="0">
                  <a:pos x="775" y="290"/>
                </a:cxn>
              </a:cxnLst>
              <a:rect l="0" t="0" r="r" b="b"/>
              <a:pathLst>
                <a:path w="1154" h="552">
                  <a:moveTo>
                    <a:pt x="775" y="290"/>
                  </a:moveTo>
                  <a:lnTo>
                    <a:pt x="819" y="251"/>
                  </a:lnTo>
                  <a:lnTo>
                    <a:pt x="912" y="167"/>
                  </a:lnTo>
                  <a:lnTo>
                    <a:pt x="1011" y="78"/>
                  </a:lnTo>
                  <a:lnTo>
                    <a:pt x="1067" y="23"/>
                  </a:lnTo>
                  <a:lnTo>
                    <a:pt x="1098" y="11"/>
                  </a:lnTo>
                  <a:lnTo>
                    <a:pt x="1123" y="0"/>
                  </a:lnTo>
                  <a:lnTo>
                    <a:pt x="1147" y="0"/>
                  </a:lnTo>
                  <a:lnTo>
                    <a:pt x="1154" y="0"/>
                  </a:lnTo>
                  <a:lnTo>
                    <a:pt x="1092" y="0"/>
                  </a:lnTo>
                  <a:lnTo>
                    <a:pt x="943" y="0"/>
                  </a:lnTo>
                  <a:lnTo>
                    <a:pt x="800" y="0"/>
                  </a:lnTo>
                  <a:lnTo>
                    <a:pt x="732" y="0"/>
                  </a:lnTo>
                  <a:lnTo>
                    <a:pt x="719" y="0"/>
                  </a:lnTo>
                  <a:lnTo>
                    <a:pt x="694" y="0"/>
                  </a:lnTo>
                  <a:lnTo>
                    <a:pt x="663" y="11"/>
                  </a:lnTo>
                  <a:lnTo>
                    <a:pt x="632" y="28"/>
                  </a:lnTo>
                  <a:lnTo>
                    <a:pt x="589" y="67"/>
                  </a:lnTo>
                  <a:lnTo>
                    <a:pt x="533" y="117"/>
                  </a:lnTo>
                  <a:lnTo>
                    <a:pt x="465" y="179"/>
                  </a:lnTo>
                  <a:lnTo>
                    <a:pt x="378" y="257"/>
                  </a:lnTo>
                  <a:lnTo>
                    <a:pt x="341" y="296"/>
                  </a:lnTo>
                  <a:lnTo>
                    <a:pt x="248" y="379"/>
                  </a:lnTo>
                  <a:lnTo>
                    <a:pt x="148" y="468"/>
                  </a:lnTo>
                  <a:lnTo>
                    <a:pt x="86" y="524"/>
                  </a:lnTo>
                  <a:lnTo>
                    <a:pt x="55" y="541"/>
                  </a:lnTo>
                  <a:lnTo>
                    <a:pt x="24" y="546"/>
                  </a:lnTo>
                  <a:lnTo>
                    <a:pt x="6" y="552"/>
                  </a:lnTo>
                  <a:lnTo>
                    <a:pt x="0" y="552"/>
                  </a:lnTo>
                  <a:lnTo>
                    <a:pt x="62" y="552"/>
                  </a:lnTo>
                  <a:lnTo>
                    <a:pt x="192" y="552"/>
                  </a:lnTo>
                  <a:lnTo>
                    <a:pt x="328" y="552"/>
                  </a:lnTo>
                  <a:lnTo>
                    <a:pt x="390" y="552"/>
                  </a:lnTo>
                  <a:lnTo>
                    <a:pt x="403" y="552"/>
                  </a:lnTo>
                  <a:lnTo>
                    <a:pt x="440" y="552"/>
                  </a:lnTo>
                  <a:lnTo>
                    <a:pt x="459" y="546"/>
                  </a:lnTo>
                  <a:lnTo>
                    <a:pt x="477" y="546"/>
                  </a:lnTo>
                  <a:lnTo>
                    <a:pt x="496" y="535"/>
                  </a:lnTo>
                  <a:lnTo>
                    <a:pt x="515" y="524"/>
                  </a:lnTo>
                  <a:lnTo>
                    <a:pt x="558" y="485"/>
                  </a:lnTo>
                  <a:lnTo>
                    <a:pt x="614" y="435"/>
                  </a:lnTo>
                  <a:lnTo>
                    <a:pt x="688" y="368"/>
                  </a:lnTo>
                  <a:lnTo>
                    <a:pt x="775" y="290"/>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28" name="Freeform 804"/>
            <p:cNvSpPr>
              <a:spLocks/>
            </p:cNvSpPr>
            <p:nvPr/>
          </p:nvSpPr>
          <p:spPr bwMode="auto">
            <a:xfrm>
              <a:off x="4549" y="10111"/>
              <a:ext cx="1154" cy="552"/>
            </a:xfrm>
            <a:custGeom>
              <a:avLst/>
              <a:gdLst/>
              <a:ahLst/>
              <a:cxnLst>
                <a:cxn ang="0">
                  <a:pos x="775" y="290"/>
                </a:cxn>
                <a:cxn ang="0">
                  <a:pos x="819" y="251"/>
                </a:cxn>
                <a:cxn ang="0">
                  <a:pos x="912" y="167"/>
                </a:cxn>
                <a:cxn ang="0">
                  <a:pos x="1011" y="78"/>
                </a:cxn>
                <a:cxn ang="0">
                  <a:pos x="1067" y="23"/>
                </a:cxn>
                <a:cxn ang="0">
                  <a:pos x="1098" y="11"/>
                </a:cxn>
                <a:cxn ang="0">
                  <a:pos x="1123" y="0"/>
                </a:cxn>
                <a:cxn ang="0">
                  <a:pos x="1147" y="0"/>
                </a:cxn>
                <a:cxn ang="0">
                  <a:pos x="1154" y="0"/>
                </a:cxn>
                <a:cxn ang="0">
                  <a:pos x="1092" y="0"/>
                </a:cxn>
                <a:cxn ang="0">
                  <a:pos x="943" y="0"/>
                </a:cxn>
                <a:cxn ang="0">
                  <a:pos x="800" y="0"/>
                </a:cxn>
                <a:cxn ang="0">
                  <a:pos x="732" y="0"/>
                </a:cxn>
                <a:cxn ang="0">
                  <a:pos x="719" y="0"/>
                </a:cxn>
                <a:cxn ang="0">
                  <a:pos x="694" y="0"/>
                </a:cxn>
                <a:cxn ang="0">
                  <a:pos x="663" y="11"/>
                </a:cxn>
                <a:cxn ang="0">
                  <a:pos x="632" y="28"/>
                </a:cxn>
                <a:cxn ang="0">
                  <a:pos x="589" y="67"/>
                </a:cxn>
                <a:cxn ang="0">
                  <a:pos x="533" y="117"/>
                </a:cxn>
                <a:cxn ang="0">
                  <a:pos x="465" y="179"/>
                </a:cxn>
                <a:cxn ang="0">
                  <a:pos x="378" y="257"/>
                </a:cxn>
                <a:cxn ang="0">
                  <a:pos x="341" y="296"/>
                </a:cxn>
                <a:cxn ang="0">
                  <a:pos x="248" y="379"/>
                </a:cxn>
                <a:cxn ang="0">
                  <a:pos x="148" y="468"/>
                </a:cxn>
                <a:cxn ang="0">
                  <a:pos x="86" y="524"/>
                </a:cxn>
                <a:cxn ang="0">
                  <a:pos x="55" y="541"/>
                </a:cxn>
                <a:cxn ang="0">
                  <a:pos x="24" y="546"/>
                </a:cxn>
                <a:cxn ang="0">
                  <a:pos x="6" y="552"/>
                </a:cxn>
                <a:cxn ang="0">
                  <a:pos x="0" y="552"/>
                </a:cxn>
                <a:cxn ang="0">
                  <a:pos x="62" y="552"/>
                </a:cxn>
                <a:cxn ang="0">
                  <a:pos x="192" y="552"/>
                </a:cxn>
                <a:cxn ang="0">
                  <a:pos x="328" y="552"/>
                </a:cxn>
                <a:cxn ang="0">
                  <a:pos x="390" y="552"/>
                </a:cxn>
                <a:cxn ang="0">
                  <a:pos x="403" y="552"/>
                </a:cxn>
                <a:cxn ang="0">
                  <a:pos x="440" y="552"/>
                </a:cxn>
                <a:cxn ang="0">
                  <a:pos x="459" y="546"/>
                </a:cxn>
                <a:cxn ang="0">
                  <a:pos x="477" y="546"/>
                </a:cxn>
                <a:cxn ang="0">
                  <a:pos x="496" y="535"/>
                </a:cxn>
                <a:cxn ang="0">
                  <a:pos x="515" y="524"/>
                </a:cxn>
                <a:cxn ang="0">
                  <a:pos x="558" y="485"/>
                </a:cxn>
                <a:cxn ang="0">
                  <a:pos x="614" y="435"/>
                </a:cxn>
                <a:cxn ang="0">
                  <a:pos x="688" y="368"/>
                </a:cxn>
                <a:cxn ang="0">
                  <a:pos x="775" y="290"/>
                </a:cxn>
              </a:cxnLst>
              <a:rect l="0" t="0" r="r" b="b"/>
              <a:pathLst>
                <a:path w="1154" h="552">
                  <a:moveTo>
                    <a:pt x="775" y="290"/>
                  </a:moveTo>
                  <a:lnTo>
                    <a:pt x="819" y="251"/>
                  </a:lnTo>
                  <a:lnTo>
                    <a:pt x="912" y="167"/>
                  </a:lnTo>
                  <a:lnTo>
                    <a:pt x="1011" y="78"/>
                  </a:lnTo>
                  <a:lnTo>
                    <a:pt x="1067" y="23"/>
                  </a:lnTo>
                  <a:lnTo>
                    <a:pt x="1098" y="11"/>
                  </a:lnTo>
                  <a:lnTo>
                    <a:pt x="1123" y="0"/>
                  </a:lnTo>
                  <a:lnTo>
                    <a:pt x="1147" y="0"/>
                  </a:lnTo>
                  <a:lnTo>
                    <a:pt x="1154" y="0"/>
                  </a:lnTo>
                  <a:lnTo>
                    <a:pt x="1092" y="0"/>
                  </a:lnTo>
                  <a:lnTo>
                    <a:pt x="943" y="0"/>
                  </a:lnTo>
                  <a:lnTo>
                    <a:pt x="800" y="0"/>
                  </a:lnTo>
                  <a:lnTo>
                    <a:pt x="732" y="0"/>
                  </a:lnTo>
                  <a:lnTo>
                    <a:pt x="719" y="0"/>
                  </a:lnTo>
                  <a:lnTo>
                    <a:pt x="694" y="0"/>
                  </a:lnTo>
                  <a:lnTo>
                    <a:pt x="663" y="11"/>
                  </a:lnTo>
                  <a:lnTo>
                    <a:pt x="632" y="28"/>
                  </a:lnTo>
                  <a:lnTo>
                    <a:pt x="589" y="67"/>
                  </a:lnTo>
                  <a:lnTo>
                    <a:pt x="533" y="117"/>
                  </a:lnTo>
                  <a:lnTo>
                    <a:pt x="465" y="179"/>
                  </a:lnTo>
                  <a:lnTo>
                    <a:pt x="378" y="257"/>
                  </a:lnTo>
                  <a:lnTo>
                    <a:pt x="341" y="296"/>
                  </a:lnTo>
                  <a:lnTo>
                    <a:pt x="248" y="379"/>
                  </a:lnTo>
                  <a:lnTo>
                    <a:pt x="148" y="468"/>
                  </a:lnTo>
                  <a:lnTo>
                    <a:pt x="86" y="524"/>
                  </a:lnTo>
                  <a:lnTo>
                    <a:pt x="55" y="541"/>
                  </a:lnTo>
                  <a:lnTo>
                    <a:pt x="24" y="546"/>
                  </a:lnTo>
                  <a:lnTo>
                    <a:pt x="6" y="552"/>
                  </a:lnTo>
                  <a:lnTo>
                    <a:pt x="0" y="552"/>
                  </a:lnTo>
                  <a:lnTo>
                    <a:pt x="62" y="552"/>
                  </a:lnTo>
                  <a:lnTo>
                    <a:pt x="192" y="552"/>
                  </a:lnTo>
                  <a:lnTo>
                    <a:pt x="328" y="552"/>
                  </a:lnTo>
                  <a:lnTo>
                    <a:pt x="390" y="552"/>
                  </a:lnTo>
                  <a:lnTo>
                    <a:pt x="403" y="552"/>
                  </a:lnTo>
                  <a:lnTo>
                    <a:pt x="440" y="552"/>
                  </a:lnTo>
                  <a:lnTo>
                    <a:pt x="459" y="546"/>
                  </a:lnTo>
                  <a:lnTo>
                    <a:pt x="477" y="546"/>
                  </a:lnTo>
                  <a:lnTo>
                    <a:pt x="496" y="535"/>
                  </a:lnTo>
                  <a:lnTo>
                    <a:pt x="515" y="524"/>
                  </a:lnTo>
                  <a:lnTo>
                    <a:pt x="558" y="485"/>
                  </a:lnTo>
                  <a:lnTo>
                    <a:pt x="614" y="435"/>
                  </a:lnTo>
                  <a:lnTo>
                    <a:pt x="688" y="368"/>
                  </a:lnTo>
                  <a:lnTo>
                    <a:pt x="775" y="290"/>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29" name="Freeform 805"/>
            <p:cNvSpPr>
              <a:spLocks/>
            </p:cNvSpPr>
            <p:nvPr/>
          </p:nvSpPr>
          <p:spPr bwMode="auto">
            <a:xfrm>
              <a:off x="4772" y="10111"/>
              <a:ext cx="726" cy="552"/>
            </a:xfrm>
            <a:custGeom>
              <a:avLst/>
              <a:gdLst/>
              <a:ahLst/>
              <a:cxnLst>
                <a:cxn ang="0">
                  <a:pos x="726" y="0"/>
                </a:cxn>
                <a:cxn ang="0">
                  <a:pos x="701" y="0"/>
                </a:cxn>
                <a:cxn ang="0">
                  <a:pos x="676" y="0"/>
                </a:cxn>
                <a:cxn ang="0">
                  <a:pos x="651" y="11"/>
                </a:cxn>
                <a:cxn ang="0">
                  <a:pos x="627" y="28"/>
                </a:cxn>
                <a:cxn ang="0">
                  <a:pos x="533" y="112"/>
                </a:cxn>
                <a:cxn ang="0">
                  <a:pos x="366" y="268"/>
                </a:cxn>
                <a:cxn ang="0">
                  <a:pos x="192" y="424"/>
                </a:cxn>
                <a:cxn ang="0">
                  <a:pos x="93" y="507"/>
                </a:cxn>
                <a:cxn ang="0">
                  <a:pos x="68" y="530"/>
                </a:cxn>
                <a:cxn ang="0">
                  <a:pos x="50" y="541"/>
                </a:cxn>
                <a:cxn ang="0">
                  <a:pos x="31" y="546"/>
                </a:cxn>
                <a:cxn ang="0">
                  <a:pos x="0" y="552"/>
                </a:cxn>
              </a:cxnLst>
              <a:rect l="0" t="0" r="r" b="b"/>
              <a:pathLst>
                <a:path w="726" h="552">
                  <a:moveTo>
                    <a:pt x="726" y="0"/>
                  </a:moveTo>
                  <a:lnTo>
                    <a:pt x="701" y="0"/>
                  </a:lnTo>
                  <a:lnTo>
                    <a:pt x="676" y="0"/>
                  </a:lnTo>
                  <a:lnTo>
                    <a:pt x="651" y="11"/>
                  </a:lnTo>
                  <a:lnTo>
                    <a:pt x="627" y="28"/>
                  </a:lnTo>
                  <a:lnTo>
                    <a:pt x="533" y="112"/>
                  </a:lnTo>
                  <a:lnTo>
                    <a:pt x="366" y="268"/>
                  </a:lnTo>
                  <a:lnTo>
                    <a:pt x="192" y="424"/>
                  </a:lnTo>
                  <a:lnTo>
                    <a:pt x="93" y="507"/>
                  </a:lnTo>
                  <a:lnTo>
                    <a:pt x="68" y="530"/>
                  </a:lnTo>
                  <a:lnTo>
                    <a:pt x="50" y="541"/>
                  </a:lnTo>
                  <a:lnTo>
                    <a:pt x="31" y="546"/>
                  </a:lnTo>
                  <a:lnTo>
                    <a:pt x="0" y="552"/>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30" name="Freeform 806"/>
            <p:cNvSpPr>
              <a:spLocks/>
            </p:cNvSpPr>
            <p:nvPr/>
          </p:nvSpPr>
          <p:spPr bwMode="auto">
            <a:xfrm>
              <a:off x="5796" y="10145"/>
              <a:ext cx="626" cy="518"/>
            </a:xfrm>
            <a:custGeom>
              <a:avLst/>
              <a:gdLst/>
              <a:ahLst/>
              <a:cxnLst>
                <a:cxn ang="0">
                  <a:pos x="0" y="0"/>
                </a:cxn>
                <a:cxn ang="0">
                  <a:pos x="43" y="39"/>
                </a:cxn>
                <a:cxn ang="0">
                  <a:pos x="99" y="89"/>
                </a:cxn>
                <a:cxn ang="0">
                  <a:pos x="167" y="156"/>
                </a:cxn>
                <a:cxn ang="0">
                  <a:pos x="248" y="223"/>
                </a:cxn>
                <a:cxn ang="0">
                  <a:pos x="291" y="262"/>
                </a:cxn>
                <a:cxn ang="0">
                  <a:pos x="384" y="345"/>
                </a:cxn>
                <a:cxn ang="0">
                  <a:pos x="484" y="440"/>
                </a:cxn>
                <a:cxn ang="0">
                  <a:pos x="546" y="490"/>
                </a:cxn>
                <a:cxn ang="0">
                  <a:pos x="570" y="507"/>
                </a:cxn>
                <a:cxn ang="0">
                  <a:pos x="595" y="512"/>
                </a:cxn>
                <a:cxn ang="0">
                  <a:pos x="620" y="518"/>
                </a:cxn>
                <a:cxn ang="0">
                  <a:pos x="626" y="518"/>
                </a:cxn>
                <a:cxn ang="0">
                  <a:pos x="564" y="518"/>
                </a:cxn>
                <a:cxn ang="0">
                  <a:pos x="415" y="518"/>
                </a:cxn>
                <a:cxn ang="0">
                  <a:pos x="273" y="518"/>
                </a:cxn>
                <a:cxn ang="0">
                  <a:pos x="204" y="518"/>
                </a:cxn>
                <a:cxn ang="0">
                  <a:pos x="192" y="518"/>
                </a:cxn>
                <a:cxn ang="0">
                  <a:pos x="167" y="512"/>
                </a:cxn>
                <a:cxn ang="0">
                  <a:pos x="136" y="507"/>
                </a:cxn>
                <a:cxn ang="0">
                  <a:pos x="105" y="485"/>
                </a:cxn>
                <a:cxn ang="0">
                  <a:pos x="62" y="446"/>
                </a:cxn>
                <a:cxn ang="0">
                  <a:pos x="0" y="390"/>
                </a:cxn>
                <a:cxn ang="0">
                  <a:pos x="0" y="0"/>
                </a:cxn>
              </a:cxnLst>
              <a:rect l="0" t="0" r="r" b="b"/>
              <a:pathLst>
                <a:path w="626" h="518">
                  <a:moveTo>
                    <a:pt x="0" y="0"/>
                  </a:moveTo>
                  <a:lnTo>
                    <a:pt x="43" y="39"/>
                  </a:lnTo>
                  <a:lnTo>
                    <a:pt x="99" y="89"/>
                  </a:lnTo>
                  <a:lnTo>
                    <a:pt x="167" y="156"/>
                  </a:lnTo>
                  <a:lnTo>
                    <a:pt x="248" y="223"/>
                  </a:lnTo>
                  <a:lnTo>
                    <a:pt x="291" y="262"/>
                  </a:lnTo>
                  <a:lnTo>
                    <a:pt x="384" y="345"/>
                  </a:lnTo>
                  <a:lnTo>
                    <a:pt x="484" y="440"/>
                  </a:lnTo>
                  <a:lnTo>
                    <a:pt x="546" y="490"/>
                  </a:lnTo>
                  <a:lnTo>
                    <a:pt x="570" y="507"/>
                  </a:lnTo>
                  <a:lnTo>
                    <a:pt x="595" y="512"/>
                  </a:lnTo>
                  <a:lnTo>
                    <a:pt x="620" y="518"/>
                  </a:lnTo>
                  <a:lnTo>
                    <a:pt x="626" y="518"/>
                  </a:lnTo>
                  <a:lnTo>
                    <a:pt x="564" y="518"/>
                  </a:lnTo>
                  <a:lnTo>
                    <a:pt x="415" y="518"/>
                  </a:lnTo>
                  <a:lnTo>
                    <a:pt x="273" y="518"/>
                  </a:lnTo>
                  <a:lnTo>
                    <a:pt x="204" y="518"/>
                  </a:lnTo>
                  <a:lnTo>
                    <a:pt x="192" y="518"/>
                  </a:lnTo>
                  <a:lnTo>
                    <a:pt x="167" y="512"/>
                  </a:lnTo>
                  <a:lnTo>
                    <a:pt x="136" y="507"/>
                  </a:lnTo>
                  <a:lnTo>
                    <a:pt x="105" y="485"/>
                  </a:lnTo>
                  <a:lnTo>
                    <a:pt x="62" y="446"/>
                  </a:lnTo>
                  <a:lnTo>
                    <a:pt x="0" y="390"/>
                  </a:lnTo>
                  <a:lnTo>
                    <a:pt x="0" y="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31" name="Freeform 807"/>
            <p:cNvSpPr>
              <a:spLocks/>
            </p:cNvSpPr>
            <p:nvPr/>
          </p:nvSpPr>
          <p:spPr bwMode="auto">
            <a:xfrm>
              <a:off x="5808" y="10329"/>
              <a:ext cx="447" cy="334"/>
            </a:xfrm>
            <a:custGeom>
              <a:avLst/>
              <a:gdLst/>
              <a:ahLst/>
              <a:cxnLst>
                <a:cxn ang="0">
                  <a:pos x="0" y="0"/>
                </a:cxn>
                <a:cxn ang="0">
                  <a:pos x="74" y="72"/>
                </a:cxn>
                <a:cxn ang="0">
                  <a:pos x="186" y="172"/>
                </a:cxn>
                <a:cxn ang="0">
                  <a:pos x="285" y="262"/>
                </a:cxn>
                <a:cxn ang="0">
                  <a:pos x="335" y="306"/>
                </a:cxn>
                <a:cxn ang="0">
                  <a:pos x="347" y="317"/>
                </a:cxn>
                <a:cxn ang="0">
                  <a:pos x="372" y="323"/>
                </a:cxn>
                <a:cxn ang="0">
                  <a:pos x="403" y="328"/>
                </a:cxn>
                <a:cxn ang="0">
                  <a:pos x="447" y="334"/>
                </a:cxn>
              </a:cxnLst>
              <a:rect l="0" t="0" r="r" b="b"/>
              <a:pathLst>
                <a:path w="447" h="334">
                  <a:moveTo>
                    <a:pt x="0" y="0"/>
                  </a:moveTo>
                  <a:lnTo>
                    <a:pt x="74" y="72"/>
                  </a:lnTo>
                  <a:lnTo>
                    <a:pt x="186" y="172"/>
                  </a:lnTo>
                  <a:lnTo>
                    <a:pt x="285" y="262"/>
                  </a:lnTo>
                  <a:lnTo>
                    <a:pt x="335" y="306"/>
                  </a:lnTo>
                  <a:lnTo>
                    <a:pt x="347" y="317"/>
                  </a:lnTo>
                  <a:lnTo>
                    <a:pt x="372" y="323"/>
                  </a:lnTo>
                  <a:lnTo>
                    <a:pt x="403" y="328"/>
                  </a:lnTo>
                  <a:lnTo>
                    <a:pt x="447" y="334"/>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32" name="Freeform 808"/>
            <p:cNvSpPr>
              <a:spLocks/>
            </p:cNvSpPr>
            <p:nvPr/>
          </p:nvSpPr>
          <p:spPr bwMode="auto">
            <a:xfrm>
              <a:off x="9450" y="10145"/>
              <a:ext cx="626" cy="518"/>
            </a:xfrm>
            <a:custGeom>
              <a:avLst/>
              <a:gdLst/>
              <a:ahLst/>
              <a:cxnLst>
                <a:cxn ang="0">
                  <a:pos x="626" y="0"/>
                </a:cxn>
                <a:cxn ang="0">
                  <a:pos x="583" y="39"/>
                </a:cxn>
                <a:cxn ang="0">
                  <a:pos x="527" y="89"/>
                </a:cxn>
                <a:cxn ang="0">
                  <a:pos x="459" y="156"/>
                </a:cxn>
                <a:cxn ang="0">
                  <a:pos x="378" y="223"/>
                </a:cxn>
                <a:cxn ang="0">
                  <a:pos x="335" y="262"/>
                </a:cxn>
                <a:cxn ang="0">
                  <a:pos x="242" y="345"/>
                </a:cxn>
                <a:cxn ang="0">
                  <a:pos x="142" y="440"/>
                </a:cxn>
                <a:cxn ang="0">
                  <a:pos x="87" y="490"/>
                </a:cxn>
                <a:cxn ang="0">
                  <a:pos x="62" y="507"/>
                </a:cxn>
                <a:cxn ang="0">
                  <a:pos x="31" y="512"/>
                </a:cxn>
                <a:cxn ang="0">
                  <a:pos x="6" y="518"/>
                </a:cxn>
                <a:cxn ang="0">
                  <a:pos x="0" y="518"/>
                </a:cxn>
                <a:cxn ang="0">
                  <a:pos x="68" y="518"/>
                </a:cxn>
                <a:cxn ang="0">
                  <a:pos x="211" y="518"/>
                </a:cxn>
                <a:cxn ang="0">
                  <a:pos x="353" y="518"/>
                </a:cxn>
                <a:cxn ang="0">
                  <a:pos x="422" y="518"/>
                </a:cxn>
                <a:cxn ang="0">
                  <a:pos x="434" y="518"/>
                </a:cxn>
                <a:cxn ang="0">
                  <a:pos x="465" y="512"/>
                </a:cxn>
                <a:cxn ang="0">
                  <a:pos x="496" y="507"/>
                </a:cxn>
                <a:cxn ang="0">
                  <a:pos x="521" y="485"/>
                </a:cxn>
                <a:cxn ang="0">
                  <a:pos x="571" y="446"/>
                </a:cxn>
                <a:cxn ang="0">
                  <a:pos x="626" y="390"/>
                </a:cxn>
                <a:cxn ang="0">
                  <a:pos x="626" y="0"/>
                </a:cxn>
              </a:cxnLst>
              <a:rect l="0" t="0" r="r" b="b"/>
              <a:pathLst>
                <a:path w="626" h="518">
                  <a:moveTo>
                    <a:pt x="626" y="0"/>
                  </a:moveTo>
                  <a:lnTo>
                    <a:pt x="583" y="39"/>
                  </a:lnTo>
                  <a:lnTo>
                    <a:pt x="527" y="89"/>
                  </a:lnTo>
                  <a:lnTo>
                    <a:pt x="459" y="156"/>
                  </a:lnTo>
                  <a:lnTo>
                    <a:pt x="378" y="223"/>
                  </a:lnTo>
                  <a:lnTo>
                    <a:pt x="335" y="262"/>
                  </a:lnTo>
                  <a:lnTo>
                    <a:pt x="242" y="345"/>
                  </a:lnTo>
                  <a:lnTo>
                    <a:pt x="142" y="440"/>
                  </a:lnTo>
                  <a:lnTo>
                    <a:pt x="87" y="490"/>
                  </a:lnTo>
                  <a:lnTo>
                    <a:pt x="62" y="507"/>
                  </a:lnTo>
                  <a:lnTo>
                    <a:pt x="31" y="512"/>
                  </a:lnTo>
                  <a:lnTo>
                    <a:pt x="6" y="518"/>
                  </a:lnTo>
                  <a:lnTo>
                    <a:pt x="0" y="518"/>
                  </a:lnTo>
                  <a:lnTo>
                    <a:pt x="68" y="518"/>
                  </a:lnTo>
                  <a:lnTo>
                    <a:pt x="211" y="518"/>
                  </a:lnTo>
                  <a:lnTo>
                    <a:pt x="353" y="518"/>
                  </a:lnTo>
                  <a:lnTo>
                    <a:pt x="422" y="518"/>
                  </a:lnTo>
                  <a:lnTo>
                    <a:pt x="434" y="518"/>
                  </a:lnTo>
                  <a:lnTo>
                    <a:pt x="465" y="512"/>
                  </a:lnTo>
                  <a:lnTo>
                    <a:pt x="496" y="507"/>
                  </a:lnTo>
                  <a:lnTo>
                    <a:pt x="521" y="485"/>
                  </a:lnTo>
                  <a:lnTo>
                    <a:pt x="571" y="446"/>
                  </a:lnTo>
                  <a:lnTo>
                    <a:pt x="626" y="390"/>
                  </a:lnTo>
                  <a:lnTo>
                    <a:pt x="626" y="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33" name="Freeform 809"/>
            <p:cNvSpPr>
              <a:spLocks/>
            </p:cNvSpPr>
            <p:nvPr/>
          </p:nvSpPr>
          <p:spPr bwMode="auto">
            <a:xfrm>
              <a:off x="9617" y="10329"/>
              <a:ext cx="453" cy="334"/>
            </a:xfrm>
            <a:custGeom>
              <a:avLst/>
              <a:gdLst/>
              <a:ahLst/>
              <a:cxnLst>
                <a:cxn ang="0">
                  <a:pos x="453" y="0"/>
                </a:cxn>
                <a:cxn ang="0">
                  <a:pos x="379" y="72"/>
                </a:cxn>
                <a:cxn ang="0">
                  <a:pos x="267" y="172"/>
                </a:cxn>
                <a:cxn ang="0">
                  <a:pos x="162" y="262"/>
                </a:cxn>
                <a:cxn ang="0">
                  <a:pos x="112" y="306"/>
                </a:cxn>
                <a:cxn ang="0">
                  <a:pos x="100" y="317"/>
                </a:cxn>
                <a:cxn ang="0">
                  <a:pos x="81" y="323"/>
                </a:cxn>
                <a:cxn ang="0">
                  <a:pos x="50" y="328"/>
                </a:cxn>
                <a:cxn ang="0">
                  <a:pos x="0" y="334"/>
                </a:cxn>
              </a:cxnLst>
              <a:rect l="0" t="0" r="r" b="b"/>
              <a:pathLst>
                <a:path w="453" h="334">
                  <a:moveTo>
                    <a:pt x="453" y="0"/>
                  </a:moveTo>
                  <a:lnTo>
                    <a:pt x="379" y="72"/>
                  </a:lnTo>
                  <a:lnTo>
                    <a:pt x="267" y="172"/>
                  </a:lnTo>
                  <a:lnTo>
                    <a:pt x="162" y="262"/>
                  </a:lnTo>
                  <a:lnTo>
                    <a:pt x="112" y="306"/>
                  </a:lnTo>
                  <a:lnTo>
                    <a:pt x="100" y="317"/>
                  </a:lnTo>
                  <a:lnTo>
                    <a:pt x="81" y="323"/>
                  </a:lnTo>
                  <a:lnTo>
                    <a:pt x="50" y="328"/>
                  </a:lnTo>
                  <a:lnTo>
                    <a:pt x="0" y="334"/>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34" name="Freeform 810"/>
            <p:cNvSpPr>
              <a:spLocks/>
            </p:cNvSpPr>
            <p:nvPr/>
          </p:nvSpPr>
          <p:spPr bwMode="auto">
            <a:xfrm>
              <a:off x="5758" y="10329"/>
              <a:ext cx="4331" cy="111"/>
            </a:xfrm>
            <a:custGeom>
              <a:avLst/>
              <a:gdLst/>
              <a:ahLst/>
              <a:cxnLst>
                <a:cxn ang="0">
                  <a:pos x="25" y="111"/>
                </a:cxn>
                <a:cxn ang="0">
                  <a:pos x="4318" y="111"/>
                </a:cxn>
                <a:cxn ang="0">
                  <a:pos x="4331" y="0"/>
                </a:cxn>
                <a:cxn ang="0">
                  <a:pos x="0" y="0"/>
                </a:cxn>
                <a:cxn ang="0">
                  <a:pos x="25" y="111"/>
                </a:cxn>
              </a:cxnLst>
              <a:rect l="0" t="0" r="r" b="b"/>
              <a:pathLst>
                <a:path w="4331" h="111">
                  <a:moveTo>
                    <a:pt x="25" y="111"/>
                  </a:moveTo>
                  <a:lnTo>
                    <a:pt x="4318" y="111"/>
                  </a:lnTo>
                  <a:lnTo>
                    <a:pt x="4331" y="0"/>
                  </a:lnTo>
                  <a:lnTo>
                    <a:pt x="0" y="0"/>
                  </a:lnTo>
                  <a:lnTo>
                    <a:pt x="25" y="111"/>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35" name="Line 811"/>
            <p:cNvSpPr>
              <a:spLocks noChangeShapeType="1"/>
            </p:cNvSpPr>
            <p:nvPr/>
          </p:nvSpPr>
          <p:spPr bwMode="auto">
            <a:xfrm>
              <a:off x="5771" y="10440"/>
              <a:ext cx="4312"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36" name="Line 812"/>
            <p:cNvSpPr>
              <a:spLocks noChangeShapeType="1"/>
            </p:cNvSpPr>
            <p:nvPr/>
          </p:nvSpPr>
          <p:spPr bwMode="auto">
            <a:xfrm flipH="1">
              <a:off x="5758" y="10329"/>
              <a:ext cx="4337"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37" name="Freeform 813"/>
            <p:cNvSpPr>
              <a:spLocks/>
            </p:cNvSpPr>
            <p:nvPr/>
          </p:nvSpPr>
          <p:spPr bwMode="auto">
            <a:xfrm>
              <a:off x="5988" y="10167"/>
              <a:ext cx="676" cy="496"/>
            </a:xfrm>
            <a:custGeom>
              <a:avLst/>
              <a:gdLst/>
              <a:ahLst/>
              <a:cxnLst>
                <a:cxn ang="0">
                  <a:pos x="583" y="412"/>
                </a:cxn>
                <a:cxn ang="0">
                  <a:pos x="552" y="440"/>
                </a:cxn>
                <a:cxn ang="0">
                  <a:pos x="527" y="463"/>
                </a:cxn>
                <a:cxn ang="0">
                  <a:pos x="496" y="485"/>
                </a:cxn>
                <a:cxn ang="0">
                  <a:pos x="465" y="490"/>
                </a:cxn>
                <a:cxn ang="0">
                  <a:pos x="440" y="496"/>
                </a:cxn>
                <a:cxn ang="0">
                  <a:pos x="428" y="496"/>
                </a:cxn>
                <a:cxn ang="0">
                  <a:pos x="360" y="496"/>
                </a:cxn>
                <a:cxn ang="0">
                  <a:pos x="211" y="496"/>
                </a:cxn>
                <a:cxn ang="0">
                  <a:pos x="68" y="496"/>
                </a:cxn>
                <a:cxn ang="0">
                  <a:pos x="0" y="496"/>
                </a:cxn>
                <a:cxn ang="0">
                  <a:pos x="12" y="496"/>
                </a:cxn>
                <a:cxn ang="0">
                  <a:pos x="31" y="490"/>
                </a:cxn>
                <a:cxn ang="0">
                  <a:pos x="62" y="485"/>
                </a:cxn>
                <a:cxn ang="0">
                  <a:pos x="87" y="468"/>
                </a:cxn>
                <a:cxn ang="0">
                  <a:pos x="149" y="418"/>
                </a:cxn>
                <a:cxn ang="0">
                  <a:pos x="248" y="329"/>
                </a:cxn>
                <a:cxn ang="0">
                  <a:pos x="341" y="240"/>
                </a:cxn>
                <a:cxn ang="0">
                  <a:pos x="385" y="206"/>
                </a:cxn>
                <a:cxn ang="0">
                  <a:pos x="440" y="156"/>
                </a:cxn>
                <a:cxn ang="0">
                  <a:pos x="490" y="111"/>
                </a:cxn>
                <a:cxn ang="0">
                  <a:pos x="533" y="72"/>
                </a:cxn>
                <a:cxn ang="0">
                  <a:pos x="577" y="33"/>
                </a:cxn>
                <a:cxn ang="0">
                  <a:pos x="596" y="17"/>
                </a:cxn>
                <a:cxn ang="0">
                  <a:pos x="614" y="6"/>
                </a:cxn>
                <a:cxn ang="0">
                  <a:pos x="633" y="0"/>
                </a:cxn>
                <a:cxn ang="0">
                  <a:pos x="651" y="0"/>
                </a:cxn>
                <a:cxn ang="0">
                  <a:pos x="658" y="0"/>
                </a:cxn>
                <a:cxn ang="0">
                  <a:pos x="670" y="11"/>
                </a:cxn>
                <a:cxn ang="0">
                  <a:pos x="670" y="17"/>
                </a:cxn>
                <a:cxn ang="0">
                  <a:pos x="676" y="33"/>
                </a:cxn>
                <a:cxn ang="0">
                  <a:pos x="676" y="390"/>
                </a:cxn>
                <a:cxn ang="0">
                  <a:pos x="670" y="379"/>
                </a:cxn>
                <a:cxn ang="0">
                  <a:pos x="664" y="373"/>
                </a:cxn>
                <a:cxn ang="0">
                  <a:pos x="651" y="373"/>
                </a:cxn>
                <a:cxn ang="0">
                  <a:pos x="645" y="373"/>
                </a:cxn>
                <a:cxn ang="0">
                  <a:pos x="620" y="390"/>
                </a:cxn>
                <a:cxn ang="0">
                  <a:pos x="583" y="412"/>
                </a:cxn>
              </a:cxnLst>
              <a:rect l="0" t="0" r="r" b="b"/>
              <a:pathLst>
                <a:path w="676" h="496">
                  <a:moveTo>
                    <a:pt x="583" y="412"/>
                  </a:moveTo>
                  <a:lnTo>
                    <a:pt x="552" y="440"/>
                  </a:lnTo>
                  <a:lnTo>
                    <a:pt x="527" y="463"/>
                  </a:lnTo>
                  <a:lnTo>
                    <a:pt x="496" y="485"/>
                  </a:lnTo>
                  <a:lnTo>
                    <a:pt x="465" y="490"/>
                  </a:lnTo>
                  <a:lnTo>
                    <a:pt x="440" y="496"/>
                  </a:lnTo>
                  <a:lnTo>
                    <a:pt x="428" y="496"/>
                  </a:lnTo>
                  <a:lnTo>
                    <a:pt x="360" y="496"/>
                  </a:lnTo>
                  <a:lnTo>
                    <a:pt x="211" y="496"/>
                  </a:lnTo>
                  <a:lnTo>
                    <a:pt x="68" y="496"/>
                  </a:lnTo>
                  <a:lnTo>
                    <a:pt x="0" y="496"/>
                  </a:lnTo>
                  <a:lnTo>
                    <a:pt x="12" y="496"/>
                  </a:lnTo>
                  <a:lnTo>
                    <a:pt x="31" y="490"/>
                  </a:lnTo>
                  <a:lnTo>
                    <a:pt x="62" y="485"/>
                  </a:lnTo>
                  <a:lnTo>
                    <a:pt x="87" y="468"/>
                  </a:lnTo>
                  <a:lnTo>
                    <a:pt x="149" y="418"/>
                  </a:lnTo>
                  <a:lnTo>
                    <a:pt x="248" y="329"/>
                  </a:lnTo>
                  <a:lnTo>
                    <a:pt x="341" y="240"/>
                  </a:lnTo>
                  <a:lnTo>
                    <a:pt x="385" y="206"/>
                  </a:lnTo>
                  <a:lnTo>
                    <a:pt x="440" y="156"/>
                  </a:lnTo>
                  <a:lnTo>
                    <a:pt x="490" y="111"/>
                  </a:lnTo>
                  <a:lnTo>
                    <a:pt x="533" y="72"/>
                  </a:lnTo>
                  <a:lnTo>
                    <a:pt x="577" y="33"/>
                  </a:lnTo>
                  <a:lnTo>
                    <a:pt x="596" y="17"/>
                  </a:lnTo>
                  <a:lnTo>
                    <a:pt x="614" y="6"/>
                  </a:lnTo>
                  <a:lnTo>
                    <a:pt x="633" y="0"/>
                  </a:lnTo>
                  <a:lnTo>
                    <a:pt x="651" y="0"/>
                  </a:lnTo>
                  <a:lnTo>
                    <a:pt x="658" y="0"/>
                  </a:lnTo>
                  <a:lnTo>
                    <a:pt x="670" y="11"/>
                  </a:lnTo>
                  <a:lnTo>
                    <a:pt x="670" y="17"/>
                  </a:lnTo>
                  <a:lnTo>
                    <a:pt x="676" y="33"/>
                  </a:lnTo>
                  <a:lnTo>
                    <a:pt x="676" y="390"/>
                  </a:lnTo>
                  <a:lnTo>
                    <a:pt x="670" y="379"/>
                  </a:lnTo>
                  <a:lnTo>
                    <a:pt x="664" y="373"/>
                  </a:lnTo>
                  <a:lnTo>
                    <a:pt x="651" y="373"/>
                  </a:lnTo>
                  <a:lnTo>
                    <a:pt x="645" y="373"/>
                  </a:lnTo>
                  <a:lnTo>
                    <a:pt x="620" y="390"/>
                  </a:lnTo>
                  <a:lnTo>
                    <a:pt x="583" y="412"/>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38" name="Freeform 814"/>
            <p:cNvSpPr>
              <a:spLocks/>
            </p:cNvSpPr>
            <p:nvPr/>
          </p:nvSpPr>
          <p:spPr bwMode="auto">
            <a:xfrm>
              <a:off x="5988" y="10167"/>
              <a:ext cx="676" cy="496"/>
            </a:xfrm>
            <a:custGeom>
              <a:avLst/>
              <a:gdLst/>
              <a:ahLst/>
              <a:cxnLst>
                <a:cxn ang="0">
                  <a:pos x="583" y="412"/>
                </a:cxn>
                <a:cxn ang="0">
                  <a:pos x="552" y="440"/>
                </a:cxn>
                <a:cxn ang="0">
                  <a:pos x="527" y="463"/>
                </a:cxn>
                <a:cxn ang="0">
                  <a:pos x="496" y="485"/>
                </a:cxn>
                <a:cxn ang="0">
                  <a:pos x="465" y="490"/>
                </a:cxn>
                <a:cxn ang="0">
                  <a:pos x="440" y="496"/>
                </a:cxn>
                <a:cxn ang="0">
                  <a:pos x="428" y="496"/>
                </a:cxn>
                <a:cxn ang="0">
                  <a:pos x="360" y="496"/>
                </a:cxn>
                <a:cxn ang="0">
                  <a:pos x="211" y="496"/>
                </a:cxn>
                <a:cxn ang="0">
                  <a:pos x="68" y="496"/>
                </a:cxn>
                <a:cxn ang="0">
                  <a:pos x="0" y="496"/>
                </a:cxn>
                <a:cxn ang="0">
                  <a:pos x="12" y="496"/>
                </a:cxn>
                <a:cxn ang="0">
                  <a:pos x="31" y="490"/>
                </a:cxn>
                <a:cxn ang="0">
                  <a:pos x="62" y="485"/>
                </a:cxn>
                <a:cxn ang="0">
                  <a:pos x="87" y="468"/>
                </a:cxn>
                <a:cxn ang="0">
                  <a:pos x="149" y="418"/>
                </a:cxn>
                <a:cxn ang="0">
                  <a:pos x="248" y="329"/>
                </a:cxn>
                <a:cxn ang="0">
                  <a:pos x="341" y="240"/>
                </a:cxn>
                <a:cxn ang="0">
                  <a:pos x="385" y="206"/>
                </a:cxn>
                <a:cxn ang="0">
                  <a:pos x="440" y="156"/>
                </a:cxn>
                <a:cxn ang="0">
                  <a:pos x="490" y="111"/>
                </a:cxn>
                <a:cxn ang="0">
                  <a:pos x="533" y="72"/>
                </a:cxn>
                <a:cxn ang="0">
                  <a:pos x="577" y="33"/>
                </a:cxn>
                <a:cxn ang="0">
                  <a:pos x="596" y="17"/>
                </a:cxn>
                <a:cxn ang="0">
                  <a:pos x="614" y="6"/>
                </a:cxn>
                <a:cxn ang="0">
                  <a:pos x="633" y="0"/>
                </a:cxn>
                <a:cxn ang="0">
                  <a:pos x="651" y="0"/>
                </a:cxn>
                <a:cxn ang="0">
                  <a:pos x="658" y="0"/>
                </a:cxn>
                <a:cxn ang="0">
                  <a:pos x="670" y="11"/>
                </a:cxn>
                <a:cxn ang="0">
                  <a:pos x="670" y="17"/>
                </a:cxn>
                <a:cxn ang="0">
                  <a:pos x="676" y="33"/>
                </a:cxn>
                <a:cxn ang="0">
                  <a:pos x="676" y="390"/>
                </a:cxn>
                <a:cxn ang="0">
                  <a:pos x="670" y="379"/>
                </a:cxn>
                <a:cxn ang="0">
                  <a:pos x="664" y="373"/>
                </a:cxn>
                <a:cxn ang="0">
                  <a:pos x="651" y="373"/>
                </a:cxn>
                <a:cxn ang="0">
                  <a:pos x="645" y="373"/>
                </a:cxn>
                <a:cxn ang="0">
                  <a:pos x="620" y="390"/>
                </a:cxn>
                <a:cxn ang="0">
                  <a:pos x="583" y="412"/>
                </a:cxn>
              </a:cxnLst>
              <a:rect l="0" t="0" r="r" b="b"/>
              <a:pathLst>
                <a:path w="676" h="496">
                  <a:moveTo>
                    <a:pt x="583" y="412"/>
                  </a:moveTo>
                  <a:lnTo>
                    <a:pt x="552" y="440"/>
                  </a:lnTo>
                  <a:lnTo>
                    <a:pt x="527" y="463"/>
                  </a:lnTo>
                  <a:lnTo>
                    <a:pt x="496" y="485"/>
                  </a:lnTo>
                  <a:lnTo>
                    <a:pt x="465" y="490"/>
                  </a:lnTo>
                  <a:lnTo>
                    <a:pt x="440" y="496"/>
                  </a:lnTo>
                  <a:lnTo>
                    <a:pt x="428" y="496"/>
                  </a:lnTo>
                  <a:lnTo>
                    <a:pt x="360" y="496"/>
                  </a:lnTo>
                  <a:lnTo>
                    <a:pt x="211" y="496"/>
                  </a:lnTo>
                  <a:lnTo>
                    <a:pt x="68" y="496"/>
                  </a:lnTo>
                  <a:lnTo>
                    <a:pt x="0" y="496"/>
                  </a:lnTo>
                  <a:lnTo>
                    <a:pt x="12" y="496"/>
                  </a:lnTo>
                  <a:lnTo>
                    <a:pt x="31" y="490"/>
                  </a:lnTo>
                  <a:lnTo>
                    <a:pt x="62" y="485"/>
                  </a:lnTo>
                  <a:lnTo>
                    <a:pt x="87" y="468"/>
                  </a:lnTo>
                  <a:lnTo>
                    <a:pt x="149" y="418"/>
                  </a:lnTo>
                  <a:lnTo>
                    <a:pt x="248" y="329"/>
                  </a:lnTo>
                  <a:lnTo>
                    <a:pt x="341" y="240"/>
                  </a:lnTo>
                  <a:lnTo>
                    <a:pt x="385" y="206"/>
                  </a:lnTo>
                  <a:lnTo>
                    <a:pt x="440" y="156"/>
                  </a:lnTo>
                  <a:lnTo>
                    <a:pt x="490" y="111"/>
                  </a:lnTo>
                  <a:lnTo>
                    <a:pt x="533" y="72"/>
                  </a:lnTo>
                  <a:lnTo>
                    <a:pt x="577" y="33"/>
                  </a:lnTo>
                  <a:lnTo>
                    <a:pt x="596" y="17"/>
                  </a:lnTo>
                  <a:lnTo>
                    <a:pt x="614" y="6"/>
                  </a:lnTo>
                  <a:lnTo>
                    <a:pt x="633" y="0"/>
                  </a:lnTo>
                  <a:lnTo>
                    <a:pt x="651" y="0"/>
                  </a:lnTo>
                  <a:lnTo>
                    <a:pt x="658" y="0"/>
                  </a:lnTo>
                  <a:lnTo>
                    <a:pt x="670" y="11"/>
                  </a:lnTo>
                  <a:lnTo>
                    <a:pt x="670" y="17"/>
                  </a:lnTo>
                  <a:lnTo>
                    <a:pt x="676" y="33"/>
                  </a:lnTo>
                  <a:lnTo>
                    <a:pt x="676" y="390"/>
                  </a:lnTo>
                  <a:lnTo>
                    <a:pt x="670" y="379"/>
                  </a:lnTo>
                  <a:lnTo>
                    <a:pt x="664" y="373"/>
                  </a:lnTo>
                  <a:lnTo>
                    <a:pt x="651" y="373"/>
                  </a:lnTo>
                  <a:lnTo>
                    <a:pt x="645" y="373"/>
                  </a:lnTo>
                  <a:lnTo>
                    <a:pt x="620" y="390"/>
                  </a:lnTo>
                  <a:lnTo>
                    <a:pt x="583" y="412"/>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39" name="Freeform 815"/>
            <p:cNvSpPr>
              <a:spLocks/>
            </p:cNvSpPr>
            <p:nvPr/>
          </p:nvSpPr>
          <p:spPr bwMode="auto">
            <a:xfrm>
              <a:off x="6199" y="10384"/>
              <a:ext cx="372" cy="279"/>
            </a:xfrm>
            <a:custGeom>
              <a:avLst/>
              <a:gdLst/>
              <a:ahLst/>
              <a:cxnLst>
                <a:cxn ang="0">
                  <a:pos x="0" y="279"/>
                </a:cxn>
                <a:cxn ang="0">
                  <a:pos x="18" y="279"/>
                </a:cxn>
                <a:cxn ang="0">
                  <a:pos x="43" y="273"/>
                </a:cxn>
                <a:cxn ang="0">
                  <a:pos x="74" y="262"/>
                </a:cxn>
                <a:cxn ang="0">
                  <a:pos x="99" y="246"/>
                </a:cxn>
                <a:cxn ang="0">
                  <a:pos x="130" y="218"/>
                </a:cxn>
                <a:cxn ang="0">
                  <a:pos x="192" y="162"/>
                </a:cxn>
                <a:cxn ang="0">
                  <a:pos x="279" y="84"/>
                </a:cxn>
                <a:cxn ang="0">
                  <a:pos x="372" y="0"/>
                </a:cxn>
              </a:cxnLst>
              <a:rect l="0" t="0" r="r" b="b"/>
              <a:pathLst>
                <a:path w="372" h="279">
                  <a:moveTo>
                    <a:pt x="0" y="279"/>
                  </a:moveTo>
                  <a:lnTo>
                    <a:pt x="18" y="279"/>
                  </a:lnTo>
                  <a:lnTo>
                    <a:pt x="43" y="273"/>
                  </a:lnTo>
                  <a:lnTo>
                    <a:pt x="74" y="262"/>
                  </a:lnTo>
                  <a:lnTo>
                    <a:pt x="99" y="246"/>
                  </a:lnTo>
                  <a:lnTo>
                    <a:pt x="130" y="218"/>
                  </a:lnTo>
                  <a:lnTo>
                    <a:pt x="192" y="162"/>
                  </a:lnTo>
                  <a:lnTo>
                    <a:pt x="279" y="84"/>
                  </a:lnTo>
                  <a:lnTo>
                    <a:pt x="372"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40" name="Freeform 816"/>
            <p:cNvSpPr>
              <a:spLocks/>
            </p:cNvSpPr>
            <p:nvPr/>
          </p:nvSpPr>
          <p:spPr bwMode="auto">
            <a:xfrm>
              <a:off x="6571" y="10200"/>
              <a:ext cx="93" cy="418"/>
            </a:xfrm>
            <a:custGeom>
              <a:avLst/>
              <a:gdLst/>
              <a:ahLst/>
              <a:cxnLst>
                <a:cxn ang="0">
                  <a:pos x="93" y="0"/>
                </a:cxn>
                <a:cxn ang="0">
                  <a:pos x="87" y="12"/>
                </a:cxn>
                <a:cxn ang="0">
                  <a:pos x="56" y="34"/>
                </a:cxn>
                <a:cxn ang="0">
                  <a:pos x="25" y="51"/>
                </a:cxn>
                <a:cxn ang="0">
                  <a:pos x="6" y="56"/>
                </a:cxn>
                <a:cxn ang="0">
                  <a:pos x="0" y="67"/>
                </a:cxn>
                <a:cxn ang="0">
                  <a:pos x="0" y="78"/>
                </a:cxn>
                <a:cxn ang="0">
                  <a:pos x="0" y="140"/>
                </a:cxn>
                <a:cxn ang="0">
                  <a:pos x="0" y="251"/>
                </a:cxn>
                <a:cxn ang="0">
                  <a:pos x="0" y="357"/>
                </a:cxn>
                <a:cxn ang="0">
                  <a:pos x="0" y="413"/>
                </a:cxn>
                <a:cxn ang="0">
                  <a:pos x="0" y="418"/>
                </a:cxn>
                <a:cxn ang="0">
                  <a:pos x="13" y="418"/>
                </a:cxn>
                <a:cxn ang="0">
                  <a:pos x="25" y="407"/>
                </a:cxn>
                <a:cxn ang="0">
                  <a:pos x="44" y="396"/>
                </a:cxn>
                <a:cxn ang="0">
                  <a:pos x="75" y="368"/>
                </a:cxn>
                <a:cxn ang="0">
                  <a:pos x="93" y="357"/>
                </a:cxn>
                <a:cxn ang="0">
                  <a:pos x="93" y="0"/>
                </a:cxn>
              </a:cxnLst>
              <a:rect l="0" t="0" r="r" b="b"/>
              <a:pathLst>
                <a:path w="93" h="418">
                  <a:moveTo>
                    <a:pt x="93" y="0"/>
                  </a:moveTo>
                  <a:lnTo>
                    <a:pt x="87" y="12"/>
                  </a:lnTo>
                  <a:lnTo>
                    <a:pt x="56" y="34"/>
                  </a:lnTo>
                  <a:lnTo>
                    <a:pt x="25" y="51"/>
                  </a:lnTo>
                  <a:lnTo>
                    <a:pt x="6" y="56"/>
                  </a:lnTo>
                  <a:lnTo>
                    <a:pt x="0" y="67"/>
                  </a:lnTo>
                  <a:lnTo>
                    <a:pt x="0" y="78"/>
                  </a:lnTo>
                  <a:lnTo>
                    <a:pt x="0" y="140"/>
                  </a:lnTo>
                  <a:lnTo>
                    <a:pt x="0" y="251"/>
                  </a:lnTo>
                  <a:lnTo>
                    <a:pt x="0" y="357"/>
                  </a:lnTo>
                  <a:lnTo>
                    <a:pt x="0" y="413"/>
                  </a:lnTo>
                  <a:lnTo>
                    <a:pt x="0" y="418"/>
                  </a:lnTo>
                  <a:lnTo>
                    <a:pt x="13" y="418"/>
                  </a:lnTo>
                  <a:lnTo>
                    <a:pt x="25" y="407"/>
                  </a:lnTo>
                  <a:lnTo>
                    <a:pt x="44" y="396"/>
                  </a:lnTo>
                  <a:lnTo>
                    <a:pt x="75" y="368"/>
                  </a:lnTo>
                  <a:lnTo>
                    <a:pt x="93" y="357"/>
                  </a:lnTo>
                  <a:lnTo>
                    <a:pt x="93" y="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41" name="Freeform 817"/>
            <p:cNvSpPr>
              <a:spLocks/>
            </p:cNvSpPr>
            <p:nvPr/>
          </p:nvSpPr>
          <p:spPr bwMode="auto">
            <a:xfrm>
              <a:off x="9214" y="10167"/>
              <a:ext cx="670" cy="496"/>
            </a:xfrm>
            <a:custGeom>
              <a:avLst/>
              <a:gdLst/>
              <a:ahLst/>
              <a:cxnLst>
                <a:cxn ang="0">
                  <a:pos x="93" y="412"/>
                </a:cxn>
                <a:cxn ang="0">
                  <a:pos x="124" y="440"/>
                </a:cxn>
                <a:cxn ang="0">
                  <a:pos x="149" y="463"/>
                </a:cxn>
                <a:cxn ang="0">
                  <a:pos x="180" y="485"/>
                </a:cxn>
                <a:cxn ang="0">
                  <a:pos x="211" y="490"/>
                </a:cxn>
                <a:cxn ang="0">
                  <a:pos x="236" y="496"/>
                </a:cxn>
                <a:cxn ang="0">
                  <a:pos x="242" y="496"/>
                </a:cxn>
                <a:cxn ang="0">
                  <a:pos x="310" y="496"/>
                </a:cxn>
                <a:cxn ang="0">
                  <a:pos x="459" y="496"/>
                </a:cxn>
                <a:cxn ang="0">
                  <a:pos x="602" y="496"/>
                </a:cxn>
                <a:cxn ang="0">
                  <a:pos x="670" y="496"/>
                </a:cxn>
                <a:cxn ang="0">
                  <a:pos x="658" y="496"/>
                </a:cxn>
                <a:cxn ang="0">
                  <a:pos x="639" y="490"/>
                </a:cxn>
                <a:cxn ang="0">
                  <a:pos x="608" y="485"/>
                </a:cxn>
                <a:cxn ang="0">
                  <a:pos x="583" y="468"/>
                </a:cxn>
                <a:cxn ang="0">
                  <a:pos x="527" y="418"/>
                </a:cxn>
                <a:cxn ang="0">
                  <a:pos x="422" y="329"/>
                </a:cxn>
                <a:cxn ang="0">
                  <a:pos x="329" y="240"/>
                </a:cxn>
                <a:cxn ang="0">
                  <a:pos x="285" y="206"/>
                </a:cxn>
                <a:cxn ang="0">
                  <a:pos x="230" y="156"/>
                </a:cxn>
                <a:cxn ang="0">
                  <a:pos x="180" y="111"/>
                </a:cxn>
                <a:cxn ang="0">
                  <a:pos x="137" y="72"/>
                </a:cxn>
                <a:cxn ang="0">
                  <a:pos x="99" y="33"/>
                </a:cxn>
                <a:cxn ang="0">
                  <a:pos x="74" y="17"/>
                </a:cxn>
                <a:cxn ang="0">
                  <a:pos x="56" y="6"/>
                </a:cxn>
                <a:cxn ang="0">
                  <a:pos x="37" y="0"/>
                </a:cxn>
                <a:cxn ang="0">
                  <a:pos x="25" y="0"/>
                </a:cxn>
                <a:cxn ang="0">
                  <a:pos x="12" y="0"/>
                </a:cxn>
                <a:cxn ang="0">
                  <a:pos x="6" y="11"/>
                </a:cxn>
                <a:cxn ang="0">
                  <a:pos x="0" y="17"/>
                </a:cxn>
                <a:cxn ang="0">
                  <a:pos x="0" y="33"/>
                </a:cxn>
                <a:cxn ang="0">
                  <a:pos x="0" y="390"/>
                </a:cxn>
                <a:cxn ang="0">
                  <a:pos x="6" y="379"/>
                </a:cxn>
                <a:cxn ang="0">
                  <a:pos x="12" y="373"/>
                </a:cxn>
                <a:cxn ang="0">
                  <a:pos x="19" y="373"/>
                </a:cxn>
                <a:cxn ang="0">
                  <a:pos x="31" y="373"/>
                </a:cxn>
                <a:cxn ang="0">
                  <a:pos x="56" y="390"/>
                </a:cxn>
                <a:cxn ang="0">
                  <a:pos x="93" y="412"/>
                </a:cxn>
              </a:cxnLst>
              <a:rect l="0" t="0" r="r" b="b"/>
              <a:pathLst>
                <a:path w="670" h="496">
                  <a:moveTo>
                    <a:pt x="93" y="412"/>
                  </a:moveTo>
                  <a:lnTo>
                    <a:pt x="124" y="440"/>
                  </a:lnTo>
                  <a:lnTo>
                    <a:pt x="149" y="463"/>
                  </a:lnTo>
                  <a:lnTo>
                    <a:pt x="180" y="485"/>
                  </a:lnTo>
                  <a:lnTo>
                    <a:pt x="211" y="490"/>
                  </a:lnTo>
                  <a:lnTo>
                    <a:pt x="236" y="496"/>
                  </a:lnTo>
                  <a:lnTo>
                    <a:pt x="242" y="496"/>
                  </a:lnTo>
                  <a:lnTo>
                    <a:pt x="310" y="496"/>
                  </a:lnTo>
                  <a:lnTo>
                    <a:pt x="459" y="496"/>
                  </a:lnTo>
                  <a:lnTo>
                    <a:pt x="602" y="496"/>
                  </a:lnTo>
                  <a:lnTo>
                    <a:pt x="670" y="496"/>
                  </a:lnTo>
                  <a:lnTo>
                    <a:pt x="658" y="496"/>
                  </a:lnTo>
                  <a:lnTo>
                    <a:pt x="639" y="490"/>
                  </a:lnTo>
                  <a:lnTo>
                    <a:pt x="608" y="485"/>
                  </a:lnTo>
                  <a:lnTo>
                    <a:pt x="583" y="468"/>
                  </a:lnTo>
                  <a:lnTo>
                    <a:pt x="527" y="418"/>
                  </a:lnTo>
                  <a:lnTo>
                    <a:pt x="422" y="329"/>
                  </a:lnTo>
                  <a:lnTo>
                    <a:pt x="329" y="240"/>
                  </a:lnTo>
                  <a:lnTo>
                    <a:pt x="285" y="206"/>
                  </a:lnTo>
                  <a:lnTo>
                    <a:pt x="230" y="156"/>
                  </a:lnTo>
                  <a:lnTo>
                    <a:pt x="180" y="111"/>
                  </a:lnTo>
                  <a:lnTo>
                    <a:pt x="137" y="72"/>
                  </a:lnTo>
                  <a:lnTo>
                    <a:pt x="99" y="33"/>
                  </a:lnTo>
                  <a:lnTo>
                    <a:pt x="74" y="17"/>
                  </a:lnTo>
                  <a:lnTo>
                    <a:pt x="56" y="6"/>
                  </a:lnTo>
                  <a:lnTo>
                    <a:pt x="37" y="0"/>
                  </a:lnTo>
                  <a:lnTo>
                    <a:pt x="25" y="0"/>
                  </a:lnTo>
                  <a:lnTo>
                    <a:pt x="12" y="0"/>
                  </a:lnTo>
                  <a:lnTo>
                    <a:pt x="6" y="11"/>
                  </a:lnTo>
                  <a:lnTo>
                    <a:pt x="0" y="17"/>
                  </a:lnTo>
                  <a:lnTo>
                    <a:pt x="0" y="33"/>
                  </a:lnTo>
                  <a:lnTo>
                    <a:pt x="0" y="390"/>
                  </a:lnTo>
                  <a:lnTo>
                    <a:pt x="6" y="379"/>
                  </a:lnTo>
                  <a:lnTo>
                    <a:pt x="12" y="373"/>
                  </a:lnTo>
                  <a:lnTo>
                    <a:pt x="19" y="373"/>
                  </a:lnTo>
                  <a:lnTo>
                    <a:pt x="31" y="373"/>
                  </a:lnTo>
                  <a:lnTo>
                    <a:pt x="56" y="390"/>
                  </a:lnTo>
                  <a:lnTo>
                    <a:pt x="93" y="412"/>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42" name="Freeform 818"/>
            <p:cNvSpPr>
              <a:spLocks/>
            </p:cNvSpPr>
            <p:nvPr/>
          </p:nvSpPr>
          <p:spPr bwMode="auto">
            <a:xfrm>
              <a:off x="9214" y="10167"/>
              <a:ext cx="670" cy="496"/>
            </a:xfrm>
            <a:custGeom>
              <a:avLst/>
              <a:gdLst/>
              <a:ahLst/>
              <a:cxnLst>
                <a:cxn ang="0">
                  <a:pos x="93" y="412"/>
                </a:cxn>
                <a:cxn ang="0">
                  <a:pos x="124" y="440"/>
                </a:cxn>
                <a:cxn ang="0">
                  <a:pos x="149" y="463"/>
                </a:cxn>
                <a:cxn ang="0">
                  <a:pos x="180" y="485"/>
                </a:cxn>
                <a:cxn ang="0">
                  <a:pos x="211" y="490"/>
                </a:cxn>
                <a:cxn ang="0">
                  <a:pos x="236" y="496"/>
                </a:cxn>
                <a:cxn ang="0">
                  <a:pos x="242" y="496"/>
                </a:cxn>
                <a:cxn ang="0">
                  <a:pos x="310" y="496"/>
                </a:cxn>
                <a:cxn ang="0">
                  <a:pos x="459" y="496"/>
                </a:cxn>
                <a:cxn ang="0">
                  <a:pos x="602" y="496"/>
                </a:cxn>
                <a:cxn ang="0">
                  <a:pos x="670" y="496"/>
                </a:cxn>
                <a:cxn ang="0">
                  <a:pos x="658" y="496"/>
                </a:cxn>
                <a:cxn ang="0">
                  <a:pos x="639" y="490"/>
                </a:cxn>
                <a:cxn ang="0">
                  <a:pos x="608" y="485"/>
                </a:cxn>
                <a:cxn ang="0">
                  <a:pos x="583" y="468"/>
                </a:cxn>
                <a:cxn ang="0">
                  <a:pos x="527" y="418"/>
                </a:cxn>
                <a:cxn ang="0">
                  <a:pos x="422" y="329"/>
                </a:cxn>
                <a:cxn ang="0">
                  <a:pos x="329" y="240"/>
                </a:cxn>
                <a:cxn ang="0">
                  <a:pos x="285" y="206"/>
                </a:cxn>
                <a:cxn ang="0">
                  <a:pos x="230" y="156"/>
                </a:cxn>
                <a:cxn ang="0">
                  <a:pos x="180" y="111"/>
                </a:cxn>
                <a:cxn ang="0">
                  <a:pos x="137" y="72"/>
                </a:cxn>
                <a:cxn ang="0">
                  <a:pos x="99" y="33"/>
                </a:cxn>
                <a:cxn ang="0">
                  <a:pos x="74" y="17"/>
                </a:cxn>
                <a:cxn ang="0">
                  <a:pos x="56" y="6"/>
                </a:cxn>
                <a:cxn ang="0">
                  <a:pos x="37" y="0"/>
                </a:cxn>
                <a:cxn ang="0">
                  <a:pos x="25" y="0"/>
                </a:cxn>
                <a:cxn ang="0">
                  <a:pos x="12" y="0"/>
                </a:cxn>
                <a:cxn ang="0">
                  <a:pos x="6" y="11"/>
                </a:cxn>
                <a:cxn ang="0">
                  <a:pos x="0" y="17"/>
                </a:cxn>
                <a:cxn ang="0">
                  <a:pos x="0" y="33"/>
                </a:cxn>
                <a:cxn ang="0">
                  <a:pos x="0" y="390"/>
                </a:cxn>
                <a:cxn ang="0">
                  <a:pos x="6" y="379"/>
                </a:cxn>
                <a:cxn ang="0">
                  <a:pos x="12" y="373"/>
                </a:cxn>
                <a:cxn ang="0">
                  <a:pos x="19" y="373"/>
                </a:cxn>
                <a:cxn ang="0">
                  <a:pos x="31" y="373"/>
                </a:cxn>
                <a:cxn ang="0">
                  <a:pos x="56" y="390"/>
                </a:cxn>
                <a:cxn ang="0">
                  <a:pos x="93" y="412"/>
                </a:cxn>
              </a:cxnLst>
              <a:rect l="0" t="0" r="r" b="b"/>
              <a:pathLst>
                <a:path w="670" h="496">
                  <a:moveTo>
                    <a:pt x="93" y="412"/>
                  </a:moveTo>
                  <a:lnTo>
                    <a:pt x="124" y="440"/>
                  </a:lnTo>
                  <a:lnTo>
                    <a:pt x="149" y="463"/>
                  </a:lnTo>
                  <a:lnTo>
                    <a:pt x="180" y="485"/>
                  </a:lnTo>
                  <a:lnTo>
                    <a:pt x="211" y="490"/>
                  </a:lnTo>
                  <a:lnTo>
                    <a:pt x="236" y="496"/>
                  </a:lnTo>
                  <a:lnTo>
                    <a:pt x="242" y="496"/>
                  </a:lnTo>
                  <a:lnTo>
                    <a:pt x="310" y="496"/>
                  </a:lnTo>
                  <a:lnTo>
                    <a:pt x="459" y="496"/>
                  </a:lnTo>
                  <a:lnTo>
                    <a:pt x="602" y="496"/>
                  </a:lnTo>
                  <a:lnTo>
                    <a:pt x="670" y="496"/>
                  </a:lnTo>
                  <a:lnTo>
                    <a:pt x="658" y="496"/>
                  </a:lnTo>
                  <a:lnTo>
                    <a:pt x="639" y="490"/>
                  </a:lnTo>
                  <a:lnTo>
                    <a:pt x="608" y="485"/>
                  </a:lnTo>
                  <a:lnTo>
                    <a:pt x="583" y="468"/>
                  </a:lnTo>
                  <a:lnTo>
                    <a:pt x="527" y="418"/>
                  </a:lnTo>
                  <a:lnTo>
                    <a:pt x="422" y="329"/>
                  </a:lnTo>
                  <a:lnTo>
                    <a:pt x="329" y="240"/>
                  </a:lnTo>
                  <a:lnTo>
                    <a:pt x="285" y="206"/>
                  </a:lnTo>
                  <a:lnTo>
                    <a:pt x="230" y="156"/>
                  </a:lnTo>
                  <a:lnTo>
                    <a:pt x="180" y="111"/>
                  </a:lnTo>
                  <a:lnTo>
                    <a:pt x="137" y="72"/>
                  </a:lnTo>
                  <a:lnTo>
                    <a:pt x="99" y="33"/>
                  </a:lnTo>
                  <a:lnTo>
                    <a:pt x="74" y="17"/>
                  </a:lnTo>
                  <a:lnTo>
                    <a:pt x="56" y="6"/>
                  </a:lnTo>
                  <a:lnTo>
                    <a:pt x="37" y="0"/>
                  </a:lnTo>
                  <a:lnTo>
                    <a:pt x="25" y="0"/>
                  </a:lnTo>
                  <a:lnTo>
                    <a:pt x="12" y="0"/>
                  </a:lnTo>
                  <a:lnTo>
                    <a:pt x="6" y="11"/>
                  </a:lnTo>
                  <a:lnTo>
                    <a:pt x="0" y="17"/>
                  </a:lnTo>
                  <a:lnTo>
                    <a:pt x="0" y="33"/>
                  </a:lnTo>
                  <a:lnTo>
                    <a:pt x="0" y="390"/>
                  </a:lnTo>
                  <a:lnTo>
                    <a:pt x="6" y="379"/>
                  </a:lnTo>
                  <a:lnTo>
                    <a:pt x="12" y="373"/>
                  </a:lnTo>
                  <a:lnTo>
                    <a:pt x="19" y="373"/>
                  </a:lnTo>
                  <a:lnTo>
                    <a:pt x="31" y="373"/>
                  </a:lnTo>
                  <a:lnTo>
                    <a:pt x="56" y="390"/>
                  </a:lnTo>
                  <a:lnTo>
                    <a:pt x="93" y="412"/>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43" name="Freeform 819"/>
            <p:cNvSpPr>
              <a:spLocks/>
            </p:cNvSpPr>
            <p:nvPr/>
          </p:nvSpPr>
          <p:spPr bwMode="auto">
            <a:xfrm>
              <a:off x="9301" y="10384"/>
              <a:ext cx="372" cy="279"/>
            </a:xfrm>
            <a:custGeom>
              <a:avLst/>
              <a:gdLst/>
              <a:ahLst/>
              <a:cxnLst>
                <a:cxn ang="0">
                  <a:pos x="372" y="279"/>
                </a:cxn>
                <a:cxn ang="0">
                  <a:pos x="354" y="279"/>
                </a:cxn>
                <a:cxn ang="0">
                  <a:pos x="329" y="273"/>
                </a:cxn>
                <a:cxn ang="0">
                  <a:pos x="298" y="262"/>
                </a:cxn>
                <a:cxn ang="0">
                  <a:pos x="273" y="246"/>
                </a:cxn>
                <a:cxn ang="0">
                  <a:pos x="242" y="218"/>
                </a:cxn>
                <a:cxn ang="0">
                  <a:pos x="180" y="162"/>
                </a:cxn>
                <a:cxn ang="0">
                  <a:pos x="99" y="84"/>
                </a:cxn>
                <a:cxn ang="0">
                  <a:pos x="0" y="0"/>
                </a:cxn>
              </a:cxnLst>
              <a:rect l="0" t="0" r="r" b="b"/>
              <a:pathLst>
                <a:path w="372" h="279">
                  <a:moveTo>
                    <a:pt x="372" y="279"/>
                  </a:moveTo>
                  <a:lnTo>
                    <a:pt x="354" y="279"/>
                  </a:lnTo>
                  <a:lnTo>
                    <a:pt x="329" y="273"/>
                  </a:lnTo>
                  <a:lnTo>
                    <a:pt x="298" y="262"/>
                  </a:lnTo>
                  <a:lnTo>
                    <a:pt x="273" y="246"/>
                  </a:lnTo>
                  <a:lnTo>
                    <a:pt x="242" y="218"/>
                  </a:lnTo>
                  <a:lnTo>
                    <a:pt x="180" y="162"/>
                  </a:lnTo>
                  <a:lnTo>
                    <a:pt x="99" y="84"/>
                  </a:lnTo>
                  <a:lnTo>
                    <a:pt x="0"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44" name="Freeform 820"/>
            <p:cNvSpPr>
              <a:spLocks/>
            </p:cNvSpPr>
            <p:nvPr/>
          </p:nvSpPr>
          <p:spPr bwMode="auto">
            <a:xfrm>
              <a:off x="9214" y="10200"/>
              <a:ext cx="93" cy="418"/>
            </a:xfrm>
            <a:custGeom>
              <a:avLst/>
              <a:gdLst/>
              <a:ahLst/>
              <a:cxnLst>
                <a:cxn ang="0">
                  <a:pos x="0" y="0"/>
                </a:cxn>
                <a:cxn ang="0">
                  <a:pos x="0" y="12"/>
                </a:cxn>
                <a:cxn ang="0">
                  <a:pos x="37" y="34"/>
                </a:cxn>
                <a:cxn ang="0">
                  <a:pos x="68" y="51"/>
                </a:cxn>
                <a:cxn ang="0">
                  <a:pos x="81" y="56"/>
                </a:cxn>
                <a:cxn ang="0">
                  <a:pos x="87" y="67"/>
                </a:cxn>
                <a:cxn ang="0">
                  <a:pos x="93" y="78"/>
                </a:cxn>
                <a:cxn ang="0">
                  <a:pos x="93" y="140"/>
                </a:cxn>
                <a:cxn ang="0">
                  <a:pos x="93" y="251"/>
                </a:cxn>
                <a:cxn ang="0">
                  <a:pos x="93" y="357"/>
                </a:cxn>
                <a:cxn ang="0">
                  <a:pos x="93" y="413"/>
                </a:cxn>
                <a:cxn ang="0">
                  <a:pos x="87" y="418"/>
                </a:cxn>
                <a:cxn ang="0">
                  <a:pos x="74" y="418"/>
                </a:cxn>
                <a:cxn ang="0">
                  <a:pos x="62" y="407"/>
                </a:cxn>
                <a:cxn ang="0">
                  <a:pos x="43" y="396"/>
                </a:cxn>
                <a:cxn ang="0">
                  <a:pos x="12" y="368"/>
                </a:cxn>
                <a:cxn ang="0">
                  <a:pos x="0" y="357"/>
                </a:cxn>
                <a:cxn ang="0">
                  <a:pos x="0" y="0"/>
                </a:cxn>
              </a:cxnLst>
              <a:rect l="0" t="0" r="r" b="b"/>
              <a:pathLst>
                <a:path w="93" h="418">
                  <a:moveTo>
                    <a:pt x="0" y="0"/>
                  </a:moveTo>
                  <a:lnTo>
                    <a:pt x="0" y="12"/>
                  </a:lnTo>
                  <a:lnTo>
                    <a:pt x="37" y="34"/>
                  </a:lnTo>
                  <a:lnTo>
                    <a:pt x="68" y="51"/>
                  </a:lnTo>
                  <a:lnTo>
                    <a:pt x="81" y="56"/>
                  </a:lnTo>
                  <a:lnTo>
                    <a:pt x="87" y="67"/>
                  </a:lnTo>
                  <a:lnTo>
                    <a:pt x="93" y="78"/>
                  </a:lnTo>
                  <a:lnTo>
                    <a:pt x="93" y="140"/>
                  </a:lnTo>
                  <a:lnTo>
                    <a:pt x="93" y="251"/>
                  </a:lnTo>
                  <a:lnTo>
                    <a:pt x="93" y="357"/>
                  </a:lnTo>
                  <a:lnTo>
                    <a:pt x="93" y="413"/>
                  </a:lnTo>
                  <a:lnTo>
                    <a:pt x="87" y="418"/>
                  </a:lnTo>
                  <a:lnTo>
                    <a:pt x="74" y="418"/>
                  </a:lnTo>
                  <a:lnTo>
                    <a:pt x="62" y="407"/>
                  </a:lnTo>
                  <a:lnTo>
                    <a:pt x="43" y="396"/>
                  </a:lnTo>
                  <a:lnTo>
                    <a:pt x="12" y="368"/>
                  </a:lnTo>
                  <a:lnTo>
                    <a:pt x="0" y="357"/>
                  </a:lnTo>
                  <a:lnTo>
                    <a:pt x="0" y="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45" name="Freeform 821"/>
            <p:cNvSpPr>
              <a:spLocks/>
            </p:cNvSpPr>
            <p:nvPr/>
          </p:nvSpPr>
          <p:spPr bwMode="auto">
            <a:xfrm>
              <a:off x="6571" y="10278"/>
              <a:ext cx="2736" cy="385"/>
            </a:xfrm>
            <a:custGeom>
              <a:avLst/>
              <a:gdLst/>
              <a:ahLst/>
              <a:cxnLst>
                <a:cxn ang="0">
                  <a:pos x="397" y="39"/>
                </a:cxn>
                <a:cxn ang="0">
                  <a:pos x="484" y="39"/>
                </a:cxn>
                <a:cxn ang="0">
                  <a:pos x="726" y="39"/>
                </a:cxn>
                <a:cxn ang="0">
                  <a:pos x="1067" y="39"/>
                </a:cxn>
                <a:cxn ang="0">
                  <a:pos x="1458" y="39"/>
                </a:cxn>
                <a:cxn ang="0">
                  <a:pos x="1855" y="39"/>
                </a:cxn>
                <a:cxn ang="0">
                  <a:pos x="2215" y="39"/>
                </a:cxn>
                <a:cxn ang="0">
                  <a:pos x="2482" y="39"/>
                </a:cxn>
                <a:cxn ang="0">
                  <a:pos x="2618" y="39"/>
                </a:cxn>
                <a:cxn ang="0">
                  <a:pos x="2662" y="39"/>
                </a:cxn>
                <a:cxn ang="0">
                  <a:pos x="2693" y="34"/>
                </a:cxn>
                <a:cxn ang="0">
                  <a:pos x="2711" y="28"/>
                </a:cxn>
                <a:cxn ang="0">
                  <a:pos x="2724" y="23"/>
                </a:cxn>
                <a:cxn ang="0">
                  <a:pos x="2736" y="6"/>
                </a:cxn>
                <a:cxn ang="0">
                  <a:pos x="2736" y="0"/>
                </a:cxn>
                <a:cxn ang="0">
                  <a:pos x="2736" y="346"/>
                </a:cxn>
                <a:cxn ang="0">
                  <a:pos x="2736" y="352"/>
                </a:cxn>
                <a:cxn ang="0">
                  <a:pos x="2724" y="363"/>
                </a:cxn>
                <a:cxn ang="0">
                  <a:pos x="2711" y="368"/>
                </a:cxn>
                <a:cxn ang="0">
                  <a:pos x="2693" y="379"/>
                </a:cxn>
                <a:cxn ang="0">
                  <a:pos x="2662" y="379"/>
                </a:cxn>
                <a:cxn ang="0">
                  <a:pos x="2618" y="385"/>
                </a:cxn>
                <a:cxn ang="0">
                  <a:pos x="2482" y="385"/>
                </a:cxn>
                <a:cxn ang="0">
                  <a:pos x="2215" y="385"/>
                </a:cxn>
                <a:cxn ang="0">
                  <a:pos x="1855" y="385"/>
                </a:cxn>
                <a:cxn ang="0">
                  <a:pos x="1458" y="385"/>
                </a:cxn>
                <a:cxn ang="0">
                  <a:pos x="1067" y="385"/>
                </a:cxn>
                <a:cxn ang="0">
                  <a:pos x="726" y="385"/>
                </a:cxn>
                <a:cxn ang="0">
                  <a:pos x="484" y="385"/>
                </a:cxn>
                <a:cxn ang="0">
                  <a:pos x="397" y="385"/>
                </a:cxn>
                <a:cxn ang="0">
                  <a:pos x="372" y="385"/>
                </a:cxn>
                <a:cxn ang="0">
                  <a:pos x="304" y="385"/>
                </a:cxn>
                <a:cxn ang="0">
                  <a:pos x="217" y="385"/>
                </a:cxn>
                <a:cxn ang="0">
                  <a:pos x="118" y="385"/>
                </a:cxn>
                <a:cxn ang="0">
                  <a:pos x="75" y="379"/>
                </a:cxn>
                <a:cxn ang="0">
                  <a:pos x="44" y="379"/>
                </a:cxn>
                <a:cxn ang="0">
                  <a:pos x="19" y="368"/>
                </a:cxn>
                <a:cxn ang="0">
                  <a:pos x="6" y="363"/>
                </a:cxn>
                <a:cxn ang="0">
                  <a:pos x="0" y="352"/>
                </a:cxn>
                <a:cxn ang="0">
                  <a:pos x="0" y="346"/>
                </a:cxn>
                <a:cxn ang="0">
                  <a:pos x="0" y="0"/>
                </a:cxn>
                <a:cxn ang="0">
                  <a:pos x="0" y="6"/>
                </a:cxn>
                <a:cxn ang="0">
                  <a:pos x="6" y="23"/>
                </a:cxn>
                <a:cxn ang="0">
                  <a:pos x="19" y="28"/>
                </a:cxn>
                <a:cxn ang="0">
                  <a:pos x="44" y="34"/>
                </a:cxn>
                <a:cxn ang="0">
                  <a:pos x="75" y="39"/>
                </a:cxn>
                <a:cxn ang="0">
                  <a:pos x="118" y="39"/>
                </a:cxn>
                <a:cxn ang="0">
                  <a:pos x="217" y="39"/>
                </a:cxn>
                <a:cxn ang="0">
                  <a:pos x="304" y="39"/>
                </a:cxn>
                <a:cxn ang="0">
                  <a:pos x="372" y="39"/>
                </a:cxn>
                <a:cxn ang="0">
                  <a:pos x="397" y="39"/>
                </a:cxn>
              </a:cxnLst>
              <a:rect l="0" t="0" r="r" b="b"/>
              <a:pathLst>
                <a:path w="2736" h="385">
                  <a:moveTo>
                    <a:pt x="397" y="39"/>
                  </a:moveTo>
                  <a:lnTo>
                    <a:pt x="484" y="39"/>
                  </a:lnTo>
                  <a:lnTo>
                    <a:pt x="726" y="39"/>
                  </a:lnTo>
                  <a:lnTo>
                    <a:pt x="1067" y="39"/>
                  </a:lnTo>
                  <a:lnTo>
                    <a:pt x="1458" y="39"/>
                  </a:lnTo>
                  <a:lnTo>
                    <a:pt x="1855" y="39"/>
                  </a:lnTo>
                  <a:lnTo>
                    <a:pt x="2215" y="39"/>
                  </a:lnTo>
                  <a:lnTo>
                    <a:pt x="2482" y="39"/>
                  </a:lnTo>
                  <a:lnTo>
                    <a:pt x="2618" y="39"/>
                  </a:lnTo>
                  <a:lnTo>
                    <a:pt x="2662" y="39"/>
                  </a:lnTo>
                  <a:lnTo>
                    <a:pt x="2693" y="34"/>
                  </a:lnTo>
                  <a:lnTo>
                    <a:pt x="2711" y="28"/>
                  </a:lnTo>
                  <a:lnTo>
                    <a:pt x="2724" y="23"/>
                  </a:lnTo>
                  <a:lnTo>
                    <a:pt x="2736" y="6"/>
                  </a:lnTo>
                  <a:lnTo>
                    <a:pt x="2736" y="0"/>
                  </a:lnTo>
                  <a:lnTo>
                    <a:pt x="2736" y="346"/>
                  </a:lnTo>
                  <a:lnTo>
                    <a:pt x="2736" y="352"/>
                  </a:lnTo>
                  <a:lnTo>
                    <a:pt x="2724" y="363"/>
                  </a:lnTo>
                  <a:lnTo>
                    <a:pt x="2711" y="368"/>
                  </a:lnTo>
                  <a:lnTo>
                    <a:pt x="2693" y="379"/>
                  </a:lnTo>
                  <a:lnTo>
                    <a:pt x="2662" y="379"/>
                  </a:lnTo>
                  <a:lnTo>
                    <a:pt x="2618" y="385"/>
                  </a:lnTo>
                  <a:lnTo>
                    <a:pt x="2482" y="385"/>
                  </a:lnTo>
                  <a:lnTo>
                    <a:pt x="2215" y="385"/>
                  </a:lnTo>
                  <a:lnTo>
                    <a:pt x="1855" y="385"/>
                  </a:lnTo>
                  <a:lnTo>
                    <a:pt x="1458" y="385"/>
                  </a:lnTo>
                  <a:lnTo>
                    <a:pt x="1067" y="385"/>
                  </a:lnTo>
                  <a:lnTo>
                    <a:pt x="726" y="385"/>
                  </a:lnTo>
                  <a:lnTo>
                    <a:pt x="484" y="385"/>
                  </a:lnTo>
                  <a:lnTo>
                    <a:pt x="397" y="385"/>
                  </a:lnTo>
                  <a:lnTo>
                    <a:pt x="372" y="385"/>
                  </a:lnTo>
                  <a:lnTo>
                    <a:pt x="304" y="385"/>
                  </a:lnTo>
                  <a:lnTo>
                    <a:pt x="217" y="385"/>
                  </a:lnTo>
                  <a:lnTo>
                    <a:pt x="118" y="385"/>
                  </a:lnTo>
                  <a:lnTo>
                    <a:pt x="75" y="379"/>
                  </a:lnTo>
                  <a:lnTo>
                    <a:pt x="44" y="379"/>
                  </a:lnTo>
                  <a:lnTo>
                    <a:pt x="19" y="368"/>
                  </a:lnTo>
                  <a:lnTo>
                    <a:pt x="6" y="363"/>
                  </a:lnTo>
                  <a:lnTo>
                    <a:pt x="0" y="352"/>
                  </a:lnTo>
                  <a:lnTo>
                    <a:pt x="0" y="346"/>
                  </a:lnTo>
                  <a:lnTo>
                    <a:pt x="0" y="0"/>
                  </a:lnTo>
                  <a:lnTo>
                    <a:pt x="0" y="6"/>
                  </a:lnTo>
                  <a:lnTo>
                    <a:pt x="6" y="23"/>
                  </a:lnTo>
                  <a:lnTo>
                    <a:pt x="19" y="28"/>
                  </a:lnTo>
                  <a:lnTo>
                    <a:pt x="44" y="34"/>
                  </a:lnTo>
                  <a:lnTo>
                    <a:pt x="75" y="39"/>
                  </a:lnTo>
                  <a:lnTo>
                    <a:pt x="118" y="39"/>
                  </a:lnTo>
                  <a:lnTo>
                    <a:pt x="217" y="39"/>
                  </a:lnTo>
                  <a:lnTo>
                    <a:pt x="304" y="39"/>
                  </a:lnTo>
                  <a:lnTo>
                    <a:pt x="372" y="39"/>
                  </a:lnTo>
                  <a:lnTo>
                    <a:pt x="397" y="39"/>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46" name="Freeform 822"/>
            <p:cNvSpPr>
              <a:spLocks/>
            </p:cNvSpPr>
            <p:nvPr/>
          </p:nvSpPr>
          <p:spPr bwMode="auto">
            <a:xfrm>
              <a:off x="6571" y="10278"/>
              <a:ext cx="2736" cy="385"/>
            </a:xfrm>
            <a:custGeom>
              <a:avLst/>
              <a:gdLst/>
              <a:ahLst/>
              <a:cxnLst>
                <a:cxn ang="0">
                  <a:pos x="397" y="39"/>
                </a:cxn>
                <a:cxn ang="0">
                  <a:pos x="484" y="39"/>
                </a:cxn>
                <a:cxn ang="0">
                  <a:pos x="726" y="39"/>
                </a:cxn>
                <a:cxn ang="0">
                  <a:pos x="1067" y="39"/>
                </a:cxn>
                <a:cxn ang="0">
                  <a:pos x="1458" y="39"/>
                </a:cxn>
                <a:cxn ang="0">
                  <a:pos x="1855" y="39"/>
                </a:cxn>
                <a:cxn ang="0">
                  <a:pos x="2215" y="39"/>
                </a:cxn>
                <a:cxn ang="0">
                  <a:pos x="2482" y="39"/>
                </a:cxn>
                <a:cxn ang="0">
                  <a:pos x="2618" y="39"/>
                </a:cxn>
                <a:cxn ang="0">
                  <a:pos x="2662" y="39"/>
                </a:cxn>
                <a:cxn ang="0">
                  <a:pos x="2693" y="34"/>
                </a:cxn>
                <a:cxn ang="0">
                  <a:pos x="2711" y="28"/>
                </a:cxn>
                <a:cxn ang="0">
                  <a:pos x="2724" y="23"/>
                </a:cxn>
                <a:cxn ang="0">
                  <a:pos x="2736" y="6"/>
                </a:cxn>
                <a:cxn ang="0">
                  <a:pos x="2736" y="0"/>
                </a:cxn>
                <a:cxn ang="0">
                  <a:pos x="2736" y="346"/>
                </a:cxn>
                <a:cxn ang="0">
                  <a:pos x="2736" y="352"/>
                </a:cxn>
                <a:cxn ang="0">
                  <a:pos x="2724" y="363"/>
                </a:cxn>
                <a:cxn ang="0">
                  <a:pos x="2711" y="368"/>
                </a:cxn>
                <a:cxn ang="0">
                  <a:pos x="2693" y="379"/>
                </a:cxn>
                <a:cxn ang="0">
                  <a:pos x="2662" y="379"/>
                </a:cxn>
                <a:cxn ang="0">
                  <a:pos x="2618" y="385"/>
                </a:cxn>
                <a:cxn ang="0">
                  <a:pos x="2482" y="385"/>
                </a:cxn>
                <a:cxn ang="0">
                  <a:pos x="2215" y="385"/>
                </a:cxn>
                <a:cxn ang="0">
                  <a:pos x="1855" y="385"/>
                </a:cxn>
                <a:cxn ang="0">
                  <a:pos x="1458" y="385"/>
                </a:cxn>
                <a:cxn ang="0">
                  <a:pos x="1067" y="385"/>
                </a:cxn>
                <a:cxn ang="0">
                  <a:pos x="726" y="385"/>
                </a:cxn>
                <a:cxn ang="0">
                  <a:pos x="484" y="385"/>
                </a:cxn>
                <a:cxn ang="0">
                  <a:pos x="397" y="385"/>
                </a:cxn>
                <a:cxn ang="0">
                  <a:pos x="372" y="385"/>
                </a:cxn>
                <a:cxn ang="0">
                  <a:pos x="304" y="385"/>
                </a:cxn>
                <a:cxn ang="0">
                  <a:pos x="217" y="385"/>
                </a:cxn>
                <a:cxn ang="0">
                  <a:pos x="118" y="385"/>
                </a:cxn>
                <a:cxn ang="0">
                  <a:pos x="75" y="379"/>
                </a:cxn>
                <a:cxn ang="0">
                  <a:pos x="44" y="379"/>
                </a:cxn>
                <a:cxn ang="0">
                  <a:pos x="19" y="368"/>
                </a:cxn>
                <a:cxn ang="0">
                  <a:pos x="6" y="363"/>
                </a:cxn>
                <a:cxn ang="0">
                  <a:pos x="0" y="352"/>
                </a:cxn>
                <a:cxn ang="0">
                  <a:pos x="0" y="346"/>
                </a:cxn>
                <a:cxn ang="0">
                  <a:pos x="0" y="0"/>
                </a:cxn>
                <a:cxn ang="0">
                  <a:pos x="0" y="6"/>
                </a:cxn>
                <a:cxn ang="0">
                  <a:pos x="6" y="23"/>
                </a:cxn>
                <a:cxn ang="0">
                  <a:pos x="19" y="28"/>
                </a:cxn>
                <a:cxn ang="0">
                  <a:pos x="44" y="34"/>
                </a:cxn>
                <a:cxn ang="0">
                  <a:pos x="75" y="39"/>
                </a:cxn>
                <a:cxn ang="0">
                  <a:pos x="118" y="39"/>
                </a:cxn>
                <a:cxn ang="0">
                  <a:pos x="217" y="39"/>
                </a:cxn>
                <a:cxn ang="0">
                  <a:pos x="304" y="39"/>
                </a:cxn>
                <a:cxn ang="0">
                  <a:pos x="372" y="39"/>
                </a:cxn>
                <a:cxn ang="0">
                  <a:pos x="397" y="39"/>
                </a:cxn>
              </a:cxnLst>
              <a:rect l="0" t="0" r="r" b="b"/>
              <a:pathLst>
                <a:path w="2736" h="385">
                  <a:moveTo>
                    <a:pt x="397" y="39"/>
                  </a:moveTo>
                  <a:lnTo>
                    <a:pt x="484" y="39"/>
                  </a:lnTo>
                  <a:lnTo>
                    <a:pt x="726" y="39"/>
                  </a:lnTo>
                  <a:lnTo>
                    <a:pt x="1067" y="39"/>
                  </a:lnTo>
                  <a:lnTo>
                    <a:pt x="1458" y="39"/>
                  </a:lnTo>
                  <a:lnTo>
                    <a:pt x="1855" y="39"/>
                  </a:lnTo>
                  <a:lnTo>
                    <a:pt x="2215" y="39"/>
                  </a:lnTo>
                  <a:lnTo>
                    <a:pt x="2482" y="39"/>
                  </a:lnTo>
                  <a:lnTo>
                    <a:pt x="2618" y="39"/>
                  </a:lnTo>
                  <a:lnTo>
                    <a:pt x="2662" y="39"/>
                  </a:lnTo>
                  <a:lnTo>
                    <a:pt x="2693" y="34"/>
                  </a:lnTo>
                  <a:lnTo>
                    <a:pt x="2711" y="28"/>
                  </a:lnTo>
                  <a:lnTo>
                    <a:pt x="2724" y="23"/>
                  </a:lnTo>
                  <a:lnTo>
                    <a:pt x="2736" y="6"/>
                  </a:lnTo>
                  <a:lnTo>
                    <a:pt x="2736" y="0"/>
                  </a:lnTo>
                  <a:lnTo>
                    <a:pt x="2736" y="346"/>
                  </a:lnTo>
                  <a:lnTo>
                    <a:pt x="2736" y="352"/>
                  </a:lnTo>
                  <a:lnTo>
                    <a:pt x="2724" y="363"/>
                  </a:lnTo>
                  <a:lnTo>
                    <a:pt x="2711" y="368"/>
                  </a:lnTo>
                  <a:lnTo>
                    <a:pt x="2693" y="379"/>
                  </a:lnTo>
                  <a:lnTo>
                    <a:pt x="2662" y="379"/>
                  </a:lnTo>
                  <a:lnTo>
                    <a:pt x="2618" y="385"/>
                  </a:lnTo>
                  <a:lnTo>
                    <a:pt x="2482" y="385"/>
                  </a:lnTo>
                  <a:lnTo>
                    <a:pt x="2215" y="385"/>
                  </a:lnTo>
                  <a:lnTo>
                    <a:pt x="1855" y="385"/>
                  </a:lnTo>
                  <a:lnTo>
                    <a:pt x="1458" y="385"/>
                  </a:lnTo>
                  <a:lnTo>
                    <a:pt x="1067" y="385"/>
                  </a:lnTo>
                  <a:lnTo>
                    <a:pt x="726" y="385"/>
                  </a:lnTo>
                  <a:lnTo>
                    <a:pt x="484" y="385"/>
                  </a:lnTo>
                  <a:lnTo>
                    <a:pt x="397" y="385"/>
                  </a:lnTo>
                  <a:lnTo>
                    <a:pt x="372" y="385"/>
                  </a:lnTo>
                  <a:lnTo>
                    <a:pt x="304" y="385"/>
                  </a:lnTo>
                  <a:lnTo>
                    <a:pt x="217" y="385"/>
                  </a:lnTo>
                  <a:lnTo>
                    <a:pt x="118" y="385"/>
                  </a:lnTo>
                  <a:lnTo>
                    <a:pt x="75" y="379"/>
                  </a:lnTo>
                  <a:lnTo>
                    <a:pt x="44" y="379"/>
                  </a:lnTo>
                  <a:lnTo>
                    <a:pt x="19" y="368"/>
                  </a:lnTo>
                  <a:lnTo>
                    <a:pt x="6" y="363"/>
                  </a:lnTo>
                  <a:lnTo>
                    <a:pt x="0" y="352"/>
                  </a:lnTo>
                  <a:lnTo>
                    <a:pt x="0" y="346"/>
                  </a:lnTo>
                  <a:lnTo>
                    <a:pt x="0" y="0"/>
                  </a:lnTo>
                  <a:lnTo>
                    <a:pt x="0" y="6"/>
                  </a:lnTo>
                  <a:lnTo>
                    <a:pt x="6" y="23"/>
                  </a:lnTo>
                  <a:lnTo>
                    <a:pt x="19" y="28"/>
                  </a:lnTo>
                  <a:lnTo>
                    <a:pt x="44" y="34"/>
                  </a:lnTo>
                  <a:lnTo>
                    <a:pt x="75" y="39"/>
                  </a:lnTo>
                  <a:lnTo>
                    <a:pt x="118" y="39"/>
                  </a:lnTo>
                  <a:lnTo>
                    <a:pt x="217" y="39"/>
                  </a:lnTo>
                  <a:lnTo>
                    <a:pt x="304" y="39"/>
                  </a:lnTo>
                  <a:lnTo>
                    <a:pt x="372" y="39"/>
                  </a:lnTo>
                  <a:lnTo>
                    <a:pt x="397" y="39"/>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47" name="Freeform 823"/>
            <p:cNvSpPr>
              <a:spLocks/>
            </p:cNvSpPr>
            <p:nvPr/>
          </p:nvSpPr>
          <p:spPr bwMode="auto">
            <a:xfrm>
              <a:off x="1019" y="8361"/>
              <a:ext cx="576" cy="563"/>
            </a:xfrm>
            <a:custGeom>
              <a:avLst/>
              <a:gdLst/>
              <a:ahLst/>
              <a:cxnLst>
                <a:cxn ang="0">
                  <a:pos x="576" y="563"/>
                </a:cxn>
                <a:cxn ang="0">
                  <a:pos x="533" y="530"/>
                </a:cxn>
                <a:cxn ang="0">
                  <a:pos x="477" y="480"/>
                </a:cxn>
                <a:cxn ang="0">
                  <a:pos x="403" y="418"/>
                </a:cxn>
                <a:cxn ang="0">
                  <a:pos x="328" y="340"/>
                </a:cxn>
                <a:cxn ang="0">
                  <a:pos x="285" y="307"/>
                </a:cxn>
                <a:cxn ang="0">
                  <a:pos x="192" y="223"/>
                </a:cxn>
                <a:cxn ang="0">
                  <a:pos x="86" y="129"/>
                </a:cxn>
                <a:cxn ang="0">
                  <a:pos x="31" y="78"/>
                </a:cxn>
                <a:cxn ang="0">
                  <a:pos x="12" y="56"/>
                </a:cxn>
                <a:cxn ang="0">
                  <a:pos x="6" y="28"/>
                </a:cxn>
                <a:cxn ang="0">
                  <a:pos x="0" y="6"/>
                </a:cxn>
                <a:cxn ang="0">
                  <a:pos x="0" y="0"/>
                </a:cxn>
                <a:cxn ang="0">
                  <a:pos x="0" y="62"/>
                </a:cxn>
                <a:cxn ang="0">
                  <a:pos x="0" y="190"/>
                </a:cxn>
                <a:cxn ang="0">
                  <a:pos x="0" y="324"/>
                </a:cxn>
                <a:cxn ang="0">
                  <a:pos x="0" y="385"/>
                </a:cxn>
                <a:cxn ang="0">
                  <a:pos x="0" y="396"/>
                </a:cxn>
                <a:cxn ang="0">
                  <a:pos x="6" y="418"/>
                </a:cxn>
                <a:cxn ang="0">
                  <a:pos x="12" y="446"/>
                </a:cxn>
                <a:cxn ang="0">
                  <a:pos x="37" y="474"/>
                </a:cxn>
                <a:cxn ang="0">
                  <a:pos x="80" y="513"/>
                </a:cxn>
                <a:cxn ang="0">
                  <a:pos x="142" y="563"/>
                </a:cxn>
                <a:cxn ang="0">
                  <a:pos x="576" y="563"/>
                </a:cxn>
              </a:cxnLst>
              <a:rect l="0" t="0" r="r" b="b"/>
              <a:pathLst>
                <a:path w="576" h="563">
                  <a:moveTo>
                    <a:pt x="576" y="563"/>
                  </a:moveTo>
                  <a:lnTo>
                    <a:pt x="533" y="530"/>
                  </a:lnTo>
                  <a:lnTo>
                    <a:pt x="477" y="480"/>
                  </a:lnTo>
                  <a:lnTo>
                    <a:pt x="403" y="418"/>
                  </a:lnTo>
                  <a:lnTo>
                    <a:pt x="328" y="340"/>
                  </a:lnTo>
                  <a:lnTo>
                    <a:pt x="285" y="307"/>
                  </a:lnTo>
                  <a:lnTo>
                    <a:pt x="192" y="223"/>
                  </a:lnTo>
                  <a:lnTo>
                    <a:pt x="86" y="129"/>
                  </a:lnTo>
                  <a:lnTo>
                    <a:pt x="31" y="78"/>
                  </a:lnTo>
                  <a:lnTo>
                    <a:pt x="12" y="56"/>
                  </a:lnTo>
                  <a:lnTo>
                    <a:pt x="6" y="28"/>
                  </a:lnTo>
                  <a:lnTo>
                    <a:pt x="0" y="6"/>
                  </a:lnTo>
                  <a:lnTo>
                    <a:pt x="0" y="0"/>
                  </a:lnTo>
                  <a:lnTo>
                    <a:pt x="0" y="62"/>
                  </a:lnTo>
                  <a:lnTo>
                    <a:pt x="0" y="190"/>
                  </a:lnTo>
                  <a:lnTo>
                    <a:pt x="0" y="324"/>
                  </a:lnTo>
                  <a:lnTo>
                    <a:pt x="0" y="385"/>
                  </a:lnTo>
                  <a:lnTo>
                    <a:pt x="0" y="396"/>
                  </a:lnTo>
                  <a:lnTo>
                    <a:pt x="6" y="418"/>
                  </a:lnTo>
                  <a:lnTo>
                    <a:pt x="12" y="446"/>
                  </a:lnTo>
                  <a:lnTo>
                    <a:pt x="37" y="474"/>
                  </a:lnTo>
                  <a:lnTo>
                    <a:pt x="80" y="513"/>
                  </a:lnTo>
                  <a:lnTo>
                    <a:pt x="142" y="563"/>
                  </a:lnTo>
                  <a:lnTo>
                    <a:pt x="576" y="563"/>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48" name="Freeform 824"/>
            <p:cNvSpPr>
              <a:spLocks/>
            </p:cNvSpPr>
            <p:nvPr/>
          </p:nvSpPr>
          <p:spPr bwMode="auto">
            <a:xfrm>
              <a:off x="1019" y="8540"/>
              <a:ext cx="347" cy="373"/>
            </a:xfrm>
            <a:custGeom>
              <a:avLst/>
              <a:gdLst/>
              <a:ahLst/>
              <a:cxnLst>
                <a:cxn ang="0">
                  <a:pos x="347" y="373"/>
                </a:cxn>
                <a:cxn ang="0">
                  <a:pos x="272" y="312"/>
                </a:cxn>
                <a:cxn ang="0">
                  <a:pos x="173" y="223"/>
                </a:cxn>
                <a:cxn ang="0">
                  <a:pos x="80" y="139"/>
                </a:cxn>
                <a:cxn ang="0">
                  <a:pos x="37" y="94"/>
                </a:cxn>
                <a:cxn ang="0">
                  <a:pos x="24" y="89"/>
                </a:cxn>
                <a:cxn ang="0">
                  <a:pos x="12" y="67"/>
                </a:cxn>
                <a:cxn ang="0">
                  <a:pos x="6" y="39"/>
                </a:cxn>
                <a:cxn ang="0">
                  <a:pos x="0" y="0"/>
                </a:cxn>
              </a:cxnLst>
              <a:rect l="0" t="0" r="r" b="b"/>
              <a:pathLst>
                <a:path w="347" h="373">
                  <a:moveTo>
                    <a:pt x="347" y="373"/>
                  </a:moveTo>
                  <a:lnTo>
                    <a:pt x="272" y="312"/>
                  </a:lnTo>
                  <a:lnTo>
                    <a:pt x="173" y="223"/>
                  </a:lnTo>
                  <a:lnTo>
                    <a:pt x="80" y="139"/>
                  </a:lnTo>
                  <a:lnTo>
                    <a:pt x="37" y="94"/>
                  </a:lnTo>
                  <a:lnTo>
                    <a:pt x="24" y="89"/>
                  </a:lnTo>
                  <a:lnTo>
                    <a:pt x="12" y="67"/>
                  </a:lnTo>
                  <a:lnTo>
                    <a:pt x="6" y="39"/>
                  </a:lnTo>
                  <a:lnTo>
                    <a:pt x="0"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49" name="Freeform 825"/>
            <p:cNvSpPr>
              <a:spLocks/>
            </p:cNvSpPr>
            <p:nvPr/>
          </p:nvSpPr>
          <p:spPr bwMode="auto">
            <a:xfrm>
              <a:off x="1161" y="7648"/>
              <a:ext cx="472" cy="474"/>
            </a:xfrm>
            <a:custGeom>
              <a:avLst/>
              <a:gdLst/>
              <a:ahLst/>
              <a:cxnLst>
                <a:cxn ang="0">
                  <a:pos x="434" y="0"/>
                </a:cxn>
                <a:cxn ang="0">
                  <a:pos x="441" y="6"/>
                </a:cxn>
                <a:cxn ang="0">
                  <a:pos x="447" y="11"/>
                </a:cxn>
                <a:cxn ang="0">
                  <a:pos x="459" y="28"/>
                </a:cxn>
                <a:cxn ang="0">
                  <a:pos x="466" y="45"/>
                </a:cxn>
                <a:cxn ang="0">
                  <a:pos x="472" y="61"/>
                </a:cxn>
                <a:cxn ang="0">
                  <a:pos x="472" y="78"/>
                </a:cxn>
                <a:cxn ang="0">
                  <a:pos x="472" y="112"/>
                </a:cxn>
                <a:cxn ang="0">
                  <a:pos x="472" y="123"/>
                </a:cxn>
                <a:cxn ang="0">
                  <a:pos x="472" y="178"/>
                </a:cxn>
                <a:cxn ang="0">
                  <a:pos x="472" y="301"/>
                </a:cxn>
                <a:cxn ang="0">
                  <a:pos x="472" y="424"/>
                </a:cxn>
                <a:cxn ang="0">
                  <a:pos x="472" y="474"/>
                </a:cxn>
                <a:cxn ang="0">
                  <a:pos x="472" y="451"/>
                </a:cxn>
                <a:cxn ang="0">
                  <a:pos x="441" y="396"/>
                </a:cxn>
                <a:cxn ang="0">
                  <a:pos x="385" y="340"/>
                </a:cxn>
                <a:cxn ang="0">
                  <a:pos x="279" y="251"/>
                </a:cxn>
                <a:cxn ang="0">
                  <a:pos x="186" y="173"/>
                </a:cxn>
                <a:cxn ang="0">
                  <a:pos x="149" y="134"/>
                </a:cxn>
                <a:cxn ang="0">
                  <a:pos x="68" y="61"/>
                </a:cxn>
                <a:cxn ang="0">
                  <a:pos x="0" y="0"/>
                </a:cxn>
                <a:cxn ang="0">
                  <a:pos x="434" y="0"/>
                </a:cxn>
              </a:cxnLst>
              <a:rect l="0" t="0" r="r" b="b"/>
              <a:pathLst>
                <a:path w="472" h="474">
                  <a:moveTo>
                    <a:pt x="434" y="0"/>
                  </a:moveTo>
                  <a:lnTo>
                    <a:pt x="441" y="6"/>
                  </a:lnTo>
                  <a:lnTo>
                    <a:pt x="447" y="11"/>
                  </a:lnTo>
                  <a:lnTo>
                    <a:pt x="459" y="28"/>
                  </a:lnTo>
                  <a:lnTo>
                    <a:pt x="466" y="45"/>
                  </a:lnTo>
                  <a:lnTo>
                    <a:pt x="472" y="61"/>
                  </a:lnTo>
                  <a:lnTo>
                    <a:pt x="472" y="78"/>
                  </a:lnTo>
                  <a:lnTo>
                    <a:pt x="472" y="112"/>
                  </a:lnTo>
                  <a:lnTo>
                    <a:pt x="472" y="123"/>
                  </a:lnTo>
                  <a:lnTo>
                    <a:pt x="472" y="178"/>
                  </a:lnTo>
                  <a:lnTo>
                    <a:pt x="472" y="301"/>
                  </a:lnTo>
                  <a:lnTo>
                    <a:pt x="472" y="424"/>
                  </a:lnTo>
                  <a:lnTo>
                    <a:pt x="472" y="474"/>
                  </a:lnTo>
                  <a:lnTo>
                    <a:pt x="472" y="451"/>
                  </a:lnTo>
                  <a:lnTo>
                    <a:pt x="441" y="396"/>
                  </a:lnTo>
                  <a:lnTo>
                    <a:pt x="385" y="340"/>
                  </a:lnTo>
                  <a:lnTo>
                    <a:pt x="279" y="251"/>
                  </a:lnTo>
                  <a:lnTo>
                    <a:pt x="186" y="173"/>
                  </a:lnTo>
                  <a:lnTo>
                    <a:pt x="149" y="134"/>
                  </a:lnTo>
                  <a:lnTo>
                    <a:pt x="68" y="61"/>
                  </a:lnTo>
                  <a:lnTo>
                    <a:pt x="0" y="0"/>
                  </a:lnTo>
                  <a:lnTo>
                    <a:pt x="434" y="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50" name="Freeform 826"/>
            <p:cNvSpPr>
              <a:spLocks/>
            </p:cNvSpPr>
            <p:nvPr/>
          </p:nvSpPr>
          <p:spPr bwMode="auto">
            <a:xfrm>
              <a:off x="1397" y="7665"/>
              <a:ext cx="236" cy="273"/>
            </a:xfrm>
            <a:custGeom>
              <a:avLst/>
              <a:gdLst/>
              <a:ahLst/>
              <a:cxnLst>
                <a:cxn ang="0">
                  <a:pos x="236" y="273"/>
                </a:cxn>
                <a:cxn ang="0">
                  <a:pos x="236" y="251"/>
                </a:cxn>
                <a:cxn ang="0">
                  <a:pos x="230" y="228"/>
                </a:cxn>
                <a:cxn ang="0">
                  <a:pos x="223" y="206"/>
                </a:cxn>
                <a:cxn ang="0">
                  <a:pos x="205" y="184"/>
                </a:cxn>
                <a:cxn ang="0">
                  <a:pos x="180" y="161"/>
                </a:cxn>
                <a:cxn ang="0">
                  <a:pos x="136" y="122"/>
                </a:cxn>
                <a:cxn ang="0">
                  <a:pos x="74" y="67"/>
                </a:cxn>
                <a:cxn ang="0">
                  <a:pos x="0" y="0"/>
                </a:cxn>
              </a:cxnLst>
              <a:rect l="0" t="0" r="r" b="b"/>
              <a:pathLst>
                <a:path w="236" h="273">
                  <a:moveTo>
                    <a:pt x="236" y="273"/>
                  </a:moveTo>
                  <a:lnTo>
                    <a:pt x="236" y="251"/>
                  </a:lnTo>
                  <a:lnTo>
                    <a:pt x="230" y="228"/>
                  </a:lnTo>
                  <a:lnTo>
                    <a:pt x="223" y="206"/>
                  </a:lnTo>
                  <a:lnTo>
                    <a:pt x="205" y="184"/>
                  </a:lnTo>
                  <a:lnTo>
                    <a:pt x="180" y="161"/>
                  </a:lnTo>
                  <a:lnTo>
                    <a:pt x="136" y="122"/>
                  </a:lnTo>
                  <a:lnTo>
                    <a:pt x="74" y="67"/>
                  </a:lnTo>
                  <a:lnTo>
                    <a:pt x="0"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51" name="Freeform 827"/>
            <p:cNvSpPr>
              <a:spLocks/>
            </p:cNvSpPr>
            <p:nvPr/>
          </p:nvSpPr>
          <p:spPr bwMode="auto">
            <a:xfrm>
              <a:off x="1260" y="7643"/>
              <a:ext cx="131" cy="1292"/>
            </a:xfrm>
            <a:custGeom>
              <a:avLst/>
              <a:gdLst/>
              <a:ahLst/>
              <a:cxnLst>
                <a:cxn ang="0">
                  <a:pos x="0" y="5"/>
                </a:cxn>
                <a:cxn ang="0">
                  <a:pos x="0" y="1292"/>
                </a:cxn>
                <a:cxn ang="0">
                  <a:pos x="131" y="1292"/>
                </a:cxn>
                <a:cxn ang="0">
                  <a:pos x="131" y="0"/>
                </a:cxn>
                <a:cxn ang="0">
                  <a:pos x="0" y="5"/>
                </a:cxn>
              </a:cxnLst>
              <a:rect l="0" t="0" r="r" b="b"/>
              <a:pathLst>
                <a:path w="131" h="1292">
                  <a:moveTo>
                    <a:pt x="0" y="5"/>
                  </a:moveTo>
                  <a:lnTo>
                    <a:pt x="0" y="1292"/>
                  </a:lnTo>
                  <a:lnTo>
                    <a:pt x="131" y="1292"/>
                  </a:lnTo>
                  <a:lnTo>
                    <a:pt x="131" y="0"/>
                  </a:lnTo>
                  <a:lnTo>
                    <a:pt x="0" y="5"/>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52" name="Line 828"/>
            <p:cNvSpPr>
              <a:spLocks noChangeShapeType="1"/>
            </p:cNvSpPr>
            <p:nvPr/>
          </p:nvSpPr>
          <p:spPr bwMode="auto">
            <a:xfrm>
              <a:off x="1260" y="7648"/>
              <a:ext cx="1" cy="1293"/>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53" name="Line 829"/>
            <p:cNvSpPr>
              <a:spLocks noChangeShapeType="1"/>
            </p:cNvSpPr>
            <p:nvPr/>
          </p:nvSpPr>
          <p:spPr bwMode="auto">
            <a:xfrm flipV="1">
              <a:off x="1391" y="7643"/>
              <a:ext cx="1" cy="1298"/>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54" name="Freeform 830"/>
            <p:cNvSpPr>
              <a:spLocks/>
            </p:cNvSpPr>
            <p:nvPr/>
          </p:nvSpPr>
          <p:spPr bwMode="auto">
            <a:xfrm>
              <a:off x="1019" y="7732"/>
              <a:ext cx="614" cy="1036"/>
            </a:xfrm>
            <a:custGeom>
              <a:avLst/>
              <a:gdLst/>
              <a:ahLst/>
              <a:cxnLst>
                <a:cxn ang="0">
                  <a:pos x="291" y="340"/>
                </a:cxn>
                <a:cxn ang="0">
                  <a:pos x="328" y="301"/>
                </a:cxn>
                <a:cxn ang="0">
                  <a:pos x="428" y="217"/>
                </a:cxn>
                <a:cxn ang="0">
                  <a:pos x="527" y="128"/>
                </a:cxn>
                <a:cxn ang="0">
                  <a:pos x="583" y="78"/>
                </a:cxn>
                <a:cxn ang="0">
                  <a:pos x="601" y="50"/>
                </a:cxn>
                <a:cxn ang="0">
                  <a:pos x="614" y="28"/>
                </a:cxn>
                <a:cxn ang="0">
                  <a:pos x="614" y="5"/>
                </a:cxn>
                <a:cxn ang="0">
                  <a:pos x="614" y="0"/>
                </a:cxn>
                <a:cxn ang="0">
                  <a:pos x="614" y="55"/>
                </a:cxn>
                <a:cxn ang="0">
                  <a:pos x="614" y="189"/>
                </a:cxn>
                <a:cxn ang="0">
                  <a:pos x="614" y="317"/>
                </a:cxn>
                <a:cxn ang="0">
                  <a:pos x="614" y="379"/>
                </a:cxn>
                <a:cxn ang="0">
                  <a:pos x="614" y="390"/>
                </a:cxn>
                <a:cxn ang="0">
                  <a:pos x="614" y="412"/>
                </a:cxn>
                <a:cxn ang="0">
                  <a:pos x="601" y="440"/>
                </a:cxn>
                <a:cxn ang="0">
                  <a:pos x="583" y="468"/>
                </a:cxn>
                <a:cxn ang="0">
                  <a:pos x="539" y="507"/>
                </a:cxn>
                <a:cxn ang="0">
                  <a:pos x="483" y="551"/>
                </a:cxn>
                <a:cxn ang="0">
                  <a:pos x="409" y="618"/>
                </a:cxn>
                <a:cxn ang="0">
                  <a:pos x="328" y="696"/>
                </a:cxn>
                <a:cxn ang="0">
                  <a:pos x="285" y="730"/>
                </a:cxn>
                <a:cxn ang="0">
                  <a:pos x="192" y="813"/>
                </a:cxn>
                <a:cxn ang="0">
                  <a:pos x="93" y="902"/>
                </a:cxn>
                <a:cxn ang="0">
                  <a:pos x="31" y="958"/>
                </a:cxn>
                <a:cxn ang="0">
                  <a:pos x="12" y="986"/>
                </a:cxn>
                <a:cxn ang="0">
                  <a:pos x="0" y="1014"/>
                </a:cxn>
                <a:cxn ang="0">
                  <a:pos x="0" y="1031"/>
                </a:cxn>
                <a:cxn ang="0">
                  <a:pos x="0" y="1036"/>
                </a:cxn>
                <a:cxn ang="0">
                  <a:pos x="0" y="980"/>
                </a:cxn>
                <a:cxn ang="0">
                  <a:pos x="0" y="863"/>
                </a:cxn>
                <a:cxn ang="0">
                  <a:pos x="0" y="741"/>
                </a:cxn>
                <a:cxn ang="0">
                  <a:pos x="0" y="685"/>
                </a:cxn>
                <a:cxn ang="0">
                  <a:pos x="0" y="674"/>
                </a:cxn>
                <a:cxn ang="0">
                  <a:pos x="0" y="641"/>
                </a:cxn>
                <a:cxn ang="0">
                  <a:pos x="0" y="624"/>
                </a:cxn>
                <a:cxn ang="0">
                  <a:pos x="6" y="607"/>
                </a:cxn>
                <a:cxn ang="0">
                  <a:pos x="12" y="590"/>
                </a:cxn>
                <a:cxn ang="0">
                  <a:pos x="24" y="574"/>
                </a:cxn>
                <a:cxn ang="0">
                  <a:pos x="68" y="535"/>
                </a:cxn>
                <a:cxn ang="0">
                  <a:pos x="130" y="485"/>
                </a:cxn>
                <a:cxn ang="0">
                  <a:pos x="204" y="418"/>
                </a:cxn>
                <a:cxn ang="0">
                  <a:pos x="291" y="340"/>
                </a:cxn>
              </a:cxnLst>
              <a:rect l="0" t="0" r="r" b="b"/>
              <a:pathLst>
                <a:path w="614" h="1036">
                  <a:moveTo>
                    <a:pt x="291" y="340"/>
                  </a:moveTo>
                  <a:lnTo>
                    <a:pt x="328" y="301"/>
                  </a:lnTo>
                  <a:lnTo>
                    <a:pt x="428" y="217"/>
                  </a:lnTo>
                  <a:lnTo>
                    <a:pt x="527" y="128"/>
                  </a:lnTo>
                  <a:lnTo>
                    <a:pt x="583" y="78"/>
                  </a:lnTo>
                  <a:lnTo>
                    <a:pt x="601" y="50"/>
                  </a:lnTo>
                  <a:lnTo>
                    <a:pt x="614" y="28"/>
                  </a:lnTo>
                  <a:lnTo>
                    <a:pt x="614" y="5"/>
                  </a:lnTo>
                  <a:lnTo>
                    <a:pt x="614" y="0"/>
                  </a:lnTo>
                  <a:lnTo>
                    <a:pt x="614" y="55"/>
                  </a:lnTo>
                  <a:lnTo>
                    <a:pt x="614" y="189"/>
                  </a:lnTo>
                  <a:lnTo>
                    <a:pt x="614" y="317"/>
                  </a:lnTo>
                  <a:lnTo>
                    <a:pt x="614" y="379"/>
                  </a:lnTo>
                  <a:lnTo>
                    <a:pt x="614" y="390"/>
                  </a:lnTo>
                  <a:lnTo>
                    <a:pt x="614" y="412"/>
                  </a:lnTo>
                  <a:lnTo>
                    <a:pt x="601" y="440"/>
                  </a:lnTo>
                  <a:lnTo>
                    <a:pt x="583" y="468"/>
                  </a:lnTo>
                  <a:lnTo>
                    <a:pt x="539" y="507"/>
                  </a:lnTo>
                  <a:lnTo>
                    <a:pt x="483" y="551"/>
                  </a:lnTo>
                  <a:lnTo>
                    <a:pt x="409" y="618"/>
                  </a:lnTo>
                  <a:lnTo>
                    <a:pt x="328" y="696"/>
                  </a:lnTo>
                  <a:lnTo>
                    <a:pt x="285" y="730"/>
                  </a:lnTo>
                  <a:lnTo>
                    <a:pt x="192" y="813"/>
                  </a:lnTo>
                  <a:lnTo>
                    <a:pt x="93" y="902"/>
                  </a:lnTo>
                  <a:lnTo>
                    <a:pt x="31" y="958"/>
                  </a:lnTo>
                  <a:lnTo>
                    <a:pt x="12" y="986"/>
                  </a:lnTo>
                  <a:lnTo>
                    <a:pt x="0" y="1014"/>
                  </a:lnTo>
                  <a:lnTo>
                    <a:pt x="0" y="1031"/>
                  </a:lnTo>
                  <a:lnTo>
                    <a:pt x="0" y="1036"/>
                  </a:lnTo>
                  <a:lnTo>
                    <a:pt x="0" y="980"/>
                  </a:lnTo>
                  <a:lnTo>
                    <a:pt x="0" y="863"/>
                  </a:lnTo>
                  <a:lnTo>
                    <a:pt x="0" y="741"/>
                  </a:lnTo>
                  <a:lnTo>
                    <a:pt x="0" y="685"/>
                  </a:lnTo>
                  <a:lnTo>
                    <a:pt x="0" y="674"/>
                  </a:lnTo>
                  <a:lnTo>
                    <a:pt x="0" y="641"/>
                  </a:lnTo>
                  <a:lnTo>
                    <a:pt x="0" y="624"/>
                  </a:lnTo>
                  <a:lnTo>
                    <a:pt x="6" y="607"/>
                  </a:lnTo>
                  <a:lnTo>
                    <a:pt x="12" y="590"/>
                  </a:lnTo>
                  <a:lnTo>
                    <a:pt x="24" y="574"/>
                  </a:lnTo>
                  <a:lnTo>
                    <a:pt x="68" y="535"/>
                  </a:lnTo>
                  <a:lnTo>
                    <a:pt x="130" y="485"/>
                  </a:lnTo>
                  <a:lnTo>
                    <a:pt x="204" y="418"/>
                  </a:lnTo>
                  <a:lnTo>
                    <a:pt x="291" y="340"/>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55" name="Freeform 831"/>
            <p:cNvSpPr>
              <a:spLocks/>
            </p:cNvSpPr>
            <p:nvPr/>
          </p:nvSpPr>
          <p:spPr bwMode="auto">
            <a:xfrm>
              <a:off x="1019" y="7732"/>
              <a:ext cx="614" cy="1036"/>
            </a:xfrm>
            <a:custGeom>
              <a:avLst/>
              <a:gdLst/>
              <a:ahLst/>
              <a:cxnLst>
                <a:cxn ang="0">
                  <a:pos x="291" y="340"/>
                </a:cxn>
                <a:cxn ang="0">
                  <a:pos x="328" y="301"/>
                </a:cxn>
                <a:cxn ang="0">
                  <a:pos x="428" y="217"/>
                </a:cxn>
                <a:cxn ang="0">
                  <a:pos x="527" y="128"/>
                </a:cxn>
                <a:cxn ang="0">
                  <a:pos x="583" y="78"/>
                </a:cxn>
                <a:cxn ang="0">
                  <a:pos x="601" y="50"/>
                </a:cxn>
                <a:cxn ang="0">
                  <a:pos x="614" y="28"/>
                </a:cxn>
                <a:cxn ang="0">
                  <a:pos x="614" y="5"/>
                </a:cxn>
                <a:cxn ang="0">
                  <a:pos x="614" y="0"/>
                </a:cxn>
                <a:cxn ang="0">
                  <a:pos x="614" y="55"/>
                </a:cxn>
                <a:cxn ang="0">
                  <a:pos x="614" y="189"/>
                </a:cxn>
                <a:cxn ang="0">
                  <a:pos x="614" y="317"/>
                </a:cxn>
                <a:cxn ang="0">
                  <a:pos x="614" y="379"/>
                </a:cxn>
                <a:cxn ang="0">
                  <a:pos x="614" y="390"/>
                </a:cxn>
                <a:cxn ang="0">
                  <a:pos x="614" y="412"/>
                </a:cxn>
                <a:cxn ang="0">
                  <a:pos x="601" y="440"/>
                </a:cxn>
                <a:cxn ang="0">
                  <a:pos x="583" y="468"/>
                </a:cxn>
                <a:cxn ang="0">
                  <a:pos x="539" y="507"/>
                </a:cxn>
                <a:cxn ang="0">
                  <a:pos x="483" y="551"/>
                </a:cxn>
                <a:cxn ang="0">
                  <a:pos x="409" y="618"/>
                </a:cxn>
                <a:cxn ang="0">
                  <a:pos x="328" y="696"/>
                </a:cxn>
                <a:cxn ang="0">
                  <a:pos x="285" y="730"/>
                </a:cxn>
                <a:cxn ang="0">
                  <a:pos x="192" y="813"/>
                </a:cxn>
                <a:cxn ang="0">
                  <a:pos x="93" y="902"/>
                </a:cxn>
                <a:cxn ang="0">
                  <a:pos x="31" y="958"/>
                </a:cxn>
                <a:cxn ang="0">
                  <a:pos x="12" y="986"/>
                </a:cxn>
                <a:cxn ang="0">
                  <a:pos x="0" y="1014"/>
                </a:cxn>
                <a:cxn ang="0">
                  <a:pos x="0" y="1031"/>
                </a:cxn>
                <a:cxn ang="0">
                  <a:pos x="0" y="1036"/>
                </a:cxn>
                <a:cxn ang="0">
                  <a:pos x="0" y="980"/>
                </a:cxn>
                <a:cxn ang="0">
                  <a:pos x="0" y="863"/>
                </a:cxn>
                <a:cxn ang="0">
                  <a:pos x="0" y="741"/>
                </a:cxn>
                <a:cxn ang="0">
                  <a:pos x="0" y="685"/>
                </a:cxn>
                <a:cxn ang="0">
                  <a:pos x="0" y="674"/>
                </a:cxn>
                <a:cxn ang="0">
                  <a:pos x="0" y="641"/>
                </a:cxn>
                <a:cxn ang="0">
                  <a:pos x="0" y="624"/>
                </a:cxn>
                <a:cxn ang="0">
                  <a:pos x="6" y="607"/>
                </a:cxn>
                <a:cxn ang="0">
                  <a:pos x="12" y="590"/>
                </a:cxn>
                <a:cxn ang="0">
                  <a:pos x="24" y="574"/>
                </a:cxn>
                <a:cxn ang="0">
                  <a:pos x="68" y="535"/>
                </a:cxn>
                <a:cxn ang="0">
                  <a:pos x="130" y="485"/>
                </a:cxn>
                <a:cxn ang="0">
                  <a:pos x="204" y="418"/>
                </a:cxn>
                <a:cxn ang="0">
                  <a:pos x="291" y="340"/>
                </a:cxn>
              </a:cxnLst>
              <a:rect l="0" t="0" r="r" b="b"/>
              <a:pathLst>
                <a:path w="614" h="1036">
                  <a:moveTo>
                    <a:pt x="291" y="340"/>
                  </a:moveTo>
                  <a:lnTo>
                    <a:pt x="328" y="301"/>
                  </a:lnTo>
                  <a:lnTo>
                    <a:pt x="428" y="217"/>
                  </a:lnTo>
                  <a:lnTo>
                    <a:pt x="527" y="128"/>
                  </a:lnTo>
                  <a:lnTo>
                    <a:pt x="583" y="78"/>
                  </a:lnTo>
                  <a:lnTo>
                    <a:pt x="601" y="50"/>
                  </a:lnTo>
                  <a:lnTo>
                    <a:pt x="614" y="28"/>
                  </a:lnTo>
                  <a:lnTo>
                    <a:pt x="614" y="5"/>
                  </a:lnTo>
                  <a:lnTo>
                    <a:pt x="614" y="0"/>
                  </a:lnTo>
                  <a:lnTo>
                    <a:pt x="614" y="55"/>
                  </a:lnTo>
                  <a:lnTo>
                    <a:pt x="614" y="189"/>
                  </a:lnTo>
                  <a:lnTo>
                    <a:pt x="614" y="317"/>
                  </a:lnTo>
                  <a:lnTo>
                    <a:pt x="614" y="379"/>
                  </a:lnTo>
                  <a:lnTo>
                    <a:pt x="614" y="390"/>
                  </a:lnTo>
                  <a:lnTo>
                    <a:pt x="614" y="412"/>
                  </a:lnTo>
                  <a:lnTo>
                    <a:pt x="601" y="440"/>
                  </a:lnTo>
                  <a:lnTo>
                    <a:pt x="583" y="468"/>
                  </a:lnTo>
                  <a:lnTo>
                    <a:pt x="539" y="507"/>
                  </a:lnTo>
                  <a:lnTo>
                    <a:pt x="483" y="551"/>
                  </a:lnTo>
                  <a:lnTo>
                    <a:pt x="409" y="618"/>
                  </a:lnTo>
                  <a:lnTo>
                    <a:pt x="328" y="696"/>
                  </a:lnTo>
                  <a:lnTo>
                    <a:pt x="285" y="730"/>
                  </a:lnTo>
                  <a:lnTo>
                    <a:pt x="192" y="813"/>
                  </a:lnTo>
                  <a:lnTo>
                    <a:pt x="93" y="902"/>
                  </a:lnTo>
                  <a:lnTo>
                    <a:pt x="31" y="958"/>
                  </a:lnTo>
                  <a:lnTo>
                    <a:pt x="12" y="986"/>
                  </a:lnTo>
                  <a:lnTo>
                    <a:pt x="0" y="1014"/>
                  </a:lnTo>
                  <a:lnTo>
                    <a:pt x="0" y="1031"/>
                  </a:lnTo>
                  <a:lnTo>
                    <a:pt x="0" y="1036"/>
                  </a:lnTo>
                  <a:lnTo>
                    <a:pt x="0" y="980"/>
                  </a:lnTo>
                  <a:lnTo>
                    <a:pt x="0" y="863"/>
                  </a:lnTo>
                  <a:lnTo>
                    <a:pt x="0" y="741"/>
                  </a:lnTo>
                  <a:lnTo>
                    <a:pt x="0" y="685"/>
                  </a:lnTo>
                  <a:lnTo>
                    <a:pt x="0" y="674"/>
                  </a:lnTo>
                  <a:lnTo>
                    <a:pt x="0" y="641"/>
                  </a:lnTo>
                  <a:lnTo>
                    <a:pt x="0" y="624"/>
                  </a:lnTo>
                  <a:lnTo>
                    <a:pt x="6" y="607"/>
                  </a:lnTo>
                  <a:lnTo>
                    <a:pt x="12" y="590"/>
                  </a:lnTo>
                  <a:lnTo>
                    <a:pt x="24" y="574"/>
                  </a:lnTo>
                  <a:lnTo>
                    <a:pt x="68" y="535"/>
                  </a:lnTo>
                  <a:lnTo>
                    <a:pt x="130" y="485"/>
                  </a:lnTo>
                  <a:lnTo>
                    <a:pt x="204" y="418"/>
                  </a:lnTo>
                  <a:lnTo>
                    <a:pt x="291" y="340"/>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56" name="Freeform 832"/>
            <p:cNvSpPr>
              <a:spLocks/>
            </p:cNvSpPr>
            <p:nvPr/>
          </p:nvSpPr>
          <p:spPr bwMode="auto">
            <a:xfrm>
              <a:off x="1019" y="7916"/>
              <a:ext cx="614" cy="652"/>
            </a:xfrm>
            <a:custGeom>
              <a:avLst/>
              <a:gdLst/>
              <a:ahLst/>
              <a:cxnLst>
                <a:cxn ang="0">
                  <a:pos x="614" y="0"/>
                </a:cxn>
                <a:cxn ang="0">
                  <a:pos x="614" y="22"/>
                </a:cxn>
                <a:cxn ang="0">
                  <a:pos x="608" y="44"/>
                </a:cxn>
                <a:cxn ang="0">
                  <a:pos x="601" y="66"/>
                </a:cxn>
                <a:cxn ang="0">
                  <a:pos x="583" y="89"/>
                </a:cxn>
                <a:cxn ang="0">
                  <a:pos x="490" y="172"/>
                </a:cxn>
                <a:cxn ang="0">
                  <a:pos x="316" y="323"/>
                </a:cxn>
                <a:cxn ang="0">
                  <a:pos x="142" y="479"/>
                </a:cxn>
                <a:cxn ang="0">
                  <a:pos x="49" y="568"/>
                </a:cxn>
                <a:cxn ang="0">
                  <a:pos x="24" y="590"/>
                </a:cxn>
                <a:cxn ang="0">
                  <a:pos x="12" y="607"/>
                </a:cxn>
                <a:cxn ang="0">
                  <a:pos x="0" y="624"/>
                </a:cxn>
                <a:cxn ang="0">
                  <a:pos x="0" y="652"/>
                </a:cxn>
              </a:cxnLst>
              <a:rect l="0" t="0" r="r" b="b"/>
              <a:pathLst>
                <a:path w="614" h="652">
                  <a:moveTo>
                    <a:pt x="614" y="0"/>
                  </a:moveTo>
                  <a:lnTo>
                    <a:pt x="614" y="22"/>
                  </a:lnTo>
                  <a:lnTo>
                    <a:pt x="608" y="44"/>
                  </a:lnTo>
                  <a:lnTo>
                    <a:pt x="601" y="66"/>
                  </a:lnTo>
                  <a:lnTo>
                    <a:pt x="583" y="89"/>
                  </a:lnTo>
                  <a:lnTo>
                    <a:pt x="490" y="172"/>
                  </a:lnTo>
                  <a:lnTo>
                    <a:pt x="316" y="323"/>
                  </a:lnTo>
                  <a:lnTo>
                    <a:pt x="142" y="479"/>
                  </a:lnTo>
                  <a:lnTo>
                    <a:pt x="49" y="568"/>
                  </a:lnTo>
                  <a:lnTo>
                    <a:pt x="24" y="590"/>
                  </a:lnTo>
                  <a:lnTo>
                    <a:pt x="12" y="607"/>
                  </a:lnTo>
                  <a:lnTo>
                    <a:pt x="0" y="624"/>
                  </a:lnTo>
                  <a:lnTo>
                    <a:pt x="0" y="652"/>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57" name="Freeform 833"/>
            <p:cNvSpPr>
              <a:spLocks/>
            </p:cNvSpPr>
            <p:nvPr/>
          </p:nvSpPr>
          <p:spPr bwMode="auto">
            <a:xfrm>
              <a:off x="1527" y="10145"/>
              <a:ext cx="627" cy="518"/>
            </a:xfrm>
            <a:custGeom>
              <a:avLst/>
              <a:gdLst/>
              <a:ahLst/>
              <a:cxnLst>
                <a:cxn ang="0">
                  <a:pos x="0" y="0"/>
                </a:cxn>
                <a:cxn ang="0">
                  <a:pos x="44" y="39"/>
                </a:cxn>
                <a:cxn ang="0">
                  <a:pos x="100" y="89"/>
                </a:cxn>
                <a:cxn ang="0">
                  <a:pos x="168" y="150"/>
                </a:cxn>
                <a:cxn ang="0">
                  <a:pos x="248" y="223"/>
                </a:cxn>
                <a:cxn ang="0">
                  <a:pos x="292" y="262"/>
                </a:cxn>
                <a:cxn ang="0">
                  <a:pos x="385" y="345"/>
                </a:cxn>
                <a:cxn ang="0">
                  <a:pos x="484" y="434"/>
                </a:cxn>
                <a:cxn ang="0">
                  <a:pos x="546" y="490"/>
                </a:cxn>
                <a:cxn ang="0">
                  <a:pos x="571" y="507"/>
                </a:cxn>
                <a:cxn ang="0">
                  <a:pos x="596" y="512"/>
                </a:cxn>
                <a:cxn ang="0">
                  <a:pos x="621" y="518"/>
                </a:cxn>
                <a:cxn ang="0">
                  <a:pos x="627" y="518"/>
                </a:cxn>
                <a:cxn ang="0">
                  <a:pos x="565" y="518"/>
                </a:cxn>
                <a:cxn ang="0">
                  <a:pos x="416" y="518"/>
                </a:cxn>
                <a:cxn ang="0">
                  <a:pos x="273" y="518"/>
                </a:cxn>
                <a:cxn ang="0">
                  <a:pos x="205" y="518"/>
                </a:cxn>
                <a:cxn ang="0">
                  <a:pos x="193" y="518"/>
                </a:cxn>
                <a:cxn ang="0">
                  <a:pos x="168" y="512"/>
                </a:cxn>
                <a:cxn ang="0">
                  <a:pos x="137" y="507"/>
                </a:cxn>
                <a:cxn ang="0">
                  <a:pos x="106" y="485"/>
                </a:cxn>
                <a:cxn ang="0">
                  <a:pos x="62" y="446"/>
                </a:cxn>
                <a:cxn ang="0">
                  <a:pos x="0" y="390"/>
                </a:cxn>
                <a:cxn ang="0">
                  <a:pos x="0" y="0"/>
                </a:cxn>
              </a:cxnLst>
              <a:rect l="0" t="0" r="r" b="b"/>
              <a:pathLst>
                <a:path w="627" h="518">
                  <a:moveTo>
                    <a:pt x="0" y="0"/>
                  </a:moveTo>
                  <a:lnTo>
                    <a:pt x="44" y="39"/>
                  </a:lnTo>
                  <a:lnTo>
                    <a:pt x="100" y="89"/>
                  </a:lnTo>
                  <a:lnTo>
                    <a:pt x="168" y="150"/>
                  </a:lnTo>
                  <a:lnTo>
                    <a:pt x="248" y="223"/>
                  </a:lnTo>
                  <a:lnTo>
                    <a:pt x="292" y="262"/>
                  </a:lnTo>
                  <a:lnTo>
                    <a:pt x="385" y="345"/>
                  </a:lnTo>
                  <a:lnTo>
                    <a:pt x="484" y="434"/>
                  </a:lnTo>
                  <a:lnTo>
                    <a:pt x="546" y="490"/>
                  </a:lnTo>
                  <a:lnTo>
                    <a:pt x="571" y="507"/>
                  </a:lnTo>
                  <a:lnTo>
                    <a:pt x="596" y="512"/>
                  </a:lnTo>
                  <a:lnTo>
                    <a:pt x="621" y="518"/>
                  </a:lnTo>
                  <a:lnTo>
                    <a:pt x="627" y="518"/>
                  </a:lnTo>
                  <a:lnTo>
                    <a:pt x="565" y="518"/>
                  </a:lnTo>
                  <a:lnTo>
                    <a:pt x="416" y="518"/>
                  </a:lnTo>
                  <a:lnTo>
                    <a:pt x="273" y="518"/>
                  </a:lnTo>
                  <a:lnTo>
                    <a:pt x="205" y="518"/>
                  </a:lnTo>
                  <a:lnTo>
                    <a:pt x="193" y="518"/>
                  </a:lnTo>
                  <a:lnTo>
                    <a:pt x="168" y="512"/>
                  </a:lnTo>
                  <a:lnTo>
                    <a:pt x="137" y="507"/>
                  </a:lnTo>
                  <a:lnTo>
                    <a:pt x="106" y="485"/>
                  </a:lnTo>
                  <a:lnTo>
                    <a:pt x="62" y="446"/>
                  </a:lnTo>
                  <a:lnTo>
                    <a:pt x="0" y="390"/>
                  </a:lnTo>
                  <a:lnTo>
                    <a:pt x="0" y="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58" name="Freeform 834"/>
            <p:cNvSpPr>
              <a:spLocks/>
            </p:cNvSpPr>
            <p:nvPr/>
          </p:nvSpPr>
          <p:spPr bwMode="auto">
            <a:xfrm>
              <a:off x="1533" y="10340"/>
              <a:ext cx="422" cy="323"/>
            </a:xfrm>
            <a:custGeom>
              <a:avLst/>
              <a:gdLst/>
              <a:ahLst/>
              <a:cxnLst>
                <a:cxn ang="0">
                  <a:pos x="0" y="0"/>
                </a:cxn>
                <a:cxn ang="0">
                  <a:pos x="69" y="67"/>
                </a:cxn>
                <a:cxn ang="0">
                  <a:pos x="174" y="161"/>
                </a:cxn>
                <a:cxn ang="0">
                  <a:pos x="267" y="251"/>
                </a:cxn>
                <a:cxn ang="0">
                  <a:pos x="317" y="290"/>
                </a:cxn>
                <a:cxn ang="0">
                  <a:pos x="329" y="301"/>
                </a:cxn>
                <a:cxn ang="0">
                  <a:pos x="348" y="312"/>
                </a:cxn>
                <a:cxn ang="0">
                  <a:pos x="379" y="317"/>
                </a:cxn>
                <a:cxn ang="0">
                  <a:pos x="422" y="323"/>
                </a:cxn>
              </a:cxnLst>
              <a:rect l="0" t="0" r="r" b="b"/>
              <a:pathLst>
                <a:path w="422" h="323">
                  <a:moveTo>
                    <a:pt x="0" y="0"/>
                  </a:moveTo>
                  <a:lnTo>
                    <a:pt x="69" y="67"/>
                  </a:lnTo>
                  <a:lnTo>
                    <a:pt x="174" y="161"/>
                  </a:lnTo>
                  <a:lnTo>
                    <a:pt x="267" y="251"/>
                  </a:lnTo>
                  <a:lnTo>
                    <a:pt x="317" y="290"/>
                  </a:lnTo>
                  <a:lnTo>
                    <a:pt x="329" y="301"/>
                  </a:lnTo>
                  <a:lnTo>
                    <a:pt x="348" y="312"/>
                  </a:lnTo>
                  <a:lnTo>
                    <a:pt x="379" y="317"/>
                  </a:lnTo>
                  <a:lnTo>
                    <a:pt x="422" y="323"/>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59" name="Freeform 835"/>
            <p:cNvSpPr>
              <a:spLocks/>
            </p:cNvSpPr>
            <p:nvPr/>
          </p:nvSpPr>
          <p:spPr bwMode="auto">
            <a:xfrm>
              <a:off x="2421" y="10106"/>
              <a:ext cx="527" cy="429"/>
            </a:xfrm>
            <a:custGeom>
              <a:avLst/>
              <a:gdLst/>
              <a:ahLst/>
              <a:cxnLst>
                <a:cxn ang="0">
                  <a:pos x="527" y="39"/>
                </a:cxn>
                <a:cxn ang="0">
                  <a:pos x="521" y="33"/>
                </a:cxn>
                <a:cxn ang="0">
                  <a:pos x="515" y="28"/>
                </a:cxn>
                <a:cxn ang="0">
                  <a:pos x="502" y="16"/>
                </a:cxn>
                <a:cxn ang="0">
                  <a:pos x="484" y="11"/>
                </a:cxn>
                <a:cxn ang="0">
                  <a:pos x="459" y="5"/>
                </a:cxn>
                <a:cxn ang="0">
                  <a:pos x="440" y="5"/>
                </a:cxn>
                <a:cxn ang="0">
                  <a:pos x="409" y="0"/>
                </a:cxn>
                <a:cxn ang="0">
                  <a:pos x="390" y="5"/>
                </a:cxn>
                <a:cxn ang="0">
                  <a:pos x="328" y="5"/>
                </a:cxn>
                <a:cxn ang="0">
                  <a:pos x="192" y="5"/>
                </a:cxn>
                <a:cxn ang="0">
                  <a:pos x="62" y="5"/>
                </a:cxn>
                <a:cxn ang="0">
                  <a:pos x="0" y="5"/>
                </a:cxn>
                <a:cxn ang="0">
                  <a:pos x="31" y="5"/>
                </a:cxn>
                <a:cxn ang="0">
                  <a:pos x="86" y="28"/>
                </a:cxn>
                <a:cxn ang="0">
                  <a:pos x="149" y="83"/>
                </a:cxn>
                <a:cxn ang="0">
                  <a:pos x="248" y="172"/>
                </a:cxn>
                <a:cxn ang="0">
                  <a:pos x="341" y="256"/>
                </a:cxn>
                <a:cxn ang="0">
                  <a:pos x="384" y="295"/>
                </a:cxn>
                <a:cxn ang="0">
                  <a:pos x="465" y="367"/>
                </a:cxn>
                <a:cxn ang="0">
                  <a:pos x="527" y="429"/>
                </a:cxn>
                <a:cxn ang="0">
                  <a:pos x="527" y="39"/>
                </a:cxn>
              </a:cxnLst>
              <a:rect l="0" t="0" r="r" b="b"/>
              <a:pathLst>
                <a:path w="527" h="429">
                  <a:moveTo>
                    <a:pt x="527" y="39"/>
                  </a:moveTo>
                  <a:lnTo>
                    <a:pt x="521" y="33"/>
                  </a:lnTo>
                  <a:lnTo>
                    <a:pt x="515" y="28"/>
                  </a:lnTo>
                  <a:lnTo>
                    <a:pt x="502" y="16"/>
                  </a:lnTo>
                  <a:lnTo>
                    <a:pt x="484" y="11"/>
                  </a:lnTo>
                  <a:lnTo>
                    <a:pt x="459" y="5"/>
                  </a:lnTo>
                  <a:lnTo>
                    <a:pt x="440" y="5"/>
                  </a:lnTo>
                  <a:lnTo>
                    <a:pt x="409" y="0"/>
                  </a:lnTo>
                  <a:lnTo>
                    <a:pt x="390" y="5"/>
                  </a:lnTo>
                  <a:lnTo>
                    <a:pt x="328" y="5"/>
                  </a:lnTo>
                  <a:lnTo>
                    <a:pt x="192" y="5"/>
                  </a:lnTo>
                  <a:lnTo>
                    <a:pt x="62" y="5"/>
                  </a:lnTo>
                  <a:lnTo>
                    <a:pt x="0" y="5"/>
                  </a:lnTo>
                  <a:lnTo>
                    <a:pt x="31" y="5"/>
                  </a:lnTo>
                  <a:lnTo>
                    <a:pt x="86" y="28"/>
                  </a:lnTo>
                  <a:lnTo>
                    <a:pt x="149" y="83"/>
                  </a:lnTo>
                  <a:lnTo>
                    <a:pt x="248" y="172"/>
                  </a:lnTo>
                  <a:lnTo>
                    <a:pt x="341" y="256"/>
                  </a:lnTo>
                  <a:lnTo>
                    <a:pt x="384" y="295"/>
                  </a:lnTo>
                  <a:lnTo>
                    <a:pt x="465" y="367"/>
                  </a:lnTo>
                  <a:lnTo>
                    <a:pt x="527" y="429"/>
                  </a:lnTo>
                  <a:lnTo>
                    <a:pt x="527" y="39"/>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60" name="Freeform 836"/>
            <p:cNvSpPr>
              <a:spLocks/>
            </p:cNvSpPr>
            <p:nvPr/>
          </p:nvSpPr>
          <p:spPr bwMode="auto">
            <a:xfrm>
              <a:off x="2632" y="10111"/>
              <a:ext cx="310" cy="218"/>
            </a:xfrm>
            <a:custGeom>
              <a:avLst/>
              <a:gdLst/>
              <a:ahLst/>
              <a:cxnLst>
                <a:cxn ang="0">
                  <a:pos x="0" y="0"/>
                </a:cxn>
                <a:cxn ang="0">
                  <a:pos x="18" y="0"/>
                </a:cxn>
                <a:cxn ang="0">
                  <a:pos x="43" y="0"/>
                </a:cxn>
                <a:cxn ang="0">
                  <a:pos x="74" y="11"/>
                </a:cxn>
                <a:cxn ang="0">
                  <a:pos x="99" y="28"/>
                </a:cxn>
                <a:cxn ang="0">
                  <a:pos x="124" y="50"/>
                </a:cxn>
                <a:cxn ang="0">
                  <a:pos x="173" y="95"/>
                </a:cxn>
                <a:cxn ang="0">
                  <a:pos x="235" y="151"/>
                </a:cxn>
                <a:cxn ang="0">
                  <a:pos x="310" y="218"/>
                </a:cxn>
              </a:cxnLst>
              <a:rect l="0" t="0" r="r" b="b"/>
              <a:pathLst>
                <a:path w="310" h="218">
                  <a:moveTo>
                    <a:pt x="0" y="0"/>
                  </a:moveTo>
                  <a:lnTo>
                    <a:pt x="18" y="0"/>
                  </a:lnTo>
                  <a:lnTo>
                    <a:pt x="43" y="0"/>
                  </a:lnTo>
                  <a:lnTo>
                    <a:pt x="74" y="11"/>
                  </a:lnTo>
                  <a:lnTo>
                    <a:pt x="99" y="28"/>
                  </a:lnTo>
                  <a:lnTo>
                    <a:pt x="124" y="50"/>
                  </a:lnTo>
                  <a:lnTo>
                    <a:pt x="173" y="95"/>
                  </a:lnTo>
                  <a:lnTo>
                    <a:pt x="235" y="151"/>
                  </a:lnTo>
                  <a:lnTo>
                    <a:pt x="310" y="218"/>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61" name="Freeform 837"/>
            <p:cNvSpPr>
              <a:spLocks/>
            </p:cNvSpPr>
            <p:nvPr/>
          </p:nvSpPr>
          <p:spPr bwMode="auto">
            <a:xfrm>
              <a:off x="1478" y="10329"/>
              <a:ext cx="1489" cy="111"/>
            </a:xfrm>
            <a:custGeom>
              <a:avLst/>
              <a:gdLst/>
              <a:ahLst/>
              <a:cxnLst>
                <a:cxn ang="0">
                  <a:pos x="1489" y="111"/>
                </a:cxn>
                <a:cxn ang="0">
                  <a:pos x="24" y="111"/>
                </a:cxn>
                <a:cxn ang="0">
                  <a:pos x="0" y="0"/>
                </a:cxn>
                <a:cxn ang="0">
                  <a:pos x="1470" y="0"/>
                </a:cxn>
                <a:cxn ang="0">
                  <a:pos x="1489" y="111"/>
                </a:cxn>
              </a:cxnLst>
              <a:rect l="0" t="0" r="r" b="b"/>
              <a:pathLst>
                <a:path w="1489" h="111">
                  <a:moveTo>
                    <a:pt x="1489" y="111"/>
                  </a:moveTo>
                  <a:lnTo>
                    <a:pt x="24" y="111"/>
                  </a:lnTo>
                  <a:lnTo>
                    <a:pt x="0" y="0"/>
                  </a:lnTo>
                  <a:lnTo>
                    <a:pt x="1470" y="0"/>
                  </a:lnTo>
                  <a:lnTo>
                    <a:pt x="1489" y="111"/>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62" name="Line 838"/>
            <p:cNvSpPr>
              <a:spLocks noChangeShapeType="1"/>
            </p:cNvSpPr>
            <p:nvPr/>
          </p:nvSpPr>
          <p:spPr bwMode="auto">
            <a:xfrm flipH="1">
              <a:off x="1509" y="10440"/>
              <a:ext cx="1458"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63" name="Line 839"/>
            <p:cNvSpPr>
              <a:spLocks noChangeShapeType="1"/>
            </p:cNvSpPr>
            <p:nvPr/>
          </p:nvSpPr>
          <p:spPr bwMode="auto">
            <a:xfrm>
              <a:off x="1484" y="10329"/>
              <a:ext cx="1464"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64" name="Freeform 840"/>
            <p:cNvSpPr>
              <a:spLocks/>
            </p:cNvSpPr>
            <p:nvPr/>
          </p:nvSpPr>
          <p:spPr bwMode="auto">
            <a:xfrm>
              <a:off x="1701" y="10111"/>
              <a:ext cx="1160" cy="552"/>
            </a:xfrm>
            <a:custGeom>
              <a:avLst/>
              <a:gdLst/>
              <a:ahLst/>
              <a:cxnLst>
                <a:cxn ang="0">
                  <a:pos x="775" y="290"/>
                </a:cxn>
                <a:cxn ang="0">
                  <a:pos x="819" y="251"/>
                </a:cxn>
                <a:cxn ang="0">
                  <a:pos x="912" y="167"/>
                </a:cxn>
                <a:cxn ang="0">
                  <a:pos x="1011" y="78"/>
                </a:cxn>
                <a:cxn ang="0">
                  <a:pos x="1073" y="23"/>
                </a:cxn>
                <a:cxn ang="0">
                  <a:pos x="1098" y="11"/>
                </a:cxn>
                <a:cxn ang="0">
                  <a:pos x="1129" y="0"/>
                </a:cxn>
                <a:cxn ang="0">
                  <a:pos x="1148" y="0"/>
                </a:cxn>
                <a:cxn ang="0">
                  <a:pos x="1160" y="0"/>
                </a:cxn>
                <a:cxn ang="0">
                  <a:pos x="1092" y="0"/>
                </a:cxn>
                <a:cxn ang="0">
                  <a:pos x="949" y="0"/>
                </a:cxn>
                <a:cxn ang="0">
                  <a:pos x="800" y="0"/>
                </a:cxn>
                <a:cxn ang="0">
                  <a:pos x="732" y="0"/>
                </a:cxn>
                <a:cxn ang="0">
                  <a:pos x="720" y="0"/>
                </a:cxn>
                <a:cxn ang="0">
                  <a:pos x="695" y="0"/>
                </a:cxn>
                <a:cxn ang="0">
                  <a:pos x="664" y="11"/>
                </a:cxn>
                <a:cxn ang="0">
                  <a:pos x="633" y="28"/>
                </a:cxn>
                <a:cxn ang="0">
                  <a:pos x="596" y="67"/>
                </a:cxn>
                <a:cxn ang="0">
                  <a:pos x="540" y="117"/>
                </a:cxn>
                <a:cxn ang="0">
                  <a:pos x="471" y="179"/>
                </a:cxn>
                <a:cxn ang="0">
                  <a:pos x="385" y="257"/>
                </a:cxn>
                <a:cxn ang="0">
                  <a:pos x="341" y="296"/>
                </a:cxn>
                <a:cxn ang="0">
                  <a:pos x="248" y="379"/>
                </a:cxn>
                <a:cxn ang="0">
                  <a:pos x="149" y="468"/>
                </a:cxn>
                <a:cxn ang="0">
                  <a:pos x="87" y="524"/>
                </a:cxn>
                <a:cxn ang="0">
                  <a:pos x="56" y="541"/>
                </a:cxn>
                <a:cxn ang="0">
                  <a:pos x="31" y="546"/>
                </a:cxn>
                <a:cxn ang="0">
                  <a:pos x="12" y="552"/>
                </a:cxn>
                <a:cxn ang="0">
                  <a:pos x="0" y="552"/>
                </a:cxn>
                <a:cxn ang="0">
                  <a:pos x="62" y="552"/>
                </a:cxn>
                <a:cxn ang="0">
                  <a:pos x="198" y="552"/>
                </a:cxn>
                <a:cxn ang="0">
                  <a:pos x="329" y="552"/>
                </a:cxn>
                <a:cxn ang="0">
                  <a:pos x="391" y="552"/>
                </a:cxn>
                <a:cxn ang="0">
                  <a:pos x="409" y="552"/>
                </a:cxn>
                <a:cxn ang="0">
                  <a:pos x="440" y="552"/>
                </a:cxn>
                <a:cxn ang="0">
                  <a:pos x="465" y="546"/>
                </a:cxn>
                <a:cxn ang="0">
                  <a:pos x="484" y="546"/>
                </a:cxn>
                <a:cxn ang="0">
                  <a:pos x="502" y="535"/>
                </a:cxn>
                <a:cxn ang="0">
                  <a:pos x="515" y="524"/>
                </a:cxn>
                <a:cxn ang="0">
                  <a:pos x="558" y="485"/>
                </a:cxn>
                <a:cxn ang="0">
                  <a:pos x="614" y="435"/>
                </a:cxn>
                <a:cxn ang="0">
                  <a:pos x="689" y="368"/>
                </a:cxn>
                <a:cxn ang="0">
                  <a:pos x="775" y="290"/>
                </a:cxn>
              </a:cxnLst>
              <a:rect l="0" t="0" r="r" b="b"/>
              <a:pathLst>
                <a:path w="1160" h="552">
                  <a:moveTo>
                    <a:pt x="775" y="290"/>
                  </a:moveTo>
                  <a:lnTo>
                    <a:pt x="819" y="251"/>
                  </a:lnTo>
                  <a:lnTo>
                    <a:pt x="912" y="167"/>
                  </a:lnTo>
                  <a:lnTo>
                    <a:pt x="1011" y="78"/>
                  </a:lnTo>
                  <a:lnTo>
                    <a:pt x="1073" y="23"/>
                  </a:lnTo>
                  <a:lnTo>
                    <a:pt x="1098" y="11"/>
                  </a:lnTo>
                  <a:lnTo>
                    <a:pt x="1129" y="0"/>
                  </a:lnTo>
                  <a:lnTo>
                    <a:pt x="1148" y="0"/>
                  </a:lnTo>
                  <a:lnTo>
                    <a:pt x="1160" y="0"/>
                  </a:lnTo>
                  <a:lnTo>
                    <a:pt x="1092" y="0"/>
                  </a:lnTo>
                  <a:lnTo>
                    <a:pt x="949" y="0"/>
                  </a:lnTo>
                  <a:lnTo>
                    <a:pt x="800" y="0"/>
                  </a:lnTo>
                  <a:lnTo>
                    <a:pt x="732" y="0"/>
                  </a:lnTo>
                  <a:lnTo>
                    <a:pt x="720" y="0"/>
                  </a:lnTo>
                  <a:lnTo>
                    <a:pt x="695" y="0"/>
                  </a:lnTo>
                  <a:lnTo>
                    <a:pt x="664" y="11"/>
                  </a:lnTo>
                  <a:lnTo>
                    <a:pt x="633" y="28"/>
                  </a:lnTo>
                  <a:lnTo>
                    <a:pt x="596" y="67"/>
                  </a:lnTo>
                  <a:lnTo>
                    <a:pt x="540" y="117"/>
                  </a:lnTo>
                  <a:lnTo>
                    <a:pt x="471" y="179"/>
                  </a:lnTo>
                  <a:lnTo>
                    <a:pt x="385" y="257"/>
                  </a:lnTo>
                  <a:lnTo>
                    <a:pt x="341" y="296"/>
                  </a:lnTo>
                  <a:lnTo>
                    <a:pt x="248" y="379"/>
                  </a:lnTo>
                  <a:lnTo>
                    <a:pt x="149" y="468"/>
                  </a:lnTo>
                  <a:lnTo>
                    <a:pt x="87" y="524"/>
                  </a:lnTo>
                  <a:lnTo>
                    <a:pt x="56" y="541"/>
                  </a:lnTo>
                  <a:lnTo>
                    <a:pt x="31" y="546"/>
                  </a:lnTo>
                  <a:lnTo>
                    <a:pt x="12" y="552"/>
                  </a:lnTo>
                  <a:lnTo>
                    <a:pt x="0" y="552"/>
                  </a:lnTo>
                  <a:lnTo>
                    <a:pt x="62" y="552"/>
                  </a:lnTo>
                  <a:lnTo>
                    <a:pt x="198" y="552"/>
                  </a:lnTo>
                  <a:lnTo>
                    <a:pt x="329" y="552"/>
                  </a:lnTo>
                  <a:lnTo>
                    <a:pt x="391" y="552"/>
                  </a:lnTo>
                  <a:lnTo>
                    <a:pt x="409" y="552"/>
                  </a:lnTo>
                  <a:lnTo>
                    <a:pt x="440" y="552"/>
                  </a:lnTo>
                  <a:lnTo>
                    <a:pt x="465" y="546"/>
                  </a:lnTo>
                  <a:lnTo>
                    <a:pt x="484" y="546"/>
                  </a:lnTo>
                  <a:lnTo>
                    <a:pt x="502" y="535"/>
                  </a:lnTo>
                  <a:lnTo>
                    <a:pt x="515" y="524"/>
                  </a:lnTo>
                  <a:lnTo>
                    <a:pt x="558" y="485"/>
                  </a:lnTo>
                  <a:lnTo>
                    <a:pt x="614" y="435"/>
                  </a:lnTo>
                  <a:lnTo>
                    <a:pt x="689" y="368"/>
                  </a:lnTo>
                  <a:lnTo>
                    <a:pt x="775" y="290"/>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65" name="Freeform 841"/>
            <p:cNvSpPr>
              <a:spLocks/>
            </p:cNvSpPr>
            <p:nvPr/>
          </p:nvSpPr>
          <p:spPr bwMode="auto">
            <a:xfrm>
              <a:off x="1701" y="10111"/>
              <a:ext cx="1160" cy="552"/>
            </a:xfrm>
            <a:custGeom>
              <a:avLst/>
              <a:gdLst/>
              <a:ahLst/>
              <a:cxnLst>
                <a:cxn ang="0">
                  <a:pos x="775" y="290"/>
                </a:cxn>
                <a:cxn ang="0">
                  <a:pos x="819" y="251"/>
                </a:cxn>
                <a:cxn ang="0">
                  <a:pos x="912" y="167"/>
                </a:cxn>
                <a:cxn ang="0">
                  <a:pos x="1011" y="78"/>
                </a:cxn>
                <a:cxn ang="0">
                  <a:pos x="1073" y="23"/>
                </a:cxn>
                <a:cxn ang="0">
                  <a:pos x="1098" y="11"/>
                </a:cxn>
                <a:cxn ang="0">
                  <a:pos x="1129" y="0"/>
                </a:cxn>
                <a:cxn ang="0">
                  <a:pos x="1148" y="0"/>
                </a:cxn>
                <a:cxn ang="0">
                  <a:pos x="1160" y="0"/>
                </a:cxn>
                <a:cxn ang="0">
                  <a:pos x="1092" y="0"/>
                </a:cxn>
                <a:cxn ang="0">
                  <a:pos x="949" y="0"/>
                </a:cxn>
                <a:cxn ang="0">
                  <a:pos x="800" y="0"/>
                </a:cxn>
                <a:cxn ang="0">
                  <a:pos x="732" y="0"/>
                </a:cxn>
                <a:cxn ang="0">
                  <a:pos x="720" y="0"/>
                </a:cxn>
                <a:cxn ang="0">
                  <a:pos x="695" y="0"/>
                </a:cxn>
                <a:cxn ang="0">
                  <a:pos x="664" y="11"/>
                </a:cxn>
                <a:cxn ang="0">
                  <a:pos x="633" y="28"/>
                </a:cxn>
                <a:cxn ang="0">
                  <a:pos x="596" y="67"/>
                </a:cxn>
                <a:cxn ang="0">
                  <a:pos x="540" y="117"/>
                </a:cxn>
                <a:cxn ang="0">
                  <a:pos x="471" y="179"/>
                </a:cxn>
                <a:cxn ang="0">
                  <a:pos x="385" y="257"/>
                </a:cxn>
                <a:cxn ang="0">
                  <a:pos x="341" y="296"/>
                </a:cxn>
                <a:cxn ang="0">
                  <a:pos x="248" y="379"/>
                </a:cxn>
                <a:cxn ang="0">
                  <a:pos x="149" y="468"/>
                </a:cxn>
                <a:cxn ang="0">
                  <a:pos x="87" y="524"/>
                </a:cxn>
                <a:cxn ang="0">
                  <a:pos x="56" y="541"/>
                </a:cxn>
                <a:cxn ang="0">
                  <a:pos x="31" y="546"/>
                </a:cxn>
                <a:cxn ang="0">
                  <a:pos x="12" y="552"/>
                </a:cxn>
                <a:cxn ang="0">
                  <a:pos x="0" y="552"/>
                </a:cxn>
                <a:cxn ang="0">
                  <a:pos x="62" y="552"/>
                </a:cxn>
                <a:cxn ang="0">
                  <a:pos x="198" y="552"/>
                </a:cxn>
                <a:cxn ang="0">
                  <a:pos x="329" y="552"/>
                </a:cxn>
                <a:cxn ang="0">
                  <a:pos x="391" y="552"/>
                </a:cxn>
                <a:cxn ang="0">
                  <a:pos x="409" y="552"/>
                </a:cxn>
                <a:cxn ang="0">
                  <a:pos x="440" y="552"/>
                </a:cxn>
                <a:cxn ang="0">
                  <a:pos x="465" y="546"/>
                </a:cxn>
                <a:cxn ang="0">
                  <a:pos x="484" y="546"/>
                </a:cxn>
                <a:cxn ang="0">
                  <a:pos x="502" y="535"/>
                </a:cxn>
                <a:cxn ang="0">
                  <a:pos x="515" y="524"/>
                </a:cxn>
                <a:cxn ang="0">
                  <a:pos x="558" y="485"/>
                </a:cxn>
                <a:cxn ang="0">
                  <a:pos x="614" y="435"/>
                </a:cxn>
                <a:cxn ang="0">
                  <a:pos x="689" y="368"/>
                </a:cxn>
                <a:cxn ang="0">
                  <a:pos x="775" y="290"/>
                </a:cxn>
              </a:cxnLst>
              <a:rect l="0" t="0" r="r" b="b"/>
              <a:pathLst>
                <a:path w="1160" h="552">
                  <a:moveTo>
                    <a:pt x="775" y="290"/>
                  </a:moveTo>
                  <a:lnTo>
                    <a:pt x="819" y="251"/>
                  </a:lnTo>
                  <a:lnTo>
                    <a:pt x="912" y="167"/>
                  </a:lnTo>
                  <a:lnTo>
                    <a:pt x="1011" y="78"/>
                  </a:lnTo>
                  <a:lnTo>
                    <a:pt x="1073" y="23"/>
                  </a:lnTo>
                  <a:lnTo>
                    <a:pt x="1098" y="11"/>
                  </a:lnTo>
                  <a:lnTo>
                    <a:pt x="1129" y="0"/>
                  </a:lnTo>
                  <a:lnTo>
                    <a:pt x="1148" y="0"/>
                  </a:lnTo>
                  <a:lnTo>
                    <a:pt x="1160" y="0"/>
                  </a:lnTo>
                  <a:lnTo>
                    <a:pt x="1092" y="0"/>
                  </a:lnTo>
                  <a:lnTo>
                    <a:pt x="949" y="0"/>
                  </a:lnTo>
                  <a:lnTo>
                    <a:pt x="800" y="0"/>
                  </a:lnTo>
                  <a:lnTo>
                    <a:pt x="732" y="0"/>
                  </a:lnTo>
                  <a:lnTo>
                    <a:pt x="720" y="0"/>
                  </a:lnTo>
                  <a:lnTo>
                    <a:pt x="695" y="0"/>
                  </a:lnTo>
                  <a:lnTo>
                    <a:pt x="664" y="11"/>
                  </a:lnTo>
                  <a:lnTo>
                    <a:pt x="633" y="28"/>
                  </a:lnTo>
                  <a:lnTo>
                    <a:pt x="596" y="67"/>
                  </a:lnTo>
                  <a:lnTo>
                    <a:pt x="540" y="117"/>
                  </a:lnTo>
                  <a:lnTo>
                    <a:pt x="471" y="179"/>
                  </a:lnTo>
                  <a:lnTo>
                    <a:pt x="385" y="257"/>
                  </a:lnTo>
                  <a:lnTo>
                    <a:pt x="341" y="296"/>
                  </a:lnTo>
                  <a:lnTo>
                    <a:pt x="248" y="379"/>
                  </a:lnTo>
                  <a:lnTo>
                    <a:pt x="149" y="468"/>
                  </a:lnTo>
                  <a:lnTo>
                    <a:pt x="87" y="524"/>
                  </a:lnTo>
                  <a:lnTo>
                    <a:pt x="56" y="541"/>
                  </a:lnTo>
                  <a:lnTo>
                    <a:pt x="31" y="546"/>
                  </a:lnTo>
                  <a:lnTo>
                    <a:pt x="12" y="552"/>
                  </a:lnTo>
                  <a:lnTo>
                    <a:pt x="0" y="552"/>
                  </a:lnTo>
                  <a:lnTo>
                    <a:pt x="62" y="552"/>
                  </a:lnTo>
                  <a:lnTo>
                    <a:pt x="198" y="552"/>
                  </a:lnTo>
                  <a:lnTo>
                    <a:pt x="329" y="552"/>
                  </a:lnTo>
                  <a:lnTo>
                    <a:pt x="391" y="552"/>
                  </a:lnTo>
                  <a:lnTo>
                    <a:pt x="409" y="552"/>
                  </a:lnTo>
                  <a:lnTo>
                    <a:pt x="440" y="552"/>
                  </a:lnTo>
                  <a:lnTo>
                    <a:pt x="465" y="546"/>
                  </a:lnTo>
                  <a:lnTo>
                    <a:pt x="484" y="546"/>
                  </a:lnTo>
                  <a:lnTo>
                    <a:pt x="502" y="535"/>
                  </a:lnTo>
                  <a:lnTo>
                    <a:pt x="515" y="524"/>
                  </a:lnTo>
                  <a:lnTo>
                    <a:pt x="558" y="485"/>
                  </a:lnTo>
                  <a:lnTo>
                    <a:pt x="614" y="435"/>
                  </a:lnTo>
                  <a:lnTo>
                    <a:pt x="689" y="368"/>
                  </a:lnTo>
                  <a:lnTo>
                    <a:pt x="775" y="290"/>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66" name="Freeform 842"/>
            <p:cNvSpPr>
              <a:spLocks/>
            </p:cNvSpPr>
            <p:nvPr/>
          </p:nvSpPr>
          <p:spPr bwMode="auto">
            <a:xfrm>
              <a:off x="1931" y="10111"/>
              <a:ext cx="719" cy="552"/>
            </a:xfrm>
            <a:custGeom>
              <a:avLst/>
              <a:gdLst/>
              <a:ahLst/>
              <a:cxnLst>
                <a:cxn ang="0">
                  <a:pos x="719" y="0"/>
                </a:cxn>
                <a:cxn ang="0">
                  <a:pos x="701" y="0"/>
                </a:cxn>
                <a:cxn ang="0">
                  <a:pos x="676" y="0"/>
                </a:cxn>
                <a:cxn ang="0">
                  <a:pos x="645" y="11"/>
                </a:cxn>
                <a:cxn ang="0">
                  <a:pos x="620" y="28"/>
                </a:cxn>
                <a:cxn ang="0">
                  <a:pos x="533" y="112"/>
                </a:cxn>
                <a:cxn ang="0">
                  <a:pos x="359" y="268"/>
                </a:cxn>
                <a:cxn ang="0">
                  <a:pos x="186" y="424"/>
                </a:cxn>
                <a:cxn ang="0">
                  <a:pos x="93" y="507"/>
                </a:cxn>
                <a:cxn ang="0">
                  <a:pos x="68" y="530"/>
                </a:cxn>
                <a:cxn ang="0">
                  <a:pos x="49" y="541"/>
                </a:cxn>
                <a:cxn ang="0">
                  <a:pos x="24" y="546"/>
                </a:cxn>
                <a:cxn ang="0">
                  <a:pos x="0" y="552"/>
                </a:cxn>
              </a:cxnLst>
              <a:rect l="0" t="0" r="r" b="b"/>
              <a:pathLst>
                <a:path w="719" h="552">
                  <a:moveTo>
                    <a:pt x="719" y="0"/>
                  </a:moveTo>
                  <a:lnTo>
                    <a:pt x="701" y="0"/>
                  </a:lnTo>
                  <a:lnTo>
                    <a:pt x="676" y="0"/>
                  </a:lnTo>
                  <a:lnTo>
                    <a:pt x="645" y="11"/>
                  </a:lnTo>
                  <a:lnTo>
                    <a:pt x="620" y="28"/>
                  </a:lnTo>
                  <a:lnTo>
                    <a:pt x="533" y="112"/>
                  </a:lnTo>
                  <a:lnTo>
                    <a:pt x="359" y="268"/>
                  </a:lnTo>
                  <a:lnTo>
                    <a:pt x="186" y="424"/>
                  </a:lnTo>
                  <a:lnTo>
                    <a:pt x="93" y="507"/>
                  </a:lnTo>
                  <a:lnTo>
                    <a:pt x="68" y="530"/>
                  </a:lnTo>
                  <a:lnTo>
                    <a:pt x="49" y="541"/>
                  </a:lnTo>
                  <a:lnTo>
                    <a:pt x="24" y="546"/>
                  </a:lnTo>
                  <a:lnTo>
                    <a:pt x="0" y="552"/>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67" name="Freeform 843"/>
            <p:cNvSpPr>
              <a:spLocks/>
            </p:cNvSpPr>
            <p:nvPr/>
          </p:nvSpPr>
          <p:spPr bwMode="auto">
            <a:xfrm>
              <a:off x="1019" y="9638"/>
              <a:ext cx="576" cy="568"/>
            </a:xfrm>
            <a:custGeom>
              <a:avLst/>
              <a:gdLst/>
              <a:ahLst/>
              <a:cxnLst>
                <a:cxn ang="0">
                  <a:pos x="576" y="568"/>
                </a:cxn>
                <a:cxn ang="0">
                  <a:pos x="533" y="529"/>
                </a:cxn>
                <a:cxn ang="0">
                  <a:pos x="477" y="479"/>
                </a:cxn>
                <a:cxn ang="0">
                  <a:pos x="403" y="418"/>
                </a:cxn>
                <a:cxn ang="0">
                  <a:pos x="328" y="345"/>
                </a:cxn>
                <a:cxn ang="0">
                  <a:pos x="285" y="306"/>
                </a:cxn>
                <a:cxn ang="0">
                  <a:pos x="192" y="222"/>
                </a:cxn>
                <a:cxn ang="0">
                  <a:pos x="86" y="133"/>
                </a:cxn>
                <a:cxn ang="0">
                  <a:pos x="31" y="78"/>
                </a:cxn>
                <a:cxn ang="0">
                  <a:pos x="12" y="55"/>
                </a:cxn>
                <a:cxn ang="0">
                  <a:pos x="6" y="27"/>
                </a:cxn>
                <a:cxn ang="0">
                  <a:pos x="0" y="11"/>
                </a:cxn>
                <a:cxn ang="0">
                  <a:pos x="0" y="0"/>
                </a:cxn>
                <a:cxn ang="0">
                  <a:pos x="0" y="61"/>
                </a:cxn>
                <a:cxn ang="0">
                  <a:pos x="0" y="189"/>
                </a:cxn>
                <a:cxn ang="0">
                  <a:pos x="0" y="323"/>
                </a:cxn>
                <a:cxn ang="0">
                  <a:pos x="0" y="384"/>
                </a:cxn>
                <a:cxn ang="0">
                  <a:pos x="0" y="395"/>
                </a:cxn>
                <a:cxn ang="0">
                  <a:pos x="6" y="418"/>
                </a:cxn>
                <a:cxn ang="0">
                  <a:pos x="12" y="445"/>
                </a:cxn>
                <a:cxn ang="0">
                  <a:pos x="37" y="473"/>
                </a:cxn>
                <a:cxn ang="0">
                  <a:pos x="80" y="512"/>
                </a:cxn>
                <a:cxn ang="0">
                  <a:pos x="142" y="562"/>
                </a:cxn>
                <a:cxn ang="0">
                  <a:pos x="576" y="568"/>
                </a:cxn>
              </a:cxnLst>
              <a:rect l="0" t="0" r="r" b="b"/>
              <a:pathLst>
                <a:path w="576" h="568">
                  <a:moveTo>
                    <a:pt x="576" y="568"/>
                  </a:moveTo>
                  <a:lnTo>
                    <a:pt x="533" y="529"/>
                  </a:lnTo>
                  <a:lnTo>
                    <a:pt x="477" y="479"/>
                  </a:lnTo>
                  <a:lnTo>
                    <a:pt x="403" y="418"/>
                  </a:lnTo>
                  <a:lnTo>
                    <a:pt x="328" y="345"/>
                  </a:lnTo>
                  <a:lnTo>
                    <a:pt x="285" y="306"/>
                  </a:lnTo>
                  <a:lnTo>
                    <a:pt x="192" y="222"/>
                  </a:lnTo>
                  <a:lnTo>
                    <a:pt x="86" y="133"/>
                  </a:lnTo>
                  <a:lnTo>
                    <a:pt x="31" y="78"/>
                  </a:lnTo>
                  <a:lnTo>
                    <a:pt x="12" y="55"/>
                  </a:lnTo>
                  <a:lnTo>
                    <a:pt x="6" y="27"/>
                  </a:lnTo>
                  <a:lnTo>
                    <a:pt x="0" y="11"/>
                  </a:lnTo>
                  <a:lnTo>
                    <a:pt x="0" y="0"/>
                  </a:lnTo>
                  <a:lnTo>
                    <a:pt x="0" y="61"/>
                  </a:lnTo>
                  <a:lnTo>
                    <a:pt x="0" y="189"/>
                  </a:lnTo>
                  <a:lnTo>
                    <a:pt x="0" y="323"/>
                  </a:lnTo>
                  <a:lnTo>
                    <a:pt x="0" y="384"/>
                  </a:lnTo>
                  <a:lnTo>
                    <a:pt x="0" y="395"/>
                  </a:lnTo>
                  <a:lnTo>
                    <a:pt x="6" y="418"/>
                  </a:lnTo>
                  <a:lnTo>
                    <a:pt x="12" y="445"/>
                  </a:lnTo>
                  <a:lnTo>
                    <a:pt x="37" y="473"/>
                  </a:lnTo>
                  <a:lnTo>
                    <a:pt x="80" y="512"/>
                  </a:lnTo>
                  <a:lnTo>
                    <a:pt x="142" y="562"/>
                  </a:lnTo>
                  <a:lnTo>
                    <a:pt x="576" y="568"/>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68" name="Freeform 844"/>
            <p:cNvSpPr>
              <a:spLocks/>
            </p:cNvSpPr>
            <p:nvPr/>
          </p:nvSpPr>
          <p:spPr bwMode="auto">
            <a:xfrm>
              <a:off x="1019" y="9821"/>
              <a:ext cx="347" cy="374"/>
            </a:xfrm>
            <a:custGeom>
              <a:avLst/>
              <a:gdLst/>
              <a:ahLst/>
              <a:cxnLst>
                <a:cxn ang="0">
                  <a:pos x="347" y="374"/>
                </a:cxn>
                <a:cxn ang="0">
                  <a:pos x="272" y="307"/>
                </a:cxn>
                <a:cxn ang="0">
                  <a:pos x="173" y="218"/>
                </a:cxn>
                <a:cxn ang="0">
                  <a:pos x="80" y="134"/>
                </a:cxn>
                <a:cxn ang="0">
                  <a:pos x="37" y="95"/>
                </a:cxn>
                <a:cxn ang="0">
                  <a:pos x="24" y="84"/>
                </a:cxn>
                <a:cxn ang="0">
                  <a:pos x="12" y="67"/>
                </a:cxn>
                <a:cxn ang="0">
                  <a:pos x="6" y="39"/>
                </a:cxn>
                <a:cxn ang="0">
                  <a:pos x="0" y="0"/>
                </a:cxn>
              </a:cxnLst>
              <a:rect l="0" t="0" r="r" b="b"/>
              <a:pathLst>
                <a:path w="347" h="374">
                  <a:moveTo>
                    <a:pt x="347" y="374"/>
                  </a:moveTo>
                  <a:lnTo>
                    <a:pt x="272" y="307"/>
                  </a:lnTo>
                  <a:lnTo>
                    <a:pt x="173" y="218"/>
                  </a:lnTo>
                  <a:lnTo>
                    <a:pt x="80" y="134"/>
                  </a:lnTo>
                  <a:lnTo>
                    <a:pt x="37" y="95"/>
                  </a:lnTo>
                  <a:lnTo>
                    <a:pt x="24" y="84"/>
                  </a:lnTo>
                  <a:lnTo>
                    <a:pt x="12" y="67"/>
                  </a:lnTo>
                  <a:lnTo>
                    <a:pt x="6" y="39"/>
                  </a:lnTo>
                  <a:lnTo>
                    <a:pt x="0"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69" name="Freeform 845"/>
            <p:cNvSpPr>
              <a:spLocks/>
            </p:cNvSpPr>
            <p:nvPr/>
          </p:nvSpPr>
          <p:spPr bwMode="auto">
            <a:xfrm>
              <a:off x="1161" y="8924"/>
              <a:ext cx="472" cy="480"/>
            </a:xfrm>
            <a:custGeom>
              <a:avLst/>
              <a:gdLst/>
              <a:ahLst/>
              <a:cxnLst>
                <a:cxn ang="0">
                  <a:pos x="434" y="0"/>
                </a:cxn>
                <a:cxn ang="0">
                  <a:pos x="441" y="6"/>
                </a:cxn>
                <a:cxn ang="0">
                  <a:pos x="447" y="11"/>
                </a:cxn>
                <a:cxn ang="0">
                  <a:pos x="459" y="28"/>
                </a:cxn>
                <a:cxn ang="0">
                  <a:pos x="466" y="45"/>
                </a:cxn>
                <a:cxn ang="0">
                  <a:pos x="472" y="62"/>
                </a:cxn>
                <a:cxn ang="0">
                  <a:pos x="472" y="84"/>
                </a:cxn>
                <a:cxn ang="0">
                  <a:pos x="472" y="112"/>
                </a:cxn>
                <a:cxn ang="0">
                  <a:pos x="472" y="128"/>
                </a:cxn>
                <a:cxn ang="0">
                  <a:pos x="472" y="184"/>
                </a:cxn>
                <a:cxn ang="0">
                  <a:pos x="472" y="301"/>
                </a:cxn>
                <a:cxn ang="0">
                  <a:pos x="472" y="424"/>
                </a:cxn>
                <a:cxn ang="0">
                  <a:pos x="472" y="480"/>
                </a:cxn>
                <a:cxn ang="0">
                  <a:pos x="472" y="452"/>
                </a:cxn>
                <a:cxn ang="0">
                  <a:pos x="441" y="402"/>
                </a:cxn>
                <a:cxn ang="0">
                  <a:pos x="385" y="346"/>
                </a:cxn>
                <a:cxn ang="0">
                  <a:pos x="279" y="257"/>
                </a:cxn>
                <a:cxn ang="0">
                  <a:pos x="186" y="173"/>
                </a:cxn>
                <a:cxn ang="0">
                  <a:pos x="149" y="134"/>
                </a:cxn>
                <a:cxn ang="0">
                  <a:pos x="68" y="62"/>
                </a:cxn>
                <a:cxn ang="0">
                  <a:pos x="0" y="0"/>
                </a:cxn>
                <a:cxn ang="0">
                  <a:pos x="434" y="0"/>
                </a:cxn>
              </a:cxnLst>
              <a:rect l="0" t="0" r="r" b="b"/>
              <a:pathLst>
                <a:path w="472" h="480">
                  <a:moveTo>
                    <a:pt x="434" y="0"/>
                  </a:moveTo>
                  <a:lnTo>
                    <a:pt x="441" y="6"/>
                  </a:lnTo>
                  <a:lnTo>
                    <a:pt x="447" y="11"/>
                  </a:lnTo>
                  <a:lnTo>
                    <a:pt x="459" y="28"/>
                  </a:lnTo>
                  <a:lnTo>
                    <a:pt x="466" y="45"/>
                  </a:lnTo>
                  <a:lnTo>
                    <a:pt x="472" y="62"/>
                  </a:lnTo>
                  <a:lnTo>
                    <a:pt x="472" y="84"/>
                  </a:lnTo>
                  <a:lnTo>
                    <a:pt x="472" y="112"/>
                  </a:lnTo>
                  <a:lnTo>
                    <a:pt x="472" y="128"/>
                  </a:lnTo>
                  <a:lnTo>
                    <a:pt x="472" y="184"/>
                  </a:lnTo>
                  <a:lnTo>
                    <a:pt x="472" y="301"/>
                  </a:lnTo>
                  <a:lnTo>
                    <a:pt x="472" y="424"/>
                  </a:lnTo>
                  <a:lnTo>
                    <a:pt x="472" y="480"/>
                  </a:lnTo>
                  <a:lnTo>
                    <a:pt x="472" y="452"/>
                  </a:lnTo>
                  <a:lnTo>
                    <a:pt x="441" y="402"/>
                  </a:lnTo>
                  <a:lnTo>
                    <a:pt x="385" y="346"/>
                  </a:lnTo>
                  <a:lnTo>
                    <a:pt x="279" y="257"/>
                  </a:lnTo>
                  <a:lnTo>
                    <a:pt x="186" y="173"/>
                  </a:lnTo>
                  <a:lnTo>
                    <a:pt x="149" y="134"/>
                  </a:lnTo>
                  <a:lnTo>
                    <a:pt x="68" y="62"/>
                  </a:lnTo>
                  <a:lnTo>
                    <a:pt x="0" y="0"/>
                  </a:lnTo>
                  <a:lnTo>
                    <a:pt x="434" y="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70" name="Freeform 846"/>
            <p:cNvSpPr>
              <a:spLocks/>
            </p:cNvSpPr>
            <p:nvPr/>
          </p:nvSpPr>
          <p:spPr bwMode="auto">
            <a:xfrm>
              <a:off x="1397" y="8947"/>
              <a:ext cx="236" cy="267"/>
            </a:xfrm>
            <a:custGeom>
              <a:avLst/>
              <a:gdLst/>
              <a:ahLst/>
              <a:cxnLst>
                <a:cxn ang="0">
                  <a:pos x="236" y="267"/>
                </a:cxn>
                <a:cxn ang="0">
                  <a:pos x="236" y="250"/>
                </a:cxn>
                <a:cxn ang="0">
                  <a:pos x="230" y="222"/>
                </a:cxn>
                <a:cxn ang="0">
                  <a:pos x="223" y="200"/>
                </a:cxn>
                <a:cxn ang="0">
                  <a:pos x="205" y="178"/>
                </a:cxn>
                <a:cxn ang="0">
                  <a:pos x="180" y="156"/>
                </a:cxn>
                <a:cxn ang="0">
                  <a:pos x="136" y="117"/>
                </a:cxn>
                <a:cxn ang="0">
                  <a:pos x="74" y="61"/>
                </a:cxn>
                <a:cxn ang="0">
                  <a:pos x="0" y="0"/>
                </a:cxn>
              </a:cxnLst>
              <a:rect l="0" t="0" r="r" b="b"/>
              <a:pathLst>
                <a:path w="236" h="267">
                  <a:moveTo>
                    <a:pt x="236" y="267"/>
                  </a:moveTo>
                  <a:lnTo>
                    <a:pt x="236" y="250"/>
                  </a:lnTo>
                  <a:lnTo>
                    <a:pt x="230" y="222"/>
                  </a:lnTo>
                  <a:lnTo>
                    <a:pt x="223" y="200"/>
                  </a:lnTo>
                  <a:lnTo>
                    <a:pt x="205" y="178"/>
                  </a:lnTo>
                  <a:lnTo>
                    <a:pt x="180" y="156"/>
                  </a:lnTo>
                  <a:lnTo>
                    <a:pt x="136" y="117"/>
                  </a:lnTo>
                  <a:lnTo>
                    <a:pt x="74" y="61"/>
                  </a:lnTo>
                  <a:lnTo>
                    <a:pt x="0"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71" name="Freeform 847"/>
            <p:cNvSpPr>
              <a:spLocks/>
            </p:cNvSpPr>
            <p:nvPr/>
          </p:nvSpPr>
          <p:spPr bwMode="auto">
            <a:xfrm>
              <a:off x="1260" y="8913"/>
              <a:ext cx="131" cy="1299"/>
            </a:xfrm>
            <a:custGeom>
              <a:avLst/>
              <a:gdLst/>
              <a:ahLst/>
              <a:cxnLst>
                <a:cxn ang="0">
                  <a:pos x="0" y="11"/>
                </a:cxn>
                <a:cxn ang="0">
                  <a:pos x="0" y="1299"/>
                </a:cxn>
                <a:cxn ang="0">
                  <a:pos x="131" y="1299"/>
                </a:cxn>
                <a:cxn ang="0">
                  <a:pos x="131" y="0"/>
                </a:cxn>
                <a:cxn ang="0">
                  <a:pos x="0" y="11"/>
                </a:cxn>
              </a:cxnLst>
              <a:rect l="0" t="0" r="r" b="b"/>
              <a:pathLst>
                <a:path w="131" h="1299">
                  <a:moveTo>
                    <a:pt x="0" y="11"/>
                  </a:moveTo>
                  <a:lnTo>
                    <a:pt x="0" y="1299"/>
                  </a:lnTo>
                  <a:lnTo>
                    <a:pt x="131" y="1299"/>
                  </a:lnTo>
                  <a:lnTo>
                    <a:pt x="131" y="0"/>
                  </a:lnTo>
                  <a:lnTo>
                    <a:pt x="0" y="11"/>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72" name="Line 848"/>
            <p:cNvSpPr>
              <a:spLocks noChangeShapeType="1"/>
            </p:cNvSpPr>
            <p:nvPr/>
          </p:nvSpPr>
          <p:spPr bwMode="auto">
            <a:xfrm flipV="1">
              <a:off x="1391" y="8986"/>
              <a:ext cx="1" cy="123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73" name="Line 849"/>
            <p:cNvSpPr>
              <a:spLocks noChangeShapeType="1"/>
            </p:cNvSpPr>
            <p:nvPr/>
          </p:nvSpPr>
          <p:spPr bwMode="auto">
            <a:xfrm>
              <a:off x="1260" y="8924"/>
              <a:ext cx="1" cy="1293"/>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74" name="Freeform 850"/>
            <p:cNvSpPr>
              <a:spLocks/>
            </p:cNvSpPr>
            <p:nvPr/>
          </p:nvSpPr>
          <p:spPr bwMode="auto">
            <a:xfrm>
              <a:off x="1019" y="9008"/>
              <a:ext cx="614" cy="1036"/>
            </a:xfrm>
            <a:custGeom>
              <a:avLst/>
              <a:gdLst/>
              <a:ahLst/>
              <a:cxnLst>
                <a:cxn ang="0">
                  <a:pos x="291" y="340"/>
                </a:cxn>
                <a:cxn ang="0">
                  <a:pos x="328" y="306"/>
                </a:cxn>
                <a:cxn ang="0">
                  <a:pos x="428" y="217"/>
                </a:cxn>
                <a:cxn ang="0">
                  <a:pos x="527" y="128"/>
                </a:cxn>
                <a:cxn ang="0">
                  <a:pos x="583" y="78"/>
                </a:cxn>
                <a:cxn ang="0">
                  <a:pos x="601" y="56"/>
                </a:cxn>
                <a:cxn ang="0">
                  <a:pos x="614" y="28"/>
                </a:cxn>
                <a:cxn ang="0">
                  <a:pos x="614" y="11"/>
                </a:cxn>
                <a:cxn ang="0">
                  <a:pos x="614" y="0"/>
                </a:cxn>
                <a:cxn ang="0">
                  <a:pos x="614" y="61"/>
                </a:cxn>
                <a:cxn ang="0">
                  <a:pos x="614" y="189"/>
                </a:cxn>
                <a:cxn ang="0">
                  <a:pos x="614" y="318"/>
                </a:cxn>
                <a:cxn ang="0">
                  <a:pos x="614" y="379"/>
                </a:cxn>
                <a:cxn ang="0">
                  <a:pos x="614" y="390"/>
                </a:cxn>
                <a:cxn ang="0">
                  <a:pos x="614" y="412"/>
                </a:cxn>
                <a:cxn ang="0">
                  <a:pos x="601" y="440"/>
                </a:cxn>
                <a:cxn ang="0">
                  <a:pos x="583" y="468"/>
                </a:cxn>
                <a:cxn ang="0">
                  <a:pos x="539" y="507"/>
                </a:cxn>
                <a:cxn ang="0">
                  <a:pos x="483" y="557"/>
                </a:cxn>
                <a:cxn ang="0">
                  <a:pos x="409" y="618"/>
                </a:cxn>
                <a:cxn ang="0">
                  <a:pos x="328" y="696"/>
                </a:cxn>
                <a:cxn ang="0">
                  <a:pos x="285" y="730"/>
                </a:cxn>
                <a:cxn ang="0">
                  <a:pos x="192" y="813"/>
                </a:cxn>
                <a:cxn ang="0">
                  <a:pos x="93" y="903"/>
                </a:cxn>
                <a:cxn ang="0">
                  <a:pos x="31" y="964"/>
                </a:cxn>
                <a:cxn ang="0">
                  <a:pos x="12" y="992"/>
                </a:cxn>
                <a:cxn ang="0">
                  <a:pos x="0" y="1014"/>
                </a:cxn>
                <a:cxn ang="0">
                  <a:pos x="0" y="1031"/>
                </a:cxn>
                <a:cxn ang="0">
                  <a:pos x="0" y="1036"/>
                </a:cxn>
                <a:cxn ang="0">
                  <a:pos x="0" y="986"/>
                </a:cxn>
                <a:cxn ang="0">
                  <a:pos x="0" y="864"/>
                </a:cxn>
                <a:cxn ang="0">
                  <a:pos x="0" y="747"/>
                </a:cxn>
                <a:cxn ang="0">
                  <a:pos x="0" y="685"/>
                </a:cxn>
                <a:cxn ang="0">
                  <a:pos x="0" y="674"/>
                </a:cxn>
                <a:cxn ang="0">
                  <a:pos x="0" y="641"/>
                </a:cxn>
                <a:cxn ang="0">
                  <a:pos x="0" y="624"/>
                </a:cxn>
                <a:cxn ang="0">
                  <a:pos x="6" y="607"/>
                </a:cxn>
                <a:cxn ang="0">
                  <a:pos x="12" y="591"/>
                </a:cxn>
                <a:cxn ang="0">
                  <a:pos x="24" y="574"/>
                </a:cxn>
                <a:cxn ang="0">
                  <a:pos x="68" y="540"/>
                </a:cxn>
                <a:cxn ang="0">
                  <a:pos x="130" y="485"/>
                </a:cxn>
                <a:cxn ang="0">
                  <a:pos x="204" y="423"/>
                </a:cxn>
                <a:cxn ang="0">
                  <a:pos x="291" y="340"/>
                </a:cxn>
              </a:cxnLst>
              <a:rect l="0" t="0" r="r" b="b"/>
              <a:pathLst>
                <a:path w="614" h="1036">
                  <a:moveTo>
                    <a:pt x="291" y="340"/>
                  </a:moveTo>
                  <a:lnTo>
                    <a:pt x="328" y="306"/>
                  </a:lnTo>
                  <a:lnTo>
                    <a:pt x="428" y="217"/>
                  </a:lnTo>
                  <a:lnTo>
                    <a:pt x="527" y="128"/>
                  </a:lnTo>
                  <a:lnTo>
                    <a:pt x="583" y="78"/>
                  </a:lnTo>
                  <a:lnTo>
                    <a:pt x="601" y="56"/>
                  </a:lnTo>
                  <a:lnTo>
                    <a:pt x="614" y="28"/>
                  </a:lnTo>
                  <a:lnTo>
                    <a:pt x="614" y="11"/>
                  </a:lnTo>
                  <a:lnTo>
                    <a:pt x="614" y="0"/>
                  </a:lnTo>
                  <a:lnTo>
                    <a:pt x="614" y="61"/>
                  </a:lnTo>
                  <a:lnTo>
                    <a:pt x="614" y="189"/>
                  </a:lnTo>
                  <a:lnTo>
                    <a:pt x="614" y="318"/>
                  </a:lnTo>
                  <a:lnTo>
                    <a:pt x="614" y="379"/>
                  </a:lnTo>
                  <a:lnTo>
                    <a:pt x="614" y="390"/>
                  </a:lnTo>
                  <a:lnTo>
                    <a:pt x="614" y="412"/>
                  </a:lnTo>
                  <a:lnTo>
                    <a:pt x="601" y="440"/>
                  </a:lnTo>
                  <a:lnTo>
                    <a:pt x="583" y="468"/>
                  </a:lnTo>
                  <a:lnTo>
                    <a:pt x="539" y="507"/>
                  </a:lnTo>
                  <a:lnTo>
                    <a:pt x="483" y="557"/>
                  </a:lnTo>
                  <a:lnTo>
                    <a:pt x="409" y="618"/>
                  </a:lnTo>
                  <a:lnTo>
                    <a:pt x="328" y="696"/>
                  </a:lnTo>
                  <a:lnTo>
                    <a:pt x="285" y="730"/>
                  </a:lnTo>
                  <a:lnTo>
                    <a:pt x="192" y="813"/>
                  </a:lnTo>
                  <a:lnTo>
                    <a:pt x="93" y="903"/>
                  </a:lnTo>
                  <a:lnTo>
                    <a:pt x="31" y="964"/>
                  </a:lnTo>
                  <a:lnTo>
                    <a:pt x="12" y="992"/>
                  </a:lnTo>
                  <a:lnTo>
                    <a:pt x="0" y="1014"/>
                  </a:lnTo>
                  <a:lnTo>
                    <a:pt x="0" y="1031"/>
                  </a:lnTo>
                  <a:lnTo>
                    <a:pt x="0" y="1036"/>
                  </a:lnTo>
                  <a:lnTo>
                    <a:pt x="0" y="986"/>
                  </a:lnTo>
                  <a:lnTo>
                    <a:pt x="0" y="864"/>
                  </a:lnTo>
                  <a:lnTo>
                    <a:pt x="0" y="747"/>
                  </a:lnTo>
                  <a:lnTo>
                    <a:pt x="0" y="685"/>
                  </a:lnTo>
                  <a:lnTo>
                    <a:pt x="0" y="674"/>
                  </a:lnTo>
                  <a:lnTo>
                    <a:pt x="0" y="641"/>
                  </a:lnTo>
                  <a:lnTo>
                    <a:pt x="0" y="624"/>
                  </a:lnTo>
                  <a:lnTo>
                    <a:pt x="6" y="607"/>
                  </a:lnTo>
                  <a:lnTo>
                    <a:pt x="12" y="591"/>
                  </a:lnTo>
                  <a:lnTo>
                    <a:pt x="24" y="574"/>
                  </a:lnTo>
                  <a:lnTo>
                    <a:pt x="68" y="540"/>
                  </a:lnTo>
                  <a:lnTo>
                    <a:pt x="130" y="485"/>
                  </a:lnTo>
                  <a:lnTo>
                    <a:pt x="204" y="423"/>
                  </a:lnTo>
                  <a:lnTo>
                    <a:pt x="291" y="340"/>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75" name="Freeform 851"/>
            <p:cNvSpPr>
              <a:spLocks/>
            </p:cNvSpPr>
            <p:nvPr/>
          </p:nvSpPr>
          <p:spPr bwMode="auto">
            <a:xfrm>
              <a:off x="1019" y="9008"/>
              <a:ext cx="614" cy="1036"/>
            </a:xfrm>
            <a:custGeom>
              <a:avLst/>
              <a:gdLst/>
              <a:ahLst/>
              <a:cxnLst>
                <a:cxn ang="0">
                  <a:pos x="291" y="340"/>
                </a:cxn>
                <a:cxn ang="0">
                  <a:pos x="328" y="306"/>
                </a:cxn>
                <a:cxn ang="0">
                  <a:pos x="428" y="217"/>
                </a:cxn>
                <a:cxn ang="0">
                  <a:pos x="527" y="128"/>
                </a:cxn>
                <a:cxn ang="0">
                  <a:pos x="583" y="78"/>
                </a:cxn>
                <a:cxn ang="0">
                  <a:pos x="601" y="56"/>
                </a:cxn>
                <a:cxn ang="0">
                  <a:pos x="614" y="28"/>
                </a:cxn>
                <a:cxn ang="0">
                  <a:pos x="614" y="11"/>
                </a:cxn>
                <a:cxn ang="0">
                  <a:pos x="614" y="0"/>
                </a:cxn>
                <a:cxn ang="0">
                  <a:pos x="614" y="61"/>
                </a:cxn>
                <a:cxn ang="0">
                  <a:pos x="614" y="189"/>
                </a:cxn>
                <a:cxn ang="0">
                  <a:pos x="614" y="318"/>
                </a:cxn>
                <a:cxn ang="0">
                  <a:pos x="614" y="379"/>
                </a:cxn>
                <a:cxn ang="0">
                  <a:pos x="614" y="390"/>
                </a:cxn>
                <a:cxn ang="0">
                  <a:pos x="614" y="412"/>
                </a:cxn>
                <a:cxn ang="0">
                  <a:pos x="601" y="440"/>
                </a:cxn>
                <a:cxn ang="0">
                  <a:pos x="583" y="468"/>
                </a:cxn>
                <a:cxn ang="0">
                  <a:pos x="539" y="507"/>
                </a:cxn>
                <a:cxn ang="0">
                  <a:pos x="483" y="557"/>
                </a:cxn>
                <a:cxn ang="0">
                  <a:pos x="409" y="618"/>
                </a:cxn>
                <a:cxn ang="0">
                  <a:pos x="328" y="696"/>
                </a:cxn>
                <a:cxn ang="0">
                  <a:pos x="285" y="730"/>
                </a:cxn>
                <a:cxn ang="0">
                  <a:pos x="192" y="813"/>
                </a:cxn>
                <a:cxn ang="0">
                  <a:pos x="93" y="903"/>
                </a:cxn>
                <a:cxn ang="0">
                  <a:pos x="31" y="964"/>
                </a:cxn>
                <a:cxn ang="0">
                  <a:pos x="12" y="992"/>
                </a:cxn>
                <a:cxn ang="0">
                  <a:pos x="0" y="1014"/>
                </a:cxn>
                <a:cxn ang="0">
                  <a:pos x="0" y="1031"/>
                </a:cxn>
                <a:cxn ang="0">
                  <a:pos x="0" y="1036"/>
                </a:cxn>
                <a:cxn ang="0">
                  <a:pos x="0" y="986"/>
                </a:cxn>
                <a:cxn ang="0">
                  <a:pos x="0" y="864"/>
                </a:cxn>
                <a:cxn ang="0">
                  <a:pos x="0" y="747"/>
                </a:cxn>
                <a:cxn ang="0">
                  <a:pos x="0" y="685"/>
                </a:cxn>
                <a:cxn ang="0">
                  <a:pos x="0" y="674"/>
                </a:cxn>
                <a:cxn ang="0">
                  <a:pos x="0" y="641"/>
                </a:cxn>
                <a:cxn ang="0">
                  <a:pos x="0" y="624"/>
                </a:cxn>
                <a:cxn ang="0">
                  <a:pos x="6" y="607"/>
                </a:cxn>
                <a:cxn ang="0">
                  <a:pos x="12" y="591"/>
                </a:cxn>
                <a:cxn ang="0">
                  <a:pos x="24" y="574"/>
                </a:cxn>
                <a:cxn ang="0">
                  <a:pos x="68" y="540"/>
                </a:cxn>
                <a:cxn ang="0">
                  <a:pos x="130" y="485"/>
                </a:cxn>
                <a:cxn ang="0">
                  <a:pos x="204" y="423"/>
                </a:cxn>
                <a:cxn ang="0">
                  <a:pos x="291" y="340"/>
                </a:cxn>
              </a:cxnLst>
              <a:rect l="0" t="0" r="r" b="b"/>
              <a:pathLst>
                <a:path w="614" h="1036">
                  <a:moveTo>
                    <a:pt x="291" y="340"/>
                  </a:moveTo>
                  <a:lnTo>
                    <a:pt x="328" y="306"/>
                  </a:lnTo>
                  <a:lnTo>
                    <a:pt x="428" y="217"/>
                  </a:lnTo>
                  <a:lnTo>
                    <a:pt x="527" y="128"/>
                  </a:lnTo>
                  <a:lnTo>
                    <a:pt x="583" y="78"/>
                  </a:lnTo>
                  <a:lnTo>
                    <a:pt x="601" y="56"/>
                  </a:lnTo>
                  <a:lnTo>
                    <a:pt x="614" y="28"/>
                  </a:lnTo>
                  <a:lnTo>
                    <a:pt x="614" y="11"/>
                  </a:lnTo>
                  <a:lnTo>
                    <a:pt x="614" y="0"/>
                  </a:lnTo>
                  <a:lnTo>
                    <a:pt x="614" y="61"/>
                  </a:lnTo>
                  <a:lnTo>
                    <a:pt x="614" y="189"/>
                  </a:lnTo>
                  <a:lnTo>
                    <a:pt x="614" y="318"/>
                  </a:lnTo>
                  <a:lnTo>
                    <a:pt x="614" y="379"/>
                  </a:lnTo>
                  <a:lnTo>
                    <a:pt x="614" y="390"/>
                  </a:lnTo>
                  <a:lnTo>
                    <a:pt x="614" y="412"/>
                  </a:lnTo>
                  <a:lnTo>
                    <a:pt x="601" y="440"/>
                  </a:lnTo>
                  <a:lnTo>
                    <a:pt x="583" y="468"/>
                  </a:lnTo>
                  <a:lnTo>
                    <a:pt x="539" y="507"/>
                  </a:lnTo>
                  <a:lnTo>
                    <a:pt x="483" y="557"/>
                  </a:lnTo>
                  <a:lnTo>
                    <a:pt x="409" y="618"/>
                  </a:lnTo>
                  <a:lnTo>
                    <a:pt x="328" y="696"/>
                  </a:lnTo>
                  <a:lnTo>
                    <a:pt x="285" y="730"/>
                  </a:lnTo>
                  <a:lnTo>
                    <a:pt x="192" y="813"/>
                  </a:lnTo>
                  <a:lnTo>
                    <a:pt x="93" y="903"/>
                  </a:lnTo>
                  <a:lnTo>
                    <a:pt x="31" y="964"/>
                  </a:lnTo>
                  <a:lnTo>
                    <a:pt x="12" y="992"/>
                  </a:lnTo>
                  <a:lnTo>
                    <a:pt x="0" y="1014"/>
                  </a:lnTo>
                  <a:lnTo>
                    <a:pt x="0" y="1031"/>
                  </a:lnTo>
                  <a:lnTo>
                    <a:pt x="0" y="1036"/>
                  </a:lnTo>
                  <a:lnTo>
                    <a:pt x="0" y="986"/>
                  </a:lnTo>
                  <a:lnTo>
                    <a:pt x="0" y="864"/>
                  </a:lnTo>
                  <a:lnTo>
                    <a:pt x="0" y="747"/>
                  </a:lnTo>
                  <a:lnTo>
                    <a:pt x="0" y="685"/>
                  </a:lnTo>
                  <a:lnTo>
                    <a:pt x="0" y="674"/>
                  </a:lnTo>
                  <a:lnTo>
                    <a:pt x="0" y="641"/>
                  </a:lnTo>
                  <a:lnTo>
                    <a:pt x="0" y="624"/>
                  </a:lnTo>
                  <a:lnTo>
                    <a:pt x="6" y="607"/>
                  </a:lnTo>
                  <a:lnTo>
                    <a:pt x="12" y="591"/>
                  </a:lnTo>
                  <a:lnTo>
                    <a:pt x="24" y="574"/>
                  </a:lnTo>
                  <a:lnTo>
                    <a:pt x="68" y="540"/>
                  </a:lnTo>
                  <a:lnTo>
                    <a:pt x="130" y="485"/>
                  </a:lnTo>
                  <a:lnTo>
                    <a:pt x="204" y="423"/>
                  </a:lnTo>
                  <a:lnTo>
                    <a:pt x="291" y="340"/>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76" name="Freeform 852"/>
            <p:cNvSpPr>
              <a:spLocks/>
            </p:cNvSpPr>
            <p:nvPr/>
          </p:nvSpPr>
          <p:spPr bwMode="auto">
            <a:xfrm>
              <a:off x="1019" y="9192"/>
              <a:ext cx="614" cy="652"/>
            </a:xfrm>
            <a:custGeom>
              <a:avLst/>
              <a:gdLst/>
              <a:ahLst/>
              <a:cxnLst>
                <a:cxn ang="0">
                  <a:pos x="614" y="0"/>
                </a:cxn>
                <a:cxn ang="0">
                  <a:pos x="614" y="22"/>
                </a:cxn>
                <a:cxn ang="0">
                  <a:pos x="608" y="44"/>
                </a:cxn>
                <a:cxn ang="0">
                  <a:pos x="601" y="67"/>
                </a:cxn>
                <a:cxn ang="0">
                  <a:pos x="583" y="89"/>
                </a:cxn>
                <a:cxn ang="0">
                  <a:pos x="490" y="173"/>
                </a:cxn>
                <a:cxn ang="0">
                  <a:pos x="316" y="329"/>
                </a:cxn>
                <a:cxn ang="0">
                  <a:pos x="142" y="485"/>
                </a:cxn>
                <a:cxn ang="0">
                  <a:pos x="49" y="568"/>
                </a:cxn>
                <a:cxn ang="0">
                  <a:pos x="24" y="590"/>
                </a:cxn>
                <a:cxn ang="0">
                  <a:pos x="12" y="607"/>
                </a:cxn>
                <a:cxn ang="0">
                  <a:pos x="0" y="629"/>
                </a:cxn>
                <a:cxn ang="0">
                  <a:pos x="0" y="652"/>
                </a:cxn>
              </a:cxnLst>
              <a:rect l="0" t="0" r="r" b="b"/>
              <a:pathLst>
                <a:path w="614" h="652">
                  <a:moveTo>
                    <a:pt x="614" y="0"/>
                  </a:moveTo>
                  <a:lnTo>
                    <a:pt x="614" y="22"/>
                  </a:lnTo>
                  <a:lnTo>
                    <a:pt x="608" y="44"/>
                  </a:lnTo>
                  <a:lnTo>
                    <a:pt x="601" y="67"/>
                  </a:lnTo>
                  <a:lnTo>
                    <a:pt x="583" y="89"/>
                  </a:lnTo>
                  <a:lnTo>
                    <a:pt x="490" y="173"/>
                  </a:lnTo>
                  <a:lnTo>
                    <a:pt x="316" y="329"/>
                  </a:lnTo>
                  <a:lnTo>
                    <a:pt x="142" y="485"/>
                  </a:lnTo>
                  <a:lnTo>
                    <a:pt x="49" y="568"/>
                  </a:lnTo>
                  <a:lnTo>
                    <a:pt x="24" y="590"/>
                  </a:lnTo>
                  <a:lnTo>
                    <a:pt x="12" y="607"/>
                  </a:lnTo>
                  <a:lnTo>
                    <a:pt x="0" y="629"/>
                  </a:lnTo>
                  <a:lnTo>
                    <a:pt x="0" y="652"/>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77" name="Freeform 853"/>
            <p:cNvSpPr>
              <a:spLocks/>
            </p:cNvSpPr>
            <p:nvPr/>
          </p:nvSpPr>
          <p:spPr bwMode="auto">
            <a:xfrm>
              <a:off x="888" y="10239"/>
              <a:ext cx="602" cy="547"/>
            </a:xfrm>
            <a:custGeom>
              <a:avLst/>
              <a:gdLst/>
              <a:ahLst/>
              <a:cxnLst>
                <a:cxn ang="0">
                  <a:pos x="559" y="0"/>
                </a:cxn>
                <a:cxn ang="0">
                  <a:pos x="453" y="56"/>
                </a:cxn>
                <a:cxn ang="0">
                  <a:pos x="360" y="112"/>
                </a:cxn>
                <a:cxn ang="0">
                  <a:pos x="279" y="162"/>
                </a:cxn>
                <a:cxn ang="0">
                  <a:pos x="211" y="212"/>
                </a:cxn>
                <a:cxn ang="0">
                  <a:pos x="155" y="257"/>
                </a:cxn>
                <a:cxn ang="0">
                  <a:pos x="112" y="301"/>
                </a:cxn>
                <a:cxn ang="0">
                  <a:pos x="75" y="340"/>
                </a:cxn>
                <a:cxn ang="0">
                  <a:pos x="44" y="374"/>
                </a:cxn>
                <a:cxn ang="0">
                  <a:pos x="25" y="407"/>
                </a:cxn>
                <a:cxn ang="0">
                  <a:pos x="13" y="435"/>
                </a:cxn>
                <a:cxn ang="0">
                  <a:pos x="0" y="463"/>
                </a:cxn>
                <a:cxn ang="0">
                  <a:pos x="0" y="485"/>
                </a:cxn>
                <a:cxn ang="0">
                  <a:pos x="0" y="519"/>
                </a:cxn>
                <a:cxn ang="0">
                  <a:pos x="6" y="541"/>
                </a:cxn>
                <a:cxn ang="0">
                  <a:pos x="31" y="547"/>
                </a:cxn>
                <a:cxn ang="0">
                  <a:pos x="68" y="547"/>
                </a:cxn>
                <a:cxn ang="0">
                  <a:pos x="93" y="547"/>
                </a:cxn>
                <a:cxn ang="0">
                  <a:pos x="124" y="535"/>
                </a:cxn>
                <a:cxn ang="0">
                  <a:pos x="155" y="524"/>
                </a:cxn>
                <a:cxn ang="0">
                  <a:pos x="193" y="502"/>
                </a:cxn>
                <a:cxn ang="0">
                  <a:pos x="230" y="480"/>
                </a:cxn>
                <a:cxn ang="0">
                  <a:pos x="273" y="446"/>
                </a:cxn>
                <a:cxn ang="0">
                  <a:pos x="323" y="402"/>
                </a:cxn>
                <a:cxn ang="0">
                  <a:pos x="366" y="352"/>
                </a:cxn>
                <a:cxn ang="0">
                  <a:pos x="422" y="290"/>
                </a:cxn>
                <a:cxn ang="0">
                  <a:pos x="478" y="218"/>
                </a:cxn>
                <a:cxn ang="0">
                  <a:pos x="540" y="134"/>
                </a:cxn>
                <a:cxn ang="0">
                  <a:pos x="602" y="39"/>
                </a:cxn>
                <a:cxn ang="0">
                  <a:pos x="559" y="0"/>
                </a:cxn>
              </a:cxnLst>
              <a:rect l="0" t="0" r="r" b="b"/>
              <a:pathLst>
                <a:path w="602" h="547">
                  <a:moveTo>
                    <a:pt x="559" y="0"/>
                  </a:moveTo>
                  <a:lnTo>
                    <a:pt x="453" y="56"/>
                  </a:lnTo>
                  <a:lnTo>
                    <a:pt x="360" y="112"/>
                  </a:lnTo>
                  <a:lnTo>
                    <a:pt x="279" y="162"/>
                  </a:lnTo>
                  <a:lnTo>
                    <a:pt x="211" y="212"/>
                  </a:lnTo>
                  <a:lnTo>
                    <a:pt x="155" y="257"/>
                  </a:lnTo>
                  <a:lnTo>
                    <a:pt x="112" y="301"/>
                  </a:lnTo>
                  <a:lnTo>
                    <a:pt x="75" y="340"/>
                  </a:lnTo>
                  <a:lnTo>
                    <a:pt x="44" y="374"/>
                  </a:lnTo>
                  <a:lnTo>
                    <a:pt x="25" y="407"/>
                  </a:lnTo>
                  <a:lnTo>
                    <a:pt x="13" y="435"/>
                  </a:lnTo>
                  <a:lnTo>
                    <a:pt x="0" y="463"/>
                  </a:lnTo>
                  <a:lnTo>
                    <a:pt x="0" y="485"/>
                  </a:lnTo>
                  <a:lnTo>
                    <a:pt x="0" y="519"/>
                  </a:lnTo>
                  <a:lnTo>
                    <a:pt x="6" y="541"/>
                  </a:lnTo>
                  <a:lnTo>
                    <a:pt x="31" y="547"/>
                  </a:lnTo>
                  <a:lnTo>
                    <a:pt x="68" y="547"/>
                  </a:lnTo>
                  <a:lnTo>
                    <a:pt x="93" y="547"/>
                  </a:lnTo>
                  <a:lnTo>
                    <a:pt x="124" y="535"/>
                  </a:lnTo>
                  <a:lnTo>
                    <a:pt x="155" y="524"/>
                  </a:lnTo>
                  <a:lnTo>
                    <a:pt x="193" y="502"/>
                  </a:lnTo>
                  <a:lnTo>
                    <a:pt x="230" y="480"/>
                  </a:lnTo>
                  <a:lnTo>
                    <a:pt x="273" y="446"/>
                  </a:lnTo>
                  <a:lnTo>
                    <a:pt x="323" y="402"/>
                  </a:lnTo>
                  <a:lnTo>
                    <a:pt x="366" y="352"/>
                  </a:lnTo>
                  <a:lnTo>
                    <a:pt x="422" y="290"/>
                  </a:lnTo>
                  <a:lnTo>
                    <a:pt x="478" y="218"/>
                  </a:lnTo>
                  <a:lnTo>
                    <a:pt x="540" y="134"/>
                  </a:lnTo>
                  <a:lnTo>
                    <a:pt x="602" y="39"/>
                  </a:lnTo>
                  <a:lnTo>
                    <a:pt x="559" y="0"/>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78" name="Freeform 854"/>
            <p:cNvSpPr>
              <a:spLocks/>
            </p:cNvSpPr>
            <p:nvPr/>
          </p:nvSpPr>
          <p:spPr bwMode="auto">
            <a:xfrm>
              <a:off x="888" y="10239"/>
              <a:ext cx="602" cy="547"/>
            </a:xfrm>
            <a:custGeom>
              <a:avLst/>
              <a:gdLst/>
              <a:ahLst/>
              <a:cxnLst>
                <a:cxn ang="0">
                  <a:pos x="559" y="0"/>
                </a:cxn>
                <a:cxn ang="0">
                  <a:pos x="453" y="56"/>
                </a:cxn>
                <a:cxn ang="0">
                  <a:pos x="360" y="112"/>
                </a:cxn>
                <a:cxn ang="0">
                  <a:pos x="279" y="162"/>
                </a:cxn>
                <a:cxn ang="0">
                  <a:pos x="211" y="212"/>
                </a:cxn>
                <a:cxn ang="0">
                  <a:pos x="155" y="257"/>
                </a:cxn>
                <a:cxn ang="0">
                  <a:pos x="112" y="301"/>
                </a:cxn>
                <a:cxn ang="0">
                  <a:pos x="75" y="340"/>
                </a:cxn>
                <a:cxn ang="0">
                  <a:pos x="44" y="374"/>
                </a:cxn>
                <a:cxn ang="0">
                  <a:pos x="25" y="407"/>
                </a:cxn>
                <a:cxn ang="0">
                  <a:pos x="13" y="435"/>
                </a:cxn>
                <a:cxn ang="0">
                  <a:pos x="0" y="463"/>
                </a:cxn>
                <a:cxn ang="0">
                  <a:pos x="0" y="485"/>
                </a:cxn>
                <a:cxn ang="0">
                  <a:pos x="0" y="519"/>
                </a:cxn>
                <a:cxn ang="0">
                  <a:pos x="6" y="541"/>
                </a:cxn>
                <a:cxn ang="0">
                  <a:pos x="31" y="547"/>
                </a:cxn>
                <a:cxn ang="0">
                  <a:pos x="68" y="547"/>
                </a:cxn>
                <a:cxn ang="0">
                  <a:pos x="93" y="547"/>
                </a:cxn>
                <a:cxn ang="0">
                  <a:pos x="124" y="535"/>
                </a:cxn>
                <a:cxn ang="0">
                  <a:pos x="155" y="524"/>
                </a:cxn>
                <a:cxn ang="0">
                  <a:pos x="193" y="502"/>
                </a:cxn>
                <a:cxn ang="0">
                  <a:pos x="230" y="480"/>
                </a:cxn>
                <a:cxn ang="0">
                  <a:pos x="273" y="446"/>
                </a:cxn>
                <a:cxn ang="0">
                  <a:pos x="323" y="402"/>
                </a:cxn>
                <a:cxn ang="0">
                  <a:pos x="366" y="352"/>
                </a:cxn>
                <a:cxn ang="0">
                  <a:pos x="422" y="290"/>
                </a:cxn>
                <a:cxn ang="0">
                  <a:pos x="478" y="218"/>
                </a:cxn>
                <a:cxn ang="0">
                  <a:pos x="540" y="134"/>
                </a:cxn>
                <a:cxn ang="0">
                  <a:pos x="602" y="39"/>
                </a:cxn>
                <a:cxn ang="0">
                  <a:pos x="559" y="0"/>
                </a:cxn>
              </a:cxnLst>
              <a:rect l="0" t="0" r="r" b="b"/>
              <a:pathLst>
                <a:path w="602" h="547">
                  <a:moveTo>
                    <a:pt x="559" y="0"/>
                  </a:moveTo>
                  <a:lnTo>
                    <a:pt x="453" y="56"/>
                  </a:lnTo>
                  <a:lnTo>
                    <a:pt x="360" y="112"/>
                  </a:lnTo>
                  <a:lnTo>
                    <a:pt x="279" y="162"/>
                  </a:lnTo>
                  <a:lnTo>
                    <a:pt x="211" y="212"/>
                  </a:lnTo>
                  <a:lnTo>
                    <a:pt x="155" y="257"/>
                  </a:lnTo>
                  <a:lnTo>
                    <a:pt x="112" y="301"/>
                  </a:lnTo>
                  <a:lnTo>
                    <a:pt x="75" y="340"/>
                  </a:lnTo>
                  <a:lnTo>
                    <a:pt x="44" y="374"/>
                  </a:lnTo>
                  <a:lnTo>
                    <a:pt x="25" y="407"/>
                  </a:lnTo>
                  <a:lnTo>
                    <a:pt x="13" y="435"/>
                  </a:lnTo>
                  <a:lnTo>
                    <a:pt x="0" y="463"/>
                  </a:lnTo>
                  <a:lnTo>
                    <a:pt x="0" y="485"/>
                  </a:lnTo>
                  <a:lnTo>
                    <a:pt x="0" y="519"/>
                  </a:lnTo>
                  <a:lnTo>
                    <a:pt x="6" y="541"/>
                  </a:lnTo>
                  <a:lnTo>
                    <a:pt x="31" y="547"/>
                  </a:lnTo>
                  <a:lnTo>
                    <a:pt x="68" y="547"/>
                  </a:lnTo>
                  <a:lnTo>
                    <a:pt x="93" y="547"/>
                  </a:lnTo>
                  <a:lnTo>
                    <a:pt x="124" y="535"/>
                  </a:lnTo>
                  <a:lnTo>
                    <a:pt x="155" y="524"/>
                  </a:lnTo>
                  <a:lnTo>
                    <a:pt x="193" y="502"/>
                  </a:lnTo>
                  <a:lnTo>
                    <a:pt x="230" y="480"/>
                  </a:lnTo>
                  <a:lnTo>
                    <a:pt x="273" y="446"/>
                  </a:lnTo>
                  <a:lnTo>
                    <a:pt x="323" y="402"/>
                  </a:lnTo>
                  <a:lnTo>
                    <a:pt x="366" y="352"/>
                  </a:lnTo>
                  <a:lnTo>
                    <a:pt x="422" y="290"/>
                  </a:lnTo>
                  <a:lnTo>
                    <a:pt x="478" y="218"/>
                  </a:lnTo>
                  <a:lnTo>
                    <a:pt x="540" y="134"/>
                  </a:lnTo>
                  <a:lnTo>
                    <a:pt x="602" y="39"/>
                  </a:lnTo>
                  <a:lnTo>
                    <a:pt x="559" y="0"/>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79" name="Freeform 855"/>
            <p:cNvSpPr>
              <a:spLocks/>
            </p:cNvSpPr>
            <p:nvPr/>
          </p:nvSpPr>
          <p:spPr bwMode="auto">
            <a:xfrm>
              <a:off x="888" y="10178"/>
              <a:ext cx="602" cy="351"/>
            </a:xfrm>
            <a:custGeom>
              <a:avLst/>
              <a:gdLst/>
              <a:ahLst/>
              <a:cxnLst>
                <a:cxn ang="0">
                  <a:pos x="602" y="56"/>
                </a:cxn>
                <a:cxn ang="0">
                  <a:pos x="540" y="106"/>
                </a:cxn>
                <a:cxn ang="0">
                  <a:pos x="385" y="201"/>
                </a:cxn>
                <a:cxn ang="0">
                  <a:pos x="298" y="256"/>
                </a:cxn>
                <a:cxn ang="0">
                  <a:pos x="211" y="301"/>
                </a:cxn>
                <a:cxn ang="0">
                  <a:pos x="168" y="323"/>
                </a:cxn>
                <a:cxn ang="0">
                  <a:pos x="131" y="334"/>
                </a:cxn>
                <a:cxn ang="0">
                  <a:pos x="99" y="346"/>
                </a:cxn>
                <a:cxn ang="0">
                  <a:pos x="68" y="351"/>
                </a:cxn>
                <a:cxn ang="0">
                  <a:pos x="44" y="346"/>
                </a:cxn>
                <a:cxn ang="0">
                  <a:pos x="25" y="334"/>
                </a:cxn>
                <a:cxn ang="0">
                  <a:pos x="6" y="312"/>
                </a:cxn>
                <a:cxn ang="0">
                  <a:pos x="0" y="295"/>
                </a:cxn>
                <a:cxn ang="0">
                  <a:pos x="0" y="273"/>
                </a:cxn>
                <a:cxn ang="0">
                  <a:pos x="6" y="251"/>
                </a:cxn>
                <a:cxn ang="0">
                  <a:pos x="19" y="234"/>
                </a:cxn>
                <a:cxn ang="0">
                  <a:pos x="37" y="223"/>
                </a:cxn>
                <a:cxn ang="0">
                  <a:pos x="137" y="184"/>
                </a:cxn>
                <a:cxn ang="0">
                  <a:pos x="323" y="106"/>
                </a:cxn>
                <a:cxn ang="0">
                  <a:pos x="509" y="34"/>
                </a:cxn>
                <a:cxn ang="0">
                  <a:pos x="590" y="0"/>
                </a:cxn>
                <a:cxn ang="0">
                  <a:pos x="602" y="56"/>
                </a:cxn>
              </a:cxnLst>
              <a:rect l="0" t="0" r="r" b="b"/>
              <a:pathLst>
                <a:path w="602" h="351">
                  <a:moveTo>
                    <a:pt x="602" y="56"/>
                  </a:moveTo>
                  <a:lnTo>
                    <a:pt x="540" y="106"/>
                  </a:lnTo>
                  <a:lnTo>
                    <a:pt x="385" y="201"/>
                  </a:lnTo>
                  <a:lnTo>
                    <a:pt x="298" y="256"/>
                  </a:lnTo>
                  <a:lnTo>
                    <a:pt x="211" y="301"/>
                  </a:lnTo>
                  <a:lnTo>
                    <a:pt x="168" y="323"/>
                  </a:lnTo>
                  <a:lnTo>
                    <a:pt x="131" y="334"/>
                  </a:lnTo>
                  <a:lnTo>
                    <a:pt x="99" y="346"/>
                  </a:lnTo>
                  <a:lnTo>
                    <a:pt x="68" y="351"/>
                  </a:lnTo>
                  <a:lnTo>
                    <a:pt x="44" y="346"/>
                  </a:lnTo>
                  <a:lnTo>
                    <a:pt x="25" y="334"/>
                  </a:lnTo>
                  <a:lnTo>
                    <a:pt x="6" y="312"/>
                  </a:lnTo>
                  <a:lnTo>
                    <a:pt x="0" y="295"/>
                  </a:lnTo>
                  <a:lnTo>
                    <a:pt x="0" y="273"/>
                  </a:lnTo>
                  <a:lnTo>
                    <a:pt x="6" y="251"/>
                  </a:lnTo>
                  <a:lnTo>
                    <a:pt x="19" y="234"/>
                  </a:lnTo>
                  <a:lnTo>
                    <a:pt x="37" y="223"/>
                  </a:lnTo>
                  <a:lnTo>
                    <a:pt x="137" y="184"/>
                  </a:lnTo>
                  <a:lnTo>
                    <a:pt x="323" y="106"/>
                  </a:lnTo>
                  <a:lnTo>
                    <a:pt x="509" y="34"/>
                  </a:lnTo>
                  <a:lnTo>
                    <a:pt x="590" y="0"/>
                  </a:lnTo>
                  <a:lnTo>
                    <a:pt x="602" y="56"/>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80" name="Freeform 856"/>
            <p:cNvSpPr>
              <a:spLocks/>
            </p:cNvSpPr>
            <p:nvPr/>
          </p:nvSpPr>
          <p:spPr bwMode="auto">
            <a:xfrm>
              <a:off x="888" y="10178"/>
              <a:ext cx="602" cy="351"/>
            </a:xfrm>
            <a:custGeom>
              <a:avLst/>
              <a:gdLst/>
              <a:ahLst/>
              <a:cxnLst>
                <a:cxn ang="0">
                  <a:pos x="602" y="56"/>
                </a:cxn>
                <a:cxn ang="0">
                  <a:pos x="540" y="106"/>
                </a:cxn>
                <a:cxn ang="0">
                  <a:pos x="385" y="201"/>
                </a:cxn>
                <a:cxn ang="0">
                  <a:pos x="298" y="256"/>
                </a:cxn>
                <a:cxn ang="0">
                  <a:pos x="211" y="301"/>
                </a:cxn>
                <a:cxn ang="0">
                  <a:pos x="168" y="323"/>
                </a:cxn>
                <a:cxn ang="0">
                  <a:pos x="131" y="334"/>
                </a:cxn>
                <a:cxn ang="0">
                  <a:pos x="99" y="346"/>
                </a:cxn>
                <a:cxn ang="0">
                  <a:pos x="68" y="351"/>
                </a:cxn>
                <a:cxn ang="0">
                  <a:pos x="44" y="346"/>
                </a:cxn>
                <a:cxn ang="0">
                  <a:pos x="25" y="334"/>
                </a:cxn>
                <a:cxn ang="0">
                  <a:pos x="6" y="312"/>
                </a:cxn>
                <a:cxn ang="0">
                  <a:pos x="0" y="295"/>
                </a:cxn>
                <a:cxn ang="0">
                  <a:pos x="0" y="273"/>
                </a:cxn>
                <a:cxn ang="0">
                  <a:pos x="6" y="251"/>
                </a:cxn>
                <a:cxn ang="0">
                  <a:pos x="19" y="234"/>
                </a:cxn>
                <a:cxn ang="0">
                  <a:pos x="37" y="223"/>
                </a:cxn>
                <a:cxn ang="0">
                  <a:pos x="137" y="184"/>
                </a:cxn>
                <a:cxn ang="0">
                  <a:pos x="323" y="106"/>
                </a:cxn>
                <a:cxn ang="0">
                  <a:pos x="509" y="34"/>
                </a:cxn>
                <a:cxn ang="0">
                  <a:pos x="590" y="0"/>
                </a:cxn>
                <a:cxn ang="0">
                  <a:pos x="602" y="56"/>
                </a:cxn>
              </a:cxnLst>
              <a:rect l="0" t="0" r="r" b="b"/>
              <a:pathLst>
                <a:path w="602" h="351">
                  <a:moveTo>
                    <a:pt x="602" y="56"/>
                  </a:moveTo>
                  <a:lnTo>
                    <a:pt x="540" y="106"/>
                  </a:lnTo>
                  <a:lnTo>
                    <a:pt x="385" y="201"/>
                  </a:lnTo>
                  <a:lnTo>
                    <a:pt x="298" y="256"/>
                  </a:lnTo>
                  <a:lnTo>
                    <a:pt x="211" y="301"/>
                  </a:lnTo>
                  <a:lnTo>
                    <a:pt x="168" y="323"/>
                  </a:lnTo>
                  <a:lnTo>
                    <a:pt x="131" y="334"/>
                  </a:lnTo>
                  <a:lnTo>
                    <a:pt x="99" y="346"/>
                  </a:lnTo>
                  <a:lnTo>
                    <a:pt x="68" y="351"/>
                  </a:lnTo>
                  <a:lnTo>
                    <a:pt x="44" y="346"/>
                  </a:lnTo>
                  <a:lnTo>
                    <a:pt x="25" y="334"/>
                  </a:lnTo>
                  <a:lnTo>
                    <a:pt x="6" y="312"/>
                  </a:lnTo>
                  <a:lnTo>
                    <a:pt x="0" y="295"/>
                  </a:lnTo>
                  <a:lnTo>
                    <a:pt x="0" y="273"/>
                  </a:lnTo>
                  <a:lnTo>
                    <a:pt x="6" y="251"/>
                  </a:lnTo>
                  <a:lnTo>
                    <a:pt x="19" y="234"/>
                  </a:lnTo>
                  <a:lnTo>
                    <a:pt x="37" y="223"/>
                  </a:lnTo>
                  <a:lnTo>
                    <a:pt x="137" y="184"/>
                  </a:lnTo>
                  <a:lnTo>
                    <a:pt x="323" y="106"/>
                  </a:lnTo>
                  <a:lnTo>
                    <a:pt x="509" y="34"/>
                  </a:lnTo>
                  <a:lnTo>
                    <a:pt x="590" y="0"/>
                  </a:lnTo>
                  <a:lnTo>
                    <a:pt x="602" y="56"/>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81" name="Freeform 857"/>
            <p:cNvSpPr>
              <a:spLocks/>
            </p:cNvSpPr>
            <p:nvPr/>
          </p:nvSpPr>
          <p:spPr bwMode="auto">
            <a:xfrm>
              <a:off x="888" y="10111"/>
              <a:ext cx="602" cy="290"/>
            </a:xfrm>
            <a:custGeom>
              <a:avLst/>
              <a:gdLst/>
              <a:ahLst/>
              <a:cxnLst>
                <a:cxn ang="0">
                  <a:pos x="602" y="67"/>
                </a:cxn>
                <a:cxn ang="0">
                  <a:pos x="540" y="106"/>
                </a:cxn>
                <a:cxn ang="0">
                  <a:pos x="391" y="179"/>
                </a:cxn>
                <a:cxn ang="0">
                  <a:pos x="298" y="223"/>
                </a:cxn>
                <a:cxn ang="0">
                  <a:pos x="211" y="257"/>
                </a:cxn>
                <a:cxn ang="0">
                  <a:pos x="168" y="268"/>
                </a:cxn>
                <a:cxn ang="0">
                  <a:pos x="131" y="279"/>
                </a:cxn>
                <a:cxn ang="0">
                  <a:pos x="99" y="290"/>
                </a:cxn>
                <a:cxn ang="0">
                  <a:pos x="68" y="290"/>
                </a:cxn>
                <a:cxn ang="0">
                  <a:pos x="44" y="284"/>
                </a:cxn>
                <a:cxn ang="0">
                  <a:pos x="19" y="273"/>
                </a:cxn>
                <a:cxn ang="0">
                  <a:pos x="6" y="257"/>
                </a:cxn>
                <a:cxn ang="0">
                  <a:pos x="0" y="234"/>
                </a:cxn>
                <a:cxn ang="0">
                  <a:pos x="0" y="212"/>
                </a:cxn>
                <a:cxn ang="0">
                  <a:pos x="6" y="195"/>
                </a:cxn>
                <a:cxn ang="0">
                  <a:pos x="19" y="179"/>
                </a:cxn>
                <a:cxn ang="0">
                  <a:pos x="37" y="167"/>
                </a:cxn>
                <a:cxn ang="0">
                  <a:pos x="137" y="134"/>
                </a:cxn>
                <a:cxn ang="0">
                  <a:pos x="329" y="78"/>
                </a:cxn>
                <a:cxn ang="0">
                  <a:pos x="509" y="28"/>
                </a:cxn>
                <a:cxn ang="0">
                  <a:pos x="596" y="0"/>
                </a:cxn>
                <a:cxn ang="0">
                  <a:pos x="602" y="67"/>
                </a:cxn>
              </a:cxnLst>
              <a:rect l="0" t="0" r="r" b="b"/>
              <a:pathLst>
                <a:path w="602" h="290">
                  <a:moveTo>
                    <a:pt x="602" y="67"/>
                  </a:moveTo>
                  <a:lnTo>
                    <a:pt x="540" y="106"/>
                  </a:lnTo>
                  <a:lnTo>
                    <a:pt x="391" y="179"/>
                  </a:lnTo>
                  <a:lnTo>
                    <a:pt x="298" y="223"/>
                  </a:lnTo>
                  <a:lnTo>
                    <a:pt x="211" y="257"/>
                  </a:lnTo>
                  <a:lnTo>
                    <a:pt x="168" y="268"/>
                  </a:lnTo>
                  <a:lnTo>
                    <a:pt x="131" y="279"/>
                  </a:lnTo>
                  <a:lnTo>
                    <a:pt x="99" y="290"/>
                  </a:lnTo>
                  <a:lnTo>
                    <a:pt x="68" y="290"/>
                  </a:lnTo>
                  <a:lnTo>
                    <a:pt x="44" y="284"/>
                  </a:lnTo>
                  <a:lnTo>
                    <a:pt x="19" y="273"/>
                  </a:lnTo>
                  <a:lnTo>
                    <a:pt x="6" y="257"/>
                  </a:lnTo>
                  <a:lnTo>
                    <a:pt x="0" y="234"/>
                  </a:lnTo>
                  <a:lnTo>
                    <a:pt x="0" y="212"/>
                  </a:lnTo>
                  <a:lnTo>
                    <a:pt x="6" y="195"/>
                  </a:lnTo>
                  <a:lnTo>
                    <a:pt x="19" y="179"/>
                  </a:lnTo>
                  <a:lnTo>
                    <a:pt x="37" y="167"/>
                  </a:lnTo>
                  <a:lnTo>
                    <a:pt x="137" y="134"/>
                  </a:lnTo>
                  <a:lnTo>
                    <a:pt x="329" y="78"/>
                  </a:lnTo>
                  <a:lnTo>
                    <a:pt x="509" y="28"/>
                  </a:lnTo>
                  <a:lnTo>
                    <a:pt x="596" y="0"/>
                  </a:lnTo>
                  <a:lnTo>
                    <a:pt x="602" y="67"/>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82" name="Freeform 858"/>
            <p:cNvSpPr>
              <a:spLocks/>
            </p:cNvSpPr>
            <p:nvPr/>
          </p:nvSpPr>
          <p:spPr bwMode="auto">
            <a:xfrm>
              <a:off x="888" y="10111"/>
              <a:ext cx="602" cy="290"/>
            </a:xfrm>
            <a:custGeom>
              <a:avLst/>
              <a:gdLst/>
              <a:ahLst/>
              <a:cxnLst>
                <a:cxn ang="0">
                  <a:pos x="602" y="67"/>
                </a:cxn>
                <a:cxn ang="0">
                  <a:pos x="540" y="106"/>
                </a:cxn>
                <a:cxn ang="0">
                  <a:pos x="391" y="179"/>
                </a:cxn>
                <a:cxn ang="0">
                  <a:pos x="298" y="223"/>
                </a:cxn>
                <a:cxn ang="0">
                  <a:pos x="211" y="257"/>
                </a:cxn>
                <a:cxn ang="0">
                  <a:pos x="168" y="268"/>
                </a:cxn>
                <a:cxn ang="0">
                  <a:pos x="131" y="279"/>
                </a:cxn>
                <a:cxn ang="0">
                  <a:pos x="99" y="290"/>
                </a:cxn>
                <a:cxn ang="0">
                  <a:pos x="68" y="290"/>
                </a:cxn>
                <a:cxn ang="0">
                  <a:pos x="44" y="284"/>
                </a:cxn>
                <a:cxn ang="0">
                  <a:pos x="19" y="273"/>
                </a:cxn>
                <a:cxn ang="0">
                  <a:pos x="6" y="257"/>
                </a:cxn>
                <a:cxn ang="0">
                  <a:pos x="0" y="234"/>
                </a:cxn>
                <a:cxn ang="0">
                  <a:pos x="0" y="212"/>
                </a:cxn>
                <a:cxn ang="0">
                  <a:pos x="6" y="195"/>
                </a:cxn>
                <a:cxn ang="0">
                  <a:pos x="19" y="179"/>
                </a:cxn>
                <a:cxn ang="0">
                  <a:pos x="37" y="167"/>
                </a:cxn>
                <a:cxn ang="0">
                  <a:pos x="137" y="134"/>
                </a:cxn>
                <a:cxn ang="0">
                  <a:pos x="329" y="78"/>
                </a:cxn>
                <a:cxn ang="0">
                  <a:pos x="509" y="28"/>
                </a:cxn>
                <a:cxn ang="0">
                  <a:pos x="596" y="0"/>
                </a:cxn>
                <a:cxn ang="0">
                  <a:pos x="602" y="67"/>
                </a:cxn>
              </a:cxnLst>
              <a:rect l="0" t="0" r="r" b="b"/>
              <a:pathLst>
                <a:path w="602" h="290">
                  <a:moveTo>
                    <a:pt x="602" y="67"/>
                  </a:moveTo>
                  <a:lnTo>
                    <a:pt x="540" y="106"/>
                  </a:lnTo>
                  <a:lnTo>
                    <a:pt x="391" y="179"/>
                  </a:lnTo>
                  <a:lnTo>
                    <a:pt x="298" y="223"/>
                  </a:lnTo>
                  <a:lnTo>
                    <a:pt x="211" y="257"/>
                  </a:lnTo>
                  <a:lnTo>
                    <a:pt x="168" y="268"/>
                  </a:lnTo>
                  <a:lnTo>
                    <a:pt x="131" y="279"/>
                  </a:lnTo>
                  <a:lnTo>
                    <a:pt x="99" y="290"/>
                  </a:lnTo>
                  <a:lnTo>
                    <a:pt x="68" y="290"/>
                  </a:lnTo>
                  <a:lnTo>
                    <a:pt x="44" y="284"/>
                  </a:lnTo>
                  <a:lnTo>
                    <a:pt x="19" y="273"/>
                  </a:lnTo>
                  <a:lnTo>
                    <a:pt x="6" y="257"/>
                  </a:lnTo>
                  <a:lnTo>
                    <a:pt x="0" y="234"/>
                  </a:lnTo>
                  <a:lnTo>
                    <a:pt x="0" y="212"/>
                  </a:lnTo>
                  <a:lnTo>
                    <a:pt x="6" y="195"/>
                  </a:lnTo>
                  <a:lnTo>
                    <a:pt x="19" y="179"/>
                  </a:lnTo>
                  <a:lnTo>
                    <a:pt x="37" y="167"/>
                  </a:lnTo>
                  <a:lnTo>
                    <a:pt x="137" y="134"/>
                  </a:lnTo>
                  <a:lnTo>
                    <a:pt x="329" y="78"/>
                  </a:lnTo>
                  <a:lnTo>
                    <a:pt x="509" y="28"/>
                  </a:lnTo>
                  <a:lnTo>
                    <a:pt x="596" y="0"/>
                  </a:lnTo>
                  <a:lnTo>
                    <a:pt x="602" y="67"/>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83" name="Freeform 859"/>
            <p:cNvSpPr>
              <a:spLocks/>
            </p:cNvSpPr>
            <p:nvPr/>
          </p:nvSpPr>
          <p:spPr bwMode="auto">
            <a:xfrm>
              <a:off x="894" y="10078"/>
              <a:ext cx="689" cy="212"/>
            </a:xfrm>
            <a:custGeom>
              <a:avLst/>
              <a:gdLst/>
              <a:ahLst/>
              <a:cxnLst>
                <a:cxn ang="0">
                  <a:pos x="602" y="61"/>
                </a:cxn>
                <a:cxn ang="0">
                  <a:pos x="540" y="89"/>
                </a:cxn>
                <a:cxn ang="0">
                  <a:pos x="391" y="145"/>
                </a:cxn>
                <a:cxn ang="0">
                  <a:pos x="298" y="178"/>
                </a:cxn>
                <a:cxn ang="0">
                  <a:pos x="211" y="200"/>
                </a:cxn>
                <a:cxn ang="0">
                  <a:pos x="174" y="206"/>
                </a:cxn>
                <a:cxn ang="0">
                  <a:pos x="137" y="212"/>
                </a:cxn>
                <a:cxn ang="0">
                  <a:pos x="100" y="212"/>
                </a:cxn>
                <a:cxn ang="0">
                  <a:pos x="75" y="206"/>
                </a:cxn>
                <a:cxn ang="0">
                  <a:pos x="50" y="200"/>
                </a:cxn>
                <a:cxn ang="0">
                  <a:pos x="31" y="195"/>
                </a:cxn>
                <a:cxn ang="0">
                  <a:pos x="19" y="184"/>
                </a:cxn>
                <a:cxn ang="0">
                  <a:pos x="7" y="173"/>
                </a:cxn>
                <a:cxn ang="0">
                  <a:pos x="0" y="145"/>
                </a:cxn>
                <a:cxn ang="0">
                  <a:pos x="0" y="122"/>
                </a:cxn>
                <a:cxn ang="0">
                  <a:pos x="13" y="100"/>
                </a:cxn>
                <a:cxn ang="0">
                  <a:pos x="38" y="83"/>
                </a:cxn>
                <a:cxn ang="0">
                  <a:pos x="56" y="67"/>
                </a:cxn>
                <a:cxn ang="0">
                  <a:pos x="81" y="67"/>
                </a:cxn>
                <a:cxn ang="0">
                  <a:pos x="118" y="72"/>
                </a:cxn>
                <a:cxn ang="0">
                  <a:pos x="131" y="78"/>
                </a:cxn>
                <a:cxn ang="0">
                  <a:pos x="137" y="83"/>
                </a:cxn>
                <a:cxn ang="0">
                  <a:pos x="137" y="95"/>
                </a:cxn>
                <a:cxn ang="0">
                  <a:pos x="137" y="106"/>
                </a:cxn>
                <a:cxn ang="0">
                  <a:pos x="143" y="111"/>
                </a:cxn>
                <a:cxn ang="0">
                  <a:pos x="156" y="117"/>
                </a:cxn>
                <a:cxn ang="0">
                  <a:pos x="180" y="117"/>
                </a:cxn>
                <a:cxn ang="0">
                  <a:pos x="230" y="117"/>
                </a:cxn>
                <a:cxn ang="0">
                  <a:pos x="311" y="106"/>
                </a:cxn>
                <a:cxn ang="0">
                  <a:pos x="422" y="78"/>
                </a:cxn>
                <a:cxn ang="0">
                  <a:pos x="577" y="28"/>
                </a:cxn>
                <a:cxn ang="0">
                  <a:pos x="646" y="5"/>
                </a:cxn>
                <a:cxn ang="0">
                  <a:pos x="677" y="0"/>
                </a:cxn>
                <a:cxn ang="0">
                  <a:pos x="683" y="0"/>
                </a:cxn>
                <a:cxn ang="0">
                  <a:pos x="689" y="0"/>
                </a:cxn>
                <a:cxn ang="0">
                  <a:pos x="683" y="5"/>
                </a:cxn>
                <a:cxn ang="0">
                  <a:pos x="677" y="11"/>
                </a:cxn>
                <a:cxn ang="0">
                  <a:pos x="633" y="44"/>
                </a:cxn>
                <a:cxn ang="0">
                  <a:pos x="602" y="61"/>
                </a:cxn>
              </a:cxnLst>
              <a:rect l="0" t="0" r="r" b="b"/>
              <a:pathLst>
                <a:path w="689" h="212">
                  <a:moveTo>
                    <a:pt x="602" y="61"/>
                  </a:moveTo>
                  <a:lnTo>
                    <a:pt x="540" y="89"/>
                  </a:lnTo>
                  <a:lnTo>
                    <a:pt x="391" y="145"/>
                  </a:lnTo>
                  <a:lnTo>
                    <a:pt x="298" y="178"/>
                  </a:lnTo>
                  <a:lnTo>
                    <a:pt x="211" y="200"/>
                  </a:lnTo>
                  <a:lnTo>
                    <a:pt x="174" y="206"/>
                  </a:lnTo>
                  <a:lnTo>
                    <a:pt x="137" y="212"/>
                  </a:lnTo>
                  <a:lnTo>
                    <a:pt x="100" y="212"/>
                  </a:lnTo>
                  <a:lnTo>
                    <a:pt x="75" y="206"/>
                  </a:lnTo>
                  <a:lnTo>
                    <a:pt x="50" y="200"/>
                  </a:lnTo>
                  <a:lnTo>
                    <a:pt x="31" y="195"/>
                  </a:lnTo>
                  <a:lnTo>
                    <a:pt x="19" y="184"/>
                  </a:lnTo>
                  <a:lnTo>
                    <a:pt x="7" y="173"/>
                  </a:lnTo>
                  <a:lnTo>
                    <a:pt x="0" y="145"/>
                  </a:lnTo>
                  <a:lnTo>
                    <a:pt x="0" y="122"/>
                  </a:lnTo>
                  <a:lnTo>
                    <a:pt x="13" y="100"/>
                  </a:lnTo>
                  <a:lnTo>
                    <a:pt x="38" y="83"/>
                  </a:lnTo>
                  <a:lnTo>
                    <a:pt x="56" y="67"/>
                  </a:lnTo>
                  <a:lnTo>
                    <a:pt x="81" y="67"/>
                  </a:lnTo>
                  <a:lnTo>
                    <a:pt x="118" y="72"/>
                  </a:lnTo>
                  <a:lnTo>
                    <a:pt x="131" y="78"/>
                  </a:lnTo>
                  <a:lnTo>
                    <a:pt x="137" y="83"/>
                  </a:lnTo>
                  <a:lnTo>
                    <a:pt x="137" y="95"/>
                  </a:lnTo>
                  <a:lnTo>
                    <a:pt x="137" y="106"/>
                  </a:lnTo>
                  <a:lnTo>
                    <a:pt x="143" y="111"/>
                  </a:lnTo>
                  <a:lnTo>
                    <a:pt x="156" y="117"/>
                  </a:lnTo>
                  <a:lnTo>
                    <a:pt x="180" y="117"/>
                  </a:lnTo>
                  <a:lnTo>
                    <a:pt x="230" y="117"/>
                  </a:lnTo>
                  <a:lnTo>
                    <a:pt x="311" y="106"/>
                  </a:lnTo>
                  <a:lnTo>
                    <a:pt x="422" y="78"/>
                  </a:lnTo>
                  <a:lnTo>
                    <a:pt x="577" y="28"/>
                  </a:lnTo>
                  <a:lnTo>
                    <a:pt x="646" y="5"/>
                  </a:lnTo>
                  <a:lnTo>
                    <a:pt x="677" y="0"/>
                  </a:lnTo>
                  <a:lnTo>
                    <a:pt x="683" y="0"/>
                  </a:lnTo>
                  <a:lnTo>
                    <a:pt x="689" y="0"/>
                  </a:lnTo>
                  <a:lnTo>
                    <a:pt x="683" y="5"/>
                  </a:lnTo>
                  <a:lnTo>
                    <a:pt x="677" y="11"/>
                  </a:lnTo>
                  <a:lnTo>
                    <a:pt x="633" y="44"/>
                  </a:lnTo>
                  <a:lnTo>
                    <a:pt x="602" y="61"/>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84" name="Freeform 860"/>
            <p:cNvSpPr>
              <a:spLocks/>
            </p:cNvSpPr>
            <p:nvPr/>
          </p:nvSpPr>
          <p:spPr bwMode="auto">
            <a:xfrm>
              <a:off x="894" y="10078"/>
              <a:ext cx="689" cy="212"/>
            </a:xfrm>
            <a:custGeom>
              <a:avLst/>
              <a:gdLst/>
              <a:ahLst/>
              <a:cxnLst>
                <a:cxn ang="0">
                  <a:pos x="602" y="61"/>
                </a:cxn>
                <a:cxn ang="0">
                  <a:pos x="540" y="89"/>
                </a:cxn>
                <a:cxn ang="0">
                  <a:pos x="391" y="145"/>
                </a:cxn>
                <a:cxn ang="0">
                  <a:pos x="298" y="178"/>
                </a:cxn>
                <a:cxn ang="0">
                  <a:pos x="211" y="200"/>
                </a:cxn>
                <a:cxn ang="0">
                  <a:pos x="174" y="206"/>
                </a:cxn>
                <a:cxn ang="0">
                  <a:pos x="137" y="212"/>
                </a:cxn>
                <a:cxn ang="0">
                  <a:pos x="100" y="212"/>
                </a:cxn>
                <a:cxn ang="0">
                  <a:pos x="75" y="206"/>
                </a:cxn>
                <a:cxn ang="0">
                  <a:pos x="50" y="200"/>
                </a:cxn>
                <a:cxn ang="0">
                  <a:pos x="31" y="195"/>
                </a:cxn>
                <a:cxn ang="0">
                  <a:pos x="19" y="184"/>
                </a:cxn>
                <a:cxn ang="0">
                  <a:pos x="7" y="173"/>
                </a:cxn>
                <a:cxn ang="0">
                  <a:pos x="0" y="145"/>
                </a:cxn>
                <a:cxn ang="0">
                  <a:pos x="0" y="122"/>
                </a:cxn>
                <a:cxn ang="0">
                  <a:pos x="13" y="100"/>
                </a:cxn>
                <a:cxn ang="0">
                  <a:pos x="38" y="83"/>
                </a:cxn>
                <a:cxn ang="0">
                  <a:pos x="56" y="67"/>
                </a:cxn>
                <a:cxn ang="0">
                  <a:pos x="81" y="67"/>
                </a:cxn>
                <a:cxn ang="0">
                  <a:pos x="118" y="72"/>
                </a:cxn>
                <a:cxn ang="0">
                  <a:pos x="131" y="78"/>
                </a:cxn>
                <a:cxn ang="0">
                  <a:pos x="137" y="83"/>
                </a:cxn>
                <a:cxn ang="0">
                  <a:pos x="137" y="95"/>
                </a:cxn>
                <a:cxn ang="0">
                  <a:pos x="137" y="106"/>
                </a:cxn>
                <a:cxn ang="0">
                  <a:pos x="143" y="111"/>
                </a:cxn>
                <a:cxn ang="0">
                  <a:pos x="156" y="117"/>
                </a:cxn>
                <a:cxn ang="0">
                  <a:pos x="180" y="117"/>
                </a:cxn>
                <a:cxn ang="0">
                  <a:pos x="230" y="117"/>
                </a:cxn>
                <a:cxn ang="0">
                  <a:pos x="311" y="106"/>
                </a:cxn>
                <a:cxn ang="0">
                  <a:pos x="422" y="78"/>
                </a:cxn>
                <a:cxn ang="0">
                  <a:pos x="577" y="28"/>
                </a:cxn>
                <a:cxn ang="0">
                  <a:pos x="646" y="5"/>
                </a:cxn>
                <a:cxn ang="0">
                  <a:pos x="677" y="0"/>
                </a:cxn>
                <a:cxn ang="0">
                  <a:pos x="683" y="0"/>
                </a:cxn>
                <a:cxn ang="0">
                  <a:pos x="689" y="0"/>
                </a:cxn>
                <a:cxn ang="0">
                  <a:pos x="683" y="5"/>
                </a:cxn>
                <a:cxn ang="0">
                  <a:pos x="677" y="11"/>
                </a:cxn>
                <a:cxn ang="0">
                  <a:pos x="633" y="44"/>
                </a:cxn>
                <a:cxn ang="0">
                  <a:pos x="602" y="61"/>
                </a:cxn>
              </a:cxnLst>
              <a:rect l="0" t="0" r="r" b="b"/>
              <a:pathLst>
                <a:path w="689" h="212">
                  <a:moveTo>
                    <a:pt x="602" y="61"/>
                  </a:moveTo>
                  <a:lnTo>
                    <a:pt x="540" y="89"/>
                  </a:lnTo>
                  <a:lnTo>
                    <a:pt x="391" y="145"/>
                  </a:lnTo>
                  <a:lnTo>
                    <a:pt x="298" y="178"/>
                  </a:lnTo>
                  <a:lnTo>
                    <a:pt x="211" y="200"/>
                  </a:lnTo>
                  <a:lnTo>
                    <a:pt x="174" y="206"/>
                  </a:lnTo>
                  <a:lnTo>
                    <a:pt x="137" y="212"/>
                  </a:lnTo>
                  <a:lnTo>
                    <a:pt x="100" y="212"/>
                  </a:lnTo>
                  <a:lnTo>
                    <a:pt x="75" y="206"/>
                  </a:lnTo>
                  <a:lnTo>
                    <a:pt x="50" y="200"/>
                  </a:lnTo>
                  <a:lnTo>
                    <a:pt x="31" y="195"/>
                  </a:lnTo>
                  <a:lnTo>
                    <a:pt x="19" y="184"/>
                  </a:lnTo>
                  <a:lnTo>
                    <a:pt x="7" y="173"/>
                  </a:lnTo>
                  <a:lnTo>
                    <a:pt x="0" y="145"/>
                  </a:lnTo>
                  <a:lnTo>
                    <a:pt x="0" y="122"/>
                  </a:lnTo>
                  <a:lnTo>
                    <a:pt x="13" y="100"/>
                  </a:lnTo>
                  <a:lnTo>
                    <a:pt x="38" y="83"/>
                  </a:lnTo>
                  <a:lnTo>
                    <a:pt x="56" y="67"/>
                  </a:lnTo>
                  <a:lnTo>
                    <a:pt x="81" y="67"/>
                  </a:lnTo>
                  <a:lnTo>
                    <a:pt x="118" y="72"/>
                  </a:lnTo>
                  <a:lnTo>
                    <a:pt x="131" y="78"/>
                  </a:lnTo>
                  <a:lnTo>
                    <a:pt x="137" y="83"/>
                  </a:lnTo>
                  <a:lnTo>
                    <a:pt x="137" y="95"/>
                  </a:lnTo>
                  <a:lnTo>
                    <a:pt x="137" y="106"/>
                  </a:lnTo>
                  <a:lnTo>
                    <a:pt x="143" y="111"/>
                  </a:lnTo>
                  <a:lnTo>
                    <a:pt x="156" y="117"/>
                  </a:lnTo>
                  <a:lnTo>
                    <a:pt x="180" y="117"/>
                  </a:lnTo>
                  <a:lnTo>
                    <a:pt x="230" y="117"/>
                  </a:lnTo>
                  <a:lnTo>
                    <a:pt x="311" y="106"/>
                  </a:lnTo>
                  <a:lnTo>
                    <a:pt x="422" y="78"/>
                  </a:lnTo>
                  <a:lnTo>
                    <a:pt x="577" y="28"/>
                  </a:lnTo>
                  <a:lnTo>
                    <a:pt x="646" y="5"/>
                  </a:lnTo>
                  <a:lnTo>
                    <a:pt x="677" y="0"/>
                  </a:lnTo>
                  <a:lnTo>
                    <a:pt x="683" y="0"/>
                  </a:lnTo>
                  <a:lnTo>
                    <a:pt x="689" y="0"/>
                  </a:lnTo>
                  <a:lnTo>
                    <a:pt x="683" y="5"/>
                  </a:lnTo>
                  <a:lnTo>
                    <a:pt x="677" y="11"/>
                  </a:lnTo>
                  <a:lnTo>
                    <a:pt x="633" y="44"/>
                  </a:lnTo>
                  <a:lnTo>
                    <a:pt x="602" y="61"/>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85" name="Freeform 861"/>
            <p:cNvSpPr>
              <a:spLocks/>
            </p:cNvSpPr>
            <p:nvPr/>
          </p:nvSpPr>
          <p:spPr bwMode="auto">
            <a:xfrm>
              <a:off x="1174" y="10239"/>
              <a:ext cx="384" cy="541"/>
            </a:xfrm>
            <a:custGeom>
              <a:avLst/>
              <a:gdLst/>
              <a:ahLst/>
              <a:cxnLst>
                <a:cxn ang="0">
                  <a:pos x="316" y="0"/>
                </a:cxn>
                <a:cxn ang="0">
                  <a:pos x="266" y="62"/>
                </a:cxn>
                <a:cxn ang="0">
                  <a:pos x="161" y="195"/>
                </a:cxn>
                <a:cxn ang="0">
                  <a:pos x="99" y="273"/>
                </a:cxn>
                <a:cxn ang="0">
                  <a:pos x="49" y="352"/>
                </a:cxn>
                <a:cxn ang="0">
                  <a:pos x="31" y="391"/>
                </a:cxn>
                <a:cxn ang="0">
                  <a:pos x="12" y="424"/>
                </a:cxn>
                <a:cxn ang="0">
                  <a:pos x="6" y="452"/>
                </a:cxn>
                <a:cxn ang="0">
                  <a:pos x="0" y="480"/>
                </a:cxn>
                <a:cxn ang="0">
                  <a:pos x="6" y="502"/>
                </a:cxn>
                <a:cxn ang="0">
                  <a:pos x="18" y="524"/>
                </a:cxn>
                <a:cxn ang="0">
                  <a:pos x="43" y="535"/>
                </a:cxn>
                <a:cxn ang="0">
                  <a:pos x="62" y="541"/>
                </a:cxn>
                <a:cxn ang="0">
                  <a:pos x="86" y="541"/>
                </a:cxn>
                <a:cxn ang="0">
                  <a:pos x="111" y="535"/>
                </a:cxn>
                <a:cxn ang="0">
                  <a:pos x="130" y="524"/>
                </a:cxn>
                <a:cxn ang="0">
                  <a:pos x="142" y="508"/>
                </a:cxn>
                <a:cxn ang="0">
                  <a:pos x="186" y="418"/>
                </a:cxn>
                <a:cxn ang="0">
                  <a:pos x="266" y="246"/>
                </a:cxn>
                <a:cxn ang="0">
                  <a:pos x="347" y="84"/>
                </a:cxn>
                <a:cxn ang="0">
                  <a:pos x="384" y="12"/>
                </a:cxn>
                <a:cxn ang="0">
                  <a:pos x="316" y="0"/>
                </a:cxn>
              </a:cxnLst>
              <a:rect l="0" t="0" r="r" b="b"/>
              <a:pathLst>
                <a:path w="384" h="541">
                  <a:moveTo>
                    <a:pt x="316" y="0"/>
                  </a:moveTo>
                  <a:lnTo>
                    <a:pt x="266" y="62"/>
                  </a:lnTo>
                  <a:lnTo>
                    <a:pt x="161" y="195"/>
                  </a:lnTo>
                  <a:lnTo>
                    <a:pt x="99" y="273"/>
                  </a:lnTo>
                  <a:lnTo>
                    <a:pt x="49" y="352"/>
                  </a:lnTo>
                  <a:lnTo>
                    <a:pt x="31" y="391"/>
                  </a:lnTo>
                  <a:lnTo>
                    <a:pt x="12" y="424"/>
                  </a:lnTo>
                  <a:lnTo>
                    <a:pt x="6" y="452"/>
                  </a:lnTo>
                  <a:lnTo>
                    <a:pt x="0" y="480"/>
                  </a:lnTo>
                  <a:lnTo>
                    <a:pt x="6" y="502"/>
                  </a:lnTo>
                  <a:lnTo>
                    <a:pt x="18" y="524"/>
                  </a:lnTo>
                  <a:lnTo>
                    <a:pt x="43" y="535"/>
                  </a:lnTo>
                  <a:lnTo>
                    <a:pt x="62" y="541"/>
                  </a:lnTo>
                  <a:lnTo>
                    <a:pt x="86" y="541"/>
                  </a:lnTo>
                  <a:lnTo>
                    <a:pt x="111" y="535"/>
                  </a:lnTo>
                  <a:lnTo>
                    <a:pt x="130" y="524"/>
                  </a:lnTo>
                  <a:lnTo>
                    <a:pt x="142" y="508"/>
                  </a:lnTo>
                  <a:lnTo>
                    <a:pt x="186" y="418"/>
                  </a:lnTo>
                  <a:lnTo>
                    <a:pt x="266" y="246"/>
                  </a:lnTo>
                  <a:lnTo>
                    <a:pt x="347" y="84"/>
                  </a:lnTo>
                  <a:lnTo>
                    <a:pt x="384" y="12"/>
                  </a:lnTo>
                  <a:lnTo>
                    <a:pt x="316" y="0"/>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86" name="Freeform 862"/>
            <p:cNvSpPr>
              <a:spLocks/>
            </p:cNvSpPr>
            <p:nvPr/>
          </p:nvSpPr>
          <p:spPr bwMode="auto">
            <a:xfrm>
              <a:off x="1174" y="10239"/>
              <a:ext cx="384" cy="541"/>
            </a:xfrm>
            <a:custGeom>
              <a:avLst/>
              <a:gdLst/>
              <a:ahLst/>
              <a:cxnLst>
                <a:cxn ang="0">
                  <a:pos x="316" y="0"/>
                </a:cxn>
                <a:cxn ang="0">
                  <a:pos x="266" y="62"/>
                </a:cxn>
                <a:cxn ang="0">
                  <a:pos x="161" y="195"/>
                </a:cxn>
                <a:cxn ang="0">
                  <a:pos x="99" y="273"/>
                </a:cxn>
                <a:cxn ang="0">
                  <a:pos x="49" y="352"/>
                </a:cxn>
                <a:cxn ang="0">
                  <a:pos x="31" y="391"/>
                </a:cxn>
                <a:cxn ang="0">
                  <a:pos x="12" y="424"/>
                </a:cxn>
                <a:cxn ang="0">
                  <a:pos x="6" y="452"/>
                </a:cxn>
                <a:cxn ang="0">
                  <a:pos x="0" y="480"/>
                </a:cxn>
                <a:cxn ang="0">
                  <a:pos x="6" y="502"/>
                </a:cxn>
                <a:cxn ang="0">
                  <a:pos x="18" y="524"/>
                </a:cxn>
                <a:cxn ang="0">
                  <a:pos x="43" y="535"/>
                </a:cxn>
                <a:cxn ang="0">
                  <a:pos x="62" y="541"/>
                </a:cxn>
                <a:cxn ang="0">
                  <a:pos x="86" y="541"/>
                </a:cxn>
                <a:cxn ang="0">
                  <a:pos x="111" y="535"/>
                </a:cxn>
                <a:cxn ang="0">
                  <a:pos x="130" y="524"/>
                </a:cxn>
                <a:cxn ang="0">
                  <a:pos x="142" y="508"/>
                </a:cxn>
                <a:cxn ang="0">
                  <a:pos x="186" y="418"/>
                </a:cxn>
                <a:cxn ang="0">
                  <a:pos x="266" y="246"/>
                </a:cxn>
                <a:cxn ang="0">
                  <a:pos x="347" y="84"/>
                </a:cxn>
                <a:cxn ang="0">
                  <a:pos x="384" y="12"/>
                </a:cxn>
                <a:cxn ang="0">
                  <a:pos x="316" y="0"/>
                </a:cxn>
              </a:cxnLst>
              <a:rect l="0" t="0" r="r" b="b"/>
              <a:pathLst>
                <a:path w="384" h="541">
                  <a:moveTo>
                    <a:pt x="316" y="0"/>
                  </a:moveTo>
                  <a:lnTo>
                    <a:pt x="266" y="62"/>
                  </a:lnTo>
                  <a:lnTo>
                    <a:pt x="161" y="195"/>
                  </a:lnTo>
                  <a:lnTo>
                    <a:pt x="99" y="273"/>
                  </a:lnTo>
                  <a:lnTo>
                    <a:pt x="49" y="352"/>
                  </a:lnTo>
                  <a:lnTo>
                    <a:pt x="31" y="391"/>
                  </a:lnTo>
                  <a:lnTo>
                    <a:pt x="12" y="424"/>
                  </a:lnTo>
                  <a:lnTo>
                    <a:pt x="6" y="452"/>
                  </a:lnTo>
                  <a:lnTo>
                    <a:pt x="0" y="480"/>
                  </a:lnTo>
                  <a:lnTo>
                    <a:pt x="6" y="502"/>
                  </a:lnTo>
                  <a:lnTo>
                    <a:pt x="18" y="524"/>
                  </a:lnTo>
                  <a:lnTo>
                    <a:pt x="43" y="535"/>
                  </a:lnTo>
                  <a:lnTo>
                    <a:pt x="62" y="541"/>
                  </a:lnTo>
                  <a:lnTo>
                    <a:pt x="86" y="541"/>
                  </a:lnTo>
                  <a:lnTo>
                    <a:pt x="111" y="535"/>
                  </a:lnTo>
                  <a:lnTo>
                    <a:pt x="130" y="524"/>
                  </a:lnTo>
                  <a:lnTo>
                    <a:pt x="142" y="508"/>
                  </a:lnTo>
                  <a:lnTo>
                    <a:pt x="186" y="418"/>
                  </a:lnTo>
                  <a:lnTo>
                    <a:pt x="266" y="246"/>
                  </a:lnTo>
                  <a:lnTo>
                    <a:pt x="347" y="84"/>
                  </a:lnTo>
                  <a:lnTo>
                    <a:pt x="384" y="12"/>
                  </a:lnTo>
                  <a:lnTo>
                    <a:pt x="316" y="0"/>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87" name="Freeform 863"/>
            <p:cNvSpPr>
              <a:spLocks/>
            </p:cNvSpPr>
            <p:nvPr/>
          </p:nvSpPr>
          <p:spPr bwMode="auto">
            <a:xfrm>
              <a:off x="1316" y="10234"/>
              <a:ext cx="311" cy="546"/>
            </a:xfrm>
            <a:custGeom>
              <a:avLst/>
              <a:gdLst/>
              <a:ahLst/>
              <a:cxnLst>
                <a:cxn ang="0">
                  <a:pos x="236" y="0"/>
                </a:cxn>
                <a:cxn ang="0">
                  <a:pos x="199" y="61"/>
                </a:cxn>
                <a:cxn ang="0">
                  <a:pos x="118" y="195"/>
                </a:cxn>
                <a:cxn ang="0">
                  <a:pos x="75" y="278"/>
                </a:cxn>
                <a:cxn ang="0">
                  <a:pos x="38" y="357"/>
                </a:cxn>
                <a:cxn ang="0">
                  <a:pos x="19" y="396"/>
                </a:cxn>
                <a:cxn ang="0">
                  <a:pos x="7" y="429"/>
                </a:cxn>
                <a:cxn ang="0">
                  <a:pos x="0" y="457"/>
                </a:cxn>
                <a:cxn ang="0">
                  <a:pos x="0" y="485"/>
                </a:cxn>
                <a:cxn ang="0">
                  <a:pos x="7" y="507"/>
                </a:cxn>
                <a:cxn ang="0">
                  <a:pos x="19" y="529"/>
                </a:cxn>
                <a:cxn ang="0">
                  <a:pos x="38" y="540"/>
                </a:cxn>
                <a:cxn ang="0">
                  <a:pos x="62" y="546"/>
                </a:cxn>
                <a:cxn ang="0">
                  <a:pos x="87" y="546"/>
                </a:cxn>
                <a:cxn ang="0">
                  <a:pos x="106" y="540"/>
                </a:cxn>
                <a:cxn ang="0">
                  <a:pos x="124" y="529"/>
                </a:cxn>
                <a:cxn ang="0">
                  <a:pos x="137" y="513"/>
                </a:cxn>
                <a:cxn ang="0">
                  <a:pos x="168" y="423"/>
                </a:cxn>
                <a:cxn ang="0">
                  <a:pos x="230" y="251"/>
                </a:cxn>
                <a:cxn ang="0">
                  <a:pos x="286" y="83"/>
                </a:cxn>
                <a:cxn ang="0">
                  <a:pos x="311" y="11"/>
                </a:cxn>
                <a:cxn ang="0">
                  <a:pos x="236" y="0"/>
                </a:cxn>
              </a:cxnLst>
              <a:rect l="0" t="0" r="r" b="b"/>
              <a:pathLst>
                <a:path w="311" h="546">
                  <a:moveTo>
                    <a:pt x="236" y="0"/>
                  </a:moveTo>
                  <a:lnTo>
                    <a:pt x="199" y="61"/>
                  </a:lnTo>
                  <a:lnTo>
                    <a:pt x="118" y="195"/>
                  </a:lnTo>
                  <a:lnTo>
                    <a:pt x="75" y="278"/>
                  </a:lnTo>
                  <a:lnTo>
                    <a:pt x="38" y="357"/>
                  </a:lnTo>
                  <a:lnTo>
                    <a:pt x="19" y="396"/>
                  </a:lnTo>
                  <a:lnTo>
                    <a:pt x="7" y="429"/>
                  </a:lnTo>
                  <a:lnTo>
                    <a:pt x="0" y="457"/>
                  </a:lnTo>
                  <a:lnTo>
                    <a:pt x="0" y="485"/>
                  </a:lnTo>
                  <a:lnTo>
                    <a:pt x="7" y="507"/>
                  </a:lnTo>
                  <a:lnTo>
                    <a:pt x="19" y="529"/>
                  </a:lnTo>
                  <a:lnTo>
                    <a:pt x="38" y="540"/>
                  </a:lnTo>
                  <a:lnTo>
                    <a:pt x="62" y="546"/>
                  </a:lnTo>
                  <a:lnTo>
                    <a:pt x="87" y="546"/>
                  </a:lnTo>
                  <a:lnTo>
                    <a:pt x="106" y="540"/>
                  </a:lnTo>
                  <a:lnTo>
                    <a:pt x="124" y="529"/>
                  </a:lnTo>
                  <a:lnTo>
                    <a:pt x="137" y="513"/>
                  </a:lnTo>
                  <a:lnTo>
                    <a:pt x="168" y="423"/>
                  </a:lnTo>
                  <a:lnTo>
                    <a:pt x="230" y="251"/>
                  </a:lnTo>
                  <a:lnTo>
                    <a:pt x="286" y="83"/>
                  </a:lnTo>
                  <a:lnTo>
                    <a:pt x="311" y="11"/>
                  </a:lnTo>
                  <a:lnTo>
                    <a:pt x="236" y="0"/>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88" name="Freeform 864"/>
            <p:cNvSpPr>
              <a:spLocks/>
            </p:cNvSpPr>
            <p:nvPr/>
          </p:nvSpPr>
          <p:spPr bwMode="auto">
            <a:xfrm>
              <a:off x="1316" y="10234"/>
              <a:ext cx="311" cy="546"/>
            </a:xfrm>
            <a:custGeom>
              <a:avLst/>
              <a:gdLst/>
              <a:ahLst/>
              <a:cxnLst>
                <a:cxn ang="0">
                  <a:pos x="236" y="0"/>
                </a:cxn>
                <a:cxn ang="0">
                  <a:pos x="199" y="61"/>
                </a:cxn>
                <a:cxn ang="0">
                  <a:pos x="118" y="195"/>
                </a:cxn>
                <a:cxn ang="0">
                  <a:pos x="75" y="278"/>
                </a:cxn>
                <a:cxn ang="0">
                  <a:pos x="38" y="357"/>
                </a:cxn>
                <a:cxn ang="0">
                  <a:pos x="19" y="396"/>
                </a:cxn>
                <a:cxn ang="0">
                  <a:pos x="7" y="429"/>
                </a:cxn>
                <a:cxn ang="0">
                  <a:pos x="0" y="457"/>
                </a:cxn>
                <a:cxn ang="0">
                  <a:pos x="0" y="485"/>
                </a:cxn>
                <a:cxn ang="0">
                  <a:pos x="7" y="507"/>
                </a:cxn>
                <a:cxn ang="0">
                  <a:pos x="19" y="529"/>
                </a:cxn>
                <a:cxn ang="0">
                  <a:pos x="38" y="540"/>
                </a:cxn>
                <a:cxn ang="0">
                  <a:pos x="62" y="546"/>
                </a:cxn>
                <a:cxn ang="0">
                  <a:pos x="87" y="546"/>
                </a:cxn>
                <a:cxn ang="0">
                  <a:pos x="106" y="540"/>
                </a:cxn>
                <a:cxn ang="0">
                  <a:pos x="124" y="529"/>
                </a:cxn>
                <a:cxn ang="0">
                  <a:pos x="137" y="513"/>
                </a:cxn>
                <a:cxn ang="0">
                  <a:pos x="168" y="423"/>
                </a:cxn>
                <a:cxn ang="0">
                  <a:pos x="230" y="251"/>
                </a:cxn>
                <a:cxn ang="0">
                  <a:pos x="286" y="83"/>
                </a:cxn>
                <a:cxn ang="0">
                  <a:pos x="311" y="11"/>
                </a:cxn>
                <a:cxn ang="0">
                  <a:pos x="236" y="0"/>
                </a:cxn>
              </a:cxnLst>
              <a:rect l="0" t="0" r="r" b="b"/>
              <a:pathLst>
                <a:path w="311" h="546">
                  <a:moveTo>
                    <a:pt x="236" y="0"/>
                  </a:moveTo>
                  <a:lnTo>
                    <a:pt x="199" y="61"/>
                  </a:lnTo>
                  <a:lnTo>
                    <a:pt x="118" y="195"/>
                  </a:lnTo>
                  <a:lnTo>
                    <a:pt x="75" y="278"/>
                  </a:lnTo>
                  <a:lnTo>
                    <a:pt x="38" y="357"/>
                  </a:lnTo>
                  <a:lnTo>
                    <a:pt x="19" y="396"/>
                  </a:lnTo>
                  <a:lnTo>
                    <a:pt x="7" y="429"/>
                  </a:lnTo>
                  <a:lnTo>
                    <a:pt x="0" y="457"/>
                  </a:lnTo>
                  <a:lnTo>
                    <a:pt x="0" y="485"/>
                  </a:lnTo>
                  <a:lnTo>
                    <a:pt x="7" y="507"/>
                  </a:lnTo>
                  <a:lnTo>
                    <a:pt x="19" y="529"/>
                  </a:lnTo>
                  <a:lnTo>
                    <a:pt x="38" y="540"/>
                  </a:lnTo>
                  <a:lnTo>
                    <a:pt x="62" y="546"/>
                  </a:lnTo>
                  <a:lnTo>
                    <a:pt x="87" y="546"/>
                  </a:lnTo>
                  <a:lnTo>
                    <a:pt x="106" y="540"/>
                  </a:lnTo>
                  <a:lnTo>
                    <a:pt x="124" y="529"/>
                  </a:lnTo>
                  <a:lnTo>
                    <a:pt x="137" y="513"/>
                  </a:lnTo>
                  <a:lnTo>
                    <a:pt x="168" y="423"/>
                  </a:lnTo>
                  <a:lnTo>
                    <a:pt x="230" y="251"/>
                  </a:lnTo>
                  <a:lnTo>
                    <a:pt x="286" y="83"/>
                  </a:lnTo>
                  <a:lnTo>
                    <a:pt x="311" y="11"/>
                  </a:lnTo>
                  <a:lnTo>
                    <a:pt x="236" y="0"/>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89" name="Freeform 865"/>
            <p:cNvSpPr>
              <a:spLocks/>
            </p:cNvSpPr>
            <p:nvPr/>
          </p:nvSpPr>
          <p:spPr bwMode="auto">
            <a:xfrm>
              <a:off x="1434" y="10156"/>
              <a:ext cx="236" cy="618"/>
            </a:xfrm>
            <a:custGeom>
              <a:avLst/>
              <a:gdLst/>
              <a:ahLst/>
              <a:cxnLst>
                <a:cxn ang="0">
                  <a:pos x="168" y="78"/>
                </a:cxn>
                <a:cxn ang="0">
                  <a:pos x="137" y="134"/>
                </a:cxn>
                <a:cxn ang="0">
                  <a:pos x="75" y="267"/>
                </a:cxn>
                <a:cxn ang="0">
                  <a:pos x="44" y="351"/>
                </a:cxn>
                <a:cxn ang="0">
                  <a:pos x="19" y="429"/>
                </a:cxn>
                <a:cxn ang="0">
                  <a:pos x="6" y="462"/>
                </a:cxn>
                <a:cxn ang="0">
                  <a:pos x="6" y="496"/>
                </a:cxn>
                <a:cxn ang="0">
                  <a:pos x="0" y="529"/>
                </a:cxn>
                <a:cxn ang="0">
                  <a:pos x="6" y="552"/>
                </a:cxn>
                <a:cxn ang="0">
                  <a:pos x="19" y="574"/>
                </a:cxn>
                <a:cxn ang="0">
                  <a:pos x="25" y="591"/>
                </a:cxn>
                <a:cxn ang="0">
                  <a:pos x="37" y="602"/>
                </a:cxn>
                <a:cxn ang="0">
                  <a:pos x="50" y="613"/>
                </a:cxn>
                <a:cxn ang="0">
                  <a:pos x="81" y="618"/>
                </a:cxn>
                <a:cxn ang="0">
                  <a:pos x="106" y="613"/>
                </a:cxn>
                <a:cxn ang="0">
                  <a:pos x="130" y="602"/>
                </a:cxn>
                <a:cxn ang="0">
                  <a:pos x="149" y="585"/>
                </a:cxn>
                <a:cxn ang="0">
                  <a:pos x="168" y="563"/>
                </a:cxn>
                <a:cxn ang="0">
                  <a:pos x="168" y="546"/>
                </a:cxn>
                <a:cxn ang="0">
                  <a:pos x="161" y="513"/>
                </a:cxn>
                <a:cxn ang="0">
                  <a:pos x="155" y="496"/>
                </a:cxn>
                <a:cxn ang="0">
                  <a:pos x="143" y="496"/>
                </a:cxn>
                <a:cxn ang="0">
                  <a:pos x="130" y="496"/>
                </a:cxn>
                <a:cxn ang="0">
                  <a:pos x="118" y="496"/>
                </a:cxn>
                <a:cxn ang="0">
                  <a:pos x="118" y="490"/>
                </a:cxn>
                <a:cxn ang="0">
                  <a:pos x="112" y="474"/>
                </a:cxn>
                <a:cxn ang="0">
                  <a:pos x="112" y="451"/>
                </a:cxn>
                <a:cxn ang="0">
                  <a:pos x="112" y="412"/>
                </a:cxn>
                <a:cxn ang="0">
                  <a:pos x="124" y="340"/>
                </a:cxn>
                <a:cxn ang="0">
                  <a:pos x="149" y="234"/>
                </a:cxn>
                <a:cxn ang="0">
                  <a:pos x="205" y="95"/>
                </a:cxn>
                <a:cxn ang="0">
                  <a:pos x="230" y="33"/>
                </a:cxn>
                <a:cxn ang="0">
                  <a:pos x="236" y="5"/>
                </a:cxn>
                <a:cxn ang="0">
                  <a:pos x="236" y="0"/>
                </a:cxn>
                <a:cxn ang="0">
                  <a:pos x="230" y="0"/>
                </a:cxn>
                <a:cxn ang="0">
                  <a:pos x="224" y="0"/>
                </a:cxn>
                <a:cxn ang="0">
                  <a:pos x="217" y="5"/>
                </a:cxn>
                <a:cxn ang="0">
                  <a:pos x="186" y="50"/>
                </a:cxn>
                <a:cxn ang="0">
                  <a:pos x="168" y="78"/>
                </a:cxn>
              </a:cxnLst>
              <a:rect l="0" t="0" r="r" b="b"/>
              <a:pathLst>
                <a:path w="236" h="618">
                  <a:moveTo>
                    <a:pt x="168" y="78"/>
                  </a:moveTo>
                  <a:lnTo>
                    <a:pt x="137" y="134"/>
                  </a:lnTo>
                  <a:lnTo>
                    <a:pt x="75" y="267"/>
                  </a:lnTo>
                  <a:lnTo>
                    <a:pt x="44" y="351"/>
                  </a:lnTo>
                  <a:lnTo>
                    <a:pt x="19" y="429"/>
                  </a:lnTo>
                  <a:lnTo>
                    <a:pt x="6" y="462"/>
                  </a:lnTo>
                  <a:lnTo>
                    <a:pt x="6" y="496"/>
                  </a:lnTo>
                  <a:lnTo>
                    <a:pt x="0" y="529"/>
                  </a:lnTo>
                  <a:lnTo>
                    <a:pt x="6" y="552"/>
                  </a:lnTo>
                  <a:lnTo>
                    <a:pt x="19" y="574"/>
                  </a:lnTo>
                  <a:lnTo>
                    <a:pt x="25" y="591"/>
                  </a:lnTo>
                  <a:lnTo>
                    <a:pt x="37" y="602"/>
                  </a:lnTo>
                  <a:lnTo>
                    <a:pt x="50" y="613"/>
                  </a:lnTo>
                  <a:lnTo>
                    <a:pt x="81" y="618"/>
                  </a:lnTo>
                  <a:lnTo>
                    <a:pt x="106" y="613"/>
                  </a:lnTo>
                  <a:lnTo>
                    <a:pt x="130" y="602"/>
                  </a:lnTo>
                  <a:lnTo>
                    <a:pt x="149" y="585"/>
                  </a:lnTo>
                  <a:lnTo>
                    <a:pt x="168" y="563"/>
                  </a:lnTo>
                  <a:lnTo>
                    <a:pt x="168" y="546"/>
                  </a:lnTo>
                  <a:lnTo>
                    <a:pt x="161" y="513"/>
                  </a:lnTo>
                  <a:lnTo>
                    <a:pt x="155" y="496"/>
                  </a:lnTo>
                  <a:lnTo>
                    <a:pt x="143" y="496"/>
                  </a:lnTo>
                  <a:lnTo>
                    <a:pt x="130" y="496"/>
                  </a:lnTo>
                  <a:lnTo>
                    <a:pt x="118" y="496"/>
                  </a:lnTo>
                  <a:lnTo>
                    <a:pt x="118" y="490"/>
                  </a:lnTo>
                  <a:lnTo>
                    <a:pt x="112" y="474"/>
                  </a:lnTo>
                  <a:lnTo>
                    <a:pt x="112" y="451"/>
                  </a:lnTo>
                  <a:lnTo>
                    <a:pt x="112" y="412"/>
                  </a:lnTo>
                  <a:lnTo>
                    <a:pt x="124" y="340"/>
                  </a:lnTo>
                  <a:lnTo>
                    <a:pt x="149" y="234"/>
                  </a:lnTo>
                  <a:lnTo>
                    <a:pt x="205" y="95"/>
                  </a:lnTo>
                  <a:lnTo>
                    <a:pt x="230" y="33"/>
                  </a:lnTo>
                  <a:lnTo>
                    <a:pt x="236" y="5"/>
                  </a:lnTo>
                  <a:lnTo>
                    <a:pt x="236" y="0"/>
                  </a:lnTo>
                  <a:lnTo>
                    <a:pt x="230" y="0"/>
                  </a:lnTo>
                  <a:lnTo>
                    <a:pt x="224" y="0"/>
                  </a:lnTo>
                  <a:lnTo>
                    <a:pt x="217" y="5"/>
                  </a:lnTo>
                  <a:lnTo>
                    <a:pt x="186" y="50"/>
                  </a:lnTo>
                  <a:lnTo>
                    <a:pt x="168" y="78"/>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90" name="Freeform 866"/>
            <p:cNvSpPr>
              <a:spLocks/>
            </p:cNvSpPr>
            <p:nvPr/>
          </p:nvSpPr>
          <p:spPr bwMode="auto">
            <a:xfrm>
              <a:off x="1434" y="10156"/>
              <a:ext cx="236" cy="618"/>
            </a:xfrm>
            <a:custGeom>
              <a:avLst/>
              <a:gdLst/>
              <a:ahLst/>
              <a:cxnLst>
                <a:cxn ang="0">
                  <a:pos x="168" y="78"/>
                </a:cxn>
                <a:cxn ang="0">
                  <a:pos x="137" y="134"/>
                </a:cxn>
                <a:cxn ang="0">
                  <a:pos x="75" y="267"/>
                </a:cxn>
                <a:cxn ang="0">
                  <a:pos x="44" y="351"/>
                </a:cxn>
                <a:cxn ang="0">
                  <a:pos x="19" y="429"/>
                </a:cxn>
                <a:cxn ang="0">
                  <a:pos x="6" y="462"/>
                </a:cxn>
                <a:cxn ang="0">
                  <a:pos x="6" y="496"/>
                </a:cxn>
                <a:cxn ang="0">
                  <a:pos x="0" y="529"/>
                </a:cxn>
                <a:cxn ang="0">
                  <a:pos x="6" y="552"/>
                </a:cxn>
                <a:cxn ang="0">
                  <a:pos x="19" y="574"/>
                </a:cxn>
                <a:cxn ang="0">
                  <a:pos x="25" y="591"/>
                </a:cxn>
                <a:cxn ang="0">
                  <a:pos x="37" y="602"/>
                </a:cxn>
                <a:cxn ang="0">
                  <a:pos x="50" y="613"/>
                </a:cxn>
                <a:cxn ang="0">
                  <a:pos x="81" y="618"/>
                </a:cxn>
                <a:cxn ang="0">
                  <a:pos x="106" y="613"/>
                </a:cxn>
                <a:cxn ang="0">
                  <a:pos x="130" y="602"/>
                </a:cxn>
                <a:cxn ang="0">
                  <a:pos x="149" y="585"/>
                </a:cxn>
                <a:cxn ang="0">
                  <a:pos x="168" y="563"/>
                </a:cxn>
                <a:cxn ang="0">
                  <a:pos x="168" y="546"/>
                </a:cxn>
                <a:cxn ang="0">
                  <a:pos x="161" y="513"/>
                </a:cxn>
                <a:cxn ang="0">
                  <a:pos x="155" y="496"/>
                </a:cxn>
                <a:cxn ang="0">
                  <a:pos x="143" y="496"/>
                </a:cxn>
                <a:cxn ang="0">
                  <a:pos x="130" y="496"/>
                </a:cxn>
                <a:cxn ang="0">
                  <a:pos x="118" y="496"/>
                </a:cxn>
                <a:cxn ang="0">
                  <a:pos x="118" y="490"/>
                </a:cxn>
                <a:cxn ang="0">
                  <a:pos x="112" y="474"/>
                </a:cxn>
                <a:cxn ang="0">
                  <a:pos x="112" y="451"/>
                </a:cxn>
                <a:cxn ang="0">
                  <a:pos x="112" y="412"/>
                </a:cxn>
                <a:cxn ang="0">
                  <a:pos x="124" y="340"/>
                </a:cxn>
                <a:cxn ang="0">
                  <a:pos x="149" y="234"/>
                </a:cxn>
                <a:cxn ang="0">
                  <a:pos x="205" y="95"/>
                </a:cxn>
                <a:cxn ang="0">
                  <a:pos x="230" y="33"/>
                </a:cxn>
                <a:cxn ang="0">
                  <a:pos x="236" y="5"/>
                </a:cxn>
                <a:cxn ang="0">
                  <a:pos x="236" y="0"/>
                </a:cxn>
                <a:cxn ang="0">
                  <a:pos x="230" y="0"/>
                </a:cxn>
                <a:cxn ang="0">
                  <a:pos x="224" y="0"/>
                </a:cxn>
                <a:cxn ang="0">
                  <a:pos x="217" y="5"/>
                </a:cxn>
                <a:cxn ang="0">
                  <a:pos x="186" y="50"/>
                </a:cxn>
                <a:cxn ang="0">
                  <a:pos x="168" y="78"/>
                </a:cxn>
              </a:cxnLst>
              <a:rect l="0" t="0" r="r" b="b"/>
              <a:pathLst>
                <a:path w="236" h="618">
                  <a:moveTo>
                    <a:pt x="168" y="78"/>
                  </a:moveTo>
                  <a:lnTo>
                    <a:pt x="137" y="134"/>
                  </a:lnTo>
                  <a:lnTo>
                    <a:pt x="75" y="267"/>
                  </a:lnTo>
                  <a:lnTo>
                    <a:pt x="44" y="351"/>
                  </a:lnTo>
                  <a:lnTo>
                    <a:pt x="19" y="429"/>
                  </a:lnTo>
                  <a:lnTo>
                    <a:pt x="6" y="462"/>
                  </a:lnTo>
                  <a:lnTo>
                    <a:pt x="6" y="496"/>
                  </a:lnTo>
                  <a:lnTo>
                    <a:pt x="0" y="529"/>
                  </a:lnTo>
                  <a:lnTo>
                    <a:pt x="6" y="552"/>
                  </a:lnTo>
                  <a:lnTo>
                    <a:pt x="19" y="574"/>
                  </a:lnTo>
                  <a:lnTo>
                    <a:pt x="25" y="591"/>
                  </a:lnTo>
                  <a:lnTo>
                    <a:pt x="37" y="602"/>
                  </a:lnTo>
                  <a:lnTo>
                    <a:pt x="50" y="613"/>
                  </a:lnTo>
                  <a:lnTo>
                    <a:pt x="81" y="618"/>
                  </a:lnTo>
                  <a:lnTo>
                    <a:pt x="106" y="613"/>
                  </a:lnTo>
                  <a:lnTo>
                    <a:pt x="130" y="602"/>
                  </a:lnTo>
                  <a:lnTo>
                    <a:pt x="149" y="585"/>
                  </a:lnTo>
                  <a:lnTo>
                    <a:pt x="168" y="563"/>
                  </a:lnTo>
                  <a:lnTo>
                    <a:pt x="168" y="546"/>
                  </a:lnTo>
                  <a:lnTo>
                    <a:pt x="161" y="513"/>
                  </a:lnTo>
                  <a:lnTo>
                    <a:pt x="155" y="496"/>
                  </a:lnTo>
                  <a:lnTo>
                    <a:pt x="143" y="496"/>
                  </a:lnTo>
                  <a:lnTo>
                    <a:pt x="130" y="496"/>
                  </a:lnTo>
                  <a:lnTo>
                    <a:pt x="118" y="496"/>
                  </a:lnTo>
                  <a:lnTo>
                    <a:pt x="118" y="490"/>
                  </a:lnTo>
                  <a:lnTo>
                    <a:pt x="112" y="474"/>
                  </a:lnTo>
                  <a:lnTo>
                    <a:pt x="112" y="451"/>
                  </a:lnTo>
                  <a:lnTo>
                    <a:pt x="112" y="412"/>
                  </a:lnTo>
                  <a:lnTo>
                    <a:pt x="124" y="340"/>
                  </a:lnTo>
                  <a:lnTo>
                    <a:pt x="149" y="234"/>
                  </a:lnTo>
                  <a:lnTo>
                    <a:pt x="205" y="95"/>
                  </a:lnTo>
                  <a:lnTo>
                    <a:pt x="230" y="33"/>
                  </a:lnTo>
                  <a:lnTo>
                    <a:pt x="236" y="5"/>
                  </a:lnTo>
                  <a:lnTo>
                    <a:pt x="236" y="0"/>
                  </a:lnTo>
                  <a:lnTo>
                    <a:pt x="230" y="0"/>
                  </a:lnTo>
                  <a:lnTo>
                    <a:pt x="224" y="0"/>
                  </a:lnTo>
                  <a:lnTo>
                    <a:pt x="217" y="5"/>
                  </a:lnTo>
                  <a:lnTo>
                    <a:pt x="186" y="50"/>
                  </a:lnTo>
                  <a:lnTo>
                    <a:pt x="168" y="78"/>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91" name="Freeform 867"/>
            <p:cNvSpPr>
              <a:spLocks/>
            </p:cNvSpPr>
            <p:nvPr/>
          </p:nvSpPr>
          <p:spPr bwMode="auto">
            <a:xfrm>
              <a:off x="1409" y="9933"/>
              <a:ext cx="422" cy="379"/>
            </a:xfrm>
            <a:custGeom>
              <a:avLst/>
              <a:gdLst/>
              <a:ahLst/>
              <a:cxnLst>
                <a:cxn ang="0">
                  <a:pos x="224" y="178"/>
                </a:cxn>
                <a:cxn ang="0">
                  <a:pos x="280" y="178"/>
                </a:cxn>
                <a:cxn ang="0">
                  <a:pos x="373" y="178"/>
                </a:cxn>
                <a:cxn ang="0">
                  <a:pos x="391" y="178"/>
                </a:cxn>
                <a:cxn ang="0">
                  <a:pos x="410" y="184"/>
                </a:cxn>
                <a:cxn ang="0">
                  <a:pos x="416" y="189"/>
                </a:cxn>
                <a:cxn ang="0">
                  <a:pos x="416" y="195"/>
                </a:cxn>
                <a:cxn ang="0">
                  <a:pos x="422" y="206"/>
                </a:cxn>
                <a:cxn ang="0">
                  <a:pos x="416" y="212"/>
                </a:cxn>
                <a:cxn ang="0">
                  <a:pos x="404" y="240"/>
                </a:cxn>
                <a:cxn ang="0">
                  <a:pos x="385" y="262"/>
                </a:cxn>
                <a:cxn ang="0">
                  <a:pos x="366" y="284"/>
                </a:cxn>
                <a:cxn ang="0">
                  <a:pos x="342" y="301"/>
                </a:cxn>
                <a:cxn ang="0">
                  <a:pos x="292" y="334"/>
                </a:cxn>
                <a:cxn ang="0">
                  <a:pos x="230" y="357"/>
                </a:cxn>
                <a:cxn ang="0">
                  <a:pos x="174" y="368"/>
                </a:cxn>
                <a:cxn ang="0">
                  <a:pos x="112" y="379"/>
                </a:cxn>
                <a:cxn ang="0">
                  <a:pos x="56" y="379"/>
                </a:cxn>
                <a:cxn ang="0">
                  <a:pos x="0" y="373"/>
                </a:cxn>
                <a:cxn ang="0">
                  <a:pos x="0" y="329"/>
                </a:cxn>
                <a:cxn ang="0">
                  <a:pos x="0" y="279"/>
                </a:cxn>
                <a:cxn ang="0">
                  <a:pos x="7" y="223"/>
                </a:cxn>
                <a:cxn ang="0">
                  <a:pos x="25" y="167"/>
                </a:cxn>
                <a:cxn ang="0">
                  <a:pos x="50" y="117"/>
                </a:cxn>
                <a:cxn ang="0">
                  <a:pos x="81" y="72"/>
                </a:cxn>
                <a:cxn ang="0">
                  <a:pos x="106" y="50"/>
                </a:cxn>
                <a:cxn ang="0">
                  <a:pos x="131" y="33"/>
                </a:cxn>
                <a:cxn ang="0">
                  <a:pos x="155" y="17"/>
                </a:cxn>
                <a:cxn ang="0">
                  <a:pos x="180" y="0"/>
                </a:cxn>
                <a:cxn ang="0">
                  <a:pos x="186" y="0"/>
                </a:cxn>
                <a:cxn ang="0">
                  <a:pos x="205" y="0"/>
                </a:cxn>
                <a:cxn ang="0">
                  <a:pos x="211" y="6"/>
                </a:cxn>
                <a:cxn ang="0">
                  <a:pos x="218" y="11"/>
                </a:cxn>
                <a:cxn ang="0">
                  <a:pos x="224" y="22"/>
                </a:cxn>
                <a:cxn ang="0">
                  <a:pos x="224" y="39"/>
                </a:cxn>
                <a:cxn ang="0">
                  <a:pos x="224" y="128"/>
                </a:cxn>
                <a:cxn ang="0">
                  <a:pos x="224" y="178"/>
                </a:cxn>
              </a:cxnLst>
              <a:rect l="0" t="0" r="r" b="b"/>
              <a:pathLst>
                <a:path w="422" h="379">
                  <a:moveTo>
                    <a:pt x="224" y="178"/>
                  </a:moveTo>
                  <a:lnTo>
                    <a:pt x="280" y="178"/>
                  </a:lnTo>
                  <a:lnTo>
                    <a:pt x="373" y="178"/>
                  </a:lnTo>
                  <a:lnTo>
                    <a:pt x="391" y="178"/>
                  </a:lnTo>
                  <a:lnTo>
                    <a:pt x="410" y="184"/>
                  </a:lnTo>
                  <a:lnTo>
                    <a:pt x="416" y="189"/>
                  </a:lnTo>
                  <a:lnTo>
                    <a:pt x="416" y="195"/>
                  </a:lnTo>
                  <a:lnTo>
                    <a:pt x="422" y="206"/>
                  </a:lnTo>
                  <a:lnTo>
                    <a:pt x="416" y="212"/>
                  </a:lnTo>
                  <a:lnTo>
                    <a:pt x="404" y="240"/>
                  </a:lnTo>
                  <a:lnTo>
                    <a:pt x="385" y="262"/>
                  </a:lnTo>
                  <a:lnTo>
                    <a:pt x="366" y="284"/>
                  </a:lnTo>
                  <a:lnTo>
                    <a:pt x="342" y="301"/>
                  </a:lnTo>
                  <a:lnTo>
                    <a:pt x="292" y="334"/>
                  </a:lnTo>
                  <a:lnTo>
                    <a:pt x="230" y="357"/>
                  </a:lnTo>
                  <a:lnTo>
                    <a:pt x="174" y="368"/>
                  </a:lnTo>
                  <a:lnTo>
                    <a:pt x="112" y="379"/>
                  </a:lnTo>
                  <a:lnTo>
                    <a:pt x="56" y="379"/>
                  </a:lnTo>
                  <a:lnTo>
                    <a:pt x="0" y="373"/>
                  </a:lnTo>
                  <a:lnTo>
                    <a:pt x="0" y="329"/>
                  </a:lnTo>
                  <a:lnTo>
                    <a:pt x="0" y="279"/>
                  </a:lnTo>
                  <a:lnTo>
                    <a:pt x="7" y="223"/>
                  </a:lnTo>
                  <a:lnTo>
                    <a:pt x="25" y="167"/>
                  </a:lnTo>
                  <a:lnTo>
                    <a:pt x="50" y="117"/>
                  </a:lnTo>
                  <a:lnTo>
                    <a:pt x="81" y="72"/>
                  </a:lnTo>
                  <a:lnTo>
                    <a:pt x="106" y="50"/>
                  </a:lnTo>
                  <a:lnTo>
                    <a:pt x="131" y="33"/>
                  </a:lnTo>
                  <a:lnTo>
                    <a:pt x="155" y="17"/>
                  </a:lnTo>
                  <a:lnTo>
                    <a:pt x="180" y="0"/>
                  </a:lnTo>
                  <a:lnTo>
                    <a:pt x="186" y="0"/>
                  </a:lnTo>
                  <a:lnTo>
                    <a:pt x="205" y="0"/>
                  </a:lnTo>
                  <a:lnTo>
                    <a:pt x="211" y="6"/>
                  </a:lnTo>
                  <a:lnTo>
                    <a:pt x="218" y="11"/>
                  </a:lnTo>
                  <a:lnTo>
                    <a:pt x="224" y="22"/>
                  </a:lnTo>
                  <a:lnTo>
                    <a:pt x="224" y="39"/>
                  </a:lnTo>
                  <a:lnTo>
                    <a:pt x="224" y="128"/>
                  </a:lnTo>
                  <a:lnTo>
                    <a:pt x="224" y="178"/>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92" name="Freeform 868"/>
            <p:cNvSpPr>
              <a:spLocks/>
            </p:cNvSpPr>
            <p:nvPr/>
          </p:nvSpPr>
          <p:spPr bwMode="auto">
            <a:xfrm>
              <a:off x="1409" y="9933"/>
              <a:ext cx="422" cy="379"/>
            </a:xfrm>
            <a:custGeom>
              <a:avLst/>
              <a:gdLst/>
              <a:ahLst/>
              <a:cxnLst>
                <a:cxn ang="0">
                  <a:pos x="224" y="178"/>
                </a:cxn>
                <a:cxn ang="0">
                  <a:pos x="280" y="178"/>
                </a:cxn>
                <a:cxn ang="0">
                  <a:pos x="373" y="178"/>
                </a:cxn>
                <a:cxn ang="0">
                  <a:pos x="391" y="178"/>
                </a:cxn>
                <a:cxn ang="0">
                  <a:pos x="410" y="184"/>
                </a:cxn>
                <a:cxn ang="0">
                  <a:pos x="416" y="189"/>
                </a:cxn>
                <a:cxn ang="0">
                  <a:pos x="416" y="195"/>
                </a:cxn>
                <a:cxn ang="0">
                  <a:pos x="422" y="206"/>
                </a:cxn>
                <a:cxn ang="0">
                  <a:pos x="416" y="212"/>
                </a:cxn>
                <a:cxn ang="0">
                  <a:pos x="404" y="240"/>
                </a:cxn>
                <a:cxn ang="0">
                  <a:pos x="385" y="262"/>
                </a:cxn>
                <a:cxn ang="0">
                  <a:pos x="366" y="284"/>
                </a:cxn>
                <a:cxn ang="0">
                  <a:pos x="342" y="301"/>
                </a:cxn>
                <a:cxn ang="0">
                  <a:pos x="292" y="334"/>
                </a:cxn>
                <a:cxn ang="0">
                  <a:pos x="230" y="357"/>
                </a:cxn>
                <a:cxn ang="0">
                  <a:pos x="174" y="368"/>
                </a:cxn>
                <a:cxn ang="0">
                  <a:pos x="112" y="379"/>
                </a:cxn>
                <a:cxn ang="0">
                  <a:pos x="56" y="379"/>
                </a:cxn>
                <a:cxn ang="0">
                  <a:pos x="0" y="373"/>
                </a:cxn>
                <a:cxn ang="0">
                  <a:pos x="0" y="329"/>
                </a:cxn>
                <a:cxn ang="0">
                  <a:pos x="0" y="279"/>
                </a:cxn>
                <a:cxn ang="0">
                  <a:pos x="7" y="223"/>
                </a:cxn>
                <a:cxn ang="0">
                  <a:pos x="25" y="167"/>
                </a:cxn>
                <a:cxn ang="0">
                  <a:pos x="50" y="117"/>
                </a:cxn>
                <a:cxn ang="0">
                  <a:pos x="81" y="72"/>
                </a:cxn>
                <a:cxn ang="0">
                  <a:pos x="106" y="50"/>
                </a:cxn>
                <a:cxn ang="0">
                  <a:pos x="131" y="33"/>
                </a:cxn>
                <a:cxn ang="0">
                  <a:pos x="155" y="17"/>
                </a:cxn>
                <a:cxn ang="0">
                  <a:pos x="180" y="0"/>
                </a:cxn>
                <a:cxn ang="0">
                  <a:pos x="186" y="0"/>
                </a:cxn>
                <a:cxn ang="0">
                  <a:pos x="205" y="0"/>
                </a:cxn>
                <a:cxn ang="0">
                  <a:pos x="211" y="6"/>
                </a:cxn>
                <a:cxn ang="0">
                  <a:pos x="218" y="11"/>
                </a:cxn>
                <a:cxn ang="0">
                  <a:pos x="224" y="22"/>
                </a:cxn>
                <a:cxn ang="0">
                  <a:pos x="224" y="39"/>
                </a:cxn>
                <a:cxn ang="0">
                  <a:pos x="224" y="128"/>
                </a:cxn>
                <a:cxn ang="0">
                  <a:pos x="224" y="178"/>
                </a:cxn>
              </a:cxnLst>
              <a:rect l="0" t="0" r="r" b="b"/>
              <a:pathLst>
                <a:path w="422" h="379">
                  <a:moveTo>
                    <a:pt x="224" y="178"/>
                  </a:moveTo>
                  <a:lnTo>
                    <a:pt x="280" y="178"/>
                  </a:lnTo>
                  <a:lnTo>
                    <a:pt x="373" y="178"/>
                  </a:lnTo>
                  <a:lnTo>
                    <a:pt x="391" y="178"/>
                  </a:lnTo>
                  <a:lnTo>
                    <a:pt x="410" y="184"/>
                  </a:lnTo>
                  <a:lnTo>
                    <a:pt x="416" y="189"/>
                  </a:lnTo>
                  <a:lnTo>
                    <a:pt x="416" y="195"/>
                  </a:lnTo>
                  <a:lnTo>
                    <a:pt x="422" y="206"/>
                  </a:lnTo>
                  <a:lnTo>
                    <a:pt x="416" y="212"/>
                  </a:lnTo>
                  <a:lnTo>
                    <a:pt x="404" y="240"/>
                  </a:lnTo>
                  <a:lnTo>
                    <a:pt x="385" y="262"/>
                  </a:lnTo>
                  <a:lnTo>
                    <a:pt x="366" y="284"/>
                  </a:lnTo>
                  <a:lnTo>
                    <a:pt x="342" y="301"/>
                  </a:lnTo>
                  <a:lnTo>
                    <a:pt x="292" y="334"/>
                  </a:lnTo>
                  <a:lnTo>
                    <a:pt x="230" y="357"/>
                  </a:lnTo>
                  <a:lnTo>
                    <a:pt x="174" y="368"/>
                  </a:lnTo>
                  <a:lnTo>
                    <a:pt x="112" y="379"/>
                  </a:lnTo>
                  <a:lnTo>
                    <a:pt x="56" y="379"/>
                  </a:lnTo>
                  <a:lnTo>
                    <a:pt x="0" y="373"/>
                  </a:lnTo>
                  <a:lnTo>
                    <a:pt x="0" y="329"/>
                  </a:lnTo>
                  <a:lnTo>
                    <a:pt x="0" y="279"/>
                  </a:lnTo>
                  <a:lnTo>
                    <a:pt x="7" y="223"/>
                  </a:lnTo>
                  <a:lnTo>
                    <a:pt x="25" y="167"/>
                  </a:lnTo>
                  <a:lnTo>
                    <a:pt x="50" y="117"/>
                  </a:lnTo>
                  <a:lnTo>
                    <a:pt x="81" y="72"/>
                  </a:lnTo>
                  <a:lnTo>
                    <a:pt x="106" y="50"/>
                  </a:lnTo>
                  <a:lnTo>
                    <a:pt x="131" y="33"/>
                  </a:lnTo>
                  <a:lnTo>
                    <a:pt x="155" y="17"/>
                  </a:lnTo>
                  <a:lnTo>
                    <a:pt x="180" y="0"/>
                  </a:lnTo>
                  <a:lnTo>
                    <a:pt x="186" y="0"/>
                  </a:lnTo>
                  <a:lnTo>
                    <a:pt x="205" y="0"/>
                  </a:lnTo>
                  <a:lnTo>
                    <a:pt x="211" y="6"/>
                  </a:lnTo>
                  <a:lnTo>
                    <a:pt x="218" y="11"/>
                  </a:lnTo>
                  <a:lnTo>
                    <a:pt x="224" y="22"/>
                  </a:lnTo>
                  <a:lnTo>
                    <a:pt x="224" y="39"/>
                  </a:lnTo>
                  <a:lnTo>
                    <a:pt x="224" y="128"/>
                  </a:lnTo>
                  <a:lnTo>
                    <a:pt x="224" y="178"/>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93" name="Freeform 869"/>
            <p:cNvSpPr>
              <a:spLocks/>
            </p:cNvSpPr>
            <p:nvPr/>
          </p:nvSpPr>
          <p:spPr bwMode="auto">
            <a:xfrm>
              <a:off x="1465" y="10011"/>
              <a:ext cx="279" cy="251"/>
            </a:xfrm>
            <a:custGeom>
              <a:avLst/>
              <a:gdLst/>
              <a:ahLst/>
              <a:cxnLst>
                <a:cxn ang="0">
                  <a:pos x="118" y="139"/>
                </a:cxn>
                <a:cxn ang="0">
                  <a:pos x="180" y="139"/>
                </a:cxn>
                <a:cxn ang="0">
                  <a:pos x="261" y="139"/>
                </a:cxn>
                <a:cxn ang="0">
                  <a:pos x="273" y="145"/>
                </a:cxn>
                <a:cxn ang="0">
                  <a:pos x="279" y="150"/>
                </a:cxn>
                <a:cxn ang="0">
                  <a:pos x="273" y="162"/>
                </a:cxn>
                <a:cxn ang="0">
                  <a:pos x="273" y="162"/>
                </a:cxn>
                <a:cxn ang="0">
                  <a:pos x="248" y="184"/>
                </a:cxn>
                <a:cxn ang="0">
                  <a:pos x="217" y="206"/>
                </a:cxn>
                <a:cxn ang="0">
                  <a:pos x="180" y="223"/>
                </a:cxn>
                <a:cxn ang="0">
                  <a:pos x="143" y="234"/>
                </a:cxn>
                <a:cxn ang="0">
                  <a:pos x="99" y="245"/>
                </a:cxn>
                <a:cxn ang="0">
                  <a:pos x="62" y="251"/>
                </a:cxn>
                <a:cxn ang="0">
                  <a:pos x="31" y="251"/>
                </a:cxn>
                <a:cxn ang="0">
                  <a:pos x="0" y="251"/>
                </a:cxn>
                <a:cxn ang="0">
                  <a:pos x="0" y="223"/>
                </a:cxn>
                <a:cxn ang="0">
                  <a:pos x="0" y="195"/>
                </a:cxn>
                <a:cxn ang="0">
                  <a:pos x="6" y="156"/>
                </a:cxn>
                <a:cxn ang="0">
                  <a:pos x="19" y="123"/>
                </a:cxn>
                <a:cxn ang="0">
                  <a:pos x="31" y="89"/>
                </a:cxn>
                <a:cxn ang="0">
                  <a:pos x="50" y="56"/>
                </a:cxn>
                <a:cxn ang="0">
                  <a:pos x="68" y="28"/>
                </a:cxn>
                <a:cxn ang="0">
                  <a:pos x="93" y="6"/>
                </a:cxn>
                <a:cxn ang="0">
                  <a:pos x="99" y="0"/>
                </a:cxn>
                <a:cxn ang="0">
                  <a:pos x="106" y="0"/>
                </a:cxn>
                <a:cxn ang="0">
                  <a:pos x="118" y="0"/>
                </a:cxn>
                <a:cxn ang="0">
                  <a:pos x="118" y="17"/>
                </a:cxn>
                <a:cxn ang="0">
                  <a:pos x="118" y="89"/>
                </a:cxn>
                <a:cxn ang="0">
                  <a:pos x="118" y="139"/>
                </a:cxn>
              </a:cxnLst>
              <a:rect l="0" t="0" r="r" b="b"/>
              <a:pathLst>
                <a:path w="279" h="251">
                  <a:moveTo>
                    <a:pt x="118" y="139"/>
                  </a:moveTo>
                  <a:lnTo>
                    <a:pt x="180" y="139"/>
                  </a:lnTo>
                  <a:lnTo>
                    <a:pt x="261" y="139"/>
                  </a:lnTo>
                  <a:lnTo>
                    <a:pt x="273" y="145"/>
                  </a:lnTo>
                  <a:lnTo>
                    <a:pt x="279" y="150"/>
                  </a:lnTo>
                  <a:lnTo>
                    <a:pt x="273" y="162"/>
                  </a:lnTo>
                  <a:lnTo>
                    <a:pt x="248" y="184"/>
                  </a:lnTo>
                  <a:lnTo>
                    <a:pt x="217" y="206"/>
                  </a:lnTo>
                  <a:lnTo>
                    <a:pt x="180" y="223"/>
                  </a:lnTo>
                  <a:lnTo>
                    <a:pt x="143" y="234"/>
                  </a:lnTo>
                  <a:lnTo>
                    <a:pt x="99" y="245"/>
                  </a:lnTo>
                  <a:lnTo>
                    <a:pt x="62" y="251"/>
                  </a:lnTo>
                  <a:lnTo>
                    <a:pt x="31" y="251"/>
                  </a:lnTo>
                  <a:lnTo>
                    <a:pt x="0" y="251"/>
                  </a:lnTo>
                  <a:lnTo>
                    <a:pt x="0" y="223"/>
                  </a:lnTo>
                  <a:lnTo>
                    <a:pt x="0" y="195"/>
                  </a:lnTo>
                  <a:lnTo>
                    <a:pt x="6" y="156"/>
                  </a:lnTo>
                  <a:lnTo>
                    <a:pt x="19" y="123"/>
                  </a:lnTo>
                  <a:lnTo>
                    <a:pt x="31" y="89"/>
                  </a:lnTo>
                  <a:lnTo>
                    <a:pt x="50" y="56"/>
                  </a:lnTo>
                  <a:lnTo>
                    <a:pt x="68" y="28"/>
                  </a:lnTo>
                  <a:lnTo>
                    <a:pt x="93" y="6"/>
                  </a:lnTo>
                  <a:lnTo>
                    <a:pt x="99" y="0"/>
                  </a:lnTo>
                  <a:lnTo>
                    <a:pt x="106" y="0"/>
                  </a:lnTo>
                  <a:lnTo>
                    <a:pt x="118" y="0"/>
                  </a:lnTo>
                  <a:lnTo>
                    <a:pt x="118" y="17"/>
                  </a:lnTo>
                  <a:lnTo>
                    <a:pt x="118" y="89"/>
                  </a:lnTo>
                  <a:lnTo>
                    <a:pt x="118" y="139"/>
                  </a:lnTo>
                  <a:close/>
                </a:path>
              </a:pathLst>
            </a:custGeom>
            <a:solidFill>
              <a:srgbClr val="D9002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94" name="Freeform 870"/>
            <p:cNvSpPr>
              <a:spLocks/>
            </p:cNvSpPr>
            <p:nvPr/>
          </p:nvSpPr>
          <p:spPr bwMode="auto">
            <a:xfrm>
              <a:off x="1465" y="10011"/>
              <a:ext cx="279" cy="251"/>
            </a:xfrm>
            <a:custGeom>
              <a:avLst/>
              <a:gdLst/>
              <a:ahLst/>
              <a:cxnLst>
                <a:cxn ang="0">
                  <a:pos x="118" y="139"/>
                </a:cxn>
                <a:cxn ang="0">
                  <a:pos x="180" y="139"/>
                </a:cxn>
                <a:cxn ang="0">
                  <a:pos x="261" y="139"/>
                </a:cxn>
                <a:cxn ang="0">
                  <a:pos x="273" y="145"/>
                </a:cxn>
                <a:cxn ang="0">
                  <a:pos x="279" y="150"/>
                </a:cxn>
                <a:cxn ang="0">
                  <a:pos x="273" y="162"/>
                </a:cxn>
                <a:cxn ang="0">
                  <a:pos x="273" y="162"/>
                </a:cxn>
                <a:cxn ang="0">
                  <a:pos x="248" y="184"/>
                </a:cxn>
                <a:cxn ang="0">
                  <a:pos x="217" y="206"/>
                </a:cxn>
                <a:cxn ang="0">
                  <a:pos x="180" y="223"/>
                </a:cxn>
                <a:cxn ang="0">
                  <a:pos x="143" y="234"/>
                </a:cxn>
                <a:cxn ang="0">
                  <a:pos x="99" y="245"/>
                </a:cxn>
                <a:cxn ang="0">
                  <a:pos x="62" y="251"/>
                </a:cxn>
                <a:cxn ang="0">
                  <a:pos x="31" y="251"/>
                </a:cxn>
                <a:cxn ang="0">
                  <a:pos x="0" y="251"/>
                </a:cxn>
                <a:cxn ang="0">
                  <a:pos x="0" y="223"/>
                </a:cxn>
                <a:cxn ang="0">
                  <a:pos x="0" y="195"/>
                </a:cxn>
                <a:cxn ang="0">
                  <a:pos x="6" y="156"/>
                </a:cxn>
                <a:cxn ang="0">
                  <a:pos x="19" y="123"/>
                </a:cxn>
                <a:cxn ang="0">
                  <a:pos x="31" y="89"/>
                </a:cxn>
                <a:cxn ang="0">
                  <a:pos x="50" y="56"/>
                </a:cxn>
                <a:cxn ang="0">
                  <a:pos x="68" y="28"/>
                </a:cxn>
                <a:cxn ang="0">
                  <a:pos x="93" y="6"/>
                </a:cxn>
                <a:cxn ang="0">
                  <a:pos x="99" y="0"/>
                </a:cxn>
                <a:cxn ang="0">
                  <a:pos x="106" y="0"/>
                </a:cxn>
                <a:cxn ang="0">
                  <a:pos x="118" y="0"/>
                </a:cxn>
                <a:cxn ang="0">
                  <a:pos x="118" y="17"/>
                </a:cxn>
                <a:cxn ang="0">
                  <a:pos x="118" y="89"/>
                </a:cxn>
                <a:cxn ang="0">
                  <a:pos x="118" y="139"/>
                </a:cxn>
              </a:cxnLst>
              <a:rect l="0" t="0" r="r" b="b"/>
              <a:pathLst>
                <a:path w="279" h="251">
                  <a:moveTo>
                    <a:pt x="118" y="139"/>
                  </a:moveTo>
                  <a:lnTo>
                    <a:pt x="180" y="139"/>
                  </a:lnTo>
                  <a:lnTo>
                    <a:pt x="261" y="139"/>
                  </a:lnTo>
                  <a:lnTo>
                    <a:pt x="273" y="145"/>
                  </a:lnTo>
                  <a:lnTo>
                    <a:pt x="279" y="150"/>
                  </a:lnTo>
                  <a:lnTo>
                    <a:pt x="273" y="162"/>
                  </a:lnTo>
                  <a:lnTo>
                    <a:pt x="248" y="184"/>
                  </a:lnTo>
                  <a:lnTo>
                    <a:pt x="217" y="206"/>
                  </a:lnTo>
                  <a:lnTo>
                    <a:pt x="180" y="223"/>
                  </a:lnTo>
                  <a:lnTo>
                    <a:pt x="143" y="234"/>
                  </a:lnTo>
                  <a:lnTo>
                    <a:pt x="99" y="245"/>
                  </a:lnTo>
                  <a:lnTo>
                    <a:pt x="62" y="251"/>
                  </a:lnTo>
                  <a:lnTo>
                    <a:pt x="31" y="251"/>
                  </a:lnTo>
                  <a:lnTo>
                    <a:pt x="0" y="251"/>
                  </a:lnTo>
                  <a:lnTo>
                    <a:pt x="0" y="223"/>
                  </a:lnTo>
                  <a:lnTo>
                    <a:pt x="0" y="195"/>
                  </a:lnTo>
                  <a:lnTo>
                    <a:pt x="6" y="156"/>
                  </a:lnTo>
                  <a:lnTo>
                    <a:pt x="19" y="123"/>
                  </a:lnTo>
                  <a:lnTo>
                    <a:pt x="31" y="89"/>
                  </a:lnTo>
                  <a:lnTo>
                    <a:pt x="50" y="56"/>
                  </a:lnTo>
                  <a:lnTo>
                    <a:pt x="68" y="28"/>
                  </a:lnTo>
                  <a:lnTo>
                    <a:pt x="93" y="6"/>
                  </a:lnTo>
                  <a:lnTo>
                    <a:pt x="99" y="0"/>
                  </a:lnTo>
                  <a:lnTo>
                    <a:pt x="106" y="0"/>
                  </a:lnTo>
                  <a:lnTo>
                    <a:pt x="118" y="0"/>
                  </a:lnTo>
                  <a:lnTo>
                    <a:pt x="118" y="17"/>
                  </a:lnTo>
                  <a:lnTo>
                    <a:pt x="118" y="89"/>
                  </a:lnTo>
                  <a:lnTo>
                    <a:pt x="118" y="139"/>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95" name="Freeform 871"/>
            <p:cNvSpPr>
              <a:spLocks/>
            </p:cNvSpPr>
            <p:nvPr/>
          </p:nvSpPr>
          <p:spPr bwMode="auto">
            <a:xfrm>
              <a:off x="1471" y="10028"/>
              <a:ext cx="255" cy="228"/>
            </a:xfrm>
            <a:custGeom>
              <a:avLst/>
              <a:gdLst/>
              <a:ahLst/>
              <a:cxnLst>
                <a:cxn ang="0">
                  <a:pos x="249" y="150"/>
                </a:cxn>
                <a:cxn ang="0">
                  <a:pos x="249" y="145"/>
                </a:cxn>
                <a:cxn ang="0">
                  <a:pos x="255" y="139"/>
                </a:cxn>
                <a:cxn ang="0">
                  <a:pos x="249" y="133"/>
                </a:cxn>
                <a:cxn ang="0">
                  <a:pos x="236" y="128"/>
                </a:cxn>
                <a:cxn ang="0">
                  <a:pos x="162" y="128"/>
                </a:cxn>
                <a:cxn ang="0">
                  <a:pos x="112" y="128"/>
                </a:cxn>
                <a:cxn ang="0">
                  <a:pos x="112" y="83"/>
                </a:cxn>
                <a:cxn ang="0">
                  <a:pos x="112" y="16"/>
                </a:cxn>
                <a:cxn ang="0">
                  <a:pos x="106" y="0"/>
                </a:cxn>
                <a:cxn ang="0">
                  <a:pos x="100" y="0"/>
                </a:cxn>
                <a:cxn ang="0">
                  <a:pos x="93" y="0"/>
                </a:cxn>
                <a:cxn ang="0">
                  <a:pos x="87" y="5"/>
                </a:cxn>
                <a:cxn ang="0">
                  <a:pos x="62" y="22"/>
                </a:cxn>
                <a:cxn ang="0">
                  <a:pos x="44" y="50"/>
                </a:cxn>
                <a:cxn ang="0">
                  <a:pos x="31" y="78"/>
                </a:cxn>
                <a:cxn ang="0">
                  <a:pos x="19" y="111"/>
                </a:cxn>
                <a:cxn ang="0">
                  <a:pos x="7" y="145"/>
                </a:cxn>
                <a:cxn ang="0">
                  <a:pos x="0" y="172"/>
                </a:cxn>
                <a:cxn ang="0">
                  <a:pos x="0" y="200"/>
                </a:cxn>
                <a:cxn ang="0">
                  <a:pos x="0" y="228"/>
                </a:cxn>
                <a:cxn ang="0">
                  <a:pos x="25" y="228"/>
                </a:cxn>
                <a:cxn ang="0">
                  <a:pos x="56" y="228"/>
                </a:cxn>
                <a:cxn ang="0">
                  <a:pos x="93" y="223"/>
                </a:cxn>
                <a:cxn ang="0">
                  <a:pos x="131" y="211"/>
                </a:cxn>
                <a:cxn ang="0">
                  <a:pos x="162" y="200"/>
                </a:cxn>
                <a:cxn ang="0">
                  <a:pos x="199" y="184"/>
                </a:cxn>
                <a:cxn ang="0">
                  <a:pos x="224" y="167"/>
                </a:cxn>
                <a:cxn ang="0">
                  <a:pos x="249" y="150"/>
                </a:cxn>
              </a:cxnLst>
              <a:rect l="0" t="0" r="r" b="b"/>
              <a:pathLst>
                <a:path w="255" h="228">
                  <a:moveTo>
                    <a:pt x="249" y="150"/>
                  </a:moveTo>
                  <a:lnTo>
                    <a:pt x="249" y="145"/>
                  </a:lnTo>
                  <a:lnTo>
                    <a:pt x="255" y="139"/>
                  </a:lnTo>
                  <a:lnTo>
                    <a:pt x="249" y="133"/>
                  </a:lnTo>
                  <a:lnTo>
                    <a:pt x="236" y="128"/>
                  </a:lnTo>
                  <a:lnTo>
                    <a:pt x="162" y="128"/>
                  </a:lnTo>
                  <a:lnTo>
                    <a:pt x="112" y="128"/>
                  </a:lnTo>
                  <a:lnTo>
                    <a:pt x="112" y="83"/>
                  </a:lnTo>
                  <a:lnTo>
                    <a:pt x="112" y="16"/>
                  </a:lnTo>
                  <a:lnTo>
                    <a:pt x="106" y="0"/>
                  </a:lnTo>
                  <a:lnTo>
                    <a:pt x="100" y="0"/>
                  </a:lnTo>
                  <a:lnTo>
                    <a:pt x="93" y="0"/>
                  </a:lnTo>
                  <a:lnTo>
                    <a:pt x="87" y="5"/>
                  </a:lnTo>
                  <a:lnTo>
                    <a:pt x="62" y="22"/>
                  </a:lnTo>
                  <a:lnTo>
                    <a:pt x="44" y="50"/>
                  </a:lnTo>
                  <a:lnTo>
                    <a:pt x="31" y="78"/>
                  </a:lnTo>
                  <a:lnTo>
                    <a:pt x="19" y="111"/>
                  </a:lnTo>
                  <a:lnTo>
                    <a:pt x="7" y="145"/>
                  </a:lnTo>
                  <a:lnTo>
                    <a:pt x="0" y="172"/>
                  </a:lnTo>
                  <a:lnTo>
                    <a:pt x="0" y="200"/>
                  </a:lnTo>
                  <a:lnTo>
                    <a:pt x="0" y="228"/>
                  </a:lnTo>
                  <a:lnTo>
                    <a:pt x="25" y="228"/>
                  </a:lnTo>
                  <a:lnTo>
                    <a:pt x="56" y="228"/>
                  </a:lnTo>
                  <a:lnTo>
                    <a:pt x="93" y="223"/>
                  </a:lnTo>
                  <a:lnTo>
                    <a:pt x="131" y="211"/>
                  </a:lnTo>
                  <a:lnTo>
                    <a:pt x="162" y="200"/>
                  </a:lnTo>
                  <a:lnTo>
                    <a:pt x="199" y="184"/>
                  </a:lnTo>
                  <a:lnTo>
                    <a:pt x="224" y="167"/>
                  </a:lnTo>
                  <a:lnTo>
                    <a:pt x="249" y="150"/>
                  </a:lnTo>
                  <a:close/>
                </a:path>
              </a:pathLst>
            </a:custGeom>
            <a:solidFill>
              <a:srgbClr val="DE0045"/>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96" name="Freeform 872"/>
            <p:cNvSpPr>
              <a:spLocks/>
            </p:cNvSpPr>
            <p:nvPr/>
          </p:nvSpPr>
          <p:spPr bwMode="auto">
            <a:xfrm>
              <a:off x="1478" y="10044"/>
              <a:ext cx="229" cy="207"/>
            </a:xfrm>
            <a:custGeom>
              <a:avLst/>
              <a:gdLst/>
              <a:ahLst/>
              <a:cxnLst>
                <a:cxn ang="0">
                  <a:pos x="223" y="134"/>
                </a:cxn>
                <a:cxn ang="0">
                  <a:pos x="223" y="129"/>
                </a:cxn>
                <a:cxn ang="0">
                  <a:pos x="229" y="123"/>
                </a:cxn>
                <a:cxn ang="0">
                  <a:pos x="223" y="117"/>
                </a:cxn>
                <a:cxn ang="0">
                  <a:pos x="211" y="117"/>
                </a:cxn>
                <a:cxn ang="0">
                  <a:pos x="149" y="117"/>
                </a:cxn>
                <a:cxn ang="0">
                  <a:pos x="99" y="117"/>
                </a:cxn>
                <a:cxn ang="0">
                  <a:pos x="99" y="73"/>
                </a:cxn>
                <a:cxn ang="0">
                  <a:pos x="99" y="12"/>
                </a:cxn>
                <a:cxn ang="0">
                  <a:pos x="99" y="0"/>
                </a:cxn>
                <a:cxn ang="0">
                  <a:pos x="86" y="0"/>
                </a:cxn>
                <a:cxn ang="0">
                  <a:pos x="80" y="0"/>
                </a:cxn>
                <a:cxn ang="0">
                  <a:pos x="80" y="6"/>
                </a:cxn>
                <a:cxn ang="0">
                  <a:pos x="55" y="23"/>
                </a:cxn>
                <a:cxn ang="0">
                  <a:pos x="43" y="45"/>
                </a:cxn>
                <a:cxn ang="0">
                  <a:pos x="24" y="73"/>
                </a:cxn>
                <a:cxn ang="0">
                  <a:pos x="12" y="101"/>
                </a:cxn>
                <a:cxn ang="0">
                  <a:pos x="0" y="156"/>
                </a:cxn>
                <a:cxn ang="0">
                  <a:pos x="0" y="207"/>
                </a:cxn>
                <a:cxn ang="0">
                  <a:pos x="55" y="201"/>
                </a:cxn>
                <a:cxn ang="0">
                  <a:pos x="117" y="190"/>
                </a:cxn>
                <a:cxn ang="0">
                  <a:pos x="149" y="179"/>
                </a:cxn>
                <a:cxn ang="0">
                  <a:pos x="180" y="168"/>
                </a:cxn>
                <a:cxn ang="0">
                  <a:pos x="204" y="151"/>
                </a:cxn>
                <a:cxn ang="0">
                  <a:pos x="223" y="134"/>
                </a:cxn>
              </a:cxnLst>
              <a:rect l="0" t="0" r="r" b="b"/>
              <a:pathLst>
                <a:path w="229" h="207">
                  <a:moveTo>
                    <a:pt x="223" y="134"/>
                  </a:moveTo>
                  <a:lnTo>
                    <a:pt x="223" y="129"/>
                  </a:lnTo>
                  <a:lnTo>
                    <a:pt x="229" y="123"/>
                  </a:lnTo>
                  <a:lnTo>
                    <a:pt x="223" y="117"/>
                  </a:lnTo>
                  <a:lnTo>
                    <a:pt x="211" y="117"/>
                  </a:lnTo>
                  <a:lnTo>
                    <a:pt x="149" y="117"/>
                  </a:lnTo>
                  <a:lnTo>
                    <a:pt x="99" y="117"/>
                  </a:lnTo>
                  <a:lnTo>
                    <a:pt x="99" y="73"/>
                  </a:lnTo>
                  <a:lnTo>
                    <a:pt x="99" y="12"/>
                  </a:lnTo>
                  <a:lnTo>
                    <a:pt x="99" y="0"/>
                  </a:lnTo>
                  <a:lnTo>
                    <a:pt x="86" y="0"/>
                  </a:lnTo>
                  <a:lnTo>
                    <a:pt x="80" y="0"/>
                  </a:lnTo>
                  <a:lnTo>
                    <a:pt x="80" y="6"/>
                  </a:lnTo>
                  <a:lnTo>
                    <a:pt x="55" y="23"/>
                  </a:lnTo>
                  <a:lnTo>
                    <a:pt x="43" y="45"/>
                  </a:lnTo>
                  <a:lnTo>
                    <a:pt x="24" y="73"/>
                  </a:lnTo>
                  <a:lnTo>
                    <a:pt x="12" y="101"/>
                  </a:lnTo>
                  <a:lnTo>
                    <a:pt x="0" y="156"/>
                  </a:lnTo>
                  <a:lnTo>
                    <a:pt x="0" y="207"/>
                  </a:lnTo>
                  <a:lnTo>
                    <a:pt x="55" y="201"/>
                  </a:lnTo>
                  <a:lnTo>
                    <a:pt x="117" y="190"/>
                  </a:lnTo>
                  <a:lnTo>
                    <a:pt x="149" y="179"/>
                  </a:lnTo>
                  <a:lnTo>
                    <a:pt x="180" y="168"/>
                  </a:lnTo>
                  <a:lnTo>
                    <a:pt x="204" y="151"/>
                  </a:lnTo>
                  <a:lnTo>
                    <a:pt x="223" y="134"/>
                  </a:lnTo>
                  <a:close/>
                </a:path>
              </a:pathLst>
            </a:custGeom>
            <a:solidFill>
              <a:srgbClr val="E31763"/>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97" name="Freeform 873"/>
            <p:cNvSpPr>
              <a:spLocks/>
            </p:cNvSpPr>
            <p:nvPr/>
          </p:nvSpPr>
          <p:spPr bwMode="auto">
            <a:xfrm>
              <a:off x="1484" y="10061"/>
              <a:ext cx="205" cy="184"/>
            </a:xfrm>
            <a:custGeom>
              <a:avLst/>
              <a:gdLst/>
              <a:ahLst/>
              <a:cxnLst>
                <a:cxn ang="0">
                  <a:pos x="198" y="117"/>
                </a:cxn>
                <a:cxn ang="0">
                  <a:pos x="198" y="117"/>
                </a:cxn>
                <a:cxn ang="0">
                  <a:pos x="205" y="112"/>
                </a:cxn>
                <a:cxn ang="0">
                  <a:pos x="198" y="106"/>
                </a:cxn>
                <a:cxn ang="0">
                  <a:pos x="186" y="100"/>
                </a:cxn>
                <a:cxn ang="0">
                  <a:pos x="130" y="100"/>
                </a:cxn>
                <a:cxn ang="0">
                  <a:pos x="87" y="100"/>
                </a:cxn>
                <a:cxn ang="0">
                  <a:pos x="87" y="67"/>
                </a:cxn>
                <a:cxn ang="0">
                  <a:pos x="87" y="11"/>
                </a:cxn>
                <a:cxn ang="0">
                  <a:pos x="87" y="0"/>
                </a:cxn>
                <a:cxn ang="0">
                  <a:pos x="80" y="0"/>
                </a:cxn>
                <a:cxn ang="0">
                  <a:pos x="74" y="0"/>
                </a:cxn>
                <a:cxn ang="0">
                  <a:pos x="74" y="6"/>
                </a:cxn>
                <a:cxn ang="0">
                  <a:pos x="56" y="22"/>
                </a:cxn>
                <a:cxn ang="0">
                  <a:pos x="37" y="39"/>
                </a:cxn>
                <a:cxn ang="0">
                  <a:pos x="25" y="61"/>
                </a:cxn>
                <a:cxn ang="0">
                  <a:pos x="12" y="89"/>
                </a:cxn>
                <a:cxn ang="0">
                  <a:pos x="0" y="139"/>
                </a:cxn>
                <a:cxn ang="0">
                  <a:pos x="0" y="184"/>
                </a:cxn>
                <a:cxn ang="0">
                  <a:pos x="49" y="178"/>
                </a:cxn>
                <a:cxn ang="0">
                  <a:pos x="105" y="167"/>
                </a:cxn>
                <a:cxn ang="0">
                  <a:pos x="130" y="162"/>
                </a:cxn>
                <a:cxn ang="0">
                  <a:pos x="155" y="151"/>
                </a:cxn>
                <a:cxn ang="0">
                  <a:pos x="180" y="134"/>
                </a:cxn>
                <a:cxn ang="0">
                  <a:pos x="198" y="117"/>
                </a:cxn>
              </a:cxnLst>
              <a:rect l="0" t="0" r="r" b="b"/>
              <a:pathLst>
                <a:path w="205" h="184">
                  <a:moveTo>
                    <a:pt x="198" y="117"/>
                  </a:moveTo>
                  <a:lnTo>
                    <a:pt x="198" y="117"/>
                  </a:lnTo>
                  <a:lnTo>
                    <a:pt x="205" y="112"/>
                  </a:lnTo>
                  <a:lnTo>
                    <a:pt x="198" y="106"/>
                  </a:lnTo>
                  <a:lnTo>
                    <a:pt x="186" y="100"/>
                  </a:lnTo>
                  <a:lnTo>
                    <a:pt x="130" y="100"/>
                  </a:lnTo>
                  <a:lnTo>
                    <a:pt x="87" y="100"/>
                  </a:lnTo>
                  <a:lnTo>
                    <a:pt x="87" y="67"/>
                  </a:lnTo>
                  <a:lnTo>
                    <a:pt x="87" y="11"/>
                  </a:lnTo>
                  <a:lnTo>
                    <a:pt x="87" y="0"/>
                  </a:lnTo>
                  <a:lnTo>
                    <a:pt x="80" y="0"/>
                  </a:lnTo>
                  <a:lnTo>
                    <a:pt x="74" y="0"/>
                  </a:lnTo>
                  <a:lnTo>
                    <a:pt x="74" y="6"/>
                  </a:lnTo>
                  <a:lnTo>
                    <a:pt x="56" y="22"/>
                  </a:lnTo>
                  <a:lnTo>
                    <a:pt x="37" y="39"/>
                  </a:lnTo>
                  <a:lnTo>
                    <a:pt x="25" y="61"/>
                  </a:lnTo>
                  <a:lnTo>
                    <a:pt x="12" y="89"/>
                  </a:lnTo>
                  <a:lnTo>
                    <a:pt x="0" y="139"/>
                  </a:lnTo>
                  <a:lnTo>
                    <a:pt x="0" y="184"/>
                  </a:lnTo>
                  <a:lnTo>
                    <a:pt x="49" y="178"/>
                  </a:lnTo>
                  <a:lnTo>
                    <a:pt x="105" y="167"/>
                  </a:lnTo>
                  <a:lnTo>
                    <a:pt x="130" y="162"/>
                  </a:lnTo>
                  <a:lnTo>
                    <a:pt x="155" y="151"/>
                  </a:lnTo>
                  <a:lnTo>
                    <a:pt x="180" y="134"/>
                  </a:lnTo>
                  <a:lnTo>
                    <a:pt x="198" y="117"/>
                  </a:lnTo>
                  <a:close/>
                </a:path>
              </a:pathLst>
            </a:custGeom>
            <a:solidFill>
              <a:srgbClr val="E8358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98" name="Freeform 874"/>
            <p:cNvSpPr>
              <a:spLocks/>
            </p:cNvSpPr>
            <p:nvPr/>
          </p:nvSpPr>
          <p:spPr bwMode="auto">
            <a:xfrm>
              <a:off x="1496" y="10078"/>
              <a:ext cx="174" cy="156"/>
            </a:xfrm>
            <a:custGeom>
              <a:avLst/>
              <a:gdLst/>
              <a:ahLst/>
              <a:cxnLst>
                <a:cxn ang="0">
                  <a:pos x="168" y="100"/>
                </a:cxn>
                <a:cxn ang="0">
                  <a:pos x="168" y="100"/>
                </a:cxn>
                <a:cxn ang="0">
                  <a:pos x="174" y="95"/>
                </a:cxn>
                <a:cxn ang="0">
                  <a:pos x="168" y="89"/>
                </a:cxn>
                <a:cxn ang="0">
                  <a:pos x="162" y="89"/>
                </a:cxn>
                <a:cxn ang="0">
                  <a:pos x="106" y="89"/>
                </a:cxn>
                <a:cxn ang="0">
                  <a:pos x="75" y="89"/>
                </a:cxn>
                <a:cxn ang="0">
                  <a:pos x="75" y="56"/>
                </a:cxn>
                <a:cxn ang="0">
                  <a:pos x="75" y="11"/>
                </a:cxn>
                <a:cxn ang="0">
                  <a:pos x="68" y="0"/>
                </a:cxn>
                <a:cxn ang="0">
                  <a:pos x="62" y="0"/>
                </a:cxn>
                <a:cxn ang="0">
                  <a:pos x="62" y="0"/>
                </a:cxn>
                <a:cxn ang="0">
                  <a:pos x="56" y="5"/>
                </a:cxn>
                <a:cxn ang="0">
                  <a:pos x="44" y="17"/>
                </a:cxn>
                <a:cxn ang="0">
                  <a:pos x="31" y="33"/>
                </a:cxn>
                <a:cxn ang="0">
                  <a:pos x="19" y="56"/>
                </a:cxn>
                <a:cxn ang="0">
                  <a:pos x="6" y="78"/>
                </a:cxn>
                <a:cxn ang="0">
                  <a:pos x="0" y="122"/>
                </a:cxn>
                <a:cxn ang="0">
                  <a:pos x="0" y="156"/>
                </a:cxn>
                <a:cxn ang="0">
                  <a:pos x="37" y="156"/>
                </a:cxn>
                <a:cxn ang="0">
                  <a:pos x="87" y="150"/>
                </a:cxn>
                <a:cxn ang="0">
                  <a:pos x="112" y="139"/>
                </a:cxn>
                <a:cxn ang="0">
                  <a:pos x="131" y="128"/>
                </a:cxn>
                <a:cxn ang="0">
                  <a:pos x="149" y="117"/>
                </a:cxn>
                <a:cxn ang="0">
                  <a:pos x="168" y="100"/>
                </a:cxn>
              </a:cxnLst>
              <a:rect l="0" t="0" r="r" b="b"/>
              <a:pathLst>
                <a:path w="174" h="156">
                  <a:moveTo>
                    <a:pt x="168" y="100"/>
                  </a:moveTo>
                  <a:lnTo>
                    <a:pt x="168" y="100"/>
                  </a:lnTo>
                  <a:lnTo>
                    <a:pt x="174" y="95"/>
                  </a:lnTo>
                  <a:lnTo>
                    <a:pt x="168" y="89"/>
                  </a:lnTo>
                  <a:lnTo>
                    <a:pt x="162" y="89"/>
                  </a:lnTo>
                  <a:lnTo>
                    <a:pt x="106" y="89"/>
                  </a:lnTo>
                  <a:lnTo>
                    <a:pt x="75" y="89"/>
                  </a:lnTo>
                  <a:lnTo>
                    <a:pt x="75" y="56"/>
                  </a:lnTo>
                  <a:lnTo>
                    <a:pt x="75" y="11"/>
                  </a:lnTo>
                  <a:lnTo>
                    <a:pt x="68" y="0"/>
                  </a:lnTo>
                  <a:lnTo>
                    <a:pt x="62" y="0"/>
                  </a:lnTo>
                  <a:lnTo>
                    <a:pt x="56" y="5"/>
                  </a:lnTo>
                  <a:lnTo>
                    <a:pt x="44" y="17"/>
                  </a:lnTo>
                  <a:lnTo>
                    <a:pt x="31" y="33"/>
                  </a:lnTo>
                  <a:lnTo>
                    <a:pt x="19" y="56"/>
                  </a:lnTo>
                  <a:lnTo>
                    <a:pt x="6" y="78"/>
                  </a:lnTo>
                  <a:lnTo>
                    <a:pt x="0" y="122"/>
                  </a:lnTo>
                  <a:lnTo>
                    <a:pt x="0" y="156"/>
                  </a:lnTo>
                  <a:lnTo>
                    <a:pt x="37" y="156"/>
                  </a:lnTo>
                  <a:lnTo>
                    <a:pt x="87" y="150"/>
                  </a:lnTo>
                  <a:lnTo>
                    <a:pt x="112" y="139"/>
                  </a:lnTo>
                  <a:lnTo>
                    <a:pt x="131" y="128"/>
                  </a:lnTo>
                  <a:lnTo>
                    <a:pt x="149" y="117"/>
                  </a:lnTo>
                  <a:lnTo>
                    <a:pt x="168" y="100"/>
                  </a:lnTo>
                  <a:close/>
                </a:path>
              </a:pathLst>
            </a:custGeom>
            <a:solidFill>
              <a:srgbClr val="F057A3"/>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99" name="Freeform 875"/>
            <p:cNvSpPr>
              <a:spLocks/>
            </p:cNvSpPr>
            <p:nvPr/>
          </p:nvSpPr>
          <p:spPr bwMode="auto">
            <a:xfrm>
              <a:off x="1502" y="10095"/>
              <a:ext cx="149" cy="133"/>
            </a:xfrm>
            <a:custGeom>
              <a:avLst/>
              <a:gdLst/>
              <a:ahLst/>
              <a:cxnLst>
                <a:cxn ang="0">
                  <a:pos x="143" y="89"/>
                </a:cxn>
                <a:cxn ang="0">
                  <a:pos x="149" y="83"/>
                </a:cxn>
                <a:cxn ang="0">
                  <a:pos x="137" y="78"/>
                </a:cxn>
                <a:cxn ang="0">
                  <a:pos x="93" y="78"/>
                </a:cxn>
                <a:cxn ang="0">
                  <a:pos x="62" y="78"/>
                </a:cxn>
                <a:cxn ang="0">
                  <a:pos x="62" y="50"/>
                </a:cxn>
                <a:cxn ang="0">
                  <a:pos x="62" y="11"/>
                </a:cxn>
                <a:cxn ang="0">
                  <a:pos x="56" y="0"/>
                </a:cxn>
                <a:cxn ang="0">
                  <a:pos x="50" y="5"/>
                </a:cxn>
                <a:cxn ang="0">
                  <a:pos x="25" y="27"/>
                </a:cxn>
                <a:cxn ang="0">
                  <a:pos x="7" y="66"/>
                </a:cxn>
                <a:cxn ang="0">
                  <a:pos x="0" y="105"/>
                </a:cxn>
                <a:cxn ang="0">
                  <a:pos x="0" y="133"/>
                </a:cxn>
                <a:cxn ang="0">
                  <a:pos x="31" y="133"/>
                </a:cxn>
                <a:cxn ang="0">
                  <a:pos x="75" y="128"/>
                </a:cxn>
                <a:cxn ang="0">
                  <a:pos x="112" y="111"/>
                </a:cxn>
                <a:cxn ang="0">
                  <a:pos x="143" y="89"/>
                </a:cxn>
              </a:cxnLst>
              <a:rect l="0" t="0" r="r" b="b"/>
              <a:pathLst>
                <a:path w="149" h="133">
                  <a:moveTo>
                    <a:pt x="143" y="89"/>
                  </a:moveTo>
                  <a:lnTo>
                    <a:pt x="149" y="83"/>
                  </a:lnTo>
                  <a:lnTo>
                    <a:pt x="137" y="78"/>
                  </a:lnTo>
                  <a:lnTo>
                    <a:pt x="93" y="78"/>
                  </a:lnTo>
                  <a:lnTo>
                    <a:pt x="62" y="78"/>
                  </a:lnTo>
                  <a:lnTo>
                    <a:pt x="62" y="50"/>
                  </a:lnTo>
                  <a:lnTo>
                    <a:pt x="62" y="11"/>
                  </a:lnTo>
                  <a:lnTo>
                    <a:pt x="56" y="0"/>
                  </a:lnTo>
                  <a:lnTo>
                    <a:pt x="50" y="5"/>
                  </a:lnTo>
                  <a:lnTo>
                    <a:pt x="25" y="27"/>
                  </a:lnTo>
                  <a:lnTo>
                    <a:pt x="7" y="66"/>
                  </a:lnTo>
                  <a:lnTo>
                    <a:pt x="0" y="105"/>
                  </a:lnTo>
                  <a:lnTo>
                    <a:pt x="0" y="133"/>
                  </a:lnTo>
                  <a:lnTo>
                    <a:pt x="31" y="133"/>
                  </a:lnTo>
                  <a:lnTo>
                    <a:pt x="75" y="128"/>
                  </a:lnTo>
                  <a:lnTo>
                    <a:pt x="112" y="111"/>
                  </a:lnTo>
                  <a:lnTo>
                    <a:pt x="143" y="89"/>
                  </a:lnTo>
                  <a:close/>
                </a:path>
              </a:pathLst>
            </a:custGeom>
            <a:solidFill>
              <a:srgbClr val="F575C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00" name="Freeform 876"/>
            <p:cNvSpPr>
              <a:spLocks/>
            </p:cNvSpPr>
            <p:nvPr/>
          </p:nvSpPr>
          <p:spPr bwMode="auto">
            <a:xfrm>
              <a:off x="1509" y="10111"/>
              <a:ext cx="118" cy="112"/>
            </a:xfrm>
            <a:custGeom>
              <a:avLst/>
              <a:gdLst/>
              <a:ahLst/>
              <a:cxnLst>
                <a:cxn ang="0">
                  <a:pos x="118" y="73"/>
                </a:cxn>
                <a:cxn ang="0">
                  <a:pos x="118" y="67"/>
                </a:cxn>
                <a:cxn ang="0">
                  <a:pos x="111" y="67"/>
                </a:cxn>
                <a:cxn ang="0">
                  <a:pos x="74" y="67"/>
                </a:cxn>
                <a:cxn ang="0">
                  <a:pos x="49" y="67"/>
                </a:cxn>
                <a:cxn ang="0">
                  <a:pos x="49" y="45"/>
                </a:cxn>
                <a:cxn ang="0">
                  <a:pos x="49" y="11"/>
                </a:cxn>
                <a:cxn ang="0">
                  <a:pos x="49" y="0"/>
                </a:cxn>
                <a:cxn ang="0">
                  <a:pos x="43" y="6"/>
                </a:cxn>
                <a:cxn ang="0">
                  <a:pos x="18" y="28"/>
                </a:cxn>
                <a:cxn ang="0">
                  <a:pos x="6" y="56"/>
                </a:cxn>
                <a:cxn ang="0">
                  <a:pos x="0" y="84"/>
                </a:cxn>
                <a:cxn ang="0">
                  <a:pos x="0" y="112"/>
                </a:cxn>
                <a:cxn ang="0">
                  <a:pos x="31" y="112"/>
                </a:cxn>
                <a:cxn ang="0">
                  <a:pos x="62" y="106"/>
                </a:cxn>
                <a:cxn ang="0">
                  <a:pos x="93" y="89"/>
                </a:cxn>
                <a:cxn ang="0">
                  <a:pos x="118" y="73"/>
                </a:cxn>
              </a:cxnLst>
              <a:rect l="0" t="0" r="r" b="b"/>
              <a:pathLst>
                <a:path w="118" h="112">
                  <a:moveTo>
                    <a:pt x="118" y="73"/>
                  </a:moveTo>
                  <a:lnTo>
                    <a:pt x="118" y="67"/>
                  </a:lnTo>
                  <a:lnTo>
                    <a:pt x="111" y="67"/>
                  </a:lnTo>
                  <a:lnTo>
                    <a:pt x="74" y="67"/>
                  </a:lnTo>
                  <a:lnTo>
                    <a:pt x="49" y="67"/>
                  </a:lnTo>
                  <a:lnTo>
                    <a:pt x="49" y="45"/>
                  </a:lnTo>
                  <a:lnTo>
                    <a:pt x="49" y="11"/>
                  </a:lnTo>
                  <a:lnTo>
                    <a:pt x="49" y="0"/>
                  </a:lnTo>
                  <a:lnTo>
                    <a:pt x="43" y="6"/>
                  </a:lnTo>
                  <a:lnTo>
                    <a:pt x="18" y="28"/>
                  </a:lnTo>
                  <a:lnTo>
                    <a:pt x="6" y="56"/>
                  </a:lnTo>
                  <a:lnTo>
                    <a:pt x="0" y="84"/>
                  </a:lnTo>
                  <a:lnTo>
                    <a:pt x="0" y="112"/>
                  </a:lnTo>
                  <a:lnTo>
                    <a:pt x="31" y="112"/>
                  </a:lnTo>
                  <a:lnTo>
                    <a:pt x="62" y="106"/>
                  </a:lnTo>
                  <a:lnTo>
                    <a:pt x="93" y="89"/>
                  </a:lnTo>
                  <a:lnTo>
                    <a:pt x="118" y="73"/>
                  </a:lnTo>
                  <a:close/>
                </a:path>
              </a:pathLst>
            </a:custGeom>
            <a:solidFill>
              <a:srgbClr val="FA94E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01" name="Freeform 877"/>
            <p:cNvSpPr>
              <a:spLocks/>
            </p:cNvSpPr>
            <p:nvPr/>
          </p:nvSpPr>
          <p:spPr bwMode="auto">
            <a:xfrm>
              <a:off x="1515" y="10128"/>
              <a:ext cx="93" cy="89"/>
            </a:xfrm>
            <a:custGeom>
              <a:avLst/>
              <a:gdLst/>
              <a:ahLst/>
              <a:cxnLst>
                <a:cxn ang="0">
                  <a:pos x="43" y="50"/>
                </a:cxn>
                <a:cxn ang="0">
                  <a:pos x="62" y="50"/>
                </a:cxn>
                <a:cxn ang="0">
                  <a:pos x="87" y="50"/>
                </a:cxn>
                <a:cxn ang="0">
                  <a:pos x="93" y="56"/>
                </a:cxn>
                <a:cxn ang="0">
                  <a:pos x="93" y="61"/>
                </a:cxn>
                <a:cxn ang="0">
                  <a:pos x="74" y="72"/>
                </a:cxn>
                <a:cxn ang="0">
                  <a:pos x="49" y="84"/>
                </a:cxn>
                <a:cxn ang="0">
                  <a:pos x="25" y="89"/>
                </a:cxn>
                <a:cxn ang="0">
                  <a:pos x="0" y="89"/>
                </a:cxn>
                <a:cxn ang="0">
                  <a:pos x="0" y="67"/>
                </a:cxn>
                <a:cxn ang="0">
                  <a:pos x="6" y="45"/>
                </a:cxn>
                <a:cxn ang="0">
                  <a:pos x="18" y="22"/>
                </a:cxn>
                <a:cxn ang="0">
                  <a:pos x="31" y="6"/>
                </a:cxn>
                <a:cxn ang="0">
                  <a:pos x="37" y="0"/>
                </a:cxn>
                <a:cxn ang="0">
                  <a:pos x="43" y="6"/>
                </a:cxn>
                <a:cxn ang="0">
                  <a:pos x="43" y="33"/>
                </a:cxn>
                <a:cxn ang="0">
                  <a:pos x="43" y="50"/>
                </a:cxn>
              </a:cxnLst>
              <a:rect l="0" t="0" r="r" b="b"/>
              <a:pathLst>
                <a:path w="93" h="89">
                  <a:moveTo>
                    <a:pt x="43" y="50"/>
                  </a:moveTo>
                  <a:lnTo>
                    <a:pt x="62" y="50"/>
                  </a:lnTo>
                  <a:lnTo>
                    <a:pt x="87" y="50"/>
                  </a:lnTo>
                  <a:lnTo>
                    <a:pt x="93" y="56"/>
                  </a:lnTo>
                  <a:lnTo>
                    <a:pt x="93" y="61"/>
                  </a:lnTo>
                  <a:lnTo>
                    <a:pt x="74" y="72"/>
                  </a:lnTo>
                  <a:lnTo>
                    <a:pt x="49" y="84"/>
                  </a:lnTo>
                  <a:lnTo>
                    <a:pt x="25" y="89"/>
                  </a:lnTo>
                  <a:lnTo>
                    <a:pt x="0" y="89"/>
                  </a:lnTo>
                  <a:lnTo>
                    <a:pt x="0" y="67"/>
                  </a:lnTo>
                  <a:lnTo>
                    <a:pt x="6" y="45"/>
                  </a:lnTo>
                  <a:lnTo>
                    <a:pt x="18" y="22"/>
                  </a:lnTo>
                  <a:lnTo>
                    <a:pt x="31" y="6"/>
                  </a:lnTo>
                  <a:lnTo>
                    <a:pt x="37" y="0"/>
                  </a:lnTo>
                  <a:lnTo>
                    <a:pt x="43" y="6"/>
                  </a:lnTo>
                  <a:lnTo>
                    <a:pt x="43" y="33"/>
                  </a:lnTo>
                  <a:lnTo>
                    <a:pt x="43" y="50"/>
                  </a:lnTo>
                  <a:close/>
                </a:path>
              </a:pathLst>
            </a:custGeom>
            <a:solidFill>
              <a:srgbClr val="FFB2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02" name="Freeform 878"/>
            <p:cNvSpPr>
              <a:spLocks/>
            </p:cNvSpPr>
            <p:nvPr/>
          </p:nvSpPr>
          <p:spPr bwMode="auto">
            <a:xfrm>
              <a:off x="1465" y="10011"/>
              <a:ext cx="279" cy="251"/>
            </a:xfrm>
            <a:custGeom>
              <a:avLst/>
              <a:gdLst/>
              <a:ahLst/>
              <a:cxnLst>
                <a:cxn ang="0">
                  <a:pos x="118" y="139"/>
                </a:cxn>
                <a:cxn ang="0">
                  <a:pos x="180" y="139"/>
                </a:cxn>
                <a:cxn ang="0">
                  <a:pos x="261" y="139"/>
                </a:cxn>
                <a:cxn ang="0">
                  <a:pos x="273" y="145"/>
                </a:cxn>
                <a:cxn ang="0">
                  <a:pos x="279" y="150"/>
                </a:cxn>
                <a:cxn ang="0">
                  <a:pos x="273" y="162"/>
                </a:cxn>
                <a:cxn ang="0">
                  <a:pos x="273" y="162"/>
                </a:cxn>
                <a:cxn ang="0">
                  <a:pos x="248" y="184"/>
                </a:cxn>
                <a:cxn ang="0">
                  <a:pos x="217" y="206"/>
                </a:cxn>
                <a:cxn ang="0">
                  <a:pos x="180" y="223"/>
                </a:cxn>
                <a:cxn ang="0">
                  <a:pos x="143" y="234"/>
                </a:cxn>
                <a:cxn ang="0">
                  <a:pos x="99" y="245"/>
                </a:cxn>
                <a:cxn ang="0">
                  <a:pos x="62" y="251"/>
                </a:cxn>
                <a:cxn ang="0">
                  <a:pos x="31" y="251"/>
                </a:cxn>
                <a:cxn ang="0">
                  <a:pos x="0" y="251"/>
                </a:cxn>
                <a:cxn ang="0">
                  <a:pos x="0" y="223"/>
                </a:cxn>
                <a:cxn ang="0">
                  <a:pos x="0" y="195"/>
                </a:cxn>
                <a:cxn ang="0">
                  <a:pos x="6" y="156"/>
                </a:cxn>
                <a:cxn ang="0">
                  <a:pos x="19" y="123"/>
                </a:cxn>
                <a:cxn ang="0">
                  <a:pos x="31" y="89"/>
                </a:cxn>
                <a:cxn ang="0">
                  <a:pos x="50" y="56"/>
                </a:cxn>
                <a:cxn ang="0">
                  <a:pos x="68" y="28"/>
                </a:cxn>
                <a:cxn ang="0">
                  <a:pos x="93" y="6"/>
                </a:cxn>
                <a:cxn ang="0">
                  <a:pos x="99" y="0"/>
                </a:cxn>
                <a:cxn ang="0">
                  <a:pos x="106" y="0"/>
                </a:cxn>
                <a:cxn ang="0">
                  <a:pos x="118" y="0"/>
                </a:cxn>
                <a:cxn ang="0">
                  <a:pos x="118" y="17"/>
                </a:cxn>
                <a:cxn ang="0">
                  <a:pos x="118" y="89"/>
                </a:cxn>
                <a:cxn ang="0">
                  <a:pos x="118" y="139"/>
                </a:cxn>
              </a:cxnLst>
              <a:rect l="0" t="0" r="r" b="b"/>
              <a:pathLst>
                <a:path w="279" h="251">
                  <a:moveTo>
                    <a:pt x="118" y="139"/>
                  </a:moveTo>
                  <a:lnTo>
                    <a:pt x="180" y="139"/>
                  </a:lnTo>
                  <a:lnTo>
                    <a:pt x="261" y="139"/>
                  </a:lnTo>
                  <a:lnTo>
                    <a:pt x="273" y="145"/>
                  </a:lnTo>
                  <a:lnTo>
                    <a:pt x="279" y="150"/>
                  </a:lnTo>
                  <a:lnTo>
                    <a:pt x="273" y="162"/>
                  </a:lnTo>
                  <a:lnTo>
                    <a:pt x="248" y="184"/>
                  </a:lnTo>
                  <a:lnTo>
                    <a:pt x="217" y="206"/>
                  </a:lnTo>
                  <a:lnTo>
                    <a:pt x="180" y="223"/>
                  </a:lnTo>
                  <a:lnTo>
                    <a:pt x="143" y="234"/>
                  </a:lnTo>
                  <a:lnTo>
                    <a:pt x="99" y="245"/>
                  </a:lnTo>
                  <a:lnTo>
                    <a:pt x="62" y="251"/>
                  </a:lnTo>
                  <a:lnTo>
                    <a:pt x="31" y="251"/>
                  </a:lnTo>
                  <a:lnTo>
                    <a:pt x="0" y="251"/>
                  </a:lnTo>
                  <a:lnTo>
                    <a:pt x="0" y="223"/>
                  </a:lnTo>
                  <a:lnTo>
                    <a:pt x="0" y="195"/>
                  </a:lnTo>
                  <a:lnTo>
                    <a:pt x="6" y="156"/>
                  </a:lnTo>
                  <a:lnTo>
                    <a:pt x="19" y="123"/>
                  </a:lnTo>
                  <a:lnTo>
                    <a:pt x="31" y="89"/>
                  </a:lnTo>
                  <a:lnTo>
                    <a:pt x="50" y="56"/>
                  </a:lnTo>
                  <a:lnTo>
                    <a:pt x="68" y="28"/>
                  </a:lnTo>
                  <a:lnTo>
                    <a:pt x="93" y="6"/>
                  </a:lnTo>
                  <a:lnTo>
                    <a:pt x="99" y="0"/>
                  </a:lnTo>
                  <a:lnTo>
                    <a:pt x="106" y="0"/>
                  </a:lnTo>
                  <a:lnTo>
                    <a:pt x="118" y="0"/>
                  </a:lnTo>
                  <a:lnTo>
                    <a:pt x="118" y="17"/>
                  </a:lnTo>
                  <a:lnTo>
                    <a:pt x="118" y="89"/>
                  </a:lnTo>
                  <a:lnTo>
                    <a:pt x="118" y="139"/>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03" name="Freeform 879"/>
            <p:cNvSpPr>
              <a:spLocks/>
            </p:cNvSpPr>
            <p:nvPr/>
          </p:nvSpPr>
          <p:spPr bwMode="auto">
            <a:xfrm>
              <a:off x="12291" y="10145"/>
              <a:ext cx="633" cy="518"/>
            </a:xfrm>
            <a:custGeom>
              <a:avLst/>
              <a:gdLst/>
              <a:ahLst/>
              <a:cxnLst>
                <a:cxn ang="0">
                  <a:pos x="633" y="0"/>
                </a:cxn>
                <a:cxn ang="0">
                  <a:pos x="590" y="39"/>
                </a:cxn>
                <a:cxn ang="0">
                  <a:pos x="534" y="89"/>
                </a:cxn>
                <a:cxn ang="0">
                  <a:pos x="466" y="150"/>
                </a:cxn>
                <a:cxn ang="0">
                  <a:pos x="385" y="223"/>
                </a:cxn>
                <a:cxn ang="0">
                  <a:pos x="341" y="262"/>
                </a:cxn>
                <a:cxn ang="0">
                  <a:pos x="248" y="345"/>
                </a:cxn>
                <a:cxn ang="0">
                  <a:pos x="149" y="434"/>
                </a:cxn>
                <a:cxn ang="0">
                  <a:pos x="87" y="490"/>
                </a:cxn>
                <a:cxn ang="0">
                  <a:pos x="62" y="507"/>
                </a:cxn>
                <a:cxn ang="0">
                  <a:pos x="31" y="512"/>
                </a:cxn>
                <a:cxn ang="0">
                  <a:pos x="13" y="518"/>
                </a:cxn>
                <a:cxn ang="0">
                  <a:pos x="0" y="518"/>
                </a:cxn>
                <a:cxn ang="0">
                  <a:pos x="68" y="518"/>
                </a:cxn>
                <a:cxn ang="0">
                  <a:pos x="211" y="518"/>
                </a:cxn>
                <a:cxn ang="0">
                  <a:pos x="360" y="518"/>
                </a:cxn>
                <a:cxn ang="0">
                  <a:pos x="428" y="518"/>
                </a:cxn>
                <a:cxn ang="0">
                  <a:pos x="441" y="518"/>
                </a:cxn>
                <a:cxn ang="0">
                  <a:pos x="466" y="512"/>
                </a:cxn>
                <a:cxn ang="0">
                  <a:pos x="497" y="507"/>
                </a:cxn>
                <a:cxn ang="0">
                  <a:pos x="528" y="485"/>
                </a:cxn>
                <a:cxn ang="0">
                  <a:pos x="571" y="446"/>
                </a:cxn>
                <a:cxn ang="0">
                  <a:pos x="627" y="390"/>
                </a:cxn>
                <a:cxn ang="0">
                  <a:pos x="633" y="0"/>
                </a:cxn>
              </a:cxnLst>
              <a:rect l="0" t="0" r="r" b="b"/>
              <a:pathLst>
                <a:path w="633" h="518">
                  <a:moveTo>
                    <a:pt x="633" y="0"/>
                  </a:moveTo>
                  <a:lnTo>
                    <a:pt x="590" y="39"/>
                  </a:lnTo>
                  <a:lnTo>
                    <a:pt x="534" y="89"/>
                  </a:lnTo>
                  <a:lnTo>
                    <a:pt x="466" y="150"/>
                  </a:lnTo>
                  <a:lnTo>
                    <a:pt x="385" y="223"/>
                  </a:lnTo>
                  <a:lnTo>
                    <a:pt x="341" y="262"/>
                  </a:lnTo>
                  <a:lnTo>
                    <a:pt x="248" y="345"/>
                  </a:lnTo>
                  <a:lnTo>
                    <a:pt x="149" y="434"/>
                  </a:lnTo>
                  <a:lnTo>
                    <a:pt x="87" y="490"/>
                  </a:lnTo>
                  <a:lnTo>
                    <a:pt x="62" y="507"/>
                  </a:lnTo>
                  <a:lnTo>
                    <a:pt x="31" y="512"/>
                  </a:lnTo>
                  <a:lnTo>
                    <a:pt x="13" y="518"/>
                  </a:lnTo>
                  <a:lnTo>
                    <a:pt x="0" y="518"/>
                  </a:lnTo>
                  <a:lnTo>
                    <a:pt x="68" y="518"/>
                  </a:lnTo>
                  <a:lnTo>
                    <a:pt x="211" y="518"/>
                  </a:lnTo>
                  <a:lnTo>
                    <a:pt x="360" y="518"/>
                  </a:lnTo>
                  <a:lnTo>
                    <a:pt x="428" y="518"/>
                  </a:lnTo>
                  <a:lnTo>
                    <a:pt x="441" y="518"/>
                  </a:lnTo>
                  <a:lnTo>
                    <a:pt x="466" y="512"/>
                  </a:lnTo>
                  <a:lnTo>
                    <a:pt x="497" y="507"/>
                  </a:lnTo>
                  <a:lnTo>
                    <a:pt x="528" y="485"/>
                  </a:lnTo>
                  <a:lnTo>
                    <a:pt x="571" y="446"/>
                  </a:lnTo>
                  <a:lnTo>
                    <a:pt x="627" y="390"/>
                  </a:lnTo>
                  <a:lnTo>
                    <a:pt x="633" y="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04" name="Freeform 880"/>
            <p:cNvSpPr>
              <a:spLocks/>
            </p:cNvSpPr>
            <p:nvPr/>
          </p:nvSpPr>
          <p:spPr bwMode="auto">
            <a:xfrm>
              <a:off x="12496" y="10340"/>
              <a:ext cx="422" cy="323"/>
            </a:xfrm>
            <a:custGeom>
              <a:avLst/>
              <a:gdLst/>
              <a:ahLst/>
              <a:cxnLst>
                <a:cxn ang="0">
                  <a:pos x="422" y="0"/>
                </a:cxn>
                <a:cxn ang="0">
                  <a:pos x="347" y="67"/>
                </a:cxn>
                <a:cxn ang="0">
                  <a:pos x="248" y="161"/>
                </a:cxn>
                <a:cxn ang="0">
                  <a:pos x="149" y="251"/>
                </a:cxn>
                <a:cxn ang="0">
                  <a:pos x="105" y="290"/>
                </a:cxn>
                <a:cxn ang="0">
                  <a:pos x="93" y="301"/>
                </a:cxn>
                <a:cxn ang="0">
                  <a:pos x="74" y="312"/>
                </a:cxn>
                <a:cxn ang="0">
                  <a:pos x="43" y="317"/>
                </a:cxn>
                <a:cxn ang="0">
                  <a:pos x="0" y="323"/>
                </a:cxn>
              </a:cxnLst>
              <a:rect l="0" t="0" r="r" b="b"/>
              <a:pathLst>
                <a:path w="422" h="323">
                  <a:moveTo>
                    <a:pt x="422" y="0"/>
                  </a:moveTo>
                  <a:lnTo>
                    <a:pt x="347" y="67"/>
                  </a:lnTo>
                  <a:lnTo>
                    <a:pt x="248" y="161"/>
                  </a:lnTo>
                  <a:lnTo>
                    <a:pt x="149" y="251"/>
                  </a:lnTo>
                  <a:lnTo>
                    <a:pt x="105" y="290"/>
                  </a:lnTo>
                  <a:lnTo>
                    <a:pt x="93" y="301"/>
                  </a:lnTo>
                  <a:lnTo>
                    <a:pt x="74" y="312"/>
                  </a:lnTo>
                  <a:lnTo>
                    <a:pt x="43" y="317"/>
                  </a:lnTo>
                  <a:lnTo>
                    <a:pt x="0" y="323"/>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05" name="Freeform 881"/>
            <p:cNvSpPr>
              <a:spLocks/>
            </p:cNvSpPr>
            <p:nvPr/>
          </p:nvSpPr>
          <p:spPr bwMode="auto">
            <a:xfrm>
              <a:off x="11497" y="10106"/>
              <a:ext cx="534" cy="429"/>
            </a:xfrm>
            <a:custGeom>
              <a:avLst/>
              <a:gdLst/>
              <a:ahLst/>
              <a:cxnLst>
                <a:cxn ang="0">
                  <a:pos x="0" y="39"/>
                </a:cxn>
                <a:cxn ang="0">
                  <a:pos x="6" y="33"/>
                </a:cxn>
                <a:cxn ang="0">
                  <a:pos x="19" y="28"/>
                </a:cxn>
                <a:cxn ang="0">
                  <a:pos x="31" y="16"/>
                </a:cxn>
                <a:cxn ang="0">
                  <a:pos x="50" y="11"/>
                </a:cxn>
                <a:cxn ang="0">
                  <a:pos x="68" y="5"/>
                </a:cxn>
                <a:cxn ang="0">
                  <a:pos x="93" y="5"/>
                </a:cxn>
                <a:cxn ang="0">
                  <a:pos x="124" y="0"/>
                </a:cxn>
                <a:cxn ang="0">
                  <a:pos x="143" y="5"/>
                </a:cxn>
                <a:cxn ang="0">
                  <a:pos x="205" y="5"/>
                </a:cxn>
                <a:cxn ang="0">
                  <a:pos x="335" y="5"/>
                </a:cxn>
                <a:cxn ang="0">
                  <a:pos x="472" y="5"/>
                </a:cxn>
                <a:cxn ang="0">
                  <a:pos x="534" y="5"/>
                </a:cxn>
                <a:cxn ang="0">
                  <a:pos x="503" y="5"/>
                </a:cxn>
                <a:cxn ang="0">
                  <a:pos x="447" y="28"/>
                </a:cxn>
                <a:cxn ang="0">
                  <a:pos x="385" y="83"/>
                </a:cxn>
                <a:cxn ang="0">
                  <a:pos x="285" y="172"/>
                </a:cxn>
                <a:cxn ang="0">
                  <a:pos x="192" y="256"/>
                </a:cxn>
                <a:cxn ang="0">
                  <a:pos x="149" y="295"/>
                </a:cxn>
                <a:cxn ang="0">
                  <a:pos x="68" y="367"/>
                </a:cxn>
                <a:cxn ang="0">
                  <a:pos x="0" y="429"/>
                </a:cxn>
                <a:cxn ang="0">
                  <a:pos x="0" y="39"/>
                </a:cxn>
              </a:cxnLst>
              <a:rect l="0" t="0" r="r" b="b"/>
              <a:pathLst>
                <a:path w="534" h="429">
                  <a:moveTo>
                    <a:pt x="0" y="39"/>
                  </a:moveTo>
                  <a:lnTo>
                    <a:pt x="6" y="33"/>
                  </a:lnTo>
                  <a:lnTo>
                    <a:pt x="19" y="28"/>
                  </a:lnTo>
                  <a:lnTo>
                    <a:pt x="31" y="16"/>
                  </a:lnTo>
                  <a:lnTo>
                    <a:pt x="50" y="11"/>
                  </a:lnTo>
                  <a:lnTo>
                    <a:pt x="68" y="5"/>
                  </a:lnTo>
                  <a:lnTo>
                    <a:pt x="93" y="5"/>
                  </a:lnTo>
                  <a:lnTo>
                    <a:pt x="124" y="0"/>
                  </a:lnTo>
                  <a:lnTo>
                    <a:pt x="143" y="5"/>
                  </a:lnTo>
                  <a:lnTo>
                    <a:pt x="205" y="5"/>
                  </a:lnTo>
                  <a:lnTo>
                    <a:pt x="335" y="5"/>
                  </a:lnTo>
                  <a:lnTo>
                    <a:pt x="472" y="5"/>
                  </a:lnTo>
                  <a:lnTo>
                    <a:pt x="534" y="5"/>
                  </a:lnTo>
                  <a:lnTo>
                    <a:pt x="503" y="5"/>
                  </a:lnTo>
                  <a:lnTo>
                    <a:pt x="447" y="28"/>
                  </a:lnTo>
                  <a:lnTo>
                    <a:pt x="385" y="83"/>
                  </a:lnTo>
                  <a:lnTo>
                    <a:pt x="285" y="172"/>
                  </a:lnTo>
                  <a:lnTo>
                    <a:pt x="192" y="256"/>
                  </a:lnTo>
                  <a:lnTo>
                    <a:pt x="149" y="295"/>
                  </a:lnTo>
                  <a:lnTo>
                    <a:pt x="68" y="367"/>
                  </a:lnTo>
                  <a:lnTo>
                    <a:pt x="0" y="429"/>
                  </a:lnTo>
                  <a:lnTo>
                    <a:pt x="0" y="39"/>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06" name="Freeform 882"/>
            <p:cNvSpPr>
              <a:spLocks/>
            </p:cNvSpPr>
            <p:nvPr/>
          </p:nvSpPr>
          <p:spPr bwMode="auto">
            <a:xfrm>
              <a:off x="11510" y="10111"/>
              <a:ext cx="310" cy="218"/>
            </a:xfrm>
            <a:custGeom>
              <a:avLst/>
              <a:gdLst/>
              <a:ahLst/>
              <a:cxnLst>
                <a:cxn ang="0">
                  <a:pos x="310" y="0"/>
                </a:cxn>
                <a:cxn ang="0">
                  <a:pos x="285" y="0"/>
                </a:cxn>
                <a:cxn ang="0">
                  <a:pos x="260" y="0"/>
                </a:cxn>
                <a:cxn ang="0">
                  <a:pos x="235" y="11"/>
                </a:cxn>
                <a:cxn ang="0">
                  <a:pos x="210" y="28"/>
                </a:cxn>
                <a:cxn ang="0">
                  <a:pos x="186" y="50"/>
                </a:cxn>
                <a:cxn ang="0">
                  <a:pos x="136" y="95"/>
                </a:cxn>
                <a:cxn ang="0">
                  <a:pos x="74" y="151"/>
                </a:cxn>
                <a:cxn ang="0">
                  <a:pos x="0" y="218"/>
                </a:cxn>
              </a:cxnLst>
              <a:rect l="0" t="0" r="r" b="b"/>
              <a:pathLst>
                <a:path w="310" h="218">
                  <a:moveTo>
                    <a:pt x="310" y="0"/>
                  </a:moveTo>
                  <a:lnTo>
                    <a:pt x="285" y="0"/>
                  </a:lnTo>
                  <a:lnTo>
                    <a:pt x="260" y="0"/>
                  </a:lnTo>
                  <a:lnTo>
                    <a:pt x="235" y="11"/>
                  </a:lnTo>
                  <a:lnTo>
                    <a:pt x="210" y="28"/>
                  </a:lnTo>
                  <a:lnTo>
                    <a:pt x="186" y="50"/>
                  </a:lnTo>
                  <a:lnTo>
                    <a:pt x="136" y="95"/>
                  </a:lnTo>
                  <a:lnTo>
                    <a:pt x="74" y="151"/>
                  </a:lnTo>
                  <a:lnTo>
                    <a:pt x="0" y="218"/>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07" name="Freeform 883"/>
            <p:cNvSpPr>
              <a:spLocks/>
            </p:cNvSpPr>
            <p:nvPr/>
          </p:nvSpPr>
          <p:spPr bwMode="auto">
            <a:xfrm>
              <a:off x="11497" y="10329"/>
              <a:ext cx="1470" cy="111"/>
            </a:xfrm>
            <a:custGeom>
              <a:avLst/>
              <a:gdLst/>
              <a:ahLst/>
              <a:cxnLst>
                <a:cxn ang="0">
                  <a:pos x="0" y="111"/>
                </a:cxn>
                <a:cxn ang="0">
                  <a:pos x="1452" y="111"/>
                </a:cxn>
                <a:cxn ang="0">
                  <a:pos x="1470" y="0"/>
                </a:cxn>
                <a:cxn ang="0">
                  <a:pos x="0" y="0"/>
                </a:cxn>
                <a:cxn ang="0">
                  <a:pos x="0" y="111"/>
                </a:cxn>
              </a:cxnLst>
              <a:rect l="0" t="0" r="r" b="b"/>
              <a:pathLst>
                <a:path w="1470" h="111">
                  <a:moveTo>
                    <a:pt x="0" y="111"/>
                  </a:moveTo>
                  <a:lnTo>
                    <a:pt x="1452" y="111"/>
                  </a:lnTo>
                  <a:lnTo>
                    <a:pt x="1470" y="0"/>
                  </a:lnTo>
                  <a:lnTo>
                    <a:pt x="0" y="0"/>
                  </a:lnTo>
                  <a:lnTo>
                    <a:pt x="0" y="111"/>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08" name="Line 884"/>
            <p:cNvSpPr>
              <a:spLocks noChangeShapeType="1"/>
            </p:cNvSpPr>
            <p:nvPr/>
          </p:nvSpPr>
          <p:spPr bwMode="auto">
            <a:xfrm>
              <a:off x="11497" y="10440"/>
              <a:ext cx="1446"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09" name="Line 885"/>
            <p:cNvSpPr>
              <a:spLocks noChangeShapeType="1"/>
            </p:cNvSpPr>
            <p:nvPr/>
          </p:nvSpPr>
          <p:spPr bwMode="auto">
            <a:xfrm flipH="1">
              <a:off x="11497" y="10329"/>
              <a:ext cx="1415"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10" name="Freeform 886"/>
            <p:cNvSpPr>
              <a:spLocks/>
            </p:cNvSpPr>
            <p:nvPr/>
          </p:nvSpPr>
          <p:spPr bwMode="auto">
            <a:xfrm>
              <a:off x="11590" y="10111"/>
              <a:ext cx="1154" cy="552"/>
            </a:xfrm>
            <a:custGeom>
              <a:avLst/>
              <a:gdLst/>
              <a:ahLst/>
              <a:cxnLst>
                <a:cxn ang="0">
                  <a:pos x="379" y="290"/>
                </a:cxn>
                <a:cxn ang="0">
                  <a:pos x="341" y="251"/>
                </a:cxn>
                <a:cxn ang="0">
                  <a:pos x="242" y="167"/>
                </a:cxn>
                <a:cxn ang="0">
                  <a:pos x="143" y="78"/>
                </a:cxn>
                <a:cxn ang="0">
                  <a:pos x="87" y="23"/>
                </a:cxn>
                <a:cxn ang="0">
                  <a:pos x="62" y="11"/>
                </a:cxn>
                <a:cxn ang="0">
                  <a:pos x="31" y="0"/>
                </a:cxn>
                <a:cxn ang="0">
                  <a:pos x="13" y="0"/>
                </a:cxn>
                <a:cxn ang="0">
                  <a:pos x="0" y="0"/>
                </a:cxn>
                <a:cxn ang="0">
                  <a:pos x="68" y="0"/>
                </a:cxn>
                <a:cxn ang="0">
                  <a:pos x="211" y="0"/>
                </a:cxn>
                <a:cxn ang="0">
                  <a:pos x="354" y="0"/>
                </a:cxn>
                <a:cxn ang="0">
                  <a:pos x="428" y="0"/>
                </a:cxn>
                <a:cxn ang="0">
                  <a:pos x="434" y="0"/>
                </a:cxn>
                <a:cxn ang="0">
                  <a:pos x="459" y="0"/>
                </a:cxn>
                <a:cxn ang="0">
                  <a:pos x="496" y="11"/>
                </a:cxn>
                <a:cxn ang="0">
                  <a:pos x="521" y="28"/>
                </a:cxn>
                <a:cxn ang="0">
                  <a:pos x="565" y="67"/>
                </a:cxn>
                <a:cxn ang="0">
                  <a:pos x="621" y="117"/>
                </a:cxn>
                <a:cxn ang="0">
                  <a:pos x="689" y="179"/>
                </a:cxn>
                <a:cxn ang="0">
                  <a:pos x="776" y="257"/>
                </a:cxn>
                <a:cxn ang="0">
                  <a:pos x="813" y="296"/>
                </a:cxn>
                <a:cxn ang="0">
                  <a:pos x="906" y="379"/>
                </a:cxn>
                <a:cxn ang="0">
                  <a:pos x="1005" y="468"/>
                </a:cxn>
                <a:cxn ang="0">
                  <a:pos x="1073" y="524"/>
                </a:cxn>
                <a:cxn ang="0">
                  <a:pos x="1104" y="541"/>
                </a:cxn>
                <a:cxn ang="0">
                  <a:pos x="1129" y="546"/>
                </a:cxn>
                <a:cxn ang="0">
                  <a:pos x="1148" y="552"/>
                </a:cxn>
                <a:cxn ang="0">
                  <a:pos x="1154" y="552"/>
                </a:cxn>
                <a:cxn ang="0">
                  <a:pos x="1098" y="552"/>
                </a:cxn>
                <a:cxn ang="0">
                  <a:pos x="962" y="552"/>
                </a:cxn>
                <a:cxn ang="0">
                  <a:pos x="832" y="552"/>
                </a:cxn>
                <a:cxn ang="0">
                  <a:pos x="763" y="552"/>
                </a:cxn>
                <a:cxn ang="0">
                  <a:pos x="751" y="552"/>
                </a:cxn>
                <a:cxn ang="0">
                  <a:pos x="714" y="552"/>
                </a:cxn>
                <a:cxn ang="0">
                  <a:pos x="695" y="546"/>
                </a:cxn>
                <a:cxn ang="0">
                  <a:pos x="676" y="546"/>
                </a:cxn>
                <a:cxn ang="0">
                  <a:pos x="658" y="535"/>
                </a:cxn>
                <a:cxn ang="0">
                  <a:pos x="639" y="524"/>
                </a:cxn>
                <a:cxn ang="0">
                  <a:pos x="602" y="485"/>
                </a:cxn>
                <a:cxn ang="0">
                  <a:pos x="540" y="435"/>
                </a:cxn>
                <a:cxn ang="0">
                  <a:pos x="472" y="368"/>
                </a:cxn>
                <a:cxn ang="0">
                  <a:pos x="379" y="290"/>
                </a:cxn>
              </a:cxnLst>
              <a:rect l="0" t="0" r="r" b="b"/>
              <a:pathLst>
                <a:path w="1154" h="552">
                  <a:moveTo>
                    <a:pt x="379" y="290"/>
                  </a:moveTo>
                  <a:lnTo>
                    <a:pt x="341" y="251"/>
                  </a:lnTo>
                  <a:lnTo>
                    <a:pt x="242" y="167"/>
                  </a:lnTo>
                  <a:lnTo>
                    <a:pt x="143" y="78"/>
                  </a:lnTo>
                  <a:lnTo>
                    <a:pt x="87" y="23"/>
                  </a:lnTo>
                  <a:lnTo>
                    <a:pt x="62" y="11"/>
                  </a:lnTo>
                  <a:lnTo>
                    <a:pt x="31" y="0"/>
                  </a:lnTo>
                  <a:lnTo>
                    <a:pt x="13" y="0"/>
                  </a:lnTo>
                  <a:lnTo>
                    <a:pt x="0" y="0"/>
                  </a:lnTo>
                  <a:lnTo>
                    <a:pt x="68" y="0"/>
                  </a:lnTo>
                  <a:lnTo>
                    <a:pt x="211" y="0"/>
                  </a:lnTo>
                  <a:lnTo>
                    <a:pt x="354" y="0"/>
                  </a:lnTo>
                  <a:lnTo>
                    <a:pt x="428" y="0"/>
                  </a:lnTo>
                  <a:lnTo>
                    <a:pt x="434" y="0"/>
                  </a:lnTo>
                  <a:lnTo>
                    <a:pt x="459" y="0"/>
                  </a:lnTo>
                  <a:lnTo>
                    <a:pt x="496" y="11"/>
                  </a:lnTo>
                  <a:lnTo>
                    <a:pt x="521" y="28"/>
                  </a:lnTo>
                  <a:lnTo>
                    <a:pt x="565" y="67"/>
                  </a:lnTo>
                  <a:lnTo>
                    <a:pt x="621" y="117"/>
                  </a:lnTo>
                  <a:lnTo>
                    <a:pt x="689" y="179"/>
                  </a:lnTo>
                  <a:lnTo>
                    <a:pt x="776" y="257"/>
                  </a:lnTo>
                  <a:lnTo>
                    <a:pt x="813" y="296"/>
                  </a:lnTo>
                  <a:lnTo>
                    <a:pt x="906" y="379"/>
                  </a:lnTo>
                  <a:lnTo>
                    <a:pt x="1005" y="468"/>
                  </a:lnTo>
                  <a:lnTo>
                    <a:pt x="1073" y="524"/>
                  </a:lnTo>
                  <a:lnTo>
                    <a:pt x="1104" y="541"/>
                  </a:lnTo>
                  <a:lnTo>
                    <a:pt x="1129" y="546"/>
                  </a:lnTo>
                  <a:lnTo>
                    <a:pt x="1148" y="552"/>
                  </a:lnTo>
                  <a:lnTo>
                    <a:pt x="1154" y="552"/>
                  </a:lnTo>
                  <a:lnTo>
                    <a:pt x="1098" y="552"/>
                  </a:lnTo>
                  <a:lnTo>
                    <a:pt x="962" y="552"/>
                  </a:lnTo>
                  <a:lnTo>
                    <a:pt x="832" y="552"/>
                  </a:lnTo>
                  <a:lnTo>
                    <a:pt x="763" y="552"/>
                  </a:lnTo>
                  <a:lnTo>
                    <a:pt x="751" y="552"/>
                  </a:lnTo>
                  <a:lnTo>
                    <a:pt x="714" y="552"/>
                  </a:lnTo>
                  <a:lnTo>
                    <a:pt x="695" y="546"/>
                  </a:lnTo>
                  <a:lnTo>
                    <a:pt x="676" y="546"/>
                  </a:lnTo>
                  <a:lnTo>
                    <a:pt x="658" y="535"/>
                  </a:lnTo>
                  <a:lnTo>
                    <a:pt x="639" y="524"/>
                  </a:lnTo>
                  <a:lnTo>
                    <a:pt x="602" y="485"/>
                  </a:lnTo>
                  <a:lnTo>
                    <a:pt x="540" y="435"/>
                  </a:lnTo>
                  <a:lnTo>
                    <a:pt x="472" y="368"/>
                  </a:lnTo>
                  <a:lnTo>
                    <a:pt x="379" y="290"/>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11" name="Freeform 887"/>
            <p:cNvSpPr>
              <a:spLocks/>
            </p:cNvSpPr>
            <p:nvPr/>
          </p:nvSpPr>
          <p:spPr bwMode="auto">
            <a:xfrm>
              <a:off x="11590" y="10111"/>
              <a:ext cx="1154" cy="552"/>
            </a:xfrm>
            <a:custGeom>
              <a:avLst/>
              <a:gdLst/>
              <a:ahLst/>
              <a:cxnLst>
                <a:cxn ang="0">
                  <a:pos x="379" y="290"/>
                </a:cxn>
                <a:cxn ang="0">
                  <a:pos x="341" y="251"/>
                </a:cxn>
                <a:cxn ang="0">
                  <a:pos x="242" y="167"/>
                </a:cxn>
                <a:cxn ang="0">
                  <a:pos x="143" y="78"/>
                </a:cxn>
                <a:cxn ang="0">
                  <a:pos x="87" y="23"/>
                </a:cxn>
                <a:cxn ang="0">
                  <a:pos x="62" y="11"/>
                </a:cxn>
                <a:cxn ang="0">
                  <a:pos x="31" y="0"/>
                </a:cxn>
                <a:cxn ang="0">
                  <a:pos x="13" y="0"/>
                </a:cxn>
                <a:cxn ang="0">
                  <a:pos x="0" y="0"/>
                </a:cxn>
                <a:cxn ang="0">
                  <a:pos x="68" y="0"/>
                </a:cxn>
                <a:cxn ang="0">
                  <a:pos x="211" y="0"/>
                </a:cxn>
                <a:cxn ang="0">
                  <a:pos x="354" y="0"/>
                </a:cxn>
                <a:cxn ang="0">
                  <a:pos x="428" y="0"/>
                </a:cxn>
                <a:cxn ang="0">
                  <a:pos x="434" y="0"/>
                </a:cxn>
                <a:cxn ang="0">
                  <a:pos x="459" y="0"/>
                </a:cxn>
                <a:cxn ang="0">
                  <a:pos x="496" y="11"/>
                </a:cxn>
                <a:cxn ang="0">
                  <a:pos x="521" y="28"/>
                </a:cxn>
                <a:cxn ang="0">
                  <a:pos x="565" y="67"/>
                </a:cxn>
                <a:cxn ang="0">
                  <a:pos x="621" y="117"/>
                </a:cxn>
                <a:cxn ang="0">
                  <a:pos x="689" y="179"/>
                </a:cxn>
                <a:cxn ang="0">
                  <a:pos x="776" y="257"/>
                </a:cxn>
                <a:cxn ang="0">
                  <a:pos x="813" y="296"/>
                </a:cxn>
                <a:cxn ang="0">
                  <a:pos x="906" y="379"/>
                </a:cxn>
                <a:cxn ang="0">
                  <a:pos x="1005" y="468"/>
                </a:cxn>
                <a:cxn ang="0">
                  <a:pos x="1073" y="524"/>
                </a:cxn>
                <a:cxn ang="0">
                  <a:pos x="1104" y="541"/>
                </a:cxn>
                <a:cxn ang="0">
                  <a:pos x="1129" y="546"/>
                </a:cxn>
                <a:cxn ang="0">
                  <a:pos x="1148" y="552"/>
                </a:cxn>
                <a:cxn ang="0">
                  <a:pos x="1154" y="552"/>
                </a:cxn>
                <a:cxn ang="0">
                  <a:pos x="1098" y="552"/>
                </a:cxn>
                <a:cxn ang="0">
                  <a:pos x="962" y="552"/>
                </a:cxn>
                <a:cxn ang="0">
                  <a:pos x="832" y="552"/>
                </a:cxn>
                <a:cxn ang="0">
                  <a:pos x="763" y="552"/>
                </a:cxn>
                <a:cxn ang="0">
                  <a:pos x="751" y="552"/>
                </a:cxn>
                <a:cxn ang="0">
                  <a:pos x="714" y="552"/>
                </a:cxn>
                <a:cxn ang="0">
                  <a:pos x="695" y="546"/>
                </a:cxn>
                <a:cxn ang="0">
                  <a:pos x="676" y="546"/>
                </a:cxn>
                <a:cxn ang="0">
                  <a:pos x="658" y="535"/>
                </a:cxn>
                <a:cxn ang="0">
                  <a:pos x="639" y="524"/>
                </a:cxn>
                <a:cxn ang="0">
                  <a:pos x="602" y="485"/>
                </a:cxn>
                <a:cxn ang="0">
                  <a:pos x="540" y="435"/>
                </a:cxn>
                <a:cxn ang="0">
                  <a:pos x="472" y="368"/>
                </a:cxn>
                <a:cxn ang="0">
                  <a:pos x="379" y="290"/>
                </a:cxn>
              </a:cxnLst>
              <a:rect l="0" t="0" r="r" b="b"/>
              <a:pathLst>
                <a:path w="1154" h="552">
                  <a:moveTo>
                    <a:pt x="379" y="290"/>
                  </a:moveTo>
                  <a:lnTo>
                    <a:pt x="341" y="251"/>
                  </a:lnTo>
                  <a:lnTo>
                    <a:pt x="242" y="167"/>
                  </a:lnTo>
                  <a:lnTo>
                    <a:pt x="143" y="78"/>
                  </a:lnTo>
                  <a:lnTo>
                    <a:pt x="87" y="23"/>
                  </a:lnTo>
                  <a:lnTo>
                    <a:pt x="62" y="11"/>
                  </a:lnTo>
                  <a:lnTo>
                    <a:pt x="31" y="0"/>
                  </a:lnTo>
                  <a:lnTo>
                    <a:pt x="13" y="0"/>
                  </a:lnTo>
                  <a:lnTo>
                    <a:pt x="0" y="0"/>
                  </a:lnTo>
                  <a:lnTo>
                    <a:pt x="68" y="0"/>
                  </a:lnTo>
                  <a:lnTo>
                    <a:pt x="211" y="0"/>
                  </a:lnTo>
                  <a:lnTo>
                    <a:pt x="354" y="0"/>
                  </a:lnTo>
                  <a:lnTo>
                    <a:pt x="428" y="0"/>
                  </a:lnTo>
                  <a:lnTo>
                    <a:pt x="434" y="0"/>
                  </a:lnTo>
                  <a:lnTo>
                    <a:pt x="459" y="0"/>
                  </a:lnTo>
                  <a:lnTo>
                    <a:pt x="496" y="11"/>
                  </a:lnTo>
                  <a:lnTo>
                    <a:pt x="521" y="28"/>
                  </a:lnTo>
                  <a:lnTo>
                    <a:pt x="565" y="67"/>
                  </a:lnTo>
                  <a:lnTo>
                    <a:pt x="621" y="117"/>
                  </a:lnTo>
                  <a:lnTo>
                    <a:pt x="689" y="179"/>
                  </a:lnTo>
                  <a:lnTo>
                    <a:pt x="776" y="257"/>
                  </a:lnTo>
                  <a:lnTo>
                    <a:pt x="813" y="296"/>
                  </a:lnTo>
                  <a:lnTo>
                    <a:pt x="906" y="379"/>
                  </a:lnTo>
                  <a:lnTo>
                    <a:pt x="1005" y="468"/>
                  </a:lnTo>
                  <a:lnTo>
                    <a:pt x="1073" y="524"/>
                  </a:lnTo>
                  <a:lnTo>
                    <a:pt x="1104" y="541"/>
                  </a:lnTo>
                  <a:lnTo>
                    <a:pt x="1129" y="546"/>
                  </a:lnTo>
                  <a:lnTo>
                    <a:pt x="1148" y="552"/>
                  </a:lnTo>
                  <a:lnTo>
                    <a:pt x="1154" y="552"/>
                  </a:lnTo>
                  <a:lnTo>
                    <a:pt x="1098" y="552"/>
                  </a:lnTo>
                  <a:lnTo>
                    <a:pt x="962" y="552"/>
                  </a:lnTo>
                  <a:lnTo>
                    <a:pt x="832" y="552"/>
                  </a:lnTo>
                  <a:lnTo>
                    <a:pt x="763" y="552"/>
                  </a:lnTo>
                  <a:lnTo>
                    <a:pt x="751" y="552"/>
                  </a:lnTo>
                  <a:lnTo>
                    <a:pt x="714" y="552"/>
                  </a:lnTo>
                  <a:lnTo>
                    <a:pt x="695" y="546"/>
                  </a:lnTo>
                  <a:lnTo>
                    <a:pt x="676" y="546"/>
                  </a:lnTo>
                  <a:lnTo>
                    <a:pt x="658" y="535"/>
                  </a:lnTo>
                  <a:lnTo>
                    <a:pt x="639" y="524"/>
                  </a:lnTo>
                  <a:lnTo>
                    <a:pt x="602" y="485"/>
                  </a:lnTo>
                  <a:lnTo>
                    <a:pt x="540" y="435"/>
                  </a:lnTo>
                  <a:lnTo>
                    <a:pt x="472" y="368"/>
                  </a:lnTo>
                  <a:lnTo>
                    <a:pt x="379" y="290"/>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12" name="Freeform 888"/>
            <p:cNvSpPr>
              <a:spLocks/>
            </p:cNvSpPr>
            <p:nvPr/>
          </p:nvSpPr>
          <p:spPr bwMode="auto">
            <a:xfrm>
              <a:off x="11795" y="10111"/>
              <a:ext cx="726" cy="552"/>
            </a:xfrm>
            <a:custGeom>
              <a:avLst/>
              <a:gdLst/>
              <a:ahLst/>
              <a:cxnLst>
                <a:cxn ang="0">
                  <a:pos x="0" y="0"/>
                </a:cxn>
                <a:cxn ang="0">
                  <a:pos x="25" y="0"/>
                </a:cxn>
                <a:cxn ang="0">
                  <a:pos x="50" y="0"/>
                </a:cxn>
                <a:cxn ang="0">
                  <a:pos x="74" y="11"/>
                </a:cxn>
                <a:cxn ang="0">
                  <a:pos x="99" y="28"/>
                </a:cxn>
                <a:cxn ang="0">
                  <a:pos x="192" y="112"/>
                </a:cxn>
                <a:cxn ang="0">
                  <a:pos x="366" y="268"/>
                </a:cxn>
                <a:cxn ang="0">
                  <a:pos x="540" y="424"/>
                </a:cxn>
                <a:cxn ang="0">
                  <a:pos x="633" y="507"/>
                </a:cxn>
                <a:cxn ang="0">
                  <a:pos x="658" y="530"/>
                </a:cxn>
                <a:cxn ang="0">
                  <a:pos x="676" y="541"/>
                </a:cxn>
                <a:cxn ang="0">
                  <a:pos x="701" y="546"/>
                </a:cxn>
                <a:cxn ang="0">
                  <a:pos x="726" y="552"/>
                </a:cxn>
              </a:cxnLst>
              <a:rect l="0" t="0" r="r" b="b"/>
              <a:pathLst>
                <a:path w="726" h="552">
                  <a:moveTo>
                    <a:pt x="0" y="0"/>
                  </a:moveTo>
                  <a:lnTo>
                    <a:pt x="25" y="0"/>
                  </a:lnTo>
                  <a:lnTo>
                    <a:pt x="50" y="0"/>
                  </a:lnTo>
                  <a:lnTo>
                    <a:pt x="74" y="11"/>
                  </a:lnTo>
                  <a:lnTo>
                    <a:pt x="99" y="28"/>
                  </a:lnTo>
                  <a:lnTo>
                    <a:pt x="192" y="112"/>
                  </a:lnTo>
                  <a:lnTo>
                    <a:pt x="366" y="268"/>
                  </a:lnTo>
                  <a:lnTo>
                    <a:pt x="540" y="424"/>
                  </a:lnTo>
                  <a:lnTo>
                    <a:pt x="633" y="507"/>
                  </a:lnTo>
                  <a:lnTo>
                    <a:pt x="658" y="530"/>
                  </a:lnTo>
                  <a:lnTo>
                    <a:pt x="676" y="541"/>
                  </a:lnTo>
                  <a:lnTo>
                    <a:pt x="701" y="546"/>
                  </a:lnTo>
                  <a:lnTo>
                    <a:pt x="726" y="552"/>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13" name="Freeform 889"/>
            <p:cNvSpPr>
              <a:spLocks/>
            </p:cNvSpPr>
            <p:nvPr/>
          </p:nvSpPr>
          <p:spPr bwMode="auto">
            <a:xfrm>
              <a:off x="10871" y="10145"/>
              <a:ext cx="626" cy="518"/>
            </a:xfrm>
            <a:custGeom>
              <a:avLst/>
              <a:gdLst/>
              <a:ahLst/>
              <a:cxnLst>
                <a:cxn ang="0">
                  <a:pos x="626" y="0"/>
                </a:cxn>
                <a:cxn ang="0">
                  <a:pos x="589" y="39"/>
                </a:cxn>
                <a:cxn ang="0">
                  <a:pos x="533" y="89"/>
                </a:cxn>
                <a:cxn ang="0">
                  <a:pos x="465" y="150"/>
                </a:cxn>
                <a:cxn ang="0">
                  <a:pos x="378" y="223"/>
                </a:cxn>
                <a:cxn ang="0">
                  <a:pos x="341" y="262"/>
                </a:cxn>
                <a:cxn ang="0">
                  <a:pos x="248" y="345"/>
                </a:cxn>
                <a:cxn ang="0">
                  <a:pos x="148" y="434"/>
                </a:cxn>
                <a:cxn ang="0">
                  <a:pos x="86" y="490"/>
                </a:cxn>
                <a:cxn ang="0">
                  <a:pos x="62" y="507"/>
                </a:cxn>
                <a:cxn ang="0">
                  <a:pos x="31" y="512"/>
                </a:cxn>
                <a:cxn ang="0">
                  <a:pos x="6" y="518"/>
                </a:cxn>
                <a:cxn ang="0">
                  <a:pos x="0" y="518"/>
                </a:cxn>
                <a:cxn ang="0">
                  <a:pos x="68" y="518"/>
                </a:cxn>
                <a:cxn ang="0">
                  <a:pos x="210" y="518"/>
                </a:cxn>
                <a:cxn ang="0">
                  <a:pos x="359" y="518"/>
                </a:cxn>
                <a:cxn ang="0">
                  <a:pos x="428" y="518"/>
                </a:cxn>
                <a:cxn ang="0">
                  <a:pos x="440" y="518"/>
                </a:cxn>
                <a:cxn ang="0">
                  <a:pos x="465" y="512"/>
                </a:cxn>
                <a:cxn ang="0">
                  <a:pos x="496" y="507"/>
                </a:cxn>
                <a:cxn ang="0">
                  <a:pos x="527" y="485"/>
                </a:cxn>
                <a:cxn ang="0">
                  <a:pos x="570" y="446"/>
                </a:cxn>
                <a:cxn ang="0">
                  <a:pos x="626" y="390"/>
                </a:cxn>
                <a:cxn ang="0">
                  <a:pos x="626" y="0"/>
                </a:cxn>
              </a:cxnLst>
              <a:rect l="0" t="0" r="r" b="b"/>
              <a:pathLst>
                <a:path w="626" h="518">
                  <a:moveTo>
                    <a:pt x="626" y="0"/>
                  </a:moveTo>
                  <a:lnTo>
                    <a:pt x="589" y="39"/>
                  </a:lnTo>
                  <a:lnTo>
                    <a:pt x="533" y="89"/>
                  </a:lnTo>
                  <a:lnTo>
                    <a:pt x="465" y="150"/>
                  </a:lnTo>
                  <a:lnTo>
                    <a:pt x="378" y="223"/>
                  </a:lnTo>
                  <a:lnTo>
                    <a:pt x="341" y="262"/>
                  </a:lnTo>
                  <a:lnTo>
                    <a:pt x="248" y="345"/>
                  </a:lnTo>
                  <a:lnTo>
                    <a:pt x="148" y="434"/>
                  </a:lnTo>
                  <a:lnTo>
                    <a:pt x="86" y="490"/>
                  </a:lnTo>
                  <a:lnTo>
                    <a:pt x="62" y="507"/>
                  </a:lnTo>
                  <a:lnTo>
                    <a:pt x="31" y="512"/>
                  </a:lnTo>
                  <a:lnTo>
                    <a:pt x="6" y="518"/>
                  </a:lnTo>
                  <a:lnTo>
                    <a:pt x="0" y="518"/>
                  </a:lnTo>
                  <a:lnTo>
                    <a:pt x="68" y="518"/>
                  </a:lnTo>
                  <a:lnTo>
                    <a:pt x="210" y="518"/>
                  </a:lnTo>
                  <a:lnTo>
                    <a:pt x="359" y="518"/>
                  </a:lnTo>
                  <a:lnTo>
                    <a:pt x="428" y="518"/>
                  </a:lnTo>
                  <a:lnTo>
                    <a:pt x="440" y="518"/>
                  </a:lnTo>
                  <a:lnTo>
                    <a:pt x="465" y="512"/>
                  </a:lnTo>
                  <a:lnTo>
                    <a:pt x="496" y="507"/>
                  </a:lnTo>
                  <a:lnTo>
                    <a:pt x="527" y="485"/>
                  </a:lnTo>
                  <a:lnTo>
                    <a:pt x="570" y="446"/>
                  </a:lnTo>
                  <a:lnTo>
                    <a:pt x="626" y="390"/>
                  </a:lnTo>
                  <a:lnTo>
                    <a:pt x="626" y="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14" name="Freeform 890"/>
            <p:cNvSpPr>
              <a:spLocks/>
            </p:cNvSpPr>
            <p:nvPr/>
          </p:nvSpPr>
          <p:spPr bwMode="auto">
            <a:xfrm>
              <a:off x="11069" y="10340"/>
              <a:ext cx="428" cy="323"/>
            </a:xfrm>
            <a:custGeom>
              <a:avLst/>
              <a:gdLst/>
              <a:ahLst/>
              <a:cxnLst>
                <a:cxn ang="0">
                  <a:pos x="428" y="0"/>
                </a:cxn>
                <a:cxn ang="0">
                  <a:pos x="354" y="67"/>
                </a:cxn>
                <a:cxn ang="0">
                  <a:pos x="248" y="161"/>
                </a:cxn>
                <a:cxn ang="0">
                  <a:pos x="155" y="251"/>
                </a:cxn>
                <a:cxn ang="0">
                  <a:pos x="106" y="290"/>
                </a:cxn>
                <a:cxn ang="0">
                  <a:pos x="99" y="301"/>
                </a:cxn>
                <a:cxn ang="0">
                  <a:pos x="74" y="312"/>
                </a:cxn>
                <a:cxn ang="0">
                  <a:pos x="43" y="317"/>
                </a:cxn>
                <a:cxn ang="0">
                  <a:pos x="0" y="323"/>
                </a:cxn>
              </a:cxnLst>
              <a:rect l="0" t="0" r="r" b="b"/>
              <a:pathLst>
                <a:path w="428" h="323">
                  <a:moveTo>
                    <a:pt x="428" y="0"/>
                  </a:moveTo>
                  <a:lnTo>
                    <a:pt x="354" y="67"/>
                  </a:lnTo>
                  <a:lnTo>
                    <a:pt x="248" y="161"/>
                  </a:lnTo>
                  <a:lnTo>
                    <a:pt x="155" y="251"/>
                  </a:lnTo>
                  <a:lnTo>
                    <a:pt x="106" y="290"/>
                  </a:lnTo>
                  <a:lnTo>
                    <a:pt x="99" y="301"/>
                  </a:lnTo>
                  <a:lnTo>
                    <a:pt x="74" y="312"/>
                  </a:lnTo>
                  <a:lnTo>
                    <a:pt x="43" y="317"/>
                  </a:lnTo>
                  <a:lnTo>
                    <a:pt x="0" y="323"/>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15" name="Freeform 891"/>
            <p:cNvSpPr>
              <a:spLocks/>
            </p:cNvSpPr>
            <p:nvPr/>
          </p:nvSpPr>
          <p:spPr bwMode="auto">
            <a:xfrm>
              <a:off x="10076" y="10106"/>
              <a:ext cx="528" cy="429"/>
            </a:xfrm>
            <a:custGeom>
              <a:avLst/>
              <a:gdLst/>
              <a:ahLst/>
              <a:cxnLst>
                <a:cxn ang="0">
                  <a:pos x="0" y="39"/>
                </a:cxn>
                <a:cxn ang="0">
                  <a:pos x="7" y="33"/>
                </a:cxn>
                <a:cxn ang="0">
                  <a:pos x="19" y="28"/>
                </a:cxn>
                <a:cxn ang="0">
                  <a:pos x="31" y="16"/>
                </a:cxn>
                <a:cxn ang="0">
                  <a:pos x="50" y="11"/>
                </a:cxn>
                <a:cxn ang="0">
                  <a:pos x="69" y="5"/>
                </a:cxn>
                <a:cxn ang="0">
                  <a:pos x="87" y="5"/>
                </a:cxn>
                <a:cxn ang="0">
                  <a:pos x="124" y="0"/>
                </a:cxn>
                <a:cxn ang="0">
                  <a:pos x="137" y="5"/>
                </a:cxn>
                <a:cxn ang="0">
                  <a:pos x="205" y="5"/>
                </a:cxn>
                <a:cxn ang="0">
                  <a:pos x="335" y="5"/>
                </a:cxn>
                <a:cxn ang="0">
                  <a:pos x="472" y="5"/>
                </a:cxn>
                <a:cxn ang="0">
                  <a:pos x="528" y="5"/>
                </a:cxn>
                <a:cxn ang="0">
                  <a:pos x="503" y="5"/>
                </a:cxn>
                <a:cxn ang="0">
                  <a:pos x="447" y="28"/>
                </a:cxn>
                <a:cxn ang="0">
                  <a:pos x="379" y="83"/>
                </a:cxn>
                <a:cxn ang="0">
                  <a:pos x="280" y="172"/>
                </a:cxn>
                <a:cxn ang="0">
                  <a:pos x="193" y="256"/>
                </a:cxn>
                <a:cxn ang="0">
                  <a:pos x="149" y="295"/>
                </a:cxn>
                <a:cxn ang="0">
                  <a:pos x="69" y="367"/>
                </a:cxn>
                <a:cxn ang="0">
                  <a:pos x="0" y="429"/>
                </a:cxn>
                <a:cxn ang="0">
                  <a:pos x="0" y="39"/>
                </a:cxn>
              </a:cxnLst>
              <a:rect l="0" t="0" r="r" b="b"/>
              <a:pathLst>
                <a:path w="528" h="429">
                  <a:moveTo>
                    <a:pt x="0" y="39"/>
                  </a:moveTo>
                  <a:lnTo>
                    <a:pt x="7" y="33"/>
                  </a:lnTo>
                  <a:lnTo>
                    <a:pt x="19" y="28"/>
                  </a:lnTo>
                  <a:lnTo>
                    <a:pt x="31" y="16"/>
                  </a:lnTo>
                  <a:lnTo>
                    <a:pt x="50" y="11"/>
                  </a:lnTo>
                  <a:lnTo>
                    <a:pt x="69" y="5"/>
                  </a:lnTo>
                  <a:lnTo>
                    <a:pt x="87" y="5"/>
                  </a:lnTo>
                  <a:lnTo>
                    <a:pt x="124" y="0"/>
                  </a:lnTo>
                  <a:lnTo>
                    <a:pt x="137" y="5"/>
                  </a:lnTo>
                  <a:lnTo>
                    <a:pt x="205" y="5"/>
                  </a:lnTo>
                  <a:lnTo>
                    <a:pt x="335" y="5"/>
                  </a:lnTo>
                  <a:lnTo>
                    <a:pt x="472" y="5"/>
                  </a:lnTo>
                  <a:lnTo>
                    <a:pt x="528" y="5"/>
                  </a:lnTo>
                  <a:lnTo>
                    <a:pt x="503" y="5"/>
                  </a:lnTo>
                  <a:lnTo>
                    <a:pt x="447" y="28"/>
                  </a:lnTo>
                  <a:lnTo>
                    <a:pt x="379" y="83"/>
                  </a:lnTo>
                  <a:lnTo>
                    <a:pt x="280" y="172"/>
                  </a:lnTo>
                  <a:lnTo>
                    <a:pt x="193" y="256"/>
                  </a:lnTo>
                  <a:lnTo>
                    <a:pt x="149" y="295"/>
                  </a:lnTo>
                  <a:lnTo>
                    <a:pt x="69" y="367"/>
                  </a:lnTo>
                  <a:lnTo>
                    <a:pt x="0" y="429"/>
                  </a:lnTo>
                  <a:lnTo>
                    <a:pt x="0" y="39"/>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16" name="Freeform 892"/>
            <p:cNvSpPr>
              <a:spLocks/>
            </p:cNvSpPr>
            <p:nvPr/>
          </p:nvSpPr>
          <p:spPr bwMode="auto">
            <a:xfrm>
              <a:off x="10089" y="10111"/>
              <a:ext cx="304" cy="218"/>
            </a:xfrm>
            <a:custGeom>
              <a:avLst/>
              <a:gdLst/>
              <a:ahLst/>
              <a:cxnLst>
                <a:cxn ang="0">
                  <a:pos x="304" y="0"/>
                </a:cxn>
                <a:cxn ang="0">
                  <a:pos x="285" y="0"/>
                </a:cxn>
                <a:cxn ang="0">
                  <a:pos x="260" y="0"/>
                </a:cxn>
                <a:cxn ang="0">
                  <a:pos x="236" y="11"/>
                </a:cxn>
                <a:cxn ang="0">
                  <a:pos x="211" y="28"/>
                </a:cxn>
                <a:cxn ang="0">
                  <a:pos x="186" y="50"/>
                </a:cxn>
                <a:cxn ang="0">
                  <a:pos x="136" y="95"/>
                </a:cxn>
                <a:cxn ang="0">
                  <a:pos x="68" y="151"/>
                </a:cxn>
                <a:cxn ang="0">
                  <a:pos x="0" y="218"/>
                </a:cxn>
              </a:cxnLst>
              <a:rect l="0" t="0" r="r" b="b"/>
              <a:pathLst>
                <a:path w="304" h="218">
                  <a:moveTo>
                    <a:pt x="304" y="0"/>
                  </a:moveTo>
                  <a:lnTo>
                    <a:pt x="285" y="0"/>
                  </a:lnTo>
                  <a:lnTo>
                    <a:pt x="260" y="0"/>
                  </a:lnTo>
                  <a:lnTo>
                    <a:pt x="236" y="11"/>
                  </a:lnTo>
                  <a:lnTo>
                    <a:pt x="211" y="28"/>
                  </a:lnTo>
                  <a:lnTo>
                    <a:pt x="186" y="50"/>
                  </a:lnTo>
                  <a:lnTo>
                    <a:pt x="136" y="95"/>
                  </a:lnTo>
                  <a:lnTo>
                    <a:pt x="68" y="151"/>
                  </a:lnTo>
                  <a:lnTo>
                    <a:pt x="0" y="218"/>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17" name="Freeform 893"/>
            <p:cNvSpPr>
              <a:spLocks/>
            </p:cNvSpPr>
            <p:nvPr/>
          </p:nvSpPr>
          <p:spPr bwMode="auto">
            <a:xfrm>
              <a:off x="10076" y="10329"/>
              <a:ext cx="1452" cy="111"/>
            </a:xfrm>
            <a:custGeom>
              <a:avLst/>
              <a:gdLst/>
              <a:ahLst/>
              <a:cxnLst>
                <a:cxn ang="0">
                  <a:pos x="0" y="111"/>
                </a:cxn>
                <a:cxn ang="0">
                  <a:pos x="1452" y="111"/>
                </a:cxn>
                <a:cxn ang="0">
                  <a:pos x="1421" y="0"/>
                </a:cxn>
                <a:cxn ang="0">
                  <a:pos x="0" y="0"/>
                </a:cxn>
                <a:cxn ang="0">
                  <a:pos x="0" y="111"/>
                </a:cxn>
              </a:cxnLst>
              <a:rect l="0" t="0" r="r" b="b"/>
              <a:pathLst>
                <a:path w="1452" h="111">
                  <a:moveTo>
                    <a:pt x="0" y="111"/>
                  </a:moveTo>
                  <a:lnTo>
                    <a:pt x="1452" y="111"/>
                  </a:lnTo>
                  <a:lnTo>
                    <a:pt x="1421" y="0"/>
                  </a:lnTo>
                  <a:lnTo>
                    <a:pt x="0" y="0"/>
                  </a:lnTo>
                  <a:lnTo>
                    <a:pt x="0" y="111"/>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18" name="Line 894"/>
            <p:cNvSpPr>
              <a:spLocks noChangeShapeType="1"/>
            </p:cNvSpPr>
            <p:nvPr/>
          </p:nvSpPr>
          <p:spPr bwMode="auto">
            <a:xfrm>
              <a:off x="10076" y="10440"/>
              <a:ext cx="1465"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19" name="Line 895"/>
            <p:cNvSpPr>
              <a:spLocks noChangeShapeType="1"/>
            </p:cNvSpPr>
            <p:nvPr/>
          </p:nvSpPr>
          <p:spPr bwMode="auto">
            <a:xfrm flipH="1">
              <a:off x="10076" y="10329"/>
              <a:ext cx="1465"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20" name="Freeform 896"/>
            <p:cNvSpPr>
              <a:spLocks/>
            </p:cNvSpPr>
            <p:nvPr/>
          </p:nvSpPr>
          <p:spPr bwMode="auto">
            <a:xfrm>
              <a:off x="10169" y="10111"/>
              <a:ext cx="1154" cy="552"/>
            </a:xfrm>
            <a:custGeom>
              <a:avLst/>
              <a:gdLst/>
              <a:ahLst/>
              <a:cxnLst>
                <a:cxn ang="0">
                  <a:pos x="379" y="290"/>
                </a:cxn>
                <a:cxn ang="0">
                  <a:pos x="335" y="251"/>
                </a:cxn>
                <a:cxn ang="0">
                  <a:pos x="242" y="167"/>
                </a:cxn>
                <a:cxn ang="0">
                  <a:pos x="143" y="78"/>
                </a:cxn>
                <a:cxn ang="0">
                  <a:pos x="87" y="23"/>
                </a:cxn>
                <a:cxn ang="0">
                  <a:pos x="56" y="11"/>
                </a:cxn>
                <a:cxn ang="0">
                  <a:pos x="31" y="0"/>
                </a:cxn>
                <a:cxn ang="0">
                  <a:pos x="7" y="0"/>
                </a:cxn>
                <a:cxn ang="0">
                  <a:pos x="0" y="0"/>
                </a:cxn>
                <a:cxn ang="0">
                  <a:pos x="62" y="0"/>
                </a:cxn>
                <a:cxn ang="0">
                  <a:pos x="211" y="0"/>
                </a:cxn>
                <a:cxn ang="0">
                  <a:pos x="354" y="0"/>
                </a:cxn>
                <a:cxn ang="0">
                  <a:pos x="422" y="0"/>
                </a:cxn>
                <a:cxn ang="0">
                  <a:pos x="435" y="0"/>
                </a:cxn>
                <a:cxn ang="0">
                  <a:pos x="460" y="0"/>
                </a:cxn>
                <a:cxn ang="0">
                  <a:pos x="491" y="11"/>
                </a:cxn>
                <a:cxn ang="0">
                  <a:pos x="522" y="28"/>
                </a:cxn>
                <a:cxn ang="0">
                  <a:pos x="565" y="67"/>
                </a:cxn>
                <a:cxn ang="0">
                  <a:pos x="621" y="117"/>
                </a:cxn>
                <a:cxn ang="0">
                  <a:pos x="689" y="179"/>
                </a:cxn>
                <a:cxn ang="0">
                  <a:pos x="776" y="257"/>
                </a:cxn>
                <a:cxn ang="0">
                  <a:pos x="813" y="296"/>
                </a:cxn>
                <a:cxn ang="0">
                  <a:pos x="906" y="379"/>
                </a:cxn>
                <a:cxn ang="0">
                  <a:pos x="1006" y="468"/>
                </a:cxn>
                <a:cxn ang="0">
                  <a:pos x="1068" y="524"/>
                </a:cxn>
                <a:cxn ang="0">
                  <a:pos x="1099" y="541"/>
                </a:cxn>
                <a:cxn ang="0">
                  <a:pos x="1130" y="546"/>
                </a:cxn>
                <a:cxn ang="0">
                  <a:pos x="1148" y="552"/>
                </a:cxn>
                <a:cxn ang="0">
                  <a:pos x="1154" y="552"/>
                </a:cxn>
                <a:cxn ang="0">
                  <a:pos x="1092" y="552"/>
                </a:cxn>
                <a:cxn ang="0">
                  <a:pos x="962" y="552"/>
                </a:cxn>
                <a:cxn ang="0">
                  <a:pos x="826" y="552"/>
                </a:cxn>
                <a:cxn ang="0">
                  <a:pos x="764" y="552"/>
                </a:cxn>
                <a:cxn ang="0">
                  <a:pos x="751" y="552"/>
                </a:cxn>
                <a:cxn ang="0">
                  <a:pos x="714" y="552"/>
                </a:cxn>
                <a:cxn ang="0">
                  <a:pos x="695" y="546"/>
                </a:cxn>
                <a:cxn ang="0">
                  <a:pos x="677" y="546"/>
                </a:cxn>
                <a:cxn ang="0">
                  <a:pos x="658" y="535"/>
                </a:cxn>
                <a:cxn ang="0">
                  <a:pos x="639" y="524"/>
                </a:cxn>
                <a:cxn ang="0">
                  <a:pos x="596" y="485"/>
                </a:cxn>
                <a:cxn ang="0">
                  <a:pos x="540" y="435"/>
                </a:cxn>
                <a:cxn ang="0">
                  <a:pos x="466" y="368"/>
                </a:cxn>
                <a:cxn ang="0">
                  <a:pos x="379" y="290"/>
                </a:cxn>
              </a:cxnLst>
              <a:rect l="0" t="0" r="r" b="b"/>
              <a:pathLst>
                <a:path w="1154" h="552">
                  <a:moveTo>
                    <a:pt x="379" y="290"/>
                  </a:moveTo>
                  <a:lnTo>
                    <a:pt x="335" y="251"/>
                  </a:lnTo>
                  <a:lnTo>
                    <a:pt x="242" y="167"/>
                  </a:lnTo>
                  <a:lnTo>
                    <a:pt x="143" y="78"/>
                  </a:lnTo>
                  <a:lnTo>
                    <a:pt x="87" y="23"/>
                  </a:lnTo>
                  <a:lnTo>
                    <a:pt x="56" y="11"/>
                  </a:lnTo>
                  <a:lnTo>
                    <a:pt x="31" y="0"/>
                  </a:lnTo>
                  <a:lnTo>
                    <a:pt x="7" y="0"/>
                  </a:lnTo>
                  <a:lnTo>
                    <a:pt x="0" y="0"/>
                  </a:lnTo>
                  <a:lnTo>
                    <a:pt x="62" y="0"/>
                  </a:lnTo>
                  <a:lnTo>
                    <a:pt x="211" y="0"/>
                  </a:lnTo>
                  <a:lnTo>
                    <a:pt x="354" y="0"/>
                  </a:lnTo>
                  <a:lnTo>
                    <a:pt x="422" y="0"/>
                  </a:lnTo>
                  <a:lnTo>
                    <a:pt x="435" y="0"/>
                  </a:lnTo>
                  <a:lnTo>
                    <a:pt x="460" y="0"/>
                  </a:lnTo>
                  <a:lnTo>
                    <a:pt x="491" y="11"/>
                  </a:lnTo>
                  <a:lnTo>
                    <a:pt x="522" y="28"/>
                  </a:lnTo>
                  <a:lnTo>
                    <a:pt x="565" y="67"/>
                  </a:lnTo>
                  <a:lnTo>
                    <a:pt x="621" y="117"/>
                  </a:lnTo>
                  <a:lnTo>
                    <a:pt x="689" y="179"/>
                  </a:lnTo>
                  <a:lnTo>
                    <a:pt x="776" y="257"/>
                  </a:lnTo>
                  <a:lnTo>
                    <a:pt x="813" y="296"/>
                  </a:lnTo>
                  <a:lnTo>
                    <a:pt x="906" y="379"/>
                  </a:lnTo>
                  <a:lnTo>
                    <a:pt x="1006" y="468"/>
                  </a:lnTo>
                  <a:lnTo>
                    <a:pt x="1068" y="524"/>
                  </a:lnTo>
                  <a:lnTo>
                    <a:pt x="1099" y="541"/>
                  </a:lnTo>
                  <a:lnTo>
                    <a:pt x="1130" y="546"/>
                  </a:lnTo>
                  <a:lnTo>
                    <a:pt x="1148" y="552"/>
                  </a:lnTo>
                  <a:lnTo>
                    <a:pt x="1154" y="552"/>
                  </a:lnTo>
                  <a:lnTo>
                    <a:pt x="1092" y="552"/>
                  </a:lnTo>
                  <a:lnTo>
                    <a:pt x="962" y="552"/>
                  </a:lnTo>
                  <a:lnTo>
                    <a:pt x="826" y="552"/>
                  </a:lnTo>
                  <a:lnTo>
                    <a:pt x="764" y="552"/>
                  </a:lnTo>
                  <a:lnTo>
                    <a:pt x="751" y="552"/>
                  </a:lnTo>
                  <a:lnTo>
                    <a:pt x="714" y="552"/>
                  </a:lnTo>
                  <a:lnTo>
                    <a:pt x="695" y="546"/>
                  </a:lnTo>
                  <a:lnTo>
                    <a:pt x="677" y="546"/>
                  </a:lnTo>
                  <a:lnTo>
                    <a:pt x="658" y="535"/>
                  </a:lnTo>
                  <a:lnTo>
                    <a:pt x="639" y="524"/>
                  </a:lnTo>
                  <a:lnTo>
                    <a:pt x="596" y="485"/>
                  </a:lnTo>
                  <a:lnTo>
                    <a:pt x="540" y="435"/>
                  </a:lnTo>
                  <a:lnTo>
                    <a:pt x="466" y="368"/>
                  </a:lnTo>
                  <a:lnTo>
                    <a:pt x="379" y="290"/>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21" name="Freeform 897"/>
            <p:cNvSpPr>
              <a:spLocks/>
            </p:cNvSpPr>
            <p:nvPr/>
          </p:nvSpPr>
          <p:spPr bwMode="auto">
            <a:xfrm>
              <a:off x="10169" y="10111"/>
              <a:ext cx="1154" cy="552"/>
            </a:xfrm>
            <a:custGeom>
              <a:avLst/>
              <a:gdLst/>
              <a:ahLst/>
              <a:cxnLst>
                <a:cxn ang="0">
                  <a:pos x="379" y="290"/>
                </a:cxn>
                <a:cxn ang="0">
                  <a:pos x="335" y="251"/>
                </a:cxn>
                <a:cxn ang="0">
                  <a:pos x="242" y="167"/>
                </a:cxn>
                <a:cxn ang="0">
                  <a:pos x="143" y="78"/>
                </a:cxn>
                <a:cxn ang="0">
                  <a:pos x="87" y="23"/>
                </a:cxn>
                <a:cxn ang="0">
                  <a:pos x="56" y="11"/>
                </a:cxn>
                <a:cxn ang="0">
                  <a:pos x="31" y="0"/>
                </a:cxn>
                <a:cxn ang="0">
                  <a:pos x="7" y="0"/>
                </a:cxn>
                <a:cxn ang="0">
                  <a:pos x="0" y="0"/>
                </a:cxn>
                <a:cxn ang="0">
                  <a:pos x="62" y="0"/>
                </a:cxn>
                <a:cxn ang="0">
                  <a:pos x="211" y="0"/>
                </a:cxn>
                <a:cxn ang="0">
                  <a:pos x="354" y="0"/>
                </a:cxn>
                <a:cxn ang="0">
                  <a:pos x="422" y="0"/>
                </a:cxn>
                <a:cxn ang="0">
                  <a:pos x="435" y="0"/>
                </a:cxn>
                <a:cxn ang="0">
                  <a:pos x="460" y="0"/>
                </a:cxn>
                <a:cxn ang="0">
                  <a:pos x="491" y="11"/>
                </a:cxn>
                <a:cxn ang="0">
                  <a:pos x="522" y="28"/>
                </a:cxn>
                <a:cxn ang="0">
                  <a:pos x="565" y="67"/>
                </a:cxn>
                <a:cxn ang="0">
                  <a:pos x="621" y="117"/>
                </a:cxn>
                <a:cxn ang="0">
                  <a:pos x="689" y="179"/>
                </a:cxn>
                <a:cxn ang="0">
                  <a:pos x="776" y="257"/>
                </a:cxn>
                <a:cxn ang="0">
                  <a:pos x="813" y="296"/>
                </a:cxn>
                <a:cxn ang="0">
                  <a:pos x="906" y="379"/>
                </a:cxn>
                <a:cxn ang="0">
                  <a:pos x="1006" y="468"/>
                </a:cxn>
                <a:cxn ang="0">
                  <a:pos x="1068" y="524"/>
                </a:cxn>
                <a:cxn ang="0">
                  <a:pos x="1099" y="541"/>
                </a:cxn>
                <a:cxn ang="0">
                  <a:pos x="1130" y="546"/>
                </a:cxn>
                <a:cxn ang="0">
                  <a:pos x="1148" y="552"/>
                </a:cxn>
                <a:cxn ang="0">
                  <a:pos x="1154" y="552"/>
                </a:cxn>
                <a:cxn ang="0">
                  <a:pos x="1092" y="552"/>
                </a:cxn>
                <a:cxn ang="0">
                  <a:pos x="962" y="552"/>
                </a:cxn>
                <a:cxn ang="0">
                  <a:pos x="826" y="552"/>
                </a:cxn>
                <a:cxn ang="0">
                  <a:pos x="764" y="552"/>
                </a:cxn>
                <a:cxn ang="0">
                  <a:pos x="751" y="552"/>
                </a:cxn>
                <a:cxn ang="0">
                  <a:pos x="714" y="552"/>
                </a:cxn>
                <a:cxn ang="0">
                  <a:pos x="695" y="546"/>
                </a:cxn>
                <a:cxn ang="0">
                  <a:pos x="677" y="546"/>
                </a:cxn>
                <a:cxn ang="0">
                  <a:pos x="658" y="535"/>
                </a:cxn>
                <a:cxn ang="0">
                  <a:pos x="639" y="524"/>
                </a:cxn>
                <a:cxn ang="0">
                  <a:pos x="596" y="485"/>
                </a:cxn>
                <a:cxn ang="0">
                  <a:pos x="540" y="435"/>
                </a:cxn>
                <a:cxn ang="0">
                  <a:pos x="466" y="368"/>
                </a:cxn>
                <a:cxn ang="0">
                  <a:pos x="379" y="290"/>
                </a:cxn>
              </a:cxnLst>
              <a:rect l="0" t="0" r="r" b="b"/>
              <a:pathLst>
                <a:path w="1154" h="552">
                  <a:moveTo>
                    <a:pt x="379" y="290"/>
                  </a:moveTo>
                  <a:lnTo>
                    <a:pt x="335" y="251"/>
                  </a:lnTo>
                  <a:lnTo>
                    <a:pt x="242" y="167"/>
                  </a:lnTo>
                  <a:lnTo>
                    <a:pt x="143" y="78"/>
                  </a:lnTo>
                  <a:lnTo>
                    <a:pt x="87" y="23"/>
                  </a:lnTo>
                  <a:lnTo>
                    <a:pt x="56" y="11"/>
                  </a:lnTo>
                  <a:lnTo>
                    <a:pt x="31" y="0"/>
                  </a:lnTo>
                  <a:lnTo>
                    <a:pt x="7" y="0"/>
                  </a:lnTo>
                  <a:lnTo>
                    <a:pt x="0" y="0"/>
                  </a:lnTo>
                  <a:lnTo>
                    <a:pt x="62" y="0"/>
                  </a:lnTo>
                  <a:lnTo>
                    <a:pt x="211" y="0"/>
                  </a:lnTo>
                  <a:lnTo>
                    <a:pt x="354" y="0"/>
                  </a:lnTo>
                  <a:lnTo>
                    <a:pt x="422" y="0"/>
                  </a:lnTo>
                  <a:lnTo>
                    <a:pt x="435" y="0"/>
                  </a:lnTo>
                  <a:lnTo>
                    <a:pt x="460" y="0"/>
                  </a:lnTo>
                  <a:lnTo>
                    <a:pt x="491" y="11"/>
                  </a:lnTo>
                  <a:lnTo>
                    <a:pt x="522" y="28"/>
                  </a:lnTo>
                  <a:lnTo>
                    <a:pt x="565" y="67"/>
                  </a:lnTo>
                  <a:lnTo>
                    <a:pt x="621" y="117"/>
                  </a:lnTo>
                  <a:lnTo>
                    <a:pt x="689" y="179"/>
                  </a:lnTo>
                  <a:lnTo>
                    <a:pt x="776" y="257"/>
                  </a:lnTo>
                  <a:lnTo>
                    <a:pt x="813" y="296"/>
                  </a:lnTo>
                  <a:lnTo>
                    <a:pt x="906" y="379"/>
                  </a:lnTo>
                  <a:lnTo>
                    <a:pt x="1006" y="468"/>
                  </a:lnTo>
                  <a:lnTo>
                    <a:pt x="1068" y="524"/>
                  </a:lnTo>
                  <a:lnTo>
                    <a:pt x="1099" y="541"/>
                  </a:lnTo>
                  <a:lnTo>
                    <a:pt x="1130" y="546"/>
                  </a:lnTo>
                  <a:lnTo>
                    <a:pt x="1148" y="552"/>
                  </a:lnTo>
                  <a:lnTo>
                    <a:pt x="1154" y="552"/>
                  </a:lnTo>
                  <a:lnTo>
                    <a:pt x="1092" y="552"/>
                  </a:lnTo>
                  <a:lnTo>
                    <a:pt x="962" y="552"/>
                  </a:lnTo>
                  <a:lnTo>
                    <a:pt x="826" y="552"/>
                  </a:lnTo>
                  <a:lnTo>
                    <a:pt x="764" y="552"/>
                  </a:lnTo>
                  <a:lnTo>
                    <a:pt x="751" y="552"/>
                  </a:lnTo>
                  <a:lnTo>
                    <a:pt x="714" y="552"/>
                  </a:lnTo>
                  <a:lnTo>
                    <a:pt x="695" y="546"/>
                  </a:lnTo>
                  <a:lnTo>
                    <a:pt x="677" y="546"/>
                  </a:lnTo>
                  <a:lnTo>
                    <a:pt x="658" y="535"/>
                  </a:lnTo>
                  <a:lnTo>
                    <a:pt x="639" y="524"/>
                  </a:lnTo>
                  <a:lnTo>
                    <a:pt x="596" y="485"/>
                  </a:lnTo>
                  <a:lnTo>
                    <a:pt x="540" y="435"/>
                  </a:lnTo>
                  <a:lnTo>
                    <a:pt x="466" y="368"/>
                  </a:lnTo>
                  <a:lnTo>
                    <a:pt x="379" y="290"/>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22" name="Freeform 898"/>
            <p:cNvSpPr>
              <a:spLocks/>
            </p:cNvSpPr>
            <p:nvPr/>
          </p:nvSpPr>
          <p:spPr bwMode="auto">
            <a:xfrm>
              <a:off x="10374" y="10111"/>
              <a:ext cx="726" cy="552"/>
            </a:xfrm>
            <a:custGeom>
              <a:avLst/>
              <a:gdLst/>
              <a:ahLst/>
              <a:cxnLst>
                <a:cxn ang="0">
                  <a:pos x="0" y="0"/>
                </a:cxn>
                <a:cxn ang="0">
                  <a:pos x="25" y="0"/>
                </a:cxn>
                <a:cxn ang="0">
                  <a:pos x="50" y="0"/>
                </a:cxn>
                <a:cxn ang="0">
                  <a:pos x="75" y="11"/>
                </a:cxn>
                <a:cxn ang="0">
                  <a:pos x="99" y="28"/>
                </a:cxn>
                <a:cxn ang="0">
                  <a:pos x="193" y="112"/>
                </a:cxn>
                <a:cxn ang="0">
                  <a:pos x="360" y="268"/>
                </a:cxn>
                <a:cxn ang="0">
                  <a:pos x="534" y="424"/>
                </a:cxn>
                <a:cxn ang="0">
                  <a:pos x="633" y="507"/>
                </a:cxn>
                <a:cxn ang="0">
                  <a:pos x="658" y="530"/>
                </a:cxn>
                <a:cxn ang="0">
                  <a:pos x="676" y="541"/>
                </a:cxn>
                <a:cxn ang="0">
                  <a:pos x="695" y="546"/>
                </a:cxn>
                <a:cxn ang="0">
                  <a:pos x="726" y="552"/>
                </a:cxn>
              </a:cxnLst>
              <a:rect l="0" t="0" r="r" b="b"/>
              <a:pathLst>
                <a:path w="726" h="552">
                  <a:moveTo>
                    <a:pt x="0" y="0"/>
                  </a:moveTo>
                  <a:lnTo>
                    <a:pt x="25" y="0"/>
                  </a:lnTo>
                  <a:lnTo>
                    <a:pt x="50" y="0"/>
                  </a:lnTo>
                  <a:lnTo>
                    <a:pt x="75" y="11"/>
                  </a:lnTo>
                  <a:lnTo>
                    <a:pt x="99" y="28"/>
                  </a:lnTo>
                  <a:lnTo>
                    <a:pt x="193" y="112"/>
                  </a:lnTo>
                  <a:lnTo>
                    <a:pt x="360" y="268"/>
                  </a:lnTo>
                  <a:lnTo>
                    <a:pt x="534" y="424"/>
                  </a:lnTo>
                  <a:lnTo>
                    <a:pt x="633" y="507"/>
                  </a:lnTo>
                  <a:lnTo>
                    <a:pt x="658" y="530"/>
                  </a:lnTo>
                  <a:lnTo>
                    <a:pt x="676" y="541"/>
                  </a:lnTo>
                  <a:lnTo>
                    <a:pt x="695" y="546"/>
                  </a:lnTo>
                  <a:lnTo>
                    <a:pt x="726" y="552"/>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23" name="Freeform 899"/>
            <p:cNvSpPr>
              <a:spLocks/>
            </p:cNvSpPr>
            <p:nvPr/>
          </p:nvSpPr>
          <p:spPr bwMode="auto">
            <a:xfrm>
              <a:off x="14277" y="8361"/>
              <a:ext cx="576" cy="563"/>
            </a:xfrm>
            <a:custGeom>
              <a:avLst/>
              <a:gdLst/>
              <a:ahLst/>
              <a:cxnLst>
                <a:cxn ang="0">
                  <a:pos x="0" y="563"/>
                </a:cxn>
                <a:cxn ang="0">
                  <a:pos x="43" y="530"/>
                </a:cxn>
                <a:cxn ang="0">
                  <a:pos x="99" y="480"/>
                </a:cxn>
                <a:cxn ang="0">
                  <a:pos x="173" y="418"/>
                </a:cxn>
                <a:cxn ang="0">
                  <a:pos x="248" y="340"/>
                </a:cxn>
                <a:cxn ang="0">
                  <a:pos x="291" y="307"/>
                </a:cxn>
                <a:cxn ang="0">
                  <a:pos x="384" y="223"/>
                </a:cxn>
                <a:cxn ang="0">
                  <a:pos x="490" y="129"/>
                </a:cxn>
                <a:cxn ang="0">
                  <a:pos x="545" y="78"/>
                </a:cxn>
                <a:cxn ang="0">
                  <a:pos x="564" y="56"/>
                </a:cxn>
                <a:cxn ang="0">
                  <a:pos x="570" y="28"/>
                </a:cxn>
                <a:cxn ang="0">
                  <a:pos x="576" y="6"/>
                </a:cxn>
                <a:cxn ang="0">
                  <a:pos x="576" y="0"/>
                </a:cxn>
                <a:cxn ang="0">
                  <a:pos x="576" y="62"/>
                </a:cxn>
                <a:cxn ang="0">
                  <a:pos x="576" y="190"/>
                </a:cxn>
                <a:cxn ang="0">
                  <a:pos x="576" y="324"/>
                </a:cxn>
                <a:cxn ang="0">
                  <a:pos x="576" y="385"/>
                </a:cxn>
                <a:cxn ang="0">
                  <a:pos x="576" y="396"/>
                </a:cxn>
                <a:cxn ang="0">
                  <a:pos x="570" y="418"/>
                </a:cxn>
                <a:cxn ang="0">
                  <a:pos x="564" y="446"/>
                </a:cxn>
                <a:cxn ang="0">
                  <a:pos x="539" y="474"/>
                </a:cxn>
                <a:cxn ang="0">
                  <a:pos x="496" y="513"/>
                </a:cxn>
                <a:cxn ang="0">
                  <a:pos x="434" y="563"/>
                </a:cxn>
                <a:cxn ang="0">
                  <a:pos x="0" y="563"/>
                </a:cxn>
              </a:cxnLst>
              <a:rect l="0" t="0" r="r" b="b"/>
              <a:pathLst>
                <a:path w="576" h="563">
                  <a:moveTo>
                    <a:pt x="0" y="563"/>
                  </a:moveTo>
                  <a:lnTo>
                    <a:pt x="43" y="530"/>
                  </a:lnTo>
                  <a:lnTo>
                    <a:pt x="99" y="480"/>
                  </a:lnTo>
                  <a:lnTo>
                    <a:pt x="173" y="418"/>
                  </a:lnTo>
                  <a:lnTo>
                    <a:pt x="248" y="340"/>
                  </a:lnTo>
                  <a:lnTo>
                    <a:pt x="291" y="307"/>
                  </a:lnTo>
                  <a:lnTo>
                    <a:pt x="384" y="223"/>
                  </a:lnTo>
                  <a:lnTo>
                    <a:pt x="490" y="129"/>
                  </a:lnTo>
                  <a:lnTo>
                    <a:pt x="545" y="78"/>
                  </a:lnTo>
                  <a:lnTo>
                    <a:pt x="564" y="56"/>
                  </a:lnTo>
                  <a:lnTo>
                    <a:pt x="570" y="28"/>
                  </a:lnTo>
                  <a:lnTo>
                    <a:pt x="576" y="6"/>
                  </a:lnTo>
                  <a:lnTo>
                    <a:pt x="576" y="0"/>
                  </a:lnTo>
                  <a:lnTo>
                    <a:pt x="576" y="62"/>
                  </a:lnTo>
                  <a:lnTo>
                    <a:pt x="576" y="190"/>
                  </a:lnTo>
                  <a:lnTo>
                    <a:pt x="576" y="324"/>
                  </a:lnTo>
                  <a:lnTo>
                    <a:pt x="576" y="385"/>
                  </a:lnTo>
                  <a:lnTo>
                    <a:pt x="576" y="396"/>
                  </a:lnTo>
                  <a:lnTo>
                    <a:pt x="570" y="418"/>
                  </a:lnTo>
                  <a:lnTo>
                    <a:pt x="564" y="446"/>
                  </a:lnTo>
                  <a:lnTo>
                    <a:pt x="539" y="474"/>
                  </a:lnTo>
                  <a:lnTo>
                    <a:pt x="496" y="513"/>
                  </a:lnTo>
                  <a:lnTo>
                    <a:pt x="434" y="563"/>
                  </a:lnTo>
                  <a:lnTo>
                    <a:pt x="0" y="563"/>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24" name="Freeform 900"/>
            <p:cNvSpPr>
              <a:spLocks/>
            </p:cNvSpPr>
            <p:nvPr/>
          </p:nvSpPr>
          <p:spPr bwMode="auto">
            <a:xfrm>
              <a:off x="14506" y="8540"/>
              <a:ext cx="347" cy="373"/>
            </a:xfrm>
            <a:custGeom>
              <a:avLst/>
              <a:gdLst/>
              <a:ahLst/>
              <a:cxnLst>
                <a:cxn ang="0">
                  <a:pos x="0" y="373"/>
                </a:cxn>
                <a:cxn ang="0">
                  <a:pos x="75" y="312"/>
                </a:cxn>
                <a:cxn ang="0">
                  <a:pos x="174" y="223"/>
                </a:cxn>
                <a:cxn ang="0">
                  <a:pos x="267" y="139"/>
                </a:cxn>
                <a:cxn ang="0">
                  <a:pos x="310" y="94"/>
                </a:cxn>
                <a:cxn ang="0">
                  <a:pos x="323" y="89"/>
                </a:cxn>
                <a:cxn ang="0">
                  <a:pos x="335" y="67"/>
                </a:cxn>
                <a:cxn ang="0">
                  <a:pos x="341" y="39"/>
                </a:cxn>
                <a:cxn ang="0">
                  <a:pos x="347" y="0"/>
                </a:cxn>
              </a:cxnLst>
              <a:rect l="0" t="0" r="r" b="b"/>
              <a:pathLst>
                <a:path w="347" h="373">
                  <a:moveTo>
                    <a:pt x="0" y="373"/>
                  </a:moveTo>
                  <a:lnTo>
                    <a:pt x="75" y="312"/>
                  </a:lnTo>
                  <a:lnTo>
                    <a:pt x="174" y="223"/>
                  </a:lnTo>
                  <a:lnTo>
                    <a:pt x="267" y="139"/>
                  </a:lnTo>
                  <a:lnTo>
                    <a:pt x="310" y="94"/>
                  </a:lnTo>
                  <a:lnTo>
                    <a:pt x="323" y="89"/>
                  </a:lnTo>
                  <a:lnTo>
                    <a:pt x="335" y="67"/>
                  </a:lnTo>
                  <a:lnTo>
                    <a:pt x="341" y="39"/>
                  </a:lnTo>
                  <a:lnTo>
                    <a:pt x="347"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25" name="Freeform 901"/>
            <p:cNvSpPr>
              <a:spLocks/>
            </p:cNvSpPr>
            <p:nvPr/>
          </p:nvSpPr>
          <p:spPr bwMode="auto">
            <a:xfrm>
              <a:off x="14239" y="7648"/>
              <a:ext cx="472" cy="474"/>
            </a:xfrm>
            <a:custGeom>
              <a:avLst/>
              <a:gdLst/>
              <a:ahLst/>
              <a:cxnLst>
                <a:cxn ang="0">
                  <a:pos x="38" y="0"/>
                </a:cxn>
                <a:cxn ang="0">
                  <a:pos x="31" y="6"/>
                </a:cxn>
                <a:cxn ang="0">
                  <a:pos x="25" y="11"/>
                </a:cxn>
                <a:cxn ang="0">
                  <a:pos x="13" y="28"/>
                </a:cxn>
                <a:cxn ang="0">
                  <a:pos x="6" y="45"/>
                </a:cxn>
                <a:cxn ang="0">
                  <a:pos x="0" y="61"/>
                </a:cxn>
                <a:cxn ang="0">
                  <a:pos x="0" y="78"/>
                </a:cxn>
                <a:cxn ang="0">
                  <a:pos x="0" y="112"/>
                </a:cxn>
                <a:cxn ang="0">
                  <a:pos x="0" y="123"/>
                </a:cxn>
                <a:cxn ang="0">
                  <a:pos x="0" y="178"/>
                </a:cxn>
                <a:cxn ang="0">
                  <a:pos x="0" y="301"/>
                </a:cxn>
                <a:cxn ang="0">
                  <a:pos x="0" y="424"/>
                </a:cxn>
                <a:cxn ang="0">
                  <a:pos x="0" y="474"/>
                </a:cxn>
                <a:cxn ang="0">
                  <a:pos x="0" y="451"/>
                </a:cxn>
                <a:cxn ang="0">
                  <a:pos x="31" y="396"/>
                </a:cxn>
                <a:cxn ang="0">
                  <a:pos x="87" y="340"/>
                </a:cxn>
                <a:cxn ang="0">
                  <a:pos x="193" y="251"/>
                </a:cxn>
                <a:cxn ang="0">
                  <a:pos x="286" y="173"/>
                </a:cxn>
                <a:cxn ang="0">
                  <a:pos x="323" y="134"/>
                </a:cxn>
                <a:cxn ang="0">
                  <a:pos x="404" y="61"/>
                </a:cxn>
                <a:cxn ang="0">
                  <a:pos x="472" y="0"/>
                </a:cxn>
                <a:cxn ang="0">
                  <a:pos x="38" y="0"/>
                </a:cxn>
              </a:cxnLst>
              <a:rect l="0" t="0" r="r" b="b"/>
              <a:pathLst>
                <a:path w="472" h="474">
                  <a:moveTo>
                    <a:pt x="38" y="0"/>
                  </a:moveTo>
                  <a:lnTo>
                    <a:pt x="31" y="6"/>
                  </a:lnTo>
                  <a:lnTo>
                    <a:pt x="25" y="11"/>
                  </a:lnTo>
                  <a:lnTo>
                    <a:pt x="13" y="28"/>
                  </a:lnTo>
                  <a:lnTo>
                    <a:pt x="6" y="45"/>
                  </a:lnTo>
                  <a:lnTo>
                    <a:pt x="0" y="61"/>
                  </a:lnTo>
                  <a:lnTo>
                    <a:pt x="0" y="78"/>
                  </a:lnTo>
                  <a:lnTo>
                    <a:pt x="0" y="112"/>
                  </a:lnTo>
                  <a:lnTo>
                    <a:pt x="0" y="123"/>
                  </a:lnTo>
                  <a:lnTo>
                    <a:pt x="0" y="178"/>
                  </a:lnTo>
                  <a:lnTo>
                    <a:pt x="0" y="301"/>
                  </a:lnTo>
                  <a:lnTo>
                    <a:pt x="0" y="424"/>
                  </a:lnTo>
                  <a:lnTo>
                    <a:pt x="0" y="474"/>
                  </a:lnTo>
                  <a:lnTo>
                    <a:pt x="0" y="451"/>
                  </a:lnTo>
                  <a:lnTo>
                    <a:pt x="31" y="396"/>
                  </a:lnTo>
                  <a:lnTo>
                    <a:pt x="87" y="340"/>
                  </a:lnTo>
                  <a:lnTo>
                    <a:pt x="193" y="251"/>
                  </a:lnTo>
                  <a:lnTo>
                    <a:pt x="286" y="173"/>
                  </a:lnTo>
                  <a:lnTo>
                    <a:pt x="323" y="134"/>
                  </a:lnTo>
                  <a:lnTo>
                    <a:pt x="404" y="61"/>
                  </a:lnTo>
                  <a:lnTo>
                    <a:pt x="472" y="0"/>
                  </a:lnTo>
                  <a:lnTo>
                    <a:pt x="38" y="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26" name="Freeform 902"/>
            <p:cNvSpPr>
              <a:spLocks/>
            </p:cNvSpPr>
            <p:nvPr/>
          </p:nvSpPr>
          <p:spPr bwMode="auto">
            <a:xfrm>
              <a:off x="14239" y="7665"/>
              <a:ext cx="236" cy="273"/>
            </a:xfrm>
            <a:custGeom>
              <a:avLst/>
              <a:gdLst/>
              <a:ahLst/>
              <a:cxnLst>
                <a:cxn ang="0">
                  <a:pos x="0" y="273"/>
                </a:cxn>
                <a:cxn ang="0">
                  <a:pos x="0" y="251"/>
                </a:cxn>
                <a:cxn ang="0">
                  <a:pos x="6" y="228"/>
                </a:cxn>
                <a:cxn ang="0">
                  <a:pos x="13" y="206"/>
                </a:cxn>
                <a:cxn ang="0">
                  <a:pos x="31" y="184"/>
                </a:cxn>
                <a:cxn ang="0">
                  <a:pos x="56" y="161"/>
                </a:cxn>
                <a:cxn ang="0">
                  <a:pos x="100" y="122"/>
                </a:cxn>
                <a:cxn ang="0">
                  <a:pos x="162" y="67"/>
                </a:cxn>
                <a:cxn ang="0">
                  <a:pos x="236" y="0"/>
                </a:cxn>
              </a:cxnLst>
              <a:rect l="0" t="0" r="r" b="b"/>
              <a:pathLst>
                <a:path w="236" h="273">
                  <a:moveTo>
                    <a:pt x="0" y="273"/>
                  </a:moveTo>
                  <a:lnTo>
                    <a:pt x="0" y="251"/>
                  </a:lnTo>
                  <a:lnTo>
                    <a:pt x="6" y="228"/>
                  </a:lnTo>
                  <a:lnTo>
                    <a:pt x="13" y="206"/>
                  </a:lnTo>
                  <a:lnTo>
                    <a:pt x="31" y="184"/>
                  </a:lnTo>
                  <a:lnTo>
                    <a:pt x="56" y="161"/>
                  </a:lnTo>
                  <a:lnTo>
                    <a:pt x="100" y="122"/>
                  </a:lnTo>
                  <a:lnTo>
                    <a:pt x="162" y="67"/>
                  </a:lnTo>
                  <a:lnTo>
                    <a:pt x="236"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27" name="Freeform 903"/>
            <p:cNvSpPr>
              <a:spLocks/>
            </p:cNvSpPr>
            <p:nvPr/>
          </p:nvSpPr>
          <p:spPr bwMode="auto">
            <a:xfrm>
              <a:off x="14481" y="7648"/>
              <a:ext cx="131" cy="1287"/>
            </a:xfrm>
            <a:custGeom>
              <a:avLst/>
              <a:gdLst/>
              <a:ahLst/>
              <a:cxnLst>
                <a:cxn ang="0">
                  <a:pos x="131" y="0"/>
                </a:cxn>
                <a:cxn ang="0">
                  <a:pos x="131" y="1276"/>
                </a:cxn>
                <a:cxn ang="0">
                  <a:pos x="0" y="1287"/>
                </a:cxn>
                <a:cxn ang="0">
                  <a:pos x="0" y="0"/>
                </a:cxn>
                <a:cxn ang="0">
                  <a:pos x="131" y="0"/>
                </a:cxn>
              </a:cxnLst>
              <a:rect l="0" t="0" r="r" b="b"/>
              <a:pathLst>
                <a:path w="131" h="1287">
                  <a:moveTo>
                    <a:pt x="131" y="0"/>
                  </a:moveTo>
                  <a:lnTo>
                    <a:pt x="131" y="1276"/>
                  </a:lnTo>
                  <a:lnTo>
                    <a:pt x="0" y="1287"/>
                  </a:lnTo>
                  <a:lnTo>
                    <a:pt x="0" y="0"/>
                  </a:lnTo>
                  <a:lnTo>
                    <a:pt x="131" y="0"/>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28" name="Line 904"/>
            <p:cNvSpPr>
              <a:spLocks noChangeShapeType="1"/>
            </p:cNvSpPr>
            <p:nvPr/>
          </p:nvSpPr>
          <p:spPr bwMode="auto">
            <a:xfrm>
              <a:off x="14612" y="7648"/>
              <a:ext cx="1" cy="1248"/>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29" name="Line 905"/>
            <p:cNvSpPr>
              <a:spLocks noChangeShapeType="1"/>
            </p:cNvSpPr>
            <p:nvPr/>
          </p:nvSpPr>
          <p:spPr bwMode="auto">
            <a:xfrm flipV="1">
              <a:off x="14481" y="7648"/>
              <a:ext cx="1" cy="1293"/>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30" name="Freeform 906"/>
            <p:cNvSpPr>
              <a:spLocks/>
            </p:cNvSpPr>
            <p:nvPr/>
          </p:nvSpPr>
          <p:spPr bwMode="auto">
            <a:xfrm>
              <a:off x="14239" y="7732"/>
              <a:ext cx="614" cy="1036"/>
            </a:xfrm>
            <a:custGeom>
              <a:avLst/>
              <a:gdLst/>
              <a:ahLst/>
              <a:cxnLst>
                <a:cxn ang="0">
                  <a:pos x="323" y="340"/>
                </a:cxn>
                <a:cxn ang="0">
                  <a:pos x="286" y="301"/>
                </a:cxn>
                <a:cxn ang="0">
                  <a:pos x="186" y="217"/>
                </a:cxn>
                <a:cxn ang="0">
                  <a:pos x="87" y="128"/>
                </a:cxn>
                <a:cxn ang="0">
                  <a:pos x="31" y="78"/>
                </a:cxn>
                <a:cxn ang="0">
                  <a:pos x="13" y="50"/>
                </a:cxn>
                <a:cxn ang="0">
                  <a:pos x="0" y="28"/>
                </a:cxn>
                <a:cxn ang="0">
                  <a:pos x="0" y="5"/>
                </a:cxn>
                <a:cxn ang="0">
                  <a:pos x="0" y="0"/>
                </a:cxn>
                <a:cxn ang="0">
                  <a:pos x="0" y="55"/>
                </a:cxn>
                <a:cxn ang="0">
                  <a:pos x="0" y="189"/>
                </a:cxn>
                <a:cxn ang="0">
                  <a:pos x="0" y="317"/>
                </a:cxn>
                <a:cxn ang="0">
                  <a:pos x="0" y="379"/>
                </a:cxn>
                <a:cxn ang="0">
                  <a:pos x="0" y="390"/>
                </a:cxn>
                <a:cxn ang="0">
                  <a:pos x="0" y="412"/>
                </a:cxn>
                <a:cxn ang="0">
                  <a:pos x="13" y="440"/>
                </a:cxn>
                <a:cxn ang="0">
                  <a:pos x="31" y="468"/>
                </a:cxn>
                <a:cxn ang="0">
                  <a:pos x="75" y="507"/>
                </a:cxn>
                <a:cxn ang="0">
                  <a:pos x="131" y="551"/>
                </a:cxn>
                <a:cxn ang="0">
                  <a:pos x="205" y="618"/>
                </a:cxn>
                <a:cxn ang="0">
                  <a:pos x="286" y="696"/>
                </a:cxn>
                <a:cxn ang="0">
                  <a:pos x="329" y="730"/>
                </a:cxn>
                <a:cxn ang="0">
                  <a:pos x="422" y="813"/>
                </a:cxn>
                <a:cxn ang="0">
                  <a:pos x="521" y="902"/>
                </a:cxn>
                <a:cxn ang="0">
                  <a:pos x="583" y="958"/>
                </a:cxn>
                <a:cxn ang="0">
                  <a:pos x="602" y="986"/>
                </a:cxn>
                <a:cxn ang="0">
                  <a:pos x="614" y="1014"/>
                </a:cxn>
                <a:cxn ang="0">
                  <a:pos x="614" y="1031"/>
                </a:cxn>
                <a:cxn ang="0">
                  <a:pos x="614" y="1036"/>
                </a:cxn>
                <a:cxn ang="0">
                  <a:pos x="614" y="980"/>
                </a:cxn>
                <a:cxn ang="0">
                  <a:pos x="614" y="863"/>
                </a:cxn>
                <a:cxn ang="0">
                  <a:pos x="614" y="741"/>
                </a:cxn>
                <a:cxn ang="0">
                  <a:pos x="614" y="685"/>
                </a:cxn>
                <a:cxn ang="0">
                  <a:pos x="614" y="674"/>
                </a:cxn>
                <a:cxn ang="0">
                  <a:pos x="614" y="641"/>
                </a:cxn>
                <a:cxn ang="0">
                  <a:pos x="614" y="624"/>
                </a:cxn>
                <a:cxn ang="0">
                  <a:pos x="608" y="607"/>
                </a:cxn>
                <a:cxn ang="0">
                  <a:pos x="602" y="590"/>
                </a:cxn>
                <a:cxn ang="0">
                  <a:pos x="590" y="574"/>
                </a:cxn>
                <a:cxn ang="0">
                  <a:pos x="546" y="535"/>
                </a:cxn>
                <a:cxn ang="0">
                  <a:pos x="484" y="485"/>
                </a:cxn>
                <a:cxn ang="0">
                  <a:pos x="410" y="418"/>
                </a:cxn>
                <a:cxn ang="0">
                  <a:pos x="323" y="340"/>
                </a:cxn>
              </a:cxnLst>
              <a:rect l="0" t="0" r="r" b="b"/>
              <a:pathLst>
                <a:path w="614" h="1036">
                  <a:moveTo>
                    <a:pt x="323" y="340"/>
                  </a:moveTo>
                  <a:lnTo>
                    <a:pt x="286" y="301"/>
                  </a:lnTo>
                  <a:lnTo>
                    <a:pt x="186" y="217"/>
                  </a:lnTo>
                  <a:lnTo>
                    <a:pt x="87" y="128"/>
                  </a:lnTo>
                  <a:lnTo>
                    <a:pt x="31" y="78"/>
                  </a:lnTo>
                  <a:lnTo>
                    <a:pt x="13" y="50"/>
                  </a:lnTo>
                  <a:lnTo>
                    <a:pt x="0" y="28"/>
                  </a:lnTo>
                  <a:lnTo>
                    <a:pt x="0" y="5"/>
                  </a:lnTo>
                  <a:lnTo>
                    <a:pt x="0" y="0"/>
                  </a:lnTo>
                  <a:lnTo>
                    <a:pt x="0" y="55"/>
                  </a:lnTo>
                  <a:lnTo>
                    <a:pt x="0" y="189"/>
                  </a:lnTo>
                  <a:lnTo>
                    <a:pt x="0" y="317"/>
                  </a:lnTo>
                  <a:lnTo>
                    <a:pt x="0" y="379"/>
                  </a:lnTo>
                  <a:lnTo>
                    <a:pt x="0" y="390"/>
                  </a:lnTo>
                  <a:lnTo>
                    <a:pt x="0" y="412"/>
                  </a:lnTo>
                  <a:lnTo>
                    <a:pt x="13" y="440"/>
                  </a:lnTo>
                  <a:lnTo>
                    <a:pt x="31" y="468"/>
                  </a:lnTo>
                  <a:lnTo>
                    <a:pt x="75" y="507"/>
                  </a:lnTo>
                  <a:lnTo>
                    <a:pt x="131" y="551"/>
                  </a:lnTo>
                  <a:lnTo>
                    <a:pt x="205" y="618"/>
                  </a:lnTo>
                  <a:lnTo>
                    <a:pt x="286" y="696"/>
                  </a:lnTo>
                  <a:lnTo>
                    <a:pt x="329" y="730"/>
                  </a:lnTo>
                  <a:lnTo>
                    <a:pt x="422" y="813"/>
                  </a:lnTo>
                  <a:lnTo>
                    <a:pt x="521" y="902"/>
                  </a:lnTo>
                  <a:lnTo>
                    <a:pt x="583" y="958"/>
                  </a:lnTo>
                  <a:lnTo>
                    <a:pt x="602" y="986"/>
                  </a:lnTo>
                  <a:lnTo>
                    <a:pt x="614" y="1014"/>
                  </a:lnTo>
                  <a:lnTo>
                    <a:pt x="614" y="1031"/>
                  </a:lnTo>
                  <a:lnTo>
                    <a:pt x="614" y="1036"/>
                  </a:lnTo>
                  <a:lnTo>
                    <a:pt x="614" y="980"/>
                  </a:lnTo>
                  <a:lnTo>
                    <a:pt x="614" y="863"/>
                  </a:lnTo>
                  <a:lnTo>
                    <a:pt x="614" y="741"/>
                  </a:lnTo>
                  <a:lnTo>
                    <a:pt x="614" y="685"/>
                  </a:lnTo>
                  <a:lnTo>
                    <a:pt x="614" y="674"/>
                  </a:lnTo>
                  <a:lnTo>
                    <a:pt x="614" y="641"/>
                  </a:lnTo>
                  <a:lnTo>
                    <a:pt x="614" y="624"/>
                  </a:lnTo>
                  <a:lnTo>
                    <a:pt x="608" y="607"/>
                  </a:lnTo>
                  <a:lnTo>
                    <a:pt x="602" y="590"/>
                  </a:lnTo>
                  <a:lnTo>
                    <a:pt x="590" y="574"/>
                  </a:lnTo>
                  <a:lnTo>
                    <a:pt x="546" y="535"/>
                  </a:lnTo>
                  <a:lnTo>
                    <a:pt x="484" y="485"/>
                  </a:lnTo>
                  <a:lnTo>
                    <a:pt x="410" y="418"/>
                  </a:lnTo>
                  <a:lnTo>
                    <a:pt x="323" y="340"/>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31" name="Freeform 907"/>
            <p:cNvSpPr>
              <a:spLocks/>
            </p:cNvSpPr>
            <p:nvPr/>
          </p:nvSpPr>
          <p:spPr bwMode="auto">
            <a:xfrm>
              <a:off x="14239" y="7732"/>
              <a:ext cx="614" cy="1036"/>
            </a:xfrm>
            <a:custGeom>
              <a:avLst/>
              <a:gdLst/>
              <a:ahLst/>
              <a:cxnLst>
                <a:cxn ang="0">
                  <a:pos x="323" y="340"/>
                </a:cxn>
                <a:cxn ang="0">
                  <a:pos x="286" y="301"/>
                </a:cxn>
                <a:cxn ang="0">
                  <a:pos x="186" y="217"/>
                </a:cxn>
                <a:cxn ang="0">
                  <a:pos x="87" y="128"/>
                </a:cxn>
                <a:cxn ang="0">
                  <a:pos x="31" y="78"/>
                </a:cxn>
                <a:cxn ang="0">
                  <a:pos x="13" y="50"/>
                </a:cxn>
                <a:cxn ang="0">
                  <a:pos x="0" y="28"/>
                </a:cxn>
                <a:cxn ang="0">
                  <a:pos x="0" y="5"/>
                </a:cxn>
                <a:cxn ang="0">
                  <a:pos x="0" y="0"/>
                </a:cxn>
                <a:cxn ang="0">
                  <a:pos x="0" y="55"/>
                </a:cxn>
                <a:cxn ang="0">
                  <a:pos x="0" y="189"/>
                </a:cxn>
                <a:cxn ang="0">
                  <a:pos x="0" y="317"/>
                </a:cxn>
                <a:cxn ang="0">
                  <a:pos x="0" y="379"/>
                </a:cxn>
                <a:cxn ang="0">
                  <a:pos x="0" y="390"/>
                </a:cxn>
                <a:cxn ang="0">
                  <a:pos x="0" y="412"/>
                </a:cxn>
                <a:cxn ang="0">
                  <a:pos x="13" y="440"/>
                </a:cxn>
                <a:cxn ang="0">
                  <a:pos x="31" y="468"/>
                </a:cxn>
                <a:cxn ang="0">
                  <a:pos x="75" y="507"/>
                </a:cxn>
                <a:cxn ang="0">
                  <a:pos x="131" y="551"/>
                </a:cxn>
                <a:cxn ang="0">
                  <a:pos x="205" y="618"/>
                </a:cxn>
                <a:cxn ang="0">
                  <a:pos x="286" y="696"/>
                </a:cxn>
                <a:cxn ang="0">
                  <a:pos x="329" y="730"/>
                </a:cxn>
                <a:cxn ang="0">
                  <a:pos x="422" y="813"/>
                </a:cxn>
                <a:cxn ang="0">
                  <a:pos x="521" y="902"/>
                </a:cxn>
                <a:cxn ang="0">
                  <a:pos x="583" y="958"/>
                </a:cxn>
                <a:cxn ang="0">
                  <a:pos x="602" y="986"/>
                </a:cxn>
                <a:cxn ang="0">
                  <a:pos x="614" y="1014"/>
                </a:cxn>
                <a:cxn ang="0">
                  <a:pos x="614" y="1031"/>
                </a:cxn>
                <a:cxn ang="0">
                  <a:pos x="614" y="1036"/>
                </a:cxn>
                <a:cxn ang="0">
                  <a:pos x="614" y="980"/>
                </a:cxn>
                <a:cxn ang="0">
                  <a:pos x="614" y="863"/>
                </a:cxn>
                <a:cxn ang="0">
                  <a:pos x="614" y="741"/>
                </a:cxn>
                <a:cxn ang="0">
                  <a:pos x="614" y="685"/>
                </a:cxn>
                <a:cxn ang="0">
                  <a:pos x="614" y="674"/>
                </a:cxn>
                <a:cxn ang="0">
                  <a:pos x="614" y="641"/>
                </a:cxn>
                <a:cxn ang="0">
                  <a:pos x="614" y="624"/>
                </a:cxn>
                <a:cxn ang="0">
                  <a:pos x="608" y="607"/>
                </a:cxn>
                <a:cxn ang="0">
                  <a:pos x="602" y="590"/>
                </a:cxn>
                <a:cxn ang="0">
                  <a:pos x="590" y="574"/>
                </a:cxn>
                <a:cxn ang="0">
                  <a:pos x="546" y="535"/>
                </a:cxn>
                <a:cxn ang="0">
                  <a:pos x="484" y="485"/>
                </a:cxn>
                <a:cxn ang="0">
                  <a:pos x="410" y="418"/>
                </a:cxn>
                <a:cxn ang="0">
                  <a:pos x="323" y="340"/>
                </a:cxn>
              </a:cxnLst>
              <a:rect l="0" t="0" r="r" b="b"/>
              <a:pathLst>
                <a:path w="614" h="1036">
                  <a:moveTo>
                    <a:pt x="323" y="340"/>
                  </a:moveTo>
                  <a:lnTo>
                    <a:pt x="286" y="301"/>
                  </a:lnTo>
                  <a:lnTo>
                    <a:pt x="186" y="217"/>
                  </a:lnTo>
                  <a:lnTo>
                    <a:pt x="87" y="128"/>
                  </a:lnTo>
                  <a:lnTo>
                    <a:pt x="31" y="78"/>
                  </a:lnTo>
                  <a:lnTo>
                    <a:pt x="13" y="50"/>
                  </a:lnTo>
                  <a:lnTo>
                    <a:pt x="0" y="28"/>
                  </a:lnTo>
                  <a:lnTo>
                    <a:pt x="0" y="5"/>
                  </a:lnTo>
                  <a:lnTo>
                    <a:pt x="0" y="0"/>
                  </a:lnTo>
                  <a:lnTo>
                    <a:pt x="0" y="55"/>
                  </a:lnTo>
                  <a:lnTo>
                    <a:pt x="0" y="189"/>
                  </a:lnTo>
                  <a:lnTo>
                    <a:pt x="0" y="317"/>
                  </a:lnTo>
                  <a:lnTo>
                    <a:pt x="0" y="379"/>
                  </a:lnTo>
                  <a:lnTo>
                    <a:pt x="0" y="390"/>
                  </a:lnTo>
                  <a:lnTo>
                    <a:pt x="0" y="412"/>
                  </a:lnTo>
                  <a:lnTo>
                    <a:pt x="13" y="440"/>
                  </a:lnTo>
                  <a:lnTo>
                    <a:pt x="31" y="468"/>
                  </a:lnTo>
                  <a:lnTo>
                    <a:pt x="75" y="507"/>
                  </a:lnTo>
                  <a:lnTo>
                    <a:pt x="131" y="551"/>
                  </a:lnTo>
                  <a:lnTo>
                    <a:pt x="205" y="618"/>
                  </a:lnTo>
                  <a:lnTo>
                    <a:pt x="286" y="696"/>
                  </a:lnTo>
                  <a:lnTo>
                    <a:pt x="329" y="730"/>
                  </a:lnTo>
                  <a:lnTo>
                    <a:pt x="422" y="813"/>
                  </a:lnTo>
                  <a:lnTo>
                    <a:pt x="521" y="902"/>
                  </a:lnTo>
                  <a:lnTo>
                    <a:pt x="583" y="958"/>
                  </a:lnTo>
                  <a:lnTo>
                    <a:pt x="602" y="986"/>
                  </a:lnTo>
                  <a:lnTo>
                    <a:pt x="614" y="1014"/>
                  </a:lnTo>
                  <a:lnTo>
                    <a:pt x="614" y="1031"/>
                  </a:lnTo>
                  <a:lnTo>
                    <a:pt x="614" y="1036"/>
                  </a:lnTo>
                  <a:lnTo>
                    <a:pt x="614" y="980"/>
                  </a:lnTo>
                  <a:lnTo>
                    <a:pt x="614" y="863"/>
                  </a:lnTo>
                  <a:lnTo>
                    <a:pt x="614" y="741"/>
                  </a:lnTo>
                  <a:lnTo>
                    <a:pt x="614" y="685"/>
                  </a:lnTo>
                  <a:lnTo>
                    <a:pt x="614" y="674"/>
                  </a:lnTo>
                  <a:lnTo>
                    <a:pt x="614" y="641"/>
                  </a:lnTo>
                  <a:lnTo>
                    <a:pt x="614" y="624"/>
                  </a:lnTo>
                  <a:lnTo>
                    <a:pt x="608" y="607"/>
                  </a:lnTo>
                  <a:lnTo>
                    <a:pt x="602" y="590"/>
                  </a:lnTo>
                  <a:lnTo>
                    <a:pt x="590" y="574"/>
                  </a:lnTo>
                  <a:lnTo>
                    <a:pt x="546" y="535"/>
                  </a:lnTo>
                  <a:lnTo>
                    <a:pt x="484" y="485"/>
                  </a:lnTo>
                  <a:lnTo>
                    <a:pt x="410" y="418"/>
                  </a:lnTo>
                  <a:lnTo>
                    <a:pt x="323" y="340"/>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32" name="Freeform 908"/>
            <p:cNvSpPr>
              <a:spLocks/>
            </p:cNvSpPr>
            <p:nvPr/>
          </p:nvSpPr>
          <p:spPr bwMode="auto">
            <a:xfrm>
              <a:off x="14239" y="7916"/>
              <a:ext cx="614" cy="652"/>
            </a:xfrm>
            <a:custGeom>
              <a:avLst/>
              <a:gdLst/>
              <a:ahLst/>
              <a:cxnLst>
                <a:cxn ang="0">
                  <a:pos x="0" y="0"/>
                </a:cxn>
                <a:cxn ang="0">
                  <a:pos x="0" y="22"/>
                </a:cxn>
                <a:cxn ang="0">
                  <a:pos x="6" y="44"/>
                </a:cxn>
                <a:cxn ang="0">
                  <a:pos x="13" y="66"/>
                </a:cxn>
                <a:cxn ang="0">
                  <a:pos x="31" y="89"/>
                </a:cxn>
                <a:cxn ang="0">
                  <a:pos x="124" y="172"/>
                </a:cxn>
                <a:cxn ang="0">
                  <a:pos x="298" y="323"/>
                </a:cxn>
                <a:cxn ang="0">
                  <a:pos x="472" y="479"/>
                </a:cxn>
                <a:cxn ang="0">
                  <a:pos x="565" y="568"/>
                </a:cxn>
                <a:cxn ang="0">
                  <a:pos x="590" y="590"/>
                </a:cxn>
                <a:cxn ang="0">
                  <a:pos x="602" y="607"/>
                </a:cxn>
                <a:cxn ang="0">
                  <a:pos x="614" y="624"/>
                </a:cxn>
                <a:cxn ang="0">
                  <a:pos x="614" y="652"/>
                </a:cxn>
              </a:cxnLst>
              <a:rect l="0" t="0" r="r" b="b"/>
              <a:pathLst>
                <a:path w="614" h="652">
                  <a:moveTo>
                    <a:pt x="0" y="0"/>
                  </a:moveTo>
                  <a:lnTo>
                    <a:pt x="0" y="22"/>
                  </a:lnTo>
                  <a:lnTo>
                    <a:pt x="6" y="44"/>
                  </a:lnTo>
                  <a:lnTo>
                    <a:pt x="13" y="66"/>
                  </a:lnTo>
                  <a:lnTo>
                    <a:pt x="31" y="89"/>
                  </a:lnTo>
                  <a:lnTo>
                    <a:pt x="124" y="172"/>
                  </a:lnTo>
                  <a:lnTo>
                    <a:pt x="298" y="323"/>
                  </a:lnTo>
                  <a:lnTo>
                    <a:pt x="472" y="479"/>
                  </a:lnTo>
                  <a:lnTo>
                    <a:pt x="565" y="568"/>
                  </a:lnTo>
                  <a:lnTo>
                    <a:pt x="590" y="590"/>
                  </a:lnTo>
                  <a:lnTo>
                    <a:pt x="602" y="607"/>
                  </a:lnTo>
                  <a:lnTo>
                    <a:pt x="614" y="624"/>
                  </a:lnTo>
                  <a:lnTo>
                    <a:pt x="614" y="652"/>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33" name="Freeform 909"/>
            <p:cNvSpPr>
              <a:spLocks/>
            </p:cNvSpPr>
            <p:nvPr/>
          </p:nvSpPr>
          <p:spPr bwMode="auto">
            <a:xfrm>
              <a:off x="13718" y="10145"/>
              <a:ext cx="627" cy="518"/>
            </a:xfrm>
            <a:custGeom>
              <a:avLst/>
              <a:gdLst/>
              <a:ahLst/>
              <a:cxnLst>
                <a:cxn ang="0">
                  <a:pos x="627" y="0"/>
                </a:cxn>
                <a:cxn ang="0">
                  <a:pos x="583" y="39"/>
                </a:cxn>
                <a:cxn ang="0">
                  <a:pos x="527" y="89"/>
                </a:cxn>
                <a:cxn ang="0">
                  <a:pos x="459" y="150"/>
                </a:cxn>
                <a:cxn ang="0">
                  <a:pos x="379" y="223"/>
                </a:cxn>
                <a:cxn ang="0">
                  <a:pos x="335" y="262"/>
                </a:cxn>
                <a:cxn ang="0">
                  <a:pos x="242" y="345"/>
                </a:cxn>
                <a:cxn ang="0">
                  <a:pos x="143" y="434"/>
                </a:cxn>
                <a:cxn ang="0">
                  <a:pos x="81" y="490"/>
                </a:cxn>
                <a:cxn ang="0">
                  <a:pos x="56" y="507"/>
                </a:cxn>
                <a:cxn ang="0">
                  <a:pos x="31" y="512"/>
                </a:cxn>
                <a:cxn ang="0">
                  <a:pos x="6" y="518"/>
                </a:cxn>
                <a:cxn ang="0">
                  <a:pos x="0" y="518"/>
                </a:cxn>
                <a:cxn ang="0">
                  <a:pos x="62" y="518"/>
                </a:cxn>
                <a:cxn ang="0">
                  <a:pos x="211" y="518"/>
                </a:cxn>
                <a:cxn ang="0">
                  <a:pos x="354" y="518"/>
                </a:cxn>
                <a:cxn ang="0">
                  <a:pos x="422" y="518"/>
                </a:cxn>
                <a:cxn ang="0">
                  <a:pos x="434" y="518"/>
                </a:cxn>
                <a:cxn ang="0">
                  <a:pos x="459" y="512"/>
                </a:cxn>
                <a:cxn ang="0">
                  <a:pos x="490" y="507"/>
                </a:cxn>
                <a:cxn ang="0">
                  <a:pos x="521" y="485"/>
                </a:cxn>
                <a:cxn ang="0">
                  <a:pos x="565" y="446"/>
                </a:cxn>
                <a:cxn ang="0">
                  <a:pos x="627" y="390"/>
                </a:cxn>
                <a:cxn ang="0">
                  <a:pos x="627" y="0"/>
                </a:cxn>
              </a:cxnLst>
              <a:rect l="0" t="0" r="r" b="b"/>
              <a:pathLst>
                <a:path w="627" h="518">
                  <a:moveTo>
                    <a:pt x="627" y="0"/>
                  </a:moveTo>
                  <a:lnTo>
                    <a:pt x="583" y="39"/>
                  </a:lnTo>
                  <a:lnTo>
                    <a:pt x="527" y="89"/>
                  </a:lnTo>
                  <a:lnTo>
                    <a:pt x="459" y="150"/>
                  </a:lnTo>
                  <a:lnTo>
                    <a:pt x="379" y="223"/>
                  </a:lnTo>
                  <a:lnTo>
                    <a:pt x="335" y="262"/>
                  </a:lnTo>
                  <a:lnTo>
                    <a:pt x="242" y="345"/>
                  </a:lnTo>
                  <a:lnTo>
                    <a:pt x="143" y="434"/>
                  </a:lnTo>
                  <a:lnTo>
                    <a:pt x="81" y="490"/>
                  </a:lnTo>
                  <a:lnTo>
                    <a:pt x="56" y="507"/>
                  </a:lnTo>
                  <a:lnTo>
                    <a:pt x="31" y="512"/>
                  </a:lnTo>
                  <a:lnTo>
                    <a:pt x="6" y="518"/>
                  </a:lnTo>
                  <a:lnTo>
                    <a:pt x="0" y="518"/>
                  </a:lnTo>
                  <a:lnTo>
                    <a:pt x="62" y="518"/>
                  </a:lnTo>
                  <a:lnTo>
                    <a:pt x="211" y="518"/>
                  </a:lnTo>
                  <a:lnTo>
                    <a:pt x="354" y="518"/>
                  </a:lnTo>
                  <a:lnTo>
                    <a:pt x="422" y="518"/>
                  </a:lnTo>
                  <a:lnTo>
                    <a:pt x="434" y="518"/>
                  </a:lnTo>
                  <a:lnTo>
                    <a:pt x="459" y="512"/>
                  </a:lnTo>
                  <a:lnTo>
                    <a:pt x="490" y="507"/>
                  </a:lnTo>
                  <a:lnTo>
                    <a:pt x="521" y="485"/>
                  </a:lnTo>
                  <a:lnTo>
                    <a:pt x="565" y="446"/>
                  </a:lnTo>
                  <a:lnTo>
                    <a:pt x="627" y="390"/>
                  </a:lnTo>
                  <a:lnTo>
                    <a:pt x="627" y="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34" name="Freeform 910"/>
            <p:cNvSpPr>
              <a:spLocks/>
            </p:cNvSpPr>
            <p:nvPr/>
          </p:nvSpPr>
          <p:spPr bwMode="auto">
            <a:xfrm>
              <a:off x="13917" y="10340"/>
              <a:ext cx="422" cy="323"/>
            </a:xfrm>
            <a:custGeom>
              <a:avLst/>
              <a:gdLst/>
              <a:ahLst/>
              <a:cxnLst>
                <a:cxn ang="0">
                  <a:pos x="422" y="0"/>
                </a:cxn>
                <a:cxn ang="0">
                  <a:pos x="353" y="67"/>
                </a:cxn>
                <a:cxn ang="0">
                  <a:pos x="248" y="161"/>
                </a:cxn>
                <a:cxn ang="0">
                  <a:pos x="155" y="251"/>
                </a:cxn>
                <a:cxn ang="0">
                  <a:pos x="105" y="290"/>
                </a:cxn>
                <a:cxn ang="0">
                  <a:pos x="93" y="301"/>
                </a:cxn>
                <a:cxn ang="0">
                  <a:pos x="74" y="312"/>
                </a:cxn>
                <a:cxn ang="0">
                  <a:pos x="43" y="317"/>
                </a:cxn>
                <a:cxn ang="0">
                  <a:pos x="0" y="323"/>
                </a:cxn>
              </a:cxnLst>
              <a:rect l="0" t="0" r="r" b="b"/>
              <a:pathLst>
                <a:path w="422" h="323">
                  <a:moveTo>
                    <a:pt x="422" y="0"/>
                  </a:moveTo>
                  <a:lnTo>
                    <a:pt x="353" y="67"/>
                  </a:lnTo>
                  <a:lnTo>
                    <a:pt x="248" y="161"/>
                  </a:lnTo>
                  <a:lnTo>
                    <a:pt x="155" y="251"/>
                  </a:lnTo>
                  <a:lnTo>
                    <a:pt x="105" y="290"/>
                  </a:lnTo>
                  <a:lnTo>
                    <a:pt x="93" y="301"/>
                  </a:lnTo>
                  <a:lnTo>
                    <a:pt x="74" y="312"/>
                  </a:lnTo>
                  <a:lnTo>
                    <a:pt x="43" y="317"/>
                  </a:lnTo>
                  <a:lnTo>
                    <a:pt x="0" y="323"/>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35" name="Freeform 911"/>
            <p:cNvSpPr>
              <a:spLocks/>
            </p:cNvSpPr>
            <p:nvPr/>
          </p:nvSpPr>
          <p:spPr bwMode="auto">
            <a:xfrm>
              <a:off x="12924" y="10106"/>
              <a:ext cx="527" cy="429"/>
            </a:xfrm>
            <a:custGeom>
              <a:avLst/>
              <a:gdLst/>
              <a:ahLst/>
              <a:cxnLst>
                <a:cxn ang="0">
                  <a:pos x="0" y="39"/>
                </a:cxn>
                <a:cxn ang="0">
                  <a:pos x="6" y="33"/>
                </a:cxn>
                <a:cxn ang="0">
                  <a:pos x="12" y="28"/>
                </a:cxn>
                <a:cxn ang="0">
                  <a:pos x="25" y="16"/>
                </a:cxn>
                <a:cxn ang="0">
                  <a:pos x="43" y="11"/>
                </a:cxn>
                <a:cxn ang="0">
                  <a:pos x="68" y="5"/>
                </a:cxn>
                <a:cxn ang="0">
                  <a:pos x="87" y="5"/>
                </a:cxn>
                <a:cxn ang="0">
                  <a:pos x="118" y="0"/>
                </a:cxn>
                <a:cxn ang="0">
                  <a:pos x="137" y="5"/>
                </a:cxn>
                <a:cxn ang="0">
                  <a:pos x="199" y="5"/>
                </a:cxn>
                <a:cxn ang="0">
                  <a:pos x="335" y="5"/>
                </a:cxn>
                <a:cxn ang="0">
                  <a:pos x="465" y="5"/>
                </a:cxn>
                <a:cxn ang="0">
                  <a:pos x="527" y="5"/>
                </a:cxn>
                <a:cxn ang="0">
                  <a:pos x="496" y="5"/>
                </a:cxn>
                <a:cxn ang="0">
                  <a:pos x="441" y="28"/>
                </a:cxn>
                <a:cxn ang="0">
                  <a:pos x="378" y="83"/>
                </a:cxn>
                <a:cxn ang="0">
                  <a:pos x="279" y="172"/>
                </a:cxn>
                <a:cxn ang="0">
                  <a:pos x="186" y="256"/>
                </a:cxn>
                <a:cxn ang="0">
                  <a:pos x="143" y="295"/>
                </a:cxn>
                <a:cxn ang="0">
                  <a:pos x="62" y="367"/>
                </a:cxn>
                <a:cxn ang="0">
                  <a:pos x="0" y="429"/>
                </a:cxn>
                <a:cxn ang="0">
                  <a:pos x="0" y="39"/>
                </a:cxn>
              </a:cxnLst>
              <a:rect l="0" t="0" r="r" b="b"/>
              <a:pathLst>
                <a:path w="527" h="429">
                  <a:moveTo>
                    <a:pt x="0" y="39"/>
                  </a:moveTo>
                  <a:lnTo>
                    <a:pt x="6" y="33"/>
                  </a:lnTo>
                  <a:lnTo>
                    <a:pt x="12" y="28"/>
                  </a:lnTo>
                  <a:lnTo>
                    <a:pt x="25" y="16"/>
                  </a:lnTo>
                  <a:lnTo>
                    <a:pt x="43" y="11"/>
                  </a:lnTo>
                  <a:lnTo>
                    <a:pt x="68" y="5"/>
                  </a:lnTo>
                  <a:lnTo>
                    <a:pt x="87" y="5"/>
                  </a:lnTo>
                  <a:lnTo>
                    <a:pt x="118" y="0"/>
                  </a:lnTo>
                  <a:lnTo>
                    <a:pt x="137" y="5"/>
                  </a:lnTo>
                  <a:lnTo>
                    <a:pt x="199" y="5"/>
                  </a:lnTo>
                  <a:lnTo>
                    <a:pt x="335" y="5"/>
                  </a:lnTo>
                  <a:lnTo>
                    <a:pt x="465" y="5"/>
                  </a:lnTo>
                  <a:lnTo>
                    <a:pt x="527" y="5"/>
                  </a:lnTo>
                  <a:lnTo>
                    <a:pt x="496" y="5"/>
                  </a:lnTo>
                  <a:lnTo>
                    <a:pt x="441" y="28"/>
                  </a:lnTo>
                  <a:lnTo>
                    <a:pt x="378" y="83"/>
                  </a:lnTo>
                  <a:lnTo>
                    <a:pt x="279" y="172"/>
                  </a:lnTo>
                  <a:lnTo>
                    <a:pt x="186" y="256"/>
                  </a:lnTo>
                  <a:lnTo>
                    <a:pt x="143" y="295"/>
                  </a:lnTo>
                  <a:lnTo>
                    <a:pt x="62" y="367"/>
                  </a:lnTo>
                  <a:lnTo>
                    <a:pt x="0" y="429"/>
                  </a:lnTo>
                  <a:lnTo>
                    <a:pt x="0" y="39"/>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36" name="Freeform 912"/>
            <p:cNvSpPr>
              <a:spLocks/>
            </p:cNvSpPr>
            <p:nvPr/>
          </p:nvSpPr>
          <p:spPr bwMode="auto">
            <a:xfrm>
              <a:off x="12930" y="10111"/>
              <a:ext cx="310" cy="218"/>
            </a:xfrm>
            <a:custGeom>
              <a:avLst/>
              <a:gdLst/>
              <a:ahLst/>
              <a:cxnLst>
                <a:cxn ang="0">
                  <a:pos x="310" y="0"/>
                </a:cxn>
                <a:cxn ang="0">
                  <a:pos x="292" y="0"/>
                </a:cxn>
                <a:cxn ang="0">
                  <a:pos x="267" y="0"/>
                </a:cxn>
                <a:cxn ang="0">
                  <a:pos x="236" y="11"/>
                </a:cxn>
                <a:cxn ang="0">
                  <a:pos x="211" y="28"/>
                </a:cxn>
                <a:cxn ang="0">
                  <a:pos x="186" y="50"/>
                </a:cxn>
                <a:cxn ang="0">
                  <a:pos x="137" y="95"/>
                </a:cxn>
                <a:cxn ang="0">
                  <a:pos x="75" y="151"/>
                </a:cxn>
                <a:cxn ang="0">
                  <a:pos x="0" y="218"/>
                </a:cxn>
              </a:cxnLst>
              <a:rect l="0" t="0" r="r" b="b"/>
              <a:pathLst>
                <a:path w="310" h="218">
                  <a:moveTo>
                    <a:pt x="310" y="0"/>
                  </a:moveTo>
                  <a:lnTo>
                    <a:pt x="292" y="0"/>
                  </a:lnTo>
                  <a:lnTo>
                    <a:pt x="267" y="0"/>
                  </a:lnTo>
                  <a:lnTo>
                    <a:pt x="236" y="11"/>
                  </a:lnTo>
                  <a:lnTo>
                    <a:pt x="211" y="28"/>
                  </a:lnTo>
                  <a:lnTo>
                    <a:pt x="186" y="50"/>
                  </a:lnTo>
                  <a:lnTo>
                    <a:pt x="137" y="95"/>
                  </a:lnTo>
                  <a:lnTo>
                    <a:pt x="75" y="151"/>
                  </a:lnTo>
                  <a:lnTo>
                    <a:pt x="0" y="218"/>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37" name="Freeform 913"/>
            <p:cNvSpPr>
              <a:spLocks/>
            </p:cNvSpPr>
            <p:nvPr/>
          </p:nvSpPr>
          <p:spPr bwMode="auto">
            <a:xfrm>
              <a:off x="12924" y="10329"/>
              <a:ext cx="1446" cy="111"/>
            </a:xfrm>
            <a:custGeom>
              <a:avLst/>
              <a:gdLst/>
              <a:ahLst/>
              <a:cxnLst>
                <a:cxn ang="0">
                  <a:pos x="0" y="111"/>
                </a:cxn>
                <a:cxn ang="0">
                  <a:pos x="1433" y="111"/>
                </a:cxn>
                <a:cxn ang="0">
                  <a:pos x="1446" y="0"/>
                </a:cxn>
                <a:cxn ang="0">
                  <a:pos x="0" y="0"/>
                </a:cxn>
                <a:cxn ang="0">
                  <a:pos x="0" y="111"/>
                </a:cxn>
              </a:cxnLst>
              <a:rect l="0" t="0" r="r" b="b"/>
              <a:pathLst>
                <a:path w="1446" h="111">
                  <a:moveTo>
                    <a:pt x="0" y="111"/>
                  </a:moveTo>
                  <a:lnTo>
                    <a:pt x="1433" y="111"/>
                  </a:lnTo>
                  <a:lnTo>
                    <a:pt x="1446" y="0"/>
                  </a:lnTo>
                  <a:lnTo>
                    <a:pt x="0" y="0"/>
                  </a:lnTo>
                  <a:lnTo>
                    <a:pt x="0" y="111"/>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38" name="Line 914"/>
            <p:cNvSpPr>
              <a:spLocks noChangeShapeType="1"/>
            </p:cNvSpPr>
            <p:nvPr/>
          </p:nvSpPr>
          <p:spPr bwMode="auto">
            <a:xfrm>
              <a:off x="12924" y="10440"/>
              <a:ext cx="1439"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39" name="Line 915"/>
            <p:cNvSpPr>
              <a:spLocks noChangeShapeType="1"/>
            </p:cNvSpPr>
            <p:nvPr/>
          </p:nvSpPr>
          <p:spPr bwMode="auto">
            <a:xfrm flipH="1">
              <a:off x="12924" y="10329"/>
              <a:ext cx="1446" cy="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40" name="Freeform 916"/>
            <p:cNvSpPr>
              <a:spLocks/>
            </p:cNvSpPr>
            <p:nvPr/>
          </p:nvSpPr>
          <p:spPr bwMode="auto">
            <a:xfrm>
              <a:off x="13011" y="10111"/>
              <a:ext cx="1160" cy="552"/>
            </a:xfrm>
            <a:custGeom>
              <a:avLst/>
              <a:gdLst/>
              <a:ahLst/>
              <a:cxnLst>
                <a:cxn ang="0">
                  <a:pos x="385" y="290"/>
                </a:cxn>
                <a:cxn ang="0">
                  <a:pos x="341" y="251"/>
                </a:cxn>
                <a:cxn ang="0">
                  <a:pos x="248" y="167"/>
                </a:cxn>
                <a:cxn ang="0">
                  <a:pos x="149" y="78"/>
                </a:cxn>
                <a:cxn ang="0">
                  <a:pos x="87" y="23"/>
                </a:cxn>
                <a:cxn ang="0">
                  <a:pos x="62" y="11"/>
                </a:cxn>
                <a:cxn ang="0">
                  <a:pos x="31" y="0"/>
                </a:cxn>
                <a:cxn ang="0">
                  <a:pos x="12" y="0"/>
                </a:cxn>
                <a:cxn ang="0">
                  <a:pos x="0" y="0"/>
                </a:cxn>
                <a:cxn ang="0">
                  <a:pos x="68" y="0"/>
                </a:cxn>
                <a:cxn ang="0">
                  <a:pos x="211" y="0"/>
                </a:cxn>
                <a:cxn ang="0">
                  <a:pos x="360" y="0"/>
                </a:cxn>
                <a:cxn ang="0">
                  <a:pos x="428" y="0"/>
                </a:cxn>
                <a:cxn ang="0">
                  <a:pos x="440" y="0"/>
                </a:cxn>
                <a:cxn ang="0">
                  <a:pos x="465" y="0"/>
                </a:cxn>
                <a:cxn ang="0">
                  <a:pos x="496" y="11"/>
                </a:cxn>
                <a:cxn ang="0">
                  <a:pos x="527" y="28"/>
                </a:cxn>
                <a:cxn ang="0">
                  <a:pos x="564" y="67"/>
                </a:cxn>
                <a:cxn ang="0">
                  <a:pos x="620" y="117"/>
                </a:cxn>
                <a:cxn ang="0">
                  <a:pos x="689" y="179"/>
                </a:cxn>
                <a:cxn ang="0">
                  <a:pos x="775" y="257"/>
                </a:cxn>
                <a:cxn ang="0">
                  <a:pos x="819" y="296"/>
                </a:cxn>
                <a:cxn ang="0">
                  <a:pos x="912" y="379"/>
                </a:cxn>
                <a:cxn ang="0">
                  <a:pos x="1011" y="468"/>
                </a:cxn>
                <a:cxn ang="0">
                  <a:pos x="1073" y="524"/>
                </a:cxn>
                <a:cxn ang="0">
                  <a:pos x="1104" y="541"/>
                </a:cxn>
                <a:cxn ang="0">
                  <a:pos x="1129" y="546"/>
                </a:cxn>
                <a:cxn ang="0">
                  <a:pos x="1148" y="552"/>
                </a:cxn>
                <a:cxn ang="0">
                  <a:pos x="1160" y="552"/>
                </a:cxn>
                <a:cxn ang="0">
                  <a:pos x="1098" y="552"/>
                </a:cxn>
                <a:cxn ang="0">
                  <a:pos x="962" y="552"/>
                </a:cxn>
                <a:cxn ang="0">
                  <a:pos x="831" y="552"/>
                </a:cxn>
                <a:cxn ang="0">
                  <a:pos x="769" y="552"/>
                </a:cxn>
                <a:cxn ang="0">
                  <a:pos x="751" y="552"/>
                </a:cxn>
                <a:cxn ang="0">
                  <a:pos x="720" y="552"/>
                </a:cxn>
                <a:cxn ang="0">
                  <a:pos x="695" y="546"/>
                </a:cxn>
                <a:cxn ang="0">
                  <a:pos x="676" y="546"/>
                </a:cxn>
                <a:cxn ang="0">
                  <a:pos x="658" y="535"/>
                </a:cxn>
                <a:cxn ang="0">
                  <a:pos x="645" y="524"/>
                </a:cxn>
                <a:cxn ang="0">
                  <a:pos x="602" y="485"/>
                </a:cxn>
                <a:cxn ang="0">
                  <a:pos x="546" y="435"/>
                </a:cxn>
                <a:cxn ang="0">
                  <a:pos x="471" y="368"/>
                </a:cxn>
                <a:cxn ang="0">
                  <a:pos x="385" y="290"/>
                </a:cxn>
              </a:cxnLst>
              <a:rect l="0" t="0" r="r" b="b"/>
              <a:pathLst>
                <a:path w="1160" h="552">
                  <a:moveTo>
                    <a:pt x="385" y="290"/>
                  </a:moveTo>
                  <a:lnTo>
                    <a:pt x="341" y="251"/>
                  </a:lnTo>
                  <a:lnTo>
                    <a:pt x="248" y="167"/>
                  </a:lnTo>
                  <a:lnTo>
                    <a:pt x="149" y="78"/>
                  </a:lnTo>
                  <a:lnTo>
                    <a:pt x="87" y="23"/>
                  </a:lnTo>
                  <a:lnTo>
                    <a:pt x="62" y="11"/>
                  </a:lnTo>
                  <a:lnTo>
                    <a:pt x="31" y="0"/>
                  </a:lnTo>
                  <a:lnTo>
                    <a:pt x="12" y="0"/>
                  </a:lnTo>
                  <a:lnTo>
                    <a:pt x="0" y="0"/>
                  </a:lnTo>
                  <a:lnTo>
                    <a:pt x="68" y="0"/>
                  </a:lnTo>
                  <a:lnTo>
                    <a:pt x="211" y="0"/>
                  </a:lnTo>
                  <a:lnTo>
                    <a:pt x="360" y="0"/>
                  </a:lnTo>
                  <a:lnTo>
                    <a:pt x="428" y="0"/>
                  </a:lnTo>
                  <a:lnTo>
                    <a:pt x="440" y="0"/>
                  </a:lnTo>
                  <a:lnTo>
                    <a:pt x="465" y="0"/>
                  </a:lnTo>
                  <a:lnTo>
                    <a:pt x="496" y="11"/>
                  </a:lnTo>
                  <a:lnTo>
                    <a:pt x="527" y="28"/>
                  </a:lnTo>
                  <a:lnTo>
                    <a:pt x="564" y="67"/>
                  </a:lnTo>
                  <a:lnTo>
                    <a:pt x="620" y="117"/>
                  </a:lnTo>
                  <a:lnTo>
                    <a:pt x="689" y="179"/>
                  </a:lnTo>
                  <a:lnTo>
                    <a:pt x="775" y="257"/>
                  </a:lnTo>
                  <a:lnTo>
                    <a:pt x="819" y="296"/>
                  </a:lnTo>
                  <a:lnTo>
                    <a:pt x="912" y="379"/>
                  </a:lnTo>
                  <a:lnTo>
                    <a:pt x="1011" y="468"/>
                  </a:lnTo>
                  <a:lnTo>
                    <a:pt x="1073" y="524"/>
                  </a:lnTo>
                  <a:lnTo>
                    <a:pt x="1104" y="541"/>
                  </a:lnTo>
                  <a:lnTo>
                    <a:pt x="1129" y="546"/>
                  </a:lnTo>
                  <a:lnTo>
                    <a:pt x="1148" y="552"/>
                  </a:lnTo>
                  <a:lnTo>
                    <a:pt x="1160" y="552"/>
                  </a:lnTo>
                  <a:lnTo>
                    <a:pt x="1098" y="552"/>
                  </a:lnTo>
                  <a:lnTo>
                    <a:pt x="962" y="552"/>
                  </a:lnTo>
                  <a:lnTo>
                    <a:pt x="831" y="552"/>
                  </a:lnTo>
                  <a:lnTo>
                    <a:pt x="769" y="552"/>
                  </a:lnTo>
                  <a:lnTo>
                    <a:pt x="751" y="552"/>
                  </a:lnTo>
                  <a:lnTo>
                    <a:pt x="720" y="552"/>
                  </a:lnTo>
                  <a:lnTo>
                    <a:pt x="695" y="546"/>
                  </a:lnTo>
                  <a:lnTo>
                    <a:pt x="676" y="546"/>
                  </a:lnTo>
                  <a:lnTo>
                    <a:pt x="658" y="535"/>
                  </a:lnTo>
                  <a:lnTo>
                    <a:pt x="645" y="524"/>
                  </a:lnTo>
                  <a:lnTo>
                    <a:pt x="602" y="485"/>
                  </a:lnTo>
                  <a:lnTo>
                    <a:pt x="546" y="435"/>
                  </a:lnTo>
                  <a:lnTo>
                    <a:pt x="471" y="368"/>
                  </a:lnTo>
                  <a:lnTo>
                    <a:pt x="385" y="290"/>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41" name="Freeform 917"/>
            <p:cNvSpPr>
              <a:spLocks/>
            </p:cNvSpPr>
            <p:nvPr/>
          </p:nvSpPr>
          <p:spPr bwMode="auto">
            <a:xfrm>
              <a:off x="13011" y="10111"/>
              <a:ext cx="1160" cy="552"/>
            </a:xfrm>
            <a:custGeom>
              <a:avLst/>
              <a:gdLst/>
              <a:ahLst/>
              <a:cxnLst>
                <a:cxn ang="0">
                  <a:pos x="385" y="290"/>
                </a:cxn>
                <a:cxn ang="0">
                  <a:pos x="341" y="251"/>
                </a:cxn>
                <a:cxn ang="0">
                  <a:pos x="248" y="167"/>
                </a:cxn>
                <a:cxn ang="0">
                  <a:pos x="149" y="78"/>
                </a:cxn>
                <a:cxn ang="0">
                  <a:pos x="87" y="23"/>
                </a:cxn>
                <a:cxn ang="0">
                  <a:pos x="62" y="11"/>
                </a:cxn>
                <a:cxn ang="0">
                  <a:pos x="31" y="0"/>
                </a:cxn>
                <a:cxn ang="0">
                  <a:pos x="12" y="0"/>
                </a:cxn>
                <a:cxn ang="0">
                  <a:pos x="0" y="0"/>
                </a:cxn>
                <a:cxn ang="0">
                  <a:pos x="68" y="0"/>
                </a:cxn>
                <a:cxn ang="0">
                  <a:pos x="211" y="0"/>
                </a:cxn>
                <a:cxn ang="0">
                  <a:pos x="360" y="0"/>
                </a:cxn>
                <a:cxn ang="0">
                  <a:pos x="428" y="0"/>
                </a:cxn>
                <a:cxn ang="0">
                  <a:pos x="440" y="0"/>
                </a:cxn>
                <a:cxn ang="0">
                  <a:pos x="465" y="0"/>
                </a:cxn>
                <a:cxn ang="0">
                  <a:pos x="496" y="11"/>
                </a:cxn>
                <a:cxn ang="0">
                  <a:pos x="527" y="28"/>
                </a:cxn>
                <a:cxn ang="0">
                  <a:pos x="564" y="67"/>
                </a:cxn>
                <a:cxn ang="0">
                  <a:pos x="620" y="117"/>
                </a:cxn>
                <a:cxn ang="0">
                  <a:pos x="689" y="179"/>
                </a:cxn>
                <a:cxn ang="0">
                  <a:pos x="775" y="257"/>
                </a:cxn>
                <a:cxn ang="0">
                  <a:pos x="819" y="296"/>
                </a:cxn>
                <a:cxn ang="0">
                  <a:pos x="912" y="379"/>
                </a:cxn>
                <a:cxn ang="0">
                  <a:pos x="1011" y="468"/>
                </a:cxn>
                <a:cxn ang="0">
                  <a:pos x="1073" y="524"/>
                </a:cxn>
                <a:cxn ang="0">
                  <a:pos x="1104" y="541"/>
                </a:cxn>
                <a:cxn ang="0">
                  <a:pos x="1129" y="546"/>
                </a:cxn>
                <a:cxn ang="0">
                  <a:pos x="1148" y="552"/>
                </a:cxn>
                <a:cxn ang="0">
                  <a:pos x="1160" y="552"/>
                </a:cxn>
                <a:cxn ang="0">
                  <a:pos x="1098" y="552"/>
                </a:cxn>
                <a:cxn ang="0">
                  <a:pos x="962" y="552"/>
                </a:cxn>
                <a:cxn ang="0">
                  <a:pos x="831" y="552"/>
                </a:cxn>
                <a:cxn ang="0">
                  <a:pos x="769" y="552"/>
                </a:cxn>
                <a:cxn ang="0">
                  <a:pos x="751" y="552"/>
                </a:cxn>
                <a:cxn ang="0">
                  <a:pos x="720" y="552"/>
                </a:cxn>
                <a:cxn ang="0">
                  <a:pos x="695" y="546"/>
                </a:cxn>
                <a:cxn ang="0">
                  <a:pos x="676" y="546"/>
                </a:cxn>
                <a:cxn ang="0">
                  <a:pos x="658" y="535"/>
                </a:cxn>
                <a:cxn ang="0">
                  <a:pos x="645" y="524"/>
                </a:cxn>
                <a:cxn ang="0">
                  <a:pos x="602" y="485"/>
                </a:cxn>
                <a:cxn ang="0">
                  <a:pos x="546" y="435"/>
                </a:cxn>
                <a:cxn ang="0">
                  <a:pos x="471" y="368"/>
                </a:cxn>
                <a:cxn ang="0">
                  <a:pos x="385" y="290"/>
                </a:cxn>
              </a:cxnLst>
              <a:rect l="0" t="0" r="r" b="b"/>
              <a:pathLst>
                <a:path w="1160" h="552">
                  <a:moveTo>
                    <a:pt x="385" y="290"/>
                  </a:moveTo>
                  <a:lnTo>
                    <a:pt x="341" y="251"/>
                  </a:lnTo>
                  <a:lnTo>
                    <a:pt x="248" y="167"/>
                  </a:lnTo>
                  <a:lnTo>
                    <a:pt x="149" y="78"/>
                  </a:lnTo>
                  <a:lnTo>
                    <a:pt x="87" y="23"/>
                  </a:lnTo>
                  <a:lnTo>
                    <a:pt x="62" y="11"/>
                  </a:lnTo>
                  <a:lnTo>
                    <a:pt x="31" y="0"/>
                  </a:lnTo>
                  <a:lnTo>
                    <a:pt x="12" y="0"/>
                  </a:lnTo>
                  <a:lnTo>
                    <a:pt x="0" y="0"/>
                  </a:lnTo>
                  <a:lnTo>
                    <a:pt x="68" y="0"/>
                  </a:lnTo>
                  <a:lnTo>
                    <a:pt x="211" y="0"/>
                  </a:lnTo>
                  <a:lnTo>
                    <a:pt x="360" y="0"/>
                  </a:lnTo>
                  <a:lnTo>
                    <a:pt x="428" y="0"/>
                  </a:lnTo>
                  <a:lnTo>
                    <a:pt x="440" y="0"/>
                  </a:lnTo>
                  <a:lnTo>
                    <a:pt x="465" y="0"/>
                  </a:lnTo>
                  <a:lnTo>
                    <a:pt x="496" y="11"/>
                  </a:lnTo>
                  <a:lnTo>
                    <a:pt x="527" y="28"/>
                  </a:lnTo>
                  <a:lnTo>
                    <a:pt x="564" y="67"/>
                  </a:lnTo>
                  <a:lnTo>
                    <a:pt x="620" y="117"/>
                  </a:lnTo>
                  <a:lnTo>
                    <a:pt x="689" y="179"/>
                  </a:lnTo>
                  <a:lnTo>
                    <a:pt x="775" y="257"/>
                  </a:lnTo>
                  <a:lnTo>
                    <a:pt x="819" y="296"/>
                  </a:lnTo>
                  <a:lnTo>
                    <a:pt x="912" y="379"/>
                  </a:lnTo>
                  <a:lnTo>
                    <a:pt x="1011" y="468"/>
                  </a:lnTo>
                  <a:lnTo>
                    <a:pt x="1073" y="524"/>
                  </a:lnTo>
                  <a:lnTo>
                    <a:pt x="1104" y="541"/>
                  </a:lnTo>
                  <a:lnTo>
                    <a:pt x="1129" y="546"/>
                  </a:lnTo>
                  <a:lnTo>
                    <a:pt x="1148" y="552"/>
                  </a:lnTo>
                  <a:lnTo>
                    <a:pt x="1160" y="552"/>
                  </a:lnTo>
                  <a:lnTo>
                    <a:pt x="1098" y="552"/>
                  </a:lnTo>
                  <a:lnTo>
                    <a:pt x="962" y="552"/>
                  </a:lnTo>
                  <a:lnTo>
                    <a:pt x="831" y="552"/>
                  </a:lnTo>
                  <a:lnTo>
                    <a:pt x="769" y="552"/>
                  </a:lnTo>
                  <a:lnTo>
                    <a:pt x="751" y="552"/>
                  </a:lnTo>
                  <a:lnTo>
                    <a:pt x="720" y="552"/>
                  </a:lnTo>
                  <a:lnTo>
                    <a:pt x="695" y="546"/>
                  </a:lnTo>
                  <a:lnTo>
                    <a:pt x="676" y="546"/>
                  </a:lnTo>
                  <a:lnTo>
                    <a:pt x="658" y="535"/>
                  </a:lnTo>
                  <a:lnTo>
                    <a:pt x="645" y="524"/>
                  </a:lnTo>
                  <a:lnTo>
                    <a:pt x="602" y="485"/>
                  </a:lnTo>
                  <a:lnTo>
                    <a:pt x="546" y="435"/>
                  </a:lnTo>
                  <a:lnTo>
                    <a:pt x="471" y="368"/>
                  </a:lnTo>
                  <a:lnTo>
                    <a:pt x="385" y="290"/>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42" name="Freeform 918"/>
            <p:cNvSpPr>
              <a:spLocks/>
            </p:cNvSpPr>
            <p:nvPr/>
          </p:nvSpPr>
          <p:spPr bwMode="auto">
            <a:xfrm>
              <a:off x="13222" y="10111"/>
              <a:ext cx="719" cy="552"/>
            </a:xfrm>
            <a:custGeom>
              <a:avLst/>
              <a:gdLst/>
              <a:ahLst/>
              <a:cxnLst>
                <a:cxn ang="0">
                  <a:pos x="0" y="0"/>
                </a:cxn>
                <a:cxn ang="0">
                  <a:pos x="18" y="0"/>
                </a:cxn>
                <a:cxn ang="0">
                  <a:pos x="43" y="0"/>
                </a:cxn>
                <a:cxn ang="0">
                  <a:pos x="74" y="11"/>
                </a:cxn>
                <a:cxn ang="0">
                  <a:pos x="99" y="28"/>
                </a:cxn>
                <a:cxn ang="0">
                  <a:pos x="186" y="112"/>
                </a:cxn>
                <a:cxn ang="0">
                  <a:pos x="360" y="268"/>
                </a:cxn>
                <a:cxn ang="0">
                  <a:pos x="533" y="424"/>
                </a:cxn>
                <a:cxn ang="0">
                  <a:pos x="626" y="507"/>
                </a:cxn>
                <a:cxn ang="0">
                  <a:pos x="651" y="530"/>
                </a:cxn>
                <a:cxn ang="0">
                  <a:pos x="670" y="541"/>
                </a:cxn>
                <a:cxn ang="0">
                  <a:pos x="695" y="546"/>
                </a:cxn>
                <a:cxn ang="0">
                  <a:pos x="719" y="552"/>
                </a:cxn>
              </a:cxnLst>
              <a:rect l="0" t="0" r="r" b="b"/>
              <a:pathLst>
                <a:path w="719" h="552">
                  <a:moveTo>
                    <a:pt x="0" y="0"/>
                  </a:moveTo>
                  <a:lnTo>
                    <a:pt x="18" y="0"/>
                  </a:lnTo>
                  <a:lnTo>
                    <a:pt x="43" y="0"/>
                  </a:lnTo>
                  <a:lnTo>
                    <a:pt x="74" y="11"/>
                  </a:lnTo>
                  <a:lnTo>
                    <a:pt x="99" y="28"/>
                  </a:lnTo>
                  <a:lnTo>
                    <a:pt x="186" y="112"/>
                  </a:lnTo>
                  <a:lnTo>
                    <a:pt x="360" y="268"/>
                  </a:lnTo>
                  <a:lnTo>
                    <a:pt x="533" y="424"/>
                  </a:lnTo>
                  <a:lnTo>
                    <a:pt x="626" y="507"/>
                  </a:lnTo>
                  <a:lnTo>
                    <a:pt x="651" y="530"/>
                  </a:lnTo>
                  <a:lnTo>
                    <a:pt x="670" y="541"/>
                  </a:lnTo>
                  <a:lnTo>
                    <a:pt x="695" y="546"/>
                  </a:lnTo>
                  <a:lnTo>
                    <a:pt x="719" y="552"/>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43" name="Freeform 919"/>
            <p:cNvSpPr>
              <a:spLocks/>
            </p:cNvSpPr>
            <p:nvPr/>
          </p:nvSpPr>
          <p:spPr bwMode="auto">
            <a:xfrm>
              <a:off x="14277" y="9638"/>
              <a:ext cx="576" cy="568"/>
            </a:xfrm>
            <a:custGeom>
              <a:avLst/>
              <a:gdLst/>
              <a:ahLst/>
              <a:cxnLst>
                <a:cxn ang="0">
                  <a:pos x="0" y="568"/>
                </a:cxn>
                <a:cxn ang="0">
                  <a:pos x="43" y="529"/>
                </a:cxn>
                <a:cxn ang="0">
                  <a:pos x="99" y="479"/>
                </a:cxn>
                <a:cxn ang="0">
                  <a:pos x="173" y="418"/>
                </a:cxn>
                <a:cxn ang="0">
                  <a:pos x="248" y="345"/>
                </a:cxn>
                <a:cxn ang="0">
                  <a:pos x="291" y="306"/>
                </a:cxn>
                <a:cxn ang="0">
                  <a:pos x="384" y="222"/>
                </a:cxn>
                <a:cxn ang="0">
                  <a:pos x="490" y="133"/>
                </a:cxn>
                <a:cxn ang="0">
                  <a:pos x="545" y="78"/>
                </a:cxn>
                <a:cxn ang="0">
                  <a:pos x="564" y="55"/>
                </a:cxn>
                <a:cxn ang="0">
                  <a:pos x="570" y="27"/>
                </a:cxn>
                <a:cxn ang="0">
                  <a:pos x="576" y="11"/>
                </a:cxn>
                <a:cxn ang="0">
                  <a:pos x="576" y="0"/>
                </a:cxn>
                <a:cxn ang="0">
                  <a:pos x="576" y="61"/>
                </a:cxn>
                <a:cxn ang="0">
                  <a:pos x="576" y="189"/>
                </a:cxn>
                <a:cxn ang="0">
                  <a:pos x="576" y="323"/>
                </a:cxn>
                <a:cxn ang="0">
                  <a:pos x="576" y="384"/>
                </a:cxn>
                <a:cxn ang="0">
                  <a:pos x="576" y="395"/>
                </a:cxn>
                <a:cxn ang="0">
                  <a:pos x="570" y="418"/>
                </a:cxn>
                <a:cxn ang="0">
                  <a:pos x="564" y="445"/>
                </a:cxn>
                <a:cxn ang="0">
                  <a:pos x="539" y="473"/>
                </a:cxn>
                <a:cxn ang="0">
                  <a:pos x="496" y="512"/>
                </a:cxn>
                <a:cxn ang="0">
                  <a:pos x="434" y="562"/>
                </a:cxn>
                <a:cxn ang="0">
                  <a:pos x="0" y="568"/>
                </a:cxn>
              </a:cxnLst>
              <a:rect l="0" t="0" r="r" b="b"/>
              <a:pathLst>
                <a:path w="576" h="568">
                  <a:moveTo>
                    <a:pt x="0" y="568"/>
                  </a:moveTo>
                  <a:lnTo>
                    <a:pt x="43" y="529"/>
                  </a:lnTo>
                  <a:lnTo>
                    <a:pt x="99" y="479"/>
                  </a:lnTo>
                  <a:lnTo>
                    <a:pt x="173" y="418"/>
                  </a:lnTo>
                  <a:lnTo>
                    <a:pt x="248" y="345"/>
                  </a:lnTo>
                  <a:lnTo>
                    <a:pt x="291" y="306"/>
                  </a:lnTo>
                  <a:lnTo>
                    <a:pt x="384" y="222"/>
                  </a:lnTo>
                  <a:lnTo>
                    <a:pt x="490" y="133"/>
                  </a:lnTo>
                  <a:lnTo>
                    <a:pt x="545" y="78"/>
                  </a:lnTo>
                  <a:lnTo>
                    <a:pt x="564" y="55"/>
                  </a:lnTo>
                  <a:lnTo>
                    <a:pt x="570" y="27"/>
                  </a:lnTo>
                  <a:lnTo>
                    <a:pt x="576" y="11"/>
                  </a:lnTo>
                  <a:lnTo>
                    <a:pt x="576" y="0"/>
                  </a:lnTo>
                  <a:lnTo>
                    <a:pt x="576" y="61"/>
                  </a:lnTo>
                  <a:lnTo>
                    <a:pt x="576" y="189"/>
                  </a:lnTo>
                  <a:lnTo>
                    <a:pt x="576" y="323"/>
                  </a:lnTo>
                  <a:lnTo>
                    <a:pt x="576" y="384"/>
                  </a:lnTo>
                  <a:lnTo>
                    <a:pt x="576" y="395"/>
                  </a:lnTo>
                  <a:lnTo>
                    <a:pt x="570" y="418"/>
                  </a:lnTo>
                  <a:lnTo>
                    <a:pt x="564" y="445"/>
                  </a:lnTo>
                  <a:lnTo>
                    <a:pt x="539" y="473"/>
                  </a:lnTo>
                  <a:lnTo>
                    <a:pt x="496" y="512"/>
                  </a:lnTo>
                  <a:lnTo>
                    <a:pt x="434" y="562"/>
                  </a:lnTo>
                  <a:lnTo>
                    <a:pt x="0" y="568"/>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44" name="Freeform 920"/>
            <p:cNvSpPr>
              <a:spLocks/>
            </p:cNvSpPr>
            <p:nvPr/>
          </p:nvSpPr>
          <p:spPr bwMode="auto">
            <a:xfrm>
              <a:off x="14506" y="9821"/>
              <a:ext cx="347" cy="374"/>
            </a:xfrm>
            <a:custGeom>
              <a:avLst/>
              <a:gdLst/>
              <a:ahLst/>
              <a:cxnLst>
                <a:cxn ang="0">
                  <a:pos x="0" y="374"/>
                </a:cxn>
                <a:cxn ang="0">
                  <a:pos x="75" y="307"/>
                </a:cxn>
                <a:cxn ang="0">
                  <a:pos x="174" y="218"/>
                </a:cxn>
                <a:cxn ang="0">
                  <a:pos x="267" y="134"/>
                </a:cxn>
                <a:cxn ang="0">
                  <a:pos x="310" y="95"/>
                </a:cxn>
                <a:cxn ang="0">
                  <a:pos x="323" y="84"/>
                </a:cxn>
                <a:cxn ang="0">
                  <a:pos x="335" y="67"/>
                </a:cxn>
                <a:cxn ang="0">
                  <a:pos x="341" y="39"/>
                </a:cxn>
                <a:cxn ang="0">
                  <a:pos x="347" y="0"/>
                </a:cxn>
              </a:cxnLst>
              <a:rect l="0" t="0" r="r" b="b"/>
              <a:pathLst>
                <a:path w="347" h="374">
                  <a:moveTo>
                    <a:pt x="0" y="374"/>
                  </a:moveTo>
                  <a:lnTo>
                    <a:pt x="75" y="307"/>
                  </a:lnTo>
                  <a:lnTo>
                    <a:pt x="174" y="218"/>
                  </a:lnTo>
                  <a:lnTo>
                    <a:pt x="267" y="134"/>
                  </a:lnTo>
                  <a:lnTo>
                    <a:pt x="310" y="95"/>
                  </a:lnTo>
                  <a:lnTo>
                    <a:pt x="323" y="84"/>
                  </a:lnTo>
                  <a:lnTo>
                    <a:pt x="335" y="67"/>
                  </a:lnTo>
                  <a:lnTo>
                    <a:pt x="341" y="39"/>
                  </a:lnTo>
                  <a:lnTo>
                    <a:pt x="347"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45" name="Freeform 921"/>
            <p:cNvSpPr>
              <a:spLocks/>
            </p:cNvSpPr>
            <p:nvPr/>
          </p:nvSpPr>
          <p:spPr bwMode="auto">
            <a:xfrm>
              <a:off x="14239" y="8924"/>
              <a:ext cx="472" cy="480"/>
            </a:xfrm>
            <a:custGeom>
              <a:avLst/>
              <a:gdLst/>
              <a:ahLst/>
              <a:cxnLst>
                <a:cxn ang="0">
                  <a:pos x="38" y="0"/>
                </a:cxn>
                <a:cxn ang="0">
                  <a:pos x="31" y="6"/>
                </a:cxn>
                <a:cxn ang="0">
                  <a:pos x="25" y="11"/>
                </a:cxn>
                <a:cxn ang="0">
                  <a:pos x="13" y="28"/>
                </a:cxn>
                <a:cxn ang="0">
                  <a:pos x="6" y="45"/>
                </a:cxn>
                <a:cxn ang="0">
                  <a:pos x="0" y="62"/>
                </a:cxn>
                <a:cxn ang="0">
                  <a:pos x="0" y="84"/>
                </a:cxn>
                <a:cxn ang="0">
                  <a:pos x="0" y="112"/>
                </a:cxn>
                <a:cxn ang="0">
                  <a:pos x="0" y="128"/>
                </a:cxn>
                <a:cxn ang="0">
                  <a:pos x="0" y="184"/>
                </a:cxn>
                <a:cxn ang="0">
                  <a:pos x="0" y="301"/>
                </a:cxn>
                <a:cxn ang="0">
                  <a:pos x="0" y="424"/>
                </a:cxn>
                <a:cxn ang="0">
                  <a:pos x="0" y="480"/>
                </a:cxn>
                <a:cxn ang="0">
                  <a:pos x="0" y="452"/>
                </a:cxn>
                <a:cxn ang="0">
                  <a:pos x="31" y="402"/>
                </a:cxn>
                <a:cxn ang="0">
                  <a:pos x="87" y="346"/>
                </a:cxn>
                <a:cxn ang="0">
                  <a:pos x="193" y="257"/>
                </a:cxn>
                <a:cxn ang="0">
                  <a:pos x="286" y="173"/>
                </a:cxn>
                <a:cxn ang="0">
                  <a:pos x="323" y="134"/>
                </a:cxn>
                <a:cxn ang="0">
                  <a:pos x="404" y="62"/>
                </a:cxn>
                <a:cxn ang="0">
                  <a:pos x="472" y="0"/>
                </a:cxn>
                <a:cxn ang="0">
                  <a:pos x="38" y="0"/>
                </a:cxn>
              </a:cxnLst>
              <a:rect l="0" t="0" r="r" b="b"/>
              <a:pathLst>
                <a:path w="472" h="480">
                  <a:moveTo>
                    <a:pt x="38" y="0"/>
                  </a:moveTo>
                  <a:lnTo>
                    <a:pt x="31" y="6"/>
                  </a:lnTo>
                  <a:lnTo>
                    <a:pt x="25" y="11"/>
                  </a:lnTo>
                  <a:lnTo>
                    <a:pt x="13" y="28"/>
                  </a:lnTo>
                  <a:lnTo>
                    <a:pt x="6" y="45"/>
                  </a:lnTo>
                  <a:lnTo>
                    <a:pt x="0" y="62"/>
                  </a:lnTo>
                  <a:lnTo>
                    <a:pt x="0" y="84"/>
                  </a:lnTo>
                  <a:lnTo>
                    <a:pt x="0" y="112"/>
                  </a:lnTo>
                  <a:lnTo>
                    <a:pt x="0" y="128"/>
                  </a:lnTo>
                  <a:lnTo>
                    <a:pt x="0" y="184"/>
                  </a:lnTo>
                  <a:lnTo>
                    <a:pt x="0" y="301"/>
                  </a:lnTo>
                  <a:lnTo>
                    <a:pt x="0" y="424"/>
                  </a:lnTo>
                  <a:lnTo>
                    <a:pt x="0" y="480"/>
                  </a:lnTo>
                  <a:lnTo>
                    <a:pt x="0" y="452"/>
                  </a:lnTo>
                  <a:lnTo>
                    <a:pt x="31" y="402"/>
                  </a:lnTo>
                  <a:lnTo>
                    <a:pt x="87" y="346"/>
                  </a:lnTo>
                  <a:lnTo>
                    <a:pt x="193" y="257"/>
                  </a:lnTo>
                  <a:lnTo>
                    <a:pt x="286" y="173"/>
                  </a:lnTo>
                  <a:lnTo>
                    <a:pt x="323" y="134"/>
                  </a:lnTo>
                  <a:lnTo>
                    <a:pt x="404" y="62"/>
                  </a:lnTo>
                  <a:lnTo>
                    <a:pt x="472" y="0"/>
                  </a:lnTo>
                  <a:lnTo>
                    <a:pt x="38" y="0"/>
                  </a:lnTo>
                  <a:close/>
                </a:path>
              </a:pathLst>
            </a:custGeom>
            <a:solidFill>
              <a:srgbClr val="0000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46" name="Freeform 922"/>
            <p:cNvSpPr>
              <a:spLocks/>
            </p:cNvSpPr>
            <p:nvPr/>
          </p:nvSpPr>
          <p:spPr bwMode="auto">
            <a:xfrm>
              <a:off x="14239" y="8947"/>
              <a:ext cx="236" cy="267"/>
            </a:xfrm>
            <a:custGeom>
              <a:avLst/>
              <a:gdLst/>
              <a:ahLst/>
              <a:cxnLst>
                <a:cxn ang="0">
                  <a:pos x="0" y="267"/>
                </a:cxn>
                <a:cxn ang="0">
                  <a:pos x="0" y="250"/>
                </a:cxn>
                <a:cxn ang="0">
                  <a:pos x="6" y="222"/>
                </a:cxn>
                <a:cxn ang="0">
                  <a:pos x="13" y="200"/>
                </a:cxn>
                <a:cxn ang="0">
                  <a:pos x="31" y="178"/>
                </a:cxn>
                <a:cxn ang="0">
                  <a:pos x="56" y="156"/>
                </a:cxn>
                <a:cxn ang="0">
                  <a:pos x="100" y="117"/>
                </a:cxn>
                <a:cxn ang="0">
                  <a:pos x="162" y="61"/>
                </a:cxn>
                <a:cxn ang="0">
                  <a:pos x="236" y="0"/>
                </a:cxn>
              </a:cxnLst>
              <a:rect l="0" t="0" r="r" b="b"/>
              <a:pathLst>
                <a:path w="236" h="267">
                  <a:moveTo>
                    <a:pt x="0" y="267"/>
                  </a:moveTo>
                  <a:lnTo>
                    <a:pt x="0" y="250"/>
                  </a:lnTo>
                  <a:lnTo>
                    <a:pt x="6" y="222"/>
                  </a:lnTo>
                  <a:lnTo>
                    <a:pt x="13" y="200"/>
                  </a:lnTo>
                  <a:lnTo>
                    <a:pt x="31" y="178"/>
                  </a:lnTo>
                  <a:lnTo>
                    <a:pt x="56" y="156"/>
                  </a:lnTo>
                  <a:lnTo>
                    <a:pt x="100" y="117"/>
                  </a:lnTo>
                  <a:lnTo>
                    <a:pt x="162" y="61"/>
                  </a:lnTo>
                  <a:lnTo>
                    <a:pt x="236" y="0"/>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47" name="Freeform 923"/>
            <p:cNvSpPr>
              <a:spLocks/>
            </p:cNvSpPr>
            <p:nvPr/>
          </p:nvSpPr>
          <p:spPr bwMode="auto">
            <a:xfrm>
              <a:off x="14481" y="8913"/>
              <a:ext cx="131" cy="1315"/>
            </a:xfrm>
            <a:custGeom>
              <a:avLst/>
              <a:gdLst/>
              <a:ahLst/>
              <a:cxnLst>
                <a:cxn ang="0">
                  <a:pos x="131" y="0"/>
                </a:cxn>
                <a:cxn ang="0">
                  <a:pos x="131" y="1315"/>
                </a:cxn>
                <a:cxn ang="0">
                  <a:pos x="0" y="1299"/>
                </a:cxn>
                <a:cxn ang="0">
                  <a:pos x="0" y="11"/>
                </a:cxn>
                <a:cxn ang="0">
                  <a:pos x="131" y="0"/>
                </a:cxn>
              </a:cxnLst>
              <a:rect l="0" t="0" r="r" b="b"/>
              <a:pathLst>
                <a:path w="131" h="1315">
                  <a:moveTo>
                    <a:pt x="131" y="0"/>
                  </a:moveTo>
                  <a:lnTo>
                    <a:pt x="131" y="1315"/>
                  </a:lnTo>
                  <a:lnTo>
                    <a:pt x="0" y="1299"/>
                  </a:lnTo>
                  <a:lnTo>
                    <a:pt x="0" y="11"/>
                  </a:lnTo>
                  <a:lnTo>
                    <a:pt x="131" y="0"/>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48" name="Line 924"/>
            <p:cNvSpPr>
              <a:spLocks noChangeShapeType="1"/>
            </p:cNvSpPr>
            <p:nvPr/>
          </p:nvSpPr>
          <p:spPr bwMode="auto">
            <a:xfrm>
              <a:off x="14612" y="8896"/>
              <a:ext cx="1" cy="1321"/>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49" name="Line 925"/>
            <p:cNvSpPr>
              <a:spLocks noChangeShapeType="1"/>
            </p:cNvSpPr>
            <p:nvPr/>
          </p:nvSpPr>
          <p:spPr bwMode="auto">
            <a:xfrm flipV="1">
              <a:off x="14481" y="8924"/>
              <a:ext cx="1" cy="1293"/>
            </a:xfrm>
            <a:prstGeom prst="line">
              <a:avLst/>
            </a:pr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50" name="Freeform 926"/>
            <p:cNvSpPr>
              <a:spLocks/>
            </p:cNvSpPr>
            <p:nvPr/>
          </p:nvSpPr>
          <p:spPr bwMode="auto">
            <a:xfrm>
              <a:off x="14239" y="9008"/>
              <a:ext cx="614" cy="1036"/>
            </a:xfrm>
            <a:custGeom>
              <a:avLst/>
              <a:gdLst/>
              <a:ahLst/>
              <a:cxnLst>
                <a:cxn ang="0">
                  <a:pos x="323" y="340"/>
                </a:cxn>
                <a:cxn ang="0">
                  <a:pos x="286" y="306"/>
                </a:cxn>
                <a:cxn ang="0">
                  <a:pos x="186" y="217"/>
                </a:cxn>
                <a:cxn ang="0">
                  <a:pos x="87" y="128"/>
                </a:cxn>
                <a:cxn ang="0">
                  <a:pos x="31" y="78"/>
                </a:cxn>
                <a:cxn ang="0">
                  <a:pos x="13" y="56"/>
                </a:cxn>
                <a:cxn ang="0">
                  <a:pos x="0" y="28"/>
                </a:cxn>
                <a:cxn ang="0">
                  <a:pos x="0" y="11"/>
                </a:cxn>
                <a:cxn ang="0">
                  <a:pos x="0" y="0"/>
                </a:cxn>
                <a:cxn ang="0">
                  <a:pos x="0" y="61"/>
                </a:cxn>
                <a:cxn ang="0">
                  <a:pos x="0" y="189"/>
                </a:cxn>
                <a:cxn ang="0">
                  <a:pos x="0" y="318"/>
                </a:cxn>
                <a:cxn ang="0">
                  <a:pos x="0" y="379"/>
                </a:cxn>
                <a:cxn ang="0">
                  <a:pos x="0" y="390"/>
                </a:cxn>
                <a:cxn ang="0">
                  <a:pos x="0" y="412"/>
                </a:cxn>
                <a:cxn ang="0">
                  <a:pos x="13" y="440"/>
                </a:cxn>
                <a:cxn ang="0">
                  <a:pos x="31" y="468"/>
                </a:cxn>
                <a:cxn ang="0">
                  <a:pos x="75" y="507"/>
                </a:cxn>
                <a:cxn ang="0">
                  <a:pos x="131" y="557"/>
                </a:cxn>
                <a:cxn ang="0">
                  <a:pos x="205" y="618"/>
                </a:cxn>
                <a:cxn ang="0">
                  <a:pos x="286" y="696"/>
                </a:cxn>
                <a:cxn ang="0">
                  <a:pos x="329" y="730"/>
                </a:cxn>
                <a:cxn ang="0">
                  <a:pos x="422" y="813"/>
                </a:cxn>
                <a:cxn ang="0">
                  <a:pos x="521" y="903"/>
                </a:cxn>
                <a:cxn ang="0">
                  <a:pos x="583" y="964"/>
                </a:cxn>
                <a:cxn ang="0">
                  <a:pos x="602" y="992"/>
                </a:cxn>
                <a:cxn ang="0">
                  <a:pos x="614" y="1014"/>
                </a:cxn>
                <a:cxn ang="0">
                  <a:pos x="614" y="1031"/>
                </a:cxn>
                <a:cxn ang="0">
                  <a:pos x="614" y="1036"/>
                </a:cxn>
                <a:cxn ang="0">
                  <a:pos x="614" y="986"/>
                </a:cxn>
                <a:cxn ang="0">
                  <a:pos x="614" y="864"/>
                </a:cxn>
                <a:cxn ang="0">
                  <a:pos x="614" y="747"/>
                </a:cxn>
                <a:cxn ang="0">
                  <a:pos x="614" y="685"/>
                </a:cxn>
                <a:cxn ang="0">
                  <a:pos x="614" y="674"/>
                </a:cxn>
                <a:cxn ang="0">
                  <a:pos x="614" y="641"/>
                </a:cxn>
                <a:cxn ang="0">
                  <a:pos x="614" y="624"/>
                </a:cxn>
                <a:cxn ang="0">
                  <a:pos x="608" y="607"/>
                </a:cxn>
                <a:cxn ang="0">
                  <a:pos x="602" y="591"/>
                </a:cxn>
                <a:cxn ang="0">
                  <a:pos x="590" y="574"/>
                </a:cxn>
                <a:cxn ang="0">
                  <a:pos x="546" y="540"/>
                </a:cxn>
                <a:cxn ang="0">
                  <a:pos x="484" y="485"/>
                </a:cxn>
                <a:cxn ang="0">
                  <a:pos x="410" y="423"/>
                </a:cxn>
                <a:cxn ang="0">
                  <a:pos x="323" y="340"/>
                </a:cxn>
              </a:cxnLst>
              <a:rect l="0" t="0" r="r" b="b"/>
              <a:pathLst>
                <a:path w="614" h="1036">
                  <a:moveTo>
                    <a:pt x="323" y="340"/>
                  </a:moveTo>
                  <a:lnTo>
                    <a:pt x="286" y="306"/>
                  </a:lnTo>
                  <a:lnTo>
                    <a:pt x="186" y="217"/>
                  </a:lnTo>
                  <a:lnTo>
                    <a:pt x="87" y="128"/>
                  </a:lnTo>
                  <a:lnTo>
                    <a:pt x="31" y="78"/>
                  </a:lnTo>
                  <a:lnTo>
                    <a:pt x="13" y="56"/>
                  </a:lnTo>
                  <a:lnTo>
                    <a:pt x="0" y="28"/>
                  </a:lnTo>
                  <a:lnTo>
                    <a:pt x="0" y="11"/>
                  </a:lnTo>
                  <a:lnTo>
                    <a:pt x="0" y="0"/>
                  </a:lnTo>
                  <a:lnTo>
                    <a:pt x="0" y="61"/>
                  </a:lnTo>
                  <a:lnTo>
                    <a:pt x="0" y="189"/>
                  </a:lnTo>
                  <a:lnTo>
                    <a:pt x="0" y="318"/>
                  </a:lnTo>
                  <a:lnTo>
                    <a:pt x="0" y="379"/>
                  </a:lnTo>
                  <a:lnTo>
                    <a:pt x="0" y="390"/>
                  </a:lnTo>
                  <a:lnTo>
                    <a:pt x="0" y="412"/>
                  </a:lnTo>
                  <a:lnTo>
                    <a:pt x="13" y="440"/>
                  </a:lnTo>
                  <a:lnTo>
                    <a:pt x="31" y="468"/>
                  </a:lnTo>
                  <a:lnTo>
                    <a:pt x="75" y="507"/>
                  </a:lnTo>
                  <a:lnTo>
                    <a:pt x="131" y="557"/>
                  </a:lnTo>
                  <a:lnTo>
                    <a:pt x="205" y="618"/>
                  </a:lnTo>
                  <a:lnTo>
                    <a:pt x="286" y="696"/>
                  </a:lnTo>
                  <a:lnTo>
                    <a:pt x="329" y="730"/>
                  </a:lnTo>
                  <a:lnTo>
                    <a:pt x="422" y="813"/>
                  </a:lnTo>
                  <a:lnTo>
                    <a:pt x="521" y="903"/>
                  </a:lnTo>
                  <a:lnTo>
                    <a:pt x="583" y="964"/>
                  </a:lnTo>
                  <a:lnTo>
                    <a:pt x="602" y="992"/>
                  </a:lnTo>
                  <a:lnTo>
                    <a:pt x="614" y="1014"/>
                  </a:lnTo>
                  <a:lnTo>
                    <a:pt x="614" y="1031"/>
                  </a:lnTo>
                  <a:lnTo>
                    <a:pt x="614" y="1036"/>
                  </a:lnTo>
                  <a:lnTo>
                    <a:pt x="614" y="986"/>
                  </a:lnTo>
                  <a:lnTo>
                    <a:pt x="614" y="864"/>
                  </a:lnTo>
                  <a:lnTo>
                    <a:pt x="614" y="747"/>
                  </a:lnTo>
                  <a:lnTo>
                    <a:pt x="614" y="685"/>
                  </a:lnTo>
                  <a:lnTo>
                    <a:pt x="614" y="674"/>
                  </a:lnTo>
                  <a:lnTo>
                    <a:pt x="614" y="641"/>
                  </a:lnTo>
                  <a:lnTo>
                    <a:pt x="614" y="624"/>
                  </a:lnTo>
                  <a:lnTo>
                    <a:pt x="608" y="607"/>
                  </a:lnTo>
                  <a:lnTo>
                    <a:pt x="602" y="591"/>
                  </a:lnTo>
                  <a:lnTo>
                    <a:pt x="590" y="574"/>
                  </a:lnTo>
                  <a:lnTo>
                    <a:pt x="546" y="540"/>
                  </a:lnTo>
                  <a:lnTo>
                    <a:pt x="484" y="485"/>
                  </a:lnTo>
                  <a:lnTo>
                    <a:pt x="410" y="423"/>
                  </a:lnTo>
                  <a:lnTo>
                    <a:pt x="323" y="340"/>
                  </a:lnTo>
                  <a:close/>
                </a:path>
              </a:pathLst>
            </a:custGeom>
            <a:solidFill>
              <a:srgbClr val="4C4C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51" name="Freeform 927"/>
            <p:cNvSpPr>
              <a:spLocks/>
            </p:cNvSpPr>
            <p:nvPr/>
          </p:nvSpPr>
          <p:spPr bwMode="auto">
            <a:xfrm>
              <a:off x="14239" y="9008"/>
              <a:ext cx="614" cy="1036"/>
            </a:xfrm>
            <a:custGeom>
              <a:avLst/>
              <a:gdLst/>
              <a:ahLst/>
              <a:cxnLst>
                <a:cxn ang="0">
                  <a:pos x="323" y="340"/>
                </a:cxn>
                <a:cxn ang="0">
                  <a:pos x="286" y="306"/>
                </a:cxn>
                <a:cxn ang="0">
                  <a:pos x="186" y="217"/>
                </a:cxn>
                <a:cxn ang="0">
                  <a:pos x="87" y="128"/>
                </a:cxn>
                <a:cxn ang="0">
                  <a:pos x="31" y="78"/>
                </a:cxn>
                <a:cxn ang="0">
                  <a:pos x="13" y="56"/>
                </a:cxn>
                <a:cxn ang="0">
                  <a:pos x="0" y="28"/>
                </a:cxn>
                <a:cxn ang="0">
                  <a:pos x="0" y="11"/>
                </a:cxn>
                <a:cxn ang="0">
                  <a:pos x="0" y="0"/>
                </a:cxn>
                <a:cxn ang="0">
                  <a:pos x="0" y="61"/>
                </a:cxn>
                <a:cxn ang="0">
                  <a:pos x="0" y="189"/>
                </a:cxn>
                <a:cxn ang="0">
                  <a:pos x="0" y="318"/>
                </a:cxn>
                <a:cxn ang="0">
                  <a:pos x="0" y="379"/>
                </a:cxn>
                <a:cxn ang="0">
                  <a:pos x="0" y="390"/>
                </a:cxn>
                <a:cxn ang="0">
                  <a:pos x="0" y="412"/>
                </a:cxn>
                <a:cxn ang="0">
                  <a:pos x="13" y="440"/>
                </a:cxn>
                <a:cxn ang="0">
                  <a:pos x="31" y="468"/>
                </a:cxn>
                <a:cxn ang="0">
                  <a:pos x="75" y="507"/>
                </a:cxn>
                <a:cxn ang="0">
                  <a:pos x="131" y="557"/>
                </a:cxn>
                <a:cxn ang="0">
                  <a:pos x="205" y="618"/>
                </a:cxn>
                <a:cxn ang="0">
                  <a:pos x="286" y="696"/>
                </a:cxn>
                <a:cxn ang="0">
                  <a:pos x="329" y="730"/>
                </a:cxn>
                <a:cxn ang="0">
                  <a:pos x="422" y="813"/>
                </a:cxn>
                <a:cxn ang="0">
                  <a:pos x="521" y="903"/>
                </a:cxn>
                <a:cxn ang="0">
                  <a:pos x="583" y="964"/>
                </a:cxn>
                <a:cxn ang="0">
                  <a:pos x="602" y="992"/>
                </a:cxn>
                <a:cxn ang="0">
                  <a:pos x="614" y="1014"/>
                </a:cxn>
                <a:cxn ang="0">
                  <a:pos x="614" y="1031"/>
                </a:cxn>
                <a:cxn ang="0">
                  <a:pos x="614" y="1036"/>
                </a:cxn>
                <a:cxn ang="0">
                  <a:pos x="614" y="986"/>
                </a:cxn>
                <a:cxn ang="0">
                  <a:pos x="614" y="864"/>
                </a:cxn>
                <a:cxn ang="0">
                  <a:pos x="614" y="747"/>
                </a:cxn>
                <a:cxn ang="0">
                  <a:pos x="614" y="685"/>
                </a:cxn>
                <a:cxn ang="0">
                  <a:pos x="614" y="674"/>
                </a:cxn>
                <a:cxn ang="0">
                  <a:pos x="614" y="641"/>
                </a:cxn>
                <a:cxn ang="0">
                  <a:pos x="614" y="624"/>
                </a:cxn>
                <a:cxn ang="0">
                  <a:pos x="608" y="607"/>
                </a:cxn>
                <a:cxn ang="0">
                  <a:pos x="602" y="591"/>
                </a:cxn>
                <a:cxn ang="0">
                  <a:pos x="590" y="574"/>
                </a:cxn>
                <a:cxn ang="0">
                  <a:pos x="546" y="540"/>
                </a:cxn>
                <a:cxn ang="0">
                  <a:pos x="484" y="485"/>
                </a:cxn>
                <a:cxn ang="0">
                  <a:pos x="410" y="423"/>
                </a:cxn>
                <a:cxn ang="0">
                  <a:pos x="323" y="340"/>
                </a:cxn>
              </a:cxnLst>
              <a:rect l="0" t="0" r="r" b="b"/>
              <a:pathLst>
                <a:path w="614" h="1036">
                  <a:moveTo>
                    <a:pt x="323" y="340"/>
                  </a:moveTo>
                  <a:lnTo>
                    <a:pt x="286" y="306"/>
                  </a:lnTo>
                  <a:lnTo>
                    <a:pt x="186" y="217"/>
                  </a:lnTo>
                  <a:lnTo>
                    <a:pt x="87" y="128"/>
                  </a:lnTo>
                  <a:lnTo>
                    <a:pt x="31" y="78"/>
                  </a:lnTo>
                  <a:lnTo>
                    <a:pt x="13" y="56"/>
                  </a:lnTo>
                  <a:lnTo>
                    <a:pt x="0" y="28"/>
                  </a:lnTo>
                  <a:lnTo>
                    <a:pt x="0" y="11"/>
                  </a:lnTo>
                  <a:lnTo>
                    <a:pt x="0" y="0"/>
                  </a:lnTo>
                  <a:lnTo>
                    <a:pt x="0" y="61"/>
                  </a:lnTo>
                  <a:lnTo>
                    <a:pt x="0" y="189"/>
                  </a:lnTo>
                  <a:lnTo>
                    <a:pt x="0" y="318"/>
                  </a:lnTo>
                  <a:lnTo>
                    <a:pt x="0" y="379"/>
                  </a:lnTo>
                  <a:lnTo>
                    <a:pt x="0" y="390"/>
                  </a:lnTo>
                  <a:lnTo>
                    <a:pt x="0" y="412"/>
                  </a:lnTo>
                  <a:lnTo>
                    <a:pt x="13" y="440"/>
                  </a:lnTo>
                  <a:lnTo>
                    <a:pt x="31" y="468"/>
                  </a:lnTo>
                  <a:lnTo>
                    <a:pt x="75" y="507"/>
                  </a:lnTo>
                  <a:lnTo>
                    <a:pt x="131" y="557"/>
                  </a:lnTo>
                  <a:lnTo>
                    <a:pt x="205" y="618"/>
                  </a:lnTo>
                  <a:lnTo>
                    <a:pt x="286" y="696"/>
                  </a:lnTo>
                  <a:lnTo>
                    <a:pt x="329" y="730"/>
                  </a:lnTo>
                  <a:lnTo>
                    <a:pt x="422" y="813"/>
                  </a:lnTo>
                  <a:lnTo>
                    <a:pt x="521" y="903"/>
                  </a:lnTo>
                  <a:lnTo>
                    <a:pt x="583" y="964"/>
                  </a:lnTo>
                  <a:lnTo>
                    <a:pt x="602" y="992"/>
                  </a:lnTo>
                  <a:lnTo>
                    <a:pt x="614" y="1014"/>
                  </a:lnTo>
                  <a:lnTo>
                    <a:pt x="614" y="1031"/>
                  </a:lnTo>
                  <a:lnTo>
                    <a:pt x="614" y="1036"/>
                  </a:lnTo>
                  <a:lnTo>
                    <a:pt x="614" y="986"/>
                  </a:lnTo>
                  <a:lnTo>
                    <a:pt x="614" y="864"/>
                  </a:lnTo>
                  <a:lnTo>
                    <a:pt x="614" y="747"/>
                  </a:lnTo>
                  <a:lnTo>
                    <a:pt x="614" y="685"/>
                  </a:lnTo>
                  <a:lnTo>
                    <a:pt x="614" y="674"/>
                  </a:lnTo>
                  <a:lnTo>
                    <a:pt x="614" y="641"/>
                  </a:lnTo>
                  <a:lnTo>
                    <a:pt x="614" y="624"/>
                  </a:lnTo>
                  <a:lnTo>
                    <a:pt x="608" y="607"/>
                  </a:lnTo>
                  <a:lnTo>
                    <a:pt x="602" y="591"/>
                  </a:lnTo>
                  <a:lnTo>
                    <a:pt x="590" y="574"/>
                  </a:lnTo>
                  <a:lnTo>
                    <a:pt x="546" y="540"/>
                  </a:lnTo>
                  <a:lnTo>
                    <a:pt x="484" y="485"/>
                  </a:lnTo>
                  <a:lnTo>
                    <a:pt x="410" y="423"/>
                  </a:lnTo>
                  <a:lnTo>
                    <a:pt x="323" y="340"/>
                  </a:lnTo>
                </a:path>
              </a:pathLst>
            </a:custGeom>
            <a:noFill/>
            <a:ln w="12">
              <a:solidFill>
                <a:srgbClr val="0000FF"/>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52" name="Freeform 928"/>
            <p:cNvSpPr>
              <a:spLocks/>
            </p:cNvSpPr>
            <p:nvPr/>
          </p:nvSpPr>
          <p:spPr bwMode="auto">
            <a:xfrm>
              <a:off x="14239" y="9192"/>
              <a:ext cx="614" cy="652"/>
            </a:xfrm>
            <a:custGeom>
              <a:avLst/>
              <a:gdLst/>
              <a:ahLst/>
              <a:cxnLst>
                <a:cxn ang="0">
                  <a:pos x="0" y="0"/>
                </a:cxn>
                <a:cxn ang="0">
                  <a:pos x="0" y="22"/>
                </a:cxn>
                <a:cxn ang="0">
                  <a:pos x="6" y="44"/>
                </a:cxn>
                <a:cxn ang="0">
                  <a:pos x="13" y="67"/>
                </a:cxn>
                <a:cxn ang="0">
                  <a:pos x="31" y="89"/>
                </a:cxn>
                <a:cxn ang="0">
                  <a:pos x="124" y="173"/>
                </a:cxn>
                <a:cxn ang="0">
                  <a:pos x="298" y="329"/>
                </a:cxn>
                <a:cxn ang="0">
                  <a:pos x="472" y="485"/>
                </a:cxn>
                <a:cxn ang="0">
                  <a:pos x="565" y="568"/>
                </a:cxn>
                <a:cxn ang="0">
                  <a:pos x="590" y="590"/>
                </a:cxn>
                <a:cxn ang="0">
                  <a:pos x="602" y="607"/>
                </a:cxn>
                <a:cxn ang="0">
                  <a:pos x="614" y="629"/>
                </a:cxn>
                <a:cxn ang="0">
                  <a:pos x="614" y="652"/>
                </a:cxn>
              </a:cxnLst>
              <a:rect l="0" t="0" r="r" b="b"/>
              <a:pathLst>
                <a:path w="614" h="652">
                  <a:moveTo>
                    <a:pt x="0" y="0"/>
                  </a:moveTo>
                  <a:lnTo>
                    <a:pt x="0" y="22"/>
                  </a:lnTo>
                  <a:lnTo>
                    <a:pt x="6" y="44"/>
                  </a:lnTo>
                  <a:lnTo>
                    <a:pt x="13" y="67"/>
                  </a:lnTo>
                  <a:lnTo>
                    <a:pt x="31" y="89"/>
                  </a:lnTo>
                  <a:lnTo>
                    <a:pt x="124" y="173"/>
                  </a:lnTo>
                  <a:lnTo>
                    <a:pt x="298" y="329"/>
                  </a:lnTo>
                  <a:lnTo>
                    <a:pt x="472" y="485"/>
                  </a:lnTo>
                  <a:lnTo>
                    <a:pt x="565" y="568"/>
                  </a:lnTo>
                  <a:lnTo>
                    <a:pt x="590" y="590"/>
                  </a:lnTo>
                  <a:lnTo>
                    <a:pt x="602" y="607"/>
                  </a:lnTo>
                  <a:lnTo>
                    <a:pt x="614" y="629"/>
                  </a:lnTo>
                  <a:lnTo>
                    <a:pt x="614" y="652"/>
                  </a:lnTo>
                </a:path>
              </a:pathLst>
            </a:custGeom>
            <a:noFill/>
            <a:ln w="12">
              <a:solidFill>
                <a:srgbClr val="FF0066"/>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53" name="Freeform 929"/>
            <p:cNvSpPr>
              <a:spLocks/>
            </p:cNvSpPr>
            <p:nvPr/>
          </p:nvSpPr>
          <p:spPr bwMode="auto">
            <a:xfrm>
              <a:off x="14382" y="10239"/>
              <a:ext cx="602" cy="547"/>
            </a:xfrm>
            <a:custGeom>
              <a:avLst/>
              <a:gdLst/>
              <a:ahLst/>
              <a:cxnLst>
                <a:cxn ang="0">
                  <a:pos x="43" y="0"/>
                </a:cxn>
                <a:cxn ang="0">
                  <a:pos x="149" y="56"/>
                </a:cxn>
                <a:cxn ang="0">
                  <a:pos x="242" y="112"/>
                </a:cxn>
                <a:cxn ang="0">
                  <a:pos x="323" y="162"/>
                </a:cxn>
                <a:cxn ang="0">
                  <a:pos x="391" y="212"/>
                </a:cxn>
                <a:cxn ang="0">
                  <a:pos x="447" y="257"/>
                </a:cxn>
                <a:cxn ang="0">
                  <a:pos x="490" y="301"/>
                </a:cxn>
                <a:cxn ang="0">
                  <a:pos x="527" y="340"/>
                </a:cxn>
                <a:cxn ang="0">
                  <a:pos x="558" y="374"/>
                </a:cxn>
                <a:cxn ang="0">
                  <a:pos x="577" y="407"/>
                </a:cxn>
                <a:cxn ang="0">
                  <a:pos x="589" y="435"/>
                </a:cxn>
                <a:cxn ang="0">
                  <a:pos x="602" y="463"/>
                </a:cxn>
                <a:cxn ang="0">
                  <a:pos x="602" y="485"/>
                </a:cxn>
                <a:cxn ang="0">
                  <a:pos x="602" y="519"/>
                </a:cxn>
                <a:cxn ang="0">
                  <a:pos x="596" y="541"/>
                </a:cxn>
                <a:cxn ang="0">
                  <a:pos x="571" y="547"/>
                </a:cxn>
                <a:cxn ang="0">
                  <a:pos x="534" y="547"/>
                </a:cxn>
                <a:cxn ang="0">
                  <a:pos x="509" y="547"/>
                </a:cxn>
                <a:cxn ang="0">
                  <a:pos x="478" y="535"/>
                </a:cxn>
                <a:cxn ang="0">
                  <a:pos x="447" y="524"/>
                </a:cxn>
                <a:cxn ang="0">
                  <a:pos x="409" y="502"/>
                </a:cxn>
                <a:cxn ang="0">
                  <a:pos x="372" y="480"/>
                </a:cxn>
                <a:cxn ang="0">
                  <a:pos x="329" y="446"/>
                </a:cxn>
                <a:cxn ang="0">
                  <a:pos x="279" y="402"/>
                </a:cxn>
                <a:cxn ang="0">
                  <a:pos x="236" y="352"/>
                </a:cxn>
                <a:cxn ang="0">
                  <a:pos x="180" y="290"/>
                </a:cxn>
                <a:cxn ang="0">
                  <a:pos x="124" y="218"/>
                </a:cxn>
                <a:cxn ang="0">
                  <a:pos x="62" y="134"/>
                </a:cxn>
                <a:cxn ang="0">
                  <a:pos x="0" y="39"/>
                </a:cxn>
                <a:cxn ang="0">
                  <a:pos x="43" y="0"/>
                </a:cxn>
              </a:cxnLst>
              <a:rect l="0" t="0" r="r" b="b"/>
              <a:pathLst>
                <a:path w="602" h="547">
                  <a:moveTo>
                    <a:pt x="43" y="0"/>
                  </a:moveTo>
                  <a:lnTo>
                    <a:pt x="149" y="56"/>
                  </a:lnTo>
                  <a:lnTo>
                    <a:pt x="242" y="112"/>
                  </a:lnTo>
                  <a:lnTo>
                    <a:pt x="323" y="162"/>
                  </a:lnTo>
                  <a:lnTo>
                    <a:pt x="391" y="212"/>
                  </a:lnTo>
                  <a:lnTo>
                    <a:pt x="447" y="257"/>
                  </a:lnTo>
                  <a:lnTo>
                    <a:pt x="490" y="301"/>
                  </a:lnTo>
                  <a:lnTo>
                    <a:pt x="527" y="340"/>
                  </a:lnTo>
                  <a:lnTo>
                    <a:pt x="558" y="374"/>
                  </a:lnTo>
                  <a:lnTo>
                    <a:pt x="577" y="407"/>
                  </a:lnTo>
                  <a:lnTo>
                    <a:pt x="589" y="435"/>
                  </a:lnTo>
                  <a:lnTo>
                    <a:pt x="602" y="463"/>
                  </a:lnTo>
                  <a:lnTo>
                    <a:pt x="602" y="485"/>
                  </a:lnTo>
                  <a:lnTo>
                    <a:pt x="602" y="519"/>
                  </a:lnTo>
                  <a:lnTo>
                    <a:pt x="596" y="541"/>
                  </a:lnTo>
                  <a:lnTo>
                    <a:pt x="571" y="547"/>
                  </a:lnTo>
                  <a:lnTo>
                    <a:pt x="534" y="547"/>
                  </a:lnTo>
                  <a:lnTo>
                    <a:pt x="509" y="547"/>
                  </a:lnTo>
                  <a:lnTo>
                    <a:pt x="478" y="535"/>
                  </a:lnTo>
                  <a:lnTo>
                    <a:pt x="447" y="524"/>
                  </a:lnTo>
                  <a:lnTo>
                    <a:pt x="409" y="502"/>
                  </a:lnTo>
                  <a:lnTo>
                    <a:pt x="372" y="480"/>
                  </a:lnTo>
                  <a:lnTo>
                    <a:pt x="329" y="446"/>
                  </a:lnTo>
                  <a:lnTo>
                    <a:pt x="279" y="402"/>
                  </a:lnTo>
                  <a:lnTo>
                    <a:pt x="236" y="352"/>
                  </a:lnTo>
                  <a:lnTo>
                    <a:pt x="180" y="290"/>
                  </a:lnTo>
                  <a:lnTo>
                    <a:pt x="124" y="218"/>
                  </a:lnTo>
                  <a:lnTo>
                    <a:pt x="62" y="134"/>
                  </a:lnTo>
                  <a:lnTo>
                    <a:pt x="0" y="39"/>
                  </a:lnTo>
                  <a:lnTo>
                    <a:pt x="43" y="0"/>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54" name="Freeform 930"/>
            <p:cNvSpPr>
              <a:spLocks/>
            </p:cNvSpPr>
            <p:nvPr/>
          </p:nvSpPr>
          <p:spPr bwMode="auto">
            <a:xfrm>
              <a:off x="14382" y="10239"/>
              <a:ext cx="602" cy="547"/>
            </a:xfrm>
            <a:custGeom>
              <a:avLst/>
              <a:gdLst/>
              <a:ahLst/>
              <a:cxnLst>
                <a:cxn ang="0">
                  <a:pos x="43" y="0"/>
                </a:cxn>
                <a:cxn ang="0">
                  <a:pos x="149" y="56"/>
                </a:cxn>
                <a:cxn ang="0">
                  <a:pos x="242" y="112"/>
                </a:cxn>
                <a:cxn ang="0">
                  <a:pos x="323" y="162"/>
                </a:cxn>
                <a:cxn ang="0">
                  <a:pos x="391" y="212"/>
                </a:cxn>
                <a:cxn ang="0">
                  <a:pos x="447" y="257"/>
                </a:cxn>
                <a:cxn ang="0">
                  <a:pos x="490" y="301"/>
                </a:cxn>
                <a:cxn ang="0">
                  <a:pos x="527" y="340"/>
                </a:cxn>
                <a:cxn ang="0">
                  <a:pos x="558" y="374"/>
                </a:cxn>
                <a:cxn ang="0">
                  <a:pos x="577" y="407"/>
                </a:cxn>
                <a:cxn ang="0">
                  <a:pos x="589" y="435"/>
                </a:cxn>
                <a:cxn ang="0">
                  <a:pos x="602" y="463"/>
                </a:cxn>
                <a:cxn ang="0">
                  <a:pos x="602" y="485"/>
                </a:cxn>
                <a:cxn ang="0">
                  <a:pos x="602" y="519"/>
                </a:cxn>
                <a:cxn ang="0">
                  <a:pos x="596" y="541"/>
                </a:cxn>
                <a:cxn ang="0">
                  <a:pos x="571" y="547"/>
                </a:cxn>
                <a:cxn ang="0">
                  <a:pos x="534" y="547"/>
                </a:cxn>
                <a:cxn ang="0">
                  <a:pos x="509" y="547"/>
                </a:cxn>
                <a:cxn ang="0">
                  <a:pos x="478" y="535"/>
                </a:cxn>
                <a:cxn ang="0">
                  <a:pos x="447" y="524"/>
                </a:cxn>
                <a:cxn ang="0">
                  <a:pos x="409" y="502"/>
                </a:cxn>
                <a:cxn ang="0">
                  <a:pos x="372" y="480"/>
                </a:cxn>
                <a:cxn ang="0">
                  <a:pos x="329" y="446"/>
                </a:cxn>
                <a:cxn ang="0">
                  <a:pos x="279" y="402"/>
                </a:cxn>
                <a:cxn ang="0">
                  <a:pos x="236" y="352"/>
                </a:cxn>
                <a:cxn ang="0">
                  <a:pos x="180" y="290"/>
                </a:cxn>
                <a:cxn ang="0">
                  <a:pos x="124" y="218"/>
                </a:cxn>
                <a:cxn ang="0">
                  <a:pos x="62" y="134"/>
                </a:cxn>
                <a:cxn ang="0">
                  <a:pos x="0" y="39"/>
                </a:cxn>
                <a:cxn ang="0">
                  <a:pos x="43" y="0"/>
                </a:cxn>
              </a:cxnLst>
              <a:rect l="0" t="0" r="r" b="b"/>
              <a:pathLst>
                <a:path w="602" h="547">
                  <a:moveTo>
                    <a:pt x="43" y="0"/>
                  </a:moveTo>
                  <a:lnTo>
                    <a:pt x="149" y="56"/>
                  </a:lnTo>
                  <a:lnTo>
                    <a:pt x="242" y="112"/>
                  </a:lnTo>
                  <a:lnTo>
                    <a:pt x="323" y="162"/>
                  </a:lnTo>
                  <a:lnTo>
                    <a:pt x="391" y="212"/>
                  </a:lnTo>
                  <a:lnTo>
                    <a:pt x="447" y="257"/>
                  </a:lnTo>
                  <a:lnTo>
                    <a:pt x="490" y="301"/>
                  </a:lnTo>
                  <a:lnTo>
                    <a:pt x="527" y="340"/>
                  </a:lnTo>
                  <a:lnTo>
                    <a:pt x="558" y="374"/>
                  </a:lnTo>
                  <a:lnTo>
                    <a:pt x="577" y="407"/>
                  </a:lnTo>
                  <a:lnTo>
                    <a:pt x="589" y="435"/>
                  </a:lnTo>
                  <a:lnTo>
                    <a:pt x="602" y="463"/>
                  </a:lnTo>
                  <a:lnTo>
                    <a:pt x="602" y="485"/>
                  </a:lnTo>
                  <a:lnTo>
                    <a:pt x="602" y="519"/>
                  </a:lnTo>
                  <a:lnTo>
                    <a:pt x="596" y="541"/>
                  </a:lnTo>
                  <a:lnTo>
                    <a:pt x="571" y="547"/>
                  </a:lnTo>
                  <a:lnTo>
                    <a:pt x="534" y="547"/>
                  </a:lnTo>
                  <a:lnTo>
                    <a:pt x="509" y="547"/>
                  </a:lnTo>
                  <a:lnTo>
                    <a:pt x="478" y="535"/>
                  </a:lnTo>
                  <a:lnTo>
                    <a:pt x="447" y="524"/>
                  </a:lnTo>
                  <a:lnTo>
                    <a:pt x="409" y="502"/>
                  </a:lnTo>
                  <a:lnTo>
                    <a:pt x="372" y="480"/>
                  </a:lnTo>
                  <a:lnTo>
                    <a:pt x="329" y="446"/>
                  </a:lnTo>
                  <a:lnTo>
                    <a:pt x="279" y="402"/>
                  </a:lnTo>
                  <a:lnTo>
                    <a:pt x="236" y="352"/>
                  </a:lnTo>
                  <a:lnTo>
                    <a:pt x="180" y="290"/>
                  </a:lnTo>
                  <a:lnTo>
                    <a:pt x="124" y="218"/>
                  </a:lnTo>
                  <a:lnTo>
                    <a:pt x="62" y="134"/>
                  </a:lnTo>
                  <a:lnTo>
                    <a:pt x="0" y="39"/>
                  </a:lnTo>
                  <a:lnTo>
                    <a:pt x="43" y="0"/>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55" name="Freeform 931"/>
            <p:cNvSpPr>
              <a:spLocks/>
            </p:cNvSpPr>
            <p:nvPr/>
          </p:nvSpPr>
          <p:spPr bwMode="auto">
            <a:xfrm>
              <a:off x="14382" y="10178"/>
              <a:ext cx="602" cy="351"/>
            </a:xfrm>
            <a:custGeom>
              <a:avLst/>
              <a:gdLst/>
              <a:ahLst/>
              <a:cxnLst>
                <a:cxn ang="0">
                  <a:pos x="0" y="56"/>
                </a:cxn>
                <a:cxn ang="0">
                  <a:pos x="62" y="106"/>
                </a:cxn>
                <a:cxn ang="0">
                  <a:pos x="217" y="201"/>
                </a:cxn>
                <a:cxn ang="0">
                  <a:pos x="304" y="256"/>
                </a:cxn>
                <a:cxn ang="0">
                  <a:pos x="391" y="301"/>
                </a:cxn>
                <a:cxn ang="0">
                  <a:pos x="434" y="323"/>
                </a:cxn>
                <a:cxn ang="0">
                  <a:pos x="471" y="334"/>
                </a:cxn>
                <a:cxn ang="0">
                  <a:pos x="503" y="346"/>
                </a:cxn>
                <a:cxn ang="0">
                  <a:pos x="534" y="351"/>
                </a:cxn>
                <a:cxn ang="0">
                  <a:pos x="558" y="346"/>
                </a:cxn>
                <a:cxn ang="0">
                  <a:pos x="577" y="334"/>
                </a:cxn>
                <a:cxn ang="0">
                  <a:pos x="596" y="312"/>
                </a:cxn>
                <a:cxn ang="0">
                  <a:pos x="602" y="295"/>
                </a:cxn>
                <a:cxn ang="0">
                  <a:pos x="602" y="273"/>
                </a:cxn>
                <a:cxn ang="0">
                  <a:pos x="596" y="251"/>
                </a:cxn>
                <a:cxn ang="0">
                  <a:pos x="583" y="234"/>
                </a:cxn>
                <a:cxn ang="0">
                  <a:pos x="565" y="223"/>
                </a:cxn>
                <a:cxn ang="0">
                  <a:pos x="465" y="184"/>
                </a:cxn>
                <a:cxn ang="0">
                  <a:pos x="279" y="106"/>
                </a:cxn>
                <a:cxn ang="0">
                  <a:pos x="93" y="34"/>
                </a:cxn>
                <a:cxn ang="0">
                  <a:pos x="12" y="0"/>
                </a:cxn>
                <a:cxn ang="0">
                  <a:pos x="0" y="56"/>
                </a:cxn>
              </a:cxnLst>
              <a:rect l="0" t="0" r="r" b="b"/>
              <a:pathLst>
                <a:path w="602" h="351">
                  <a:moveTo>
                    <a:pt x="0" y="56"/>
                  </a:moveTo>
                  <a:lnTo>
                    <a:pt x="62" y="106"/>
                  </a:lnTo>
                  <a:lnTo>
                    <a:pt x="217" y="201"/>
                  </a:lnTo>
                  <a:lnTo>
                    <a:pt x="304" y="256"/>
                  </a:lnTo>
                  <a:lnTo>
                    <a:pt x="391" y="301"/>
                  </a:lnTo>
                  <a:lnTo>
                    <a:pt x="434" y="323"/>
                  </a:lnTo>
                  <a:lnTo>
                    <a:pt x="471" y="334"/>
                  </a:lnTo>
                  <a:lnTo>
                    <a:pt x="503" y="346"/>
                  </a:lnTo>
                  <a:lnTo>
                    <a:pt x="534" y="351"/>
                  </a:lnTo>
                  <a:lnTo>
                    <a:pt x="558" y="346"/>
                  </a:lnTo>
                  <a:lnTo>
                    <a:pt x="577" y="334"/>
                  </a:lnTo>
                  <a:lnTo>
                    <a:pt x="596" y="312"/>
                  </a:lnTo>
                  <a:lnTo>
                    <a:pt x="602" y="295"/>
                  </a:lnTo>
                  <a:lnTo>
                    <a:pt x="602" y="273"/>
                  </a:lnTo>
                  <a:lnTo>
                    <a:pt x="596" y="251"/>
                  </a:lnTo>
                  <a:lnTo>
                    <a:pt x="583" y="234"/>
                  </a:lnTo>
                  <a:lnTo>
                    <a:pt x="565" y="223"/>
                  </a:lnTo>
                  <a:lnTo>
                    <a:pt x="465" y="184"/>
                  </a:lnTo>
                  <a:lnTo>
                    <a:pt x="279" y="106"/>
                  </a:lnTo>
                  <a:lnTo>
                    <a:pt x="93" y="34"/>
                  </a:lnTo>
                  <a:lnTo>
                    <a:pt x="12" y="0"/>
                  </a:lnTo>
                  <a:lnTo>
                    <a:pt x="0" y="56"/>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56" name="Freeform 932"/>
            <p:cNvSpPr>
              <a:spLocks/>
            </p:cNvSpPr>
            <p:nvPr/>
          </p:nvSpPr>
          <p:spPr bwMode="auto">
            <a:xfrm>
              <a:off x="14382" y="10178"/>
              <a:ext cx="602" cy="351"/>
            </a:xfrm>
            <a:custGeom>
              <a:avLst/>
              <a:gdLst/>
              <a:ahLst/>
              <a:cxnLst>
                <a:cxn ang="0">
                  <a:pos x="0" y="56"/>
                </a:cxn>
                <a:cxn ang="0">
                  <a:pos x="62" y="106"/>
                </a:cxn>
                <a:cxn ang="0">
                  <a:pos x="217" y="201"/>
                </a:cxn>
                <a:cxn ang="0">
                  <a:pos x="304" y="256"/>
                </a:cxn>
                <a:cxn ang="0">
                  <a:pos x="391" y="301"/>
                </a:cxn>
                <a:cxn ang="0">
                  <a:pos x="434" y="323"/>
                </a:cxn>
                <a:cxn ang="0">
                  <a:pos x="471" y="334"/>
                </a:cxn>
                <a:cxn ang="0">
                  <a:pos x="503" y="346"/>
                </a:cxn>
                <a:cxn ang="0">
                  <a:pos x="534" y="351"/>
                </a:cxn>
                <a:cxn ang="0">
                  <a:pos x="558" y="346"/>
                </a:cxn>
                <a:cxn ang="0">
                  <a:pos x="577" y="334"/>
                </a:cxn>
                <a:cxn ang="0">
                  <a:pos x="596" y="312"/>
                </a:cxn>
                <a:cxn ang="0">
                  <a:pos x="602" y="295"/>
                </a:cxn>
                <a:cxn ang="0">
                  <a:pos x="602" y="273"/>
                </a:cxn>
                <a:cxn ang="0">
                  <a:pos x="596" y="251"/>
                </a:cxn>
                <a:cxn ang="0">
                  <a:pos x="583" y="234"/>
                </a:cxn>
                <a:cxn ang="0">
                  <a:pos x="565" y="223"/>
                </a:cxn>
                <a:cxn ang="0">
                  <a:pos x="465" y="184"/>
                </a:cxn>
                <a:cxn ang="0">
                  <a:pos x="279" y="106"/>
                </a:cxn>
                <a:cxn ang="0">
                  <a:pos x="93" y="34"/>
                </a:cxn>
                <a:cxn ang="0">
                  <a:pos x="12" y="0"/>
                </a:cxn>
                <a:cxn ang="0">
                  <a:pos x="0" y="56"/>
                </a:cxn>
              </a:cxnLst>
              <a:rect l="0" t="0" r="r" b="b"/>
              <a:pathLst>
                <a:path w="602" h="351">
                  <a:moveTo>
                    <a:pt x="0" y="56"/>
                  </a:moveTo>
                  <a:lnTo>
                    <a:pt x="62" y="106"/>
                  </a:lnTo>
                  <a:lnTo>
                    <a:pt x="217" y="201"/>
                  </a:lnTo>
                  <a:lnTo>
                    <a:pt x="304" y="256"/>
                  </a:lnTo>
                  <a:lnTo>
                    <a:pt x="391" y="301"/>
                  </a:lnTo>
                  <a:lnTo>
                    <a:pt x="434" y="323"/>
                  </a:lnTo>
                  <a:lnTo>
                    <a:pt x="471" y="334"/>
                  </a:lnTo>
                  <a:lnTo>
                    <a:pt x="503" y="346"/>
                  </a:lnTo>
                  <a:lnTo>
                    <a:pt x="534" y="351"/>
                  </a:lnTo>
                  <a:lnTo>
                    <a:pt x="558" y="346"/>
                  </a:lnTo>
                  <a:lnTo>
                    <a:pt x="577" y="334"/>
                  </a:lnTo>
                  <a:lnTo>
                    <a:pt x="596" y="312"/>
                  </a:lnTo>
                  <a:lnTo>
                    <a:pt x="602" y="295"/>
                  </a:lnTo>
                  <a:lnTo>
                    <a:pt x="602" y="273"/>
                  </a:lnTo>
                  <a:lnTo>
                    <a:pt x="596" y="251"/>
                  </a:lnTo>
                  <a:lnTo>
                    <a:pt x="583" y="234"/>
                  </a:lnTo>
                  <a:lnTo>
                    <a:pt x="565" y="223"/>
                  </a:lnTo>
                  <a:lnTo>
                    <a:pt x="465" y="184"/>
                  </a:lnTo>
                  <a:lnTo>
                    <a:pt x="279" y="106"/>
                  </a:lnTo>
                  <a:lnTo>
                    <a:pt x="93" y="34"/>
                  </a:lnTo>
                  <a:lnTo>
                    <a:pt x="12" y="0"/>
                  </a:lnTo>
                  <a:lnTo>
                    <a:pt x="0" y="56"/>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57" name="Freeform 933"/>
            <p:cNvSpPr>
              <a:spLocks/>
            </p:cNvSpPr>
            <p:nvPr/>
          </p:nvSpPr>
          <p:spPr bwMode="auto">
            <a:xfrm>
              <a:off x="14382" y="10111"/>
              <a:ext cx="602" cy="290"/>
            </a:xfrm>
            <a:custGeom>
              <a:avLst/>
              <a:gdLst/>
              <a:ahLst/>
              <a:cxnLst>
                <a:cxn ang="0">
                  <a:pos x="0" y="67"/>
                </a:cxn>
                <a:cxn ang="0">
                  <a:pos x="62" y="106"/>
                </a:cxn>
                <a:cxn ang="0">
                  <a:pos x="211" y="179"/>
                </a:cxn>
                <a:cxn ang="0">
                  <a:pos x="304" y="223"/>
                </a:cxn>
                <a:cxn ang="0">
                  <a:pos x="391" y="257"/>
                </a:cxn>
                <a:cxn ang="0">
                  <a:pos x="434" y="268"/>
                </a:cxn>
                <a:cxn ang="0">
                  <a:pos x="471" y="279"/>
                </a:cxn>
                <a:cxn ang="0">
                  <a:pos x="503" y="290"/>
                </a:cxn>
                <a:cxn ang="0">
                  <a:pos x="534" y="290"/>
                </a:cxn>
                <a:cxn ang="0">
                  <a:pos x="558" y="284"/>
                </a:cxn>
                <a:cxn ang="0">
                  <a:pos x="583" y="273"/>
                </a:cxn>
                <a:cxn ang="0">
                  <a:pos x="596" y="257"/>
                </a:cxn>
                <a:cxn ang="0">
                  <a:pos x="602" y="234"/>
                </a:cxn>
                <a:cxn ang="0">
                  <a:pos x="602" y="212"/>
                </a:cxn>
                <a:cxn ang="0">
                  <a:pos x="596" y="195"/>
                </a:cxn>
                <a:cxn ang="0">
                  <a:pos x="583" y="179"/>
                </a:cxn>
                <a:cxn ang="0">
                  <a:pos x="565" y="167"/>
                </a:cxn>
                <a:cxn ang="0">
                  <a:pos x="465" y="134"/>
                </a:cxn>
                <a:cxn ang="0">
                  <a:pos x="273" y="78"/>
                </a:cxn>
                <a:cxn ang="0">
                  <a:pos x="93" y="28"/>
                </a:cxn>
                <a:cxn ang="0">
                  <a:pos x="6" y="0"/>
                </a:cxn>
                <a:cxn ang="0">
                  <a:pos x="0" y="67"/>
                </a:cxn>
              </a:cxnLst>
              <a:rect l="0" t="0" r="r" b="b"/>
              <a:pathLst>
                <a:path w="602" h="290">
                  <a:moveTo>
                    <a:pt x="0" y="67"/>
                  </a:moveTo>
                  <a:lnTo>
                    <a:pt x="62" y="106"/>
                  </a:lnTo>
                  <a:lnTo>
                    <a:pt x="211" y="179"/>
                  </a:lnTo>
                  <a:lnTo>
                    <a:pt x="304" y="223"/>
                  </a:lnTo>
                  <a:lnTo>
                    <a:pt x="391" y="257"/>
                  </a:lnTo>
                  <a:lnTo>
                    <a:pt x="434" y="268"/>
                  </a:lnTo>
                  <a:lnTo>
                    <a:pt x="471" y="279"/>
                  </a:lnTo>
                  <a:lnTo>
                    <a:pt x="503" y="290"/>
                  </a:lnTo>
                  <a:lnTo>
                    <a:pt x="534" y="290"/>
                  </a:lnTo>
                  <a:lnTo>
                    <a:pt x="558" y="284"/>
                  </a:lnTo>
                  <a:lnTo>
                    <a:pt x="583" y="273"/>
                  </a:lnTo>
                  <a:lnTo>
                    <a:pt x="596" y="257"/>
                  </a:lnTo>
                  <a:lnTo>
                    <a:pt x="602" y="234"/>
                  </a:lnTo>
                  <a:lnTo>
                    <a:pt x="602" y="212"/>
                  </a:lnTo>
                  <a:lnTo>
                    <a:pt x="596" y="195"/>
                  </a:lnTo>
                  <a:lnTo>
                    <a:pt x="583" y="179"/>
                  </a:lnTo>
                  <a:lnTo>
                    <a:pt x="565" y="167"/>
                  </a:lnTo>
                  <a:lnTo>
                    <a:pt x="465" y="134"/>
                  </a:lnTo>
                  <a:lnTo>
                    <a:pt x="273" y="78"/>
                  </a:lnTo>
                  <a:lnTo>
                    <a:pt x="93" y="28"/>
                  </a:lnTo>
                  <a:lnTo>
                    <a:pt x="6" y="0"/>
                  </a:lnTo>
                  <a:lnTo>
                    <a:pt x="0" y="67"/>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58" name="Freeform 934"/>
            <p:cNvSpPr>
              <a:spLocks/>
            </p:cNvSpPr>
            <p:nvPr/>
          </p:nvSpPr>
          <p:spPr bwMode="auto">
            <a:xfrm>
              <a:off x="14382" y="10111"/>
              <a:ext cx="602" cy="290"/>
            </a:xfrm>
            <a:custGeom>
              <a:avLst/>
              <a:gdLst/>
              <a:ahLst/>
              <a:cxnLst>
                <a:cxn ang="0">
                  <a:pos x="0" y="67"/>
                </a:cxn>
                <a:cxn ang="0">
                  <a:pos x="62" y="106"/>
                </a:cxn>
                <a:cxn ang="0">
                  <a:pos x="211" y="179"/>
                </a:cxn>
                <a:cxn ang="0">
                  <a:pos x="304" y="223"/>
                </a:cxn>
                <a:cxn ang="0">
                  <a:pos x="391" y="257"/>
                </a:cxn>
                <a:cxn ang="0">
                  <a:pos x="434" y="268"/>
                </a:cxn>
                <a:cxn ang="0">
                  <a:pos x="471" y="279"/>
                </a:cxn>
                <a:cxn ang="0">
                  <a:pos x="503" y="290"/>
                </a:cxn>
                <a:cxn ang="0">
                  <a:pos x="534" y="290"/>
                </a:cxn>
                <a:cxn ang="0">
                  <a:pos x="558" y="284"/>
                </a:cxn>
                <a:cxn ang="0">
                  <a:pos x="583" y="273"/>
                </a:cxn>
                <a:cxn ang="0">
                  <a:pos x="596" y="257"/>
                </a:cxn>
                <a:cxn ang="0">
                  <a:pos x="602" y="234"/>
                </a:cxn>
                <a:cxn ang="0">
                  <a:pos x="602" y="212"/>
                </a:cxn>
                <a:cxn ang="0">
                  <a:pos x="596" y="195"/>
                </a:cxn>
                <a:cxn ang="0">
                  <a:pos x="583" y="179"/>
                </a:cxn>
                <a:cxn ang="0">
                  <a:pos x="565" y="167"/>
                </a:cxn>
                <a:cxn ang="0">
                  <a:pos x="465" y="134"/>
                </a:cxn>
                <a:cxn ang="0">
                  <a:pos x="273" y="78"/>
                </a:cxn>
                <a:cxn ang="0">
                  <a:pos x="93" y="28"/>
                </a:cxn>
                <a:cxn ang="0">
                  <a:pos x="6" y="0"/>
                </a:cxn>
                <a:cxn ang="0">
                  <a:pos x="0" y="67"/>
                </a:cxn>
              </a:cxnLst>
              <a:rect l="0" t="0" r="r" b="b"/>
              <a:pathLst>
                <a:path w="602" h="290">
                  <a:moveTo>
                    <a:pt x="0" y="67"/>
                  </a:moveTo>
                  <a:lnTo>
                    <a:pt x="62" y="106"/>
                  </a:lnTo>
                  <a:lnTo>
                    <a:pt x="211" y="179"/>
                  </a:lnTo>
                  <a:lnTo>
                    <a:pt x="304" y="223"/>
                  </a:lnTo>
                  <a:lnTo>
                    <a:pt x="391" y="257"/>
                  </a:lnTo>
                  <a:lnTo>
                    <a:pt x="434" y="268"/>
                  </a:lnTo>
                  <a:lnTo>
                    <a:pt x="471" y="279"/>
                  </a:lnTo>
                  <a:lnTo>
                    <a:pt x="503" y="290"/>
                  </a:lnTo>
                  <a:lnTo>
                    <a:pt x="534" y="290"/>
                  </a:lnTo>
                  <a:lnTo>
                    <a:pt x="558" y="284"/>
                  </a:lnTo>
                  <a:lnTo>
                    <a:pt x="583" y="273"/>
                  </a:lnTo>
                  <a:lnTo>
                    <a:pt x="596" y="257"/>
                  </a:lnTo>
                  <a:lnTo>
                    <a:pt x="602" y="234"/>
                  </a:lnTo>
                  <a:lnTo>
                    <a:pt x="602" y="212"/>
                  </a:lnTo>
                  <a:lnTo>
                    <a:pt x="596" y="195"/>
                  </a:lnTo>
                  <a:lnTo>
                    <a:pt x="583" y="179"/>
                  </a:lnTo>
                  <a:lnTo>
                    <a:pt x="565" y="167"/>
                  </a:lnTo>
                  <a:lnTo>
                    <a:pt x="465" y="134"/>
                  </a:lnTo>
                  <a:lnTo>
                    <a:pt x="273" y="78"/>
                  </a:lnTo>
                  <a:lnTo>
                    <a:pt x="93" y="28"/>
                  </a:lnTo>
                  <a:lnTo>
                    <a:pt x="6" y="0"/>
                  </a:lnTo>
                  <a:lnTo>
                    <a:pt x="0" y="67"/>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59" name="Freeform 935"/>
            <p:cNvSpPr>
              <a:spLocks/>
            </p:cNvSpPr>
            <p:nvPr/>
          </p:nvSpPr>
          <p:spPr bwMode="auto">
            <a:xfrm>
              <a:off x="14289" y="10078"/>
              <a:ext cx="689" cy="212"/>
            </a:xfrm>
            <a:custGeom>
              <a:avLst/>
              <a:gdLst/>
              <a:ahLst/>
              <a:cxnLst>
                <a:cxn ang="0">
                  <a:pos x="87" y="61"/>
                </a:cxn>
                <a:cxn ang="0">
                  <a:pos x="149" y="89"/>
                </a:cxn>
                <a:cxn ang="0">
                  <a:pos x="298" y="145"/>
                </a:cxn>
                <a:cxn ang="0">
                  <a:pos x="391" y="178"/>
                </a:cxn>
                <a:cxn ang="0">
                  <a:pos x="478" y="200"/>
                </a:cxn>
                <a:cxn ang="0">
                  <a:pos x="515" y="206"/>
                </a:cxn>
                <a:cxn ang="0">
                  <a:pos x="552" y="212"/>
                </a:cxn>
                <a:cxn ang="0">
                  <a:pos x="589" y="212"/>
                </a:cxn>
                <a:cxn ang="0">
                  <a:pos x="614" y="206"/>
                </a:cxn>
                <a:cxn ang="0">
                  <a:pos x="639" y="200"/>
                </a:cxn>
                <a:cxn ang="0">
                  <a:pos x="658" y="195"/>
                </a:cxn>
                <a:cxn ang="0">
                  <a:pos x="670" y="184"/>
                </a:cxn>
                <a:cxn ang="0">
                  <a:pos x="682" y="173"/>
                </a:cxn>
                <a:cxn ang="0">
                  <a:pos x="689" y="145"/>
                </a:cxn>
                <a:cxn ang="0">
                  <a:pos x="689" y="122"/>
                </a:cxn>
                <a:cxn ang="0">
                  <a:pos x="676" y="100"/>
                </a:cxn>
                <a:cxn ang="0">
                  <a:pos x="651" y="83"/>
                </a:cxn>
                <a:cxn ang="0">
                  <a:pos x="633" y="67"/>
                </a:cxn>
                <a:cxn ang="0">
                  <a:pos x="608" y="67"/>
                </a:cxn>
                <a:cxn ang="0">
                  <a:pos x="571" y="72"/>
                </a:cxn>
                <a:cxn ang="0">
                  <a:pos x="558" y="78"/>
                </a:cxn>
                <a:cxn ang="0">
                  <a:pos x="552" y="83"/>
                </a:cxn>
                <a:cxn ang="0">
                  <a:pos x="552" y="95"/>
                </a:cxn>
                <a:cxn ang="0">
                  <a:pos x="552" y="106"/>
                </a:cxn>
                <a:cxn ang="0">
                  <a:pos x="546" y="111"/>
                </a:cxn>
                <a:cxn ang="0">
                  <a:pos x="533" y="117"/>
                </a:cxn>
                <a:cxn ang="0">
                  <a:pos x="509" y="117"/>
                </a:cxn>
                <a:cxn ang="0">
                  <a:pos x="459" y="117"/>
                </a:cxn>
                <a:cxn ang="0">
                  <a:pos x="378" y="106"/>
                </a:cxn>
                <a:cxn ang="0">
                  <a:pos x="267" y="78"/>
                </a:cxn>
                <a:cxn ang="0">
                  <a:pos x="112" y="28"/>
                </a:cxn>
                <a:cxn ang="0">
                  <a:pos x="43" y="5"/>
                </a:cxn>
                <a:cxn ang="0">
                  <a:pos x="12" y="0"/>
                </a:cxn>
                <a:cxn ang="0">
                  <a:pos x="6" y="0"/>
                </a:cxn>
                <a:cxn ang="0">
                  <a:pos x="0" y="0"/>
                </a:cxn>
                <a:cxn ang="0">
                  <a:pos x="6" y="5"/>
                </a:cxn>
                <a:cxn ang="0">
                  <a:pos x="12" y="11"/>
                </a:cxn>
                <a:cxn ang="0">
                  <a:pos x="56" y="44"/>
                </a:cxn>
                <a:cxn ang="0">
                  <a:pos x="87" y="61"/>
                </a:cxn>
              </a:cxnLst>
              <a:rect l="0" t="0" r="r" b="b"/>
              <a:pathLst>
                <a:path w="689" h="212">
                  <a:moveTo>
                    <a:pt x="87" y="61"/>
                  </a:moveTo>
                  <a:lnTo>
                    <a:pt x="149" y="89"/>
                  </a:lnTo>
                  <a:lnTo>
                    <a:pt x="298" y="145"/>
                  </a:lnTo>
                  <a:lnTo>
                    <a:pt x="391" y="178"/>
                  </a:lnTo>
                  <a:lnTo>
                    <a:pt x="478" y="200"/>
                  </a:lnTo>
                  <a:lnTo>
                    <a:pt x="515" y="206"/>
                  </a:lnTo>
                  <a:lnTo>
                    <a:pt x="552" y="212"/>
                  </a:lnTo>
                  <a:lnTo>
                    <a:pt x="589" y="212"/>
                  </a:lnTo>
                  <a:lnTo>
                    <a:pt x="614" y="206"/>
                  </a:lnTo>
                  <a:lnTo>
                    <a:pt x="639" y="200"/>
                  </a:lnTo>
                  <a:lnTo>
                    <a:pt x="658" y="195"/>
                  </a:lnTo>
                  <a:lnTo>
                    <a:pt x="670" y="184"/>
                  </a:lnTo>
                  <a:lnTo>
                    <a:pt x="682" y="173"/>
                  </a:lnTo>
                  <a:lnTo>
                    <a:pt x="689" y="145"/>
                  </a:lnTo>
                  <a:lnTo>
                    <a:pt x="689" y="122"/>
                  </a:lnTo>
                  <a:lnTo>
                    <a:pt x="676" y="100"/>
                  </a:lnTo>
                  <a:lnTo>
                    <a:pt x="651" y="83"/>
                  </a:lnTo>
                  <a:lnTo>
                    <a:pt x="633" y="67"/>
                  </a:lnTo>
                  <a:lnTo>
                    <a:pt x="608" y="67"/>
                  </a:lnTo>
                  <a:lnTo>
                    <a:pt x="571" y="72"/>
                  </a:lnTo>
                  <a:lnTo>
                    <a:pt x="558" y="78"/>
                  </a:lnTo>
                  <a:lnTo>
                    <a:pt x="552" y="83"/>
                  </a:lnTo>
                  <a:lnTo>
                    <a:pt x="552" y="95"/>
                  </a:lnTo>
                  <a:lnTo>
                    <a:pt x="552" y="106"/>
                  </a:lnTo>
                  <a:lnTo>
                    <a:pt x="546" y="111"/>
                  </a:lnTo>
                  <a:lnTo>
                    <a:pt x="533" y="117"/>
                  </a:lnTo>
                  <a:lnTo>
                    <a:pt x="509" y="117"/>
                  </a:lnTo>
                  <a:lnTo>
                    <a:pt x="459" y="117"/>
                  </a:lnTo>
                  <a:lnTo>
                    <a:pt x="378" y="106"/>
                  </a:lnTo>
                  <a:lnTo>
                    <a:pt x="267" y="78"/>
                  </a:lnTo>
                  <a:lnTo>
                    <a:pt x="112" y="28"/>
                  </a:lnTo>
                  <a:lnTo>
                    <a:pt x="43" y="5"/>
                  </a:lnTo>
                  <a:lnTo>
                    <a:pt x="12" y="0"/>
                  </a:lnTo>
                  <a:lnTo>
                    <a:pt x="6" y="0"/>
                  </a:lnTo>
                  <a:lnTo>
                    <a:pt x="0" y="0"/>
                  </a:lnTo>
                  <a:lnTo>
                    <a:pt x="6" y="5"/>
                  </a:lnTo>
                  <a:lnTo>
                    <a:pt x="12" y="11"/>
                  </a:lnTo>
                  <a:lnTo>
                    <a:pt x="56" y="44"/>
                  </a:lnTo>
                  <a:lnTo>
                    <a:pt x="87" y="61"/>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60" name="Freeform 936"/>
            <p:cNvSpPr>
              <a:spLocks/>
            </p:cNvSpPr>
            <p:nvPr/>
          </p:nvSpPr>
          <p:spPr bwMode="auto">
            <a:xfrm>
              <a:off x="14289" y="10078"/>
              <a:ext cx="689" cy="212"/>
            </a:xfrm>
            <a:custGeom>
              <a:avLst/>
              <a:gdLst/>
              <a:ahLst/>
              <a:cxnLst>
                <a:cxn ang="0">
                  <a:pos x="87" y="61"/>
                </a:cxn>
                <a:cxn ang="0">
                  <a:pos x="149" y="89"/>
                </a:cxn>
                <a:cxn ang="0">
                  <a:pos x="298" y="145"/>
                </a:cxn>
                <a:cxn ang="0">
                  <a:pos x="391" y="178"/>
                </a:cxn>
                <a:cxn ang="0">
                  <a:pos x="478" y="200"/>
                </a:cxn>
                <a:cxn ang="0">
                  <a:pos x="515" y="206"/>
                </a:cxn>
                <a:cxn ang="0">
                  <a:pos x="552" y="212"/>
                </a:cxn>
                <a:cxn ang="0">
                  <a:pos x="589" y="212"/>
                </a:cxn>
                <a:cxn ang="0">
                  <a:pos x="614" y="206"/>
                </a:cxn>
                <a:cxn ang="0">
                  <a:pos x="639" y="200"/>
                </a:cxn>
                <a:cxn ang="0">
                  <a:pos x="658" y="195"/>
                </a:cxn>
                <a:cxn ang="0">
                  <a:pos x="670" y="184"/>
                </a:cxn>
                <a:cxn ang="0">
                  <a:pos x="682" y="173"/>
                </a:cxn>
                <a:cxn ang="0">
                  <a:pos x="689" y="145"/>
                </a:cxn>
                <a:cxn ang="0">
                  <a:pos x="689" y="122"/>
                </a:cxn>
                <a:cxn ang="0">
                  <a:pos x="676" y="100"/>
                </a:cxn>
                <a:cxn ang="0">
                  <a:pos x="651" y="83"/>
                </a:cxn>
                <a:cxn ang="0">
                  <a:pos x="633" y="67"/>
                </a:cxn>
                <a:cxn ang="0">
                  <a:pos x="608" y="67"/>
                </a:cxn>
                <a:cxn ang="0">
                  <a:pos x="571" y="72"/>
                </a:cxn>
                <a:cxn ang="0">
                  <a:pos x="558" y="78"/>
                </a:cxn>
                <a:cxn ang="0">
                  <a:pos x="552" y="83"/>
                </a:cxn>
                <a:cxn ang="0">
                  <a:pos x="552" y="95"/>
                </a:cxn>
                <a:cxn ang="0">
                  <a:pos x="552" y="106"/>
                </a:cxn>
                <a:cxn ang="0">
                  <a:pos x="546" y="111"/>
                </a:cxn>
                <a:cxn ang="0">
                  <a:pos x="533" y="117"/>
                </a:cxn>
                <a:cxn ang="0">
                  <a:pos x="509" y="117"/>
                </a:cxn>
                <a:cxn ang="0">
                  <a:pos x="459" y="117"/>
                </a:cxn>
                <a:cxn ang="0">
                  <a:pos x="378" y="106"/>
                </a:cxn>
                <a:cxn ang="0">
                  <a:pos x="267" y="78"/>
                </a:cxn>
                <a:cxn ang="0">
                  <a:pos x="112" y="28"/>
                </a:cxn>
                <a:cxn ang="0">
                  <a:pos x="43" y="5"/>
                </a:cxn>
                <a:cxn ang="0">
                  <a:pos x="12" y="0"/>
                </a:cxn>
                <a:cxn ang="0">
                  <a:pos x="6" y="0"/>
                </a:cxn>
                <a:cxn ang="0">
                  <a:pos x="0" y="0"/>
                </a:cxn>
                <a:cxn ang="0">
                  <a:pos x="6" y="5"/>
                </a:cxn>
                <a:cxn ang="0">
                  <a:pos x="12" y="11"/>
                </a:cxn>
                <a:cxn ang="0">
                  <a:pos x="56" y="44"/>
                </a:cxn>
                <a:cxn ang="0">
                  <a:pos x="87" y="61"/>
                </a:cxn>
              </a:cxnLst>
              <a:rect l="0" t="0" r="r" b="b"/>
              <a:pathLst>
                <a:path w="689" h="212">
                  <a:moveTo>
                    <a:pt x="87" y="61"/>
                  </a:moveTo>
                  <a:lnTo>
                    <a:pt x="149" y="89"/>
                  </a:lnTo>
                  <a:lnTo>
                    <a:pt x="298" y="145"/>
                  </a:lnTo>
                  <a:lnTo>
                    <a:pt x="391" y="178"/>
                  </a:lnTo>
                  <a:lnTo>
                    <a:pt x="478" y="200"/>
                  </a:lnTo>
                  <a:lnTo>
                    <a:pt x="515" y="206"/>
                  </a:lnTo>
                  <a:lnTo>
                    <a:pt x="552" y="212"/>
                  </a:lnTo>
                  <a:lnTo>
                    <a:pt x="589" y="212"/>
                  </a:lnTo>
                  <a:lnTo>
                    <a:pt x="614" y="206"/>
                  </a:lnTo>
                  <a:lnTo>
                    <a:pt x="639" y="200"/>
                  </a:lnTo>
                  <a:lnTo>
                    <a:pt x="658" y="195"/>
                  </a:lnTo>
                  <a:lnTo>
                    <a:pt x="670" y="184"/>
                  </a:lnTo>
                  <a:lnTo>
                    <a:pt x="682" y="173"/>
                  </a:lnTo>
                  <a:lnTo>
                    <a:pt x="689" y="145"/>
                  </a:lnTo>
                  <a:lnTo>
                    <a:pt x="689" y="122"/>
                  </a:lnTo>
                  <a:lnTo>
                    <a:pt x="676" y="100"/>
                  </a:lnTo>
                  <a:lnTo>
                    <a:pt x="651" y="83"/>
                  </a:lnTo>
                  <a:lnTo>
                    <a:pt x="633" y="67"/>
                  </a:lnTo>
                  <a:lnTo>
                    <a:pt x="608" y="67"/>
                  </a:lnTo>
                  <a:lnTo>
                    <a:pt x="571" y="72"/>
                  </a:lnTo>
                  <a:lnTo>
                    <a:pt x="558" y="78"/>
                  </a:lnTo>
                  <a:lnTo>
                    <a:pt x="552" y="83"/>
                  </a:lnTo>
                  <a:lnTo>
                    <a:pt x="552" y="95"/>
                  </a:lnTo>
                  <a:lnTo>
                    <a:pt x="552" y="106"/>
                  </a:lnTo>
                  <a:lnTo>
                    <a:pt x="546" y="111"/>
                  </a:lnTo>
                  <a:lnTo>
                    <a:pt x="533" y="117"/>
                  </a:lnTo>
                  <a:lnTo>
                    <a:pt x="509" y="117"/>
                  </a:lnTo>
                  <a:lnTo>
                    <a:pt x="459" y="117"/>
                  </a:lnTo>
                  <a:lnTo>
                    <a:pt x="378" y="106"/>
                  </a:lnTo>
                  <a:lnTo>
                    <a:pt x="267" y="78"/>
                  </a:lnTo>
                  <a:lnTo>
                    <a:pt x="112" y="28"/>
                  </a:lnTo>
                  <a:lnTo>
                    <a:pt x="43" y="5"/>
                  </a:lnTo>
                  <a:lnTo>
                    <a:pt x="12" y="0"/>
                  </a:lnTo>
                  <a:lnTo>
                    <a:pt x="6" y="0"/>
                  </a:lnTo>
                  <a:lnTo>
                    <a:pt x="0" y="0"/>
                  </a:lnTo>
                  <a:lnTo>
                    <a:pt x="6" y="5"/>
                  </a:lnTo>
                  <a:lnTo>
                    <a:pt x="12" y="11"/>
                  </a:lnTo>
                  <a:lnTo>
                    <a:pt x="56" y="44"/>
                  </a:lnTo>
                  <a:lnTo>
                    <a:pt x="87" y="61"/>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61" name="Freeform 937"/>
            <p:cNvSpPr>
              <a:spLocks/>
            </p:cNvSpPr>
            <p:nvPr/>
          </p:nvSpPr>
          <p:spPr bwMode="auto">
            <a:xfrm>
              <a:off x="14314" y="10239"/>
              <a:ext cx="384" cy="541"/>
            </a:xfrm>
            <a:custGeom>
              <a:avLst/>
              <a:gdLst/>
              <a:ahLst/>
              <a:cxnLst>
                <a:cxn ang="0">
                  <a:pos x="68" y="0"/>
                </a:cxn>
                <a:cxn ang="0">
                  <a:pos x="118" y="62"/>
                </a:cxn>
                <a:cxn ang="0">
                  <a:pos x="223" y="195"/>
                </a:cxn>
                <a:cxn ang="0">
                  <a:pos x="285" y="273"/>
                </a:cxn>
                <a:cxn ang="0">
                  <a:pos x="335" y="352"/>
                </a:cxn>
                <a:cxn ang="0">
                  <a:pos x="353" y="391"/>
                </a:cxn>
                <a:cxn ang="0">
                  <a:pos x="372" y="424"/>
                </a:cxn>
                <a:cxn ang="0">
                  <a:pos x="378" y="452"/>
                </a:cxn>
                <a:cxn ang="0">
                  <a:pos x="384" y="480"/>
                </a:cxn>
                <a:cxn ang="0">
                  <a:pos x="378" y="502"/>
                </a:cxn>
                <a:cxn ang="0">
                  <a:pos x="366" y="524"/>
                </a:cxn>
                <a:cxn ang="0">
                  <a:pos x="341" y="535"/>
                </a:cxn>
                <a:cxn ang="0">
                  <a:pos x="322" y="541"/>
                </a:cxn>
                <a:cxn ang="0">
                  <a:pos x="298" y="541"/>
                </a:cxn>
                <a:cxn ang="0">
                  <a:pos x="273" y="535"/>
                </a:cxn>
                <a:cxn ang="0">
                  <a:pos x="254" y="524"/>
                </a:cxn>
                <a:cxn ang="0">
                  <a:pos x="242" y="508"/>
                </a:cxn>
                <a:cxn ang="0">
                  <a:pos x="198" y="418"/>
                </a:cxn>
                <a:cxn ang="0">
                  <a:pos x="118" y="246"/>
                </a:cxn>
                <a:cxn ang="0">
                  <a:pos x="37" y="84"/>
                </a:cxn>
                <a:cxn ang="0">
                  <a:pos x="0" y="12"/>
                </a:cxn>
                <a:cxn ang="0">
                  <a:pos x="68" y="0"/>
                </a:cxn>
              </a:cxnLst>
              <a:rect l="0" t="0" r="r" b="b"/>
              <a:pathLst>
                <a:path w="384" h="541">
                  <a:moveTo>
                    <a:pt x="68" y="0"/>
                  </a:moveTo>
                  <a:lnTo>
                    <a:pt x="118" y="62"/>
                  </a:lnTo>
                  <a:lnTo>
                    <a:pt x="223" y="195"/>
                  </a:lnTo>
                  <a:lnTo>
                    <a:pt x="285" y="273"/>
                  </a:lnTo>
                  <a:lnTo>
                    <a:pt x="335" y="352"/>
                  </a:lnTo>
                  <a:lnTo>
                    <a:pt x="353" y="391"/>
                  </a:lnTo>
                  <a:lnTo>
                    <a:pt x="372" y="424"/>
                  </a:lnTo>
                  <a:lnTo>
                    <a:pt x="378" y="452"/>
                  </a:lnTo>
                  <a:lnTo>
                    <a:pt x="384" y="480"/>
                  </a:lnTo>
                  <a:lnTo>
                    <a:pt x="378" y="502"/>
                  </a:lnTo>
                  <a:lnTo>
                    <a:pt x="366" y="524"/>
                  </a:lnTo>
                  <a:lnTo>
                    <a:pt x="341" y="535"/>
                  </a:lnTo>
                  <a:lnTo>
                    <a:pt x="322" y="541"/>
                  </a:lnTo>
                  <a:lnTo>
                    <a:pt x="298" y="541"/>
                  </a:lnTo>
                  <a:lnTo>
                    <a:pt x="273" y="535"/>
                  </a:lnTo>
                  <a:lnTo>
                    <a:pt x="254" y="524"/>
                  </a:lnTo>
                  <a:lnTo>
                    <a:pt x="242" y="508"/>
                  </a:lnTo>
                  <a:lnTo>
                    <a:pt x="198" y="418"/>
                  </a:lnTo>
                  <a:lnTo>
                    <a:pt x="118" y="246"/>
                  </a:lnTo>
                  <a:lnTo>
                    <a:pt x="37" y="84"/>
                  </a:lnTo>
                  <a:lnTo>
                    <a:pt x="0" y="12"/>
                  </a:lnTo>
                  <a:lnTo>
                    <a:pt x="68" y="0"/>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62" name="Freeform 938"/>
            <p:cNvSpPr>
              <a:spLocks/>
            </p:cNvSpPr>
            <p:nvPr/>
          </p:nvSpPr>
          <p:spPr bwMode="auto">
            <a:xfrm>
              <a:off x="14314" y="10239"/>
              <a:ext cx="384" cy="541"/>
            </a:xfrm>
            <a:custGeom>
              <a:avLst/>
              <a:gdLst/>
              <a:ahLst/>
              <a:cxnLst>
                <a:cxn ang="0">
                  <a:pos x="68" y="0"/>
                </a:cxn>
                <a:cxn ang="0">
                  <a:pos x="118" y="62"/>
                </a:cxn>
                <a:cxn ang="0">
                  <a:pos x="223" y="195"/>
                </a:cxn>
                <a:cxn ang="0">
                  <a:pos x="285" y="273"/>
                </a:cxn>
                <a:cxn ang="0">
                  <a:pos x="335" y="352"/>
                </a:cxn>
                <a:cxn ang="0">
                  <a:pos x="353" y="391"/>
                </a:cxn>
                <a:cxn ang="0">
                  <a:pos x="372" y="424"/>
                </a:cxn>
                <a:cxn ang="0">
                  <a:pos x="378" y="452"/>
                </a:cxn>
                <a:cxn ang="0">
                  <a:pos x="384" y="480"/>
                </a:cxn>
                <a:cxn ang="0">
                  <a:pos x="378" y="502"/>
                </a:cxn>
                <a:cxn ang="0">
                  <a:pos x="366" y="524"/>
                </a:cxn>
                <a:cxn ang="0">
                  <a:pos x="341" y="535"/>
                </a:cxn>
                <a:cxn ang="0">
                  <a:pos x="322" y="541"/>
                </a:cxn>
                <a:cxn ang="0">
                  <a:pos x="298" y="541"/>
                </a:cxn>
                <a:cxn ang="0">
                  <a:pos x="273" y="535"/>
                </a:cxn>
                <a:cxn ang="0">
                  <a:pos x="254" y="524"/>
                </a:cxn>
                <a:cxn ang="0">
                  <a:pos x="242" y="508"/>
                </a:cxn>
                <a:cxn ang="0">
                  <a:pos x="198" y="418"/>
                </a:cxn>
                <a:cxn ang="0">
                  <a:pos x="118" y="246"/>
                </a:cxn>
                <a:cxn ang="0">
                  <a:pos x="37" y="84"/>
                </a:cxn>
                <a:cxn ang="0">
                  <a:pos x="0" y="12"/>
                </a:cxn>
                <a:cxn ang="0">
                  <a:pos x="68" y="0"/>
                </a:cxn>
              </a:cxnLst>
              <a:rect l="0" t="0" r="r" b="b"/>
              <a:pathLst>
                <a:path w="384" h="541">
                  <a:moveTo>
                    <a:pt x="68" y="0"/>
                  </a:moveTo>
                  <a:lnTo>
                    <a:pt x="118" y="62"/>
                  </a:lnTo>
                  <a:lnTo>
                    <a:pt x="223" y="195"/>
                  </a:lnTo>
                  <a:lnTo>
                    <a:pt x="285" y="273"/>
                  </a:lnTo>
                  <a:lnTo>
                    <a:pt x="335" y="352"/>
                  </a:lnTo>
                  <a:lnTo>
                    <a:pt x="353" y="391"/>
                  </a:lnTo>
                  <a:lnTo>
                    <a:pt x="372" y="424"/>
                  </a:lnTo>
                  <a:lnTo>
                    <a:pt x="378" y="452"/>
                  </a:lnTo>
                  <a:lnTo>
                    <a:pt x="384" y="480"/>
                  </a:lnTo>
                  <a:lnTo>
                    <a:pt x="378" y="502"/>
                  </a:lnTo>
                  <a:lnTo>
                    <a:pt x="366" y="524"/>
                  </a:lnTo>
                  <a:lnTo>
                    <a:pt x="341" y="535"/>
                  </a:lnTo>
                  <a:lnTo>
                    <a:pt x="322" y="541"/>
                  </a:lnTo>
                  <a:lnTo>
                    <a:pt x="298" y="541"/>
                  </a:lnTo>
                  <a:lnTo>
                    <a:pt x="273" y="535"/>
                  </a:lnTo>
                  <a:lnTo>
                    <a:pt x="254" y="524"/>
                  </a:lnTo>
                  <a:lnTo>
                    <a:pt x="242" y="508"/>
                  </a:lnTo>
                  <a:lnTo>
                    <a:pt x="198" y="418"/>
                  </a:lnTo>
                  <a:lnTo>
                    <a:pt x="118" y="246"/>
                  </a:lnTo>
                  <a:lnTo>
                    <a:pt x="37" y="84"/>
                  </a:lnTo>
                  <a:lnTo>
                    <a:pt x="0" y="12"/>
                  </a:lnTo>
                  <a:lnTo>
                    <a:pt x="68" y="0"/>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63" name="Freeform 939"/>
            <p:cNvSpPr>
              <a:spLocks/>
            </p:cNvSpPr>
            <p:nvPr/>
          </p:nvSpPr>
          <p:spPr bwMode="auto">
            <a:xfrm>
              <a:off x="14245" y="10234"/>
              <a:ext cx="311" cy="546"/>
            </a:xfrm>
            <a:custGeom>
              <a:avLst/>
              <a:gdLst/>
              <a:ahLst/>
              <a:cxnLst>
                <a:cxn ang="0">
                  <a:pos x="75" y="0"/>
                </a:cxn>
                <a:cxn ang="0">
                  <a:pos x="112" y="61"/>
                </a:cxn>
                <a:cxn ang="0">
                  <a:pos x="193" y="195"/>
                </a:cxn>
                <a:cxn ang="0">
                  <a:pos x="236" y="278"/>
                </a:cxn>
                <a:cxn ang="0">
                  <a:pos x="273" y="357"/>
                </a:cxn>
                <a:cxn ang="0">
                  <a:pos x="292" y="396"/>
                </a:cxn>
                <a:cxn ang="0">
                  <a:pos x="304" y="429"/>
                </a:cxn>
                <a:cxn ang="0">
                  <a:pos x="311" y="457"/>
                </a:cxn>
                <a:cxn ang="0">
                  <a:pos x="311" y="485"/>
                </a:cxn>
                <a:cxn ang="0">
                  <a:pos x="304" y="507"/>
                </a:cxn>
                <a:cxn ang="0">
                  <a:pos x="292" y="529"/>
                </a:cxn>
                <a:cxn ang="0">
                  <a:pos x="273" y="540"/>
                </a:cxn>
                <a:cxn ang="0">
                  <a:pos x="249" y="546"/>
                </a:cxn>
                <a:cxn ang="0">
                  <a:pos x="224" y="546"/>
                </a:cxn>
                <a:cxn ang="0">
                  <a:pos x="205" y="540"/>
                </a:cxn>
                <a:cxn ang="0">
                  <a:pos x="187" y="529"/>
                </a:cxn>
                <a:cxn ang="0">
                  <a:pos x="174" y="513"/>
                </a:cxn>
                <a:cxn ang="0">
                  <a:pos x="143" y="423"/>
                </a:cxn>
                <a:cxn ang="0">
                  <a:pos x="81" y="251"/>
                </a:cxn>
                <a:cxn ang="0">
                  <a:pos x="25" y="83"/>
                </a:cxn>
                <a:cxn ang="0">
                  <a:pos x="0" y="11"/>
                </a:cxn>
                <a:cxn ang="0">
                  <a:pos x="75" y="0"/>
                </a:cxn>
              </a:cxnLst>
              <a:rect l="0" t="0" r="r" b="b"/>
              <a:pathLst>
                <a:path w="311" h="546">
                  <a:moveTo>
                    <a:pt x="75" y="0"/>
                  </a:moveTo>
                  <a:lnTo>
                    <a:pt x="112" y="61"/>
                  </a:lnTo>
                  <a:lnTo>
                    <a:pt x="193" y="195"/>
                  </a:lnTo>
                  <a:lnTo>
                    <a:pt x="236" y="278"/>
                  </a:lnTo>
                  <a:lnTo>
                    <a:pt x="273" y="357"/>
                  </a:lnTo>
                  <a:lnTo>
                    <a:pt x="292" y="396"/>
                  </a:lnTo>
                  <a:lnTo>
                    <a:pt x="304" y="429"/>
                  </a:lnTo>
                  <a:lnTo>
                    <a:pt x="311" y="457"/>
                  </a:lnTo>
                  <a:lnTo>
                    <a:pt x="311" y="485"/>
                  </a:lnTo>
                  <a:lnTo>
                    <a:pt x="304" y="507"/>
                  </a:lnTo>
                  <a:lnTo>
                    <a:pt x="292" y="529"/>
                  </a:lnTo>
                  <a:lnTo>
                    <a:pt x="273" y="540"/>
                  </a:lnTo>
                  <a:lnTo>
                    <a:pt x="249" y="546"/>
                  </a:lnTo>
                  <a:lnTo>
                    <a:pt x="224" y="546"/>
                  </a:lnTo>
                  <a:lnTo>
                    <a:pt x="205" y="540"/>
                  </a:lnTo>
                  <a:lnTo>
                    <a:pt x="187" y="529"/>
                  </a:lnTo>
                  <a:lnTo>
                    <a:pt x="174" y="513"/>
                  </a:lnTo>
                  <a:lnTo>
                    <a:pt x="143" y="423"/>
                  </a:lnTo>
                  <a:lnTo>
                    <a:pt x="81" y="251"/>
                  </a:lnTo>
                  <a:lnTo>
                    <a:pt x="25" y="83"/>
                  </a:lnTo>
                  <a:lnTo>
                    <a:pt x="0" y="11"/>
                  </a:lnTo>
                  <a:lnTo>
                    <a:pt x="75" y="0"/>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64" name="Freeform 940"/>
            <p:cNvSpPr>
              <a:spLocks/>
            </p:cNvSpPr>
            <p:nvPr/>
          </p:nvSpPr>
          <p:spPr bwMode="auto">
            <a:xfrm>
              <a:off x="14245" y="10234"/>
              <a:ext cx="311" cy="546"/>
            </a:xfrm>
            <a:custGeom>
              <a:avLst/>
              <a:gdLst/>
              <a:ahLst/>
              <a:cxnLst>
                <a:cxn ang="0">
                  <a:pos x="75" y="0"/>
                </a:cxn>
                <a:cxn ang="0">
                  <a:pos x="112" y="61"/>
                </a:cxn>
                <a:cxn ang="0">
                  <a:pos x="193" y="195"/>
                </a:cxn>
                <a:cxn ang="0">
                  <a:pos x="236" y="278"/>
                </a:cxn>
                <a:cxn ang="0">
                  <a:pos x="273" y="357"/>
                </a:cxn>
                <a:cxn ang="0">
                  <a:pos x="292" y="396"/>
                </a:cxn>
                <a:cxn ang="0">
                  <a:pos x="304" y="429"/>
                </a:cxn>
                <a:cxn ang="0">
                  <a:pos x="311" y="457"/>
                </a:cxn>
                <a:cxn ang="0">
                  <a:pos x="311" y="485"/>
                </a:cxn>
                <a:cxn ang="0">
                  <a:pos x="304" y="507"/>
                </a:cxn>
                <a:cxn ang="0">
                  <a:pos x="292" y="529"/>
                </a:cxn>
                <a:cxn ang="0">
                  <a:pos x="273" y="540"/>
                </a:cxn>
                <a:cxn ang="0">
                  <a:pos x="249" y="546"/>
                </a:cxn>
                <a:cxn ang="0">
                  <a:pos x="224" y="546"/>
                </a:cxn>
                <a:cxn ang="0">
                  <a:pos x="205" y="540"/>
                </a:cxn>
                <a:cxn ang="0">
                  <a:pos x="187" y="529"/>
                </a:cxn>
                <a:cxn ang="0">
                  <a:pos x="174" y="513"/>
                </a:cxn>
                <a:cxn ang="0">
                  <a:pos x="143" y="423"/>
                </a:cxn>
                <a:cxn ang="0">
                  <a:pos x="81" y="251"/>
                </a:cxn>
                <a:cxn ang="0">
                  <a:pos x="25" y="83"/>
                </a:cxn>
                <a:cxn ang="0">
                  <a:pos x="0" y="11"/>
                </a:cxn>
                <a:cxn ang="0">
                  <a:pos x="75" y="0"/>
                </a:cxn>
              </a:cxnLst>
              <a:rect l="0" t="0" r="r" b="b"/>
              <a:pathLst>
                <a:path w="311" h="546">
                  <a:moveTo>
                    <a:pt x="75" y="0"/>
                  </a:moveTo>
                  <a:lnTo>
                    <a:pt x="112" y="61"/>
                  </a:lnTo>
                  <a:lnTo>
                    <a:pt x="193" y="195"/>
                  </a:lnTo>
                  <a:lnTo>
                    <a:pt x="236" y="278"/>
                  </a:lnTo>
                  <a:lnTo>
                    <a:pt x="273" y="357"/>
                  </a:lnTo>
                  <a:lnTo>
                    <a:pt x="292" y="396"/>
                  </a:lnTo>
                  <a:lnTo>
                    <a:pt x="304" y="429"/>
                  </a:lnTo>
                  <a:lnTo>
                    <a:pt x="311" y="457"/>
                  </a:lnTo>
                  <a:lnTo>
                    <a:pt x="311" y="485"/>
                  </a:lnTo>
                  <a:lnTo>
                    <a:pt x="304" y="507"/>
                  </a:lnTo>
                  <a:lnTo>
                    <a:pt x="292" y="529"/>
                  </a:lnTo>
                  <a:lnTo>
                    <a:pt x="273" y="540"/>
                  </a:lnTo>
                  <a:lnTo>
                    <a:pt x="249" y="546"/>
                  </a:lnTo>
                  <a:lnTo>
                    <a:pt x="224" y="546"/>
                  </a:lnTo>
                  <a:lnTo>
                    <a:pt x="205" y="540"/>
                  </a:lnTo>
                  <a:lnTo>
                    <a:pt x="187" y="529"/>
                  </a:lnTo>
                  <a:lnTo>
                    <a:pt x="174" y="513"/>
                  </a:lnTo>
                  <a:lnTo>
                    <a:pt x="143" y="423"/>
                  </a:lnTo>
                  <a:lnTo>
                    <a:pt x="81" y="251"/>
                  </a:lnTo>
                  <a:lnTo>
                    <a:pt x="25" y="83"/>
                  </a:lnTo>
                  <a:lnTo>
                    <a:pt x="0" y="11"/>
                  </a:lnTo>
                  <a:lnTo>
                    <a:pt x="75" y="0"/>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65" name="Freeform 941"/>
            <p:cNvSpPr>
              <a:spLocks/>
            </p:cNvSpPr>
            <p:nvPr/>
          </p:nvSpPr>
          <p:spPr bwMode="auto">
            <a:xfrm>
              <a:off x="14202" y="10156"/>
              <a:ext cx="236" cy="618"/>
            </a:xfrm>
            <a:custGeom>
              <a:avLst/>
              <a:gdLst/>
              <a:ahLst/>
              <a:cxnLst>
                <a:cxn ang="0">
                  <a:pos x="68" y="78"/>
                </a:cxn>
                <a:cxn ang="0">
                  <a:pos x="99" y="134"/>
                </a:cxn>
                <a:cxn ang="0">
                  <a:pos x="161" y="267"/>
                </a:cxn>
                <a:cxn ang="0">
                  <a:pos x="192" y="351"/>
                </a:cxn>
                <a:cxn ang="0">
                  <a:pos x="217" y="429"/>
                </a:cxn>
                <a:cxn ang="0">
                  <a:pos x="230" y="462"/>
                </a:cxn>
                <a:cxn ang="0">
                  <a:pos x="230" y="496"/>
                </a:cxn>
                <a:cxn ang="0">
                  <a:pos x="236" y="529"/>
                </a:cxn>
                <a:cxn ang="0">
                  <a:pos x="230" y="552"/>
                </a:cxn>
                <a:cxn ang="0">
                  <a:pos x="217" y="574"/>
                </a:cxn>
                <a:cxn ang="0">
                  <a:pos x="211" y="591"/>
                </a:cxn>
                <a:cxn ang="0">
                  <a:pos x="199" y="602"/>
                </a:cxn>
                <a:cxn ang="0">
                  <a:pos x="186" y="613"/>
                </a:cxn>
                <a:cxn ang="0">
                  <a:pos x="155" y="618"/>
                </a:cxn>
                <a:cxn ang="0">
                  <a:pos x="130" y="613"/>
                </a:cxn>
                <a:cxn ang="0">
                  <a:pos x="106" y="602"/>
                </a:cxn>
                <a:cxn ang="0">
                  <a:pos x="87" y="585"/>
                </a:cxn>
                <a:cxn ang="0">
                  <a:pos x="68" y="563"/>
                </a:cxn>
                <a:cxn ang="0">
                  <a:pos x="68" y="546"/>
                </a:cxn>
                <a:cxn ang="0">
                  <a:pos x="75" y="513"/>
                </a:cxn>
                <a:cxn ang="0">
                  <a:pos x="81" y="496"/>
                </a:cxn>
                <a:cxn ang="0">
                  <a:pos x="93" y="496"/>
                </a:cxn>
                <a:cxn ang="0">
                  <a:pos x="106" y="496"/>
                </a:cxn>
                <a:cxn ang="0">
                  <a:pos x="118" y="496"/>
                </a:cxn>
                <a:cxn ang="0">
                  <a:pos x="118" y="490"/>
                </a:cxn>
                <a:cxn ang="0">
                  <a:pos x="124" y="474"/>
                </a:cxn>
                <a:cxn ang="0">
                  <a:pos x="124" y="451"/>
                </a:cxn>
                <a:cxn ang="0">
                  <a:pos x="124" y="412"/>
                </a:cxn>
                <a:cxn ang="0">
                  <a:pos x="112" y="340"/>
                </a:cxn>
                <a:cxn ang="0">
                  <a:pos x="87" y="234"/>
                </a:cxn>
                <a:cxn ang="0">
                  <a:pos x="31" y="95"/>
                </a:cxn>
                <a:cxn ang="0">
                  <a:pos x="6" y="33"/>
                </a:cxn>
                <a:cxn ang="0">
                  <a:pos x="0" y="5"/>
                </a:cxn>
                <a:cxn ang="0">
                  <a:pos x="0" y="0"/>
                </a:cxn>
                <a:cxn ang="0">
                  <a:pos x="6" y="0"/>
                </a:cxn>
                <a:cxn ang="0">
                  <a:pos x="12" y="0"/>
                </a:cxn>
                <a:cxn ang="0">
                  <a:pos x="19" y="5"/>
                </a:cxn>
                <a:cxn ang="0">
                  <a:pos x="50" y="50"/>
                </a:cxn>
                <a:cxn ang="0">
                  <a:pos x="68" y="78"/>
                </a:cxn>
              </a:cxnLst>
              <a:rect l="0" t="0" r="r" b="b"/>
              <a:pathLst>
                <a:path w="236" h="618">
                  <a:moveTo>
                    <a:pt x="68" y="78"/>
                  </a:moveTo>
                  <a:lnTo>
                    <a:pt x="99" y="134"/>
                  </a:lnTo>
                  <a:lnTo>
                    <a:pt x="161" y="267"/>
                  </a:lnTo>
                  <a:lnTo>
                    <a:pt x="192" y="351"/>
                  </a:lnTo>
                  <a:lnTo>
                    <a:pt x="217" y="429"/>
                  </a:lnTo>
                  <a:lnTo>
                    <a:pt x="230" y="462"/>
                  </a:lnTo>
                  <a:lnTo>
                    <a:pt x="230" y="496"/>
                  </a:lnTo>
                  <a:lnTo>
                    <a:pt x="236" y="529"/>
                  </a:lnTo>
                  <a:lnTo>
                    <a:pt x="230" y="552"/>
                  </a:lnTo>
                  <a:lnTo>
                    <a:pt x="217" y="574"/>
                  </a:lnTo>
                  <a:lnTo>
                    <a:pt x="211" y="591"/>
                  </a:lnTo>
                  <a:lnTo>
                    <a:pt x="199" y="602"/>
                  </a:lnTo>
                  <a:lnTo>
                    <a:pt x="186" y="613"/>
                  </a:lnTo>
                  <a:lnTo>
                    <a:pt x="155" y="618"/>
                  </a:lnTo>
                  <a:lnTo>
                    <a:pt x="130" y="613"/>
                  </a:lnTo>
                  <a:lnTo>
                    <a:pt x="106" y="602"/>
                  </a:lnTo>
                  <a:lnTo>
                    <a:pt x="87" y="585"/>
                  </a:lnTo>
                  <a:lnTo>
                    <a:pt x="68" y="563"/>
                  </a:lnTo>
                  <a:lnTo>
                    <a:pt x="68" y="546"/>
                  </a:lnTo>
                  <a:lnTo>
                    <a:pt x="75" y="513"/>
                  </a:lnTo>
                  <a:lnTo>
                    <a:pt x="81" y="496"/>
                  </a:lnTo>
                  <a:lnTo>
                    <a:pt x="93" y="496"/>
                  </a:lnTo>
                  <a:lnTo>
                    <a:pt x="106" y="496"/>
                  </a:lnTo>
                  <a:lnTo>
                    <a:pt x="118" y="496"/>
                  </a:lnTo>
                  <a:lnTo>
                    <a:pt x="118" y="490"/>
                  </a:lnTo>
                  <a:lnTo>
                    <a:pt x="124" y="474"/>
                  </a:lnTo>
                  <a:lnTo>
                    <a:pt x="124" y="451"/>
                  </a:lnTo>
                  <a:lnTo>
                    <a:pt x="124" y="412"/>
                  </a:lnTo>
                  <a:lnTo>
                    <a:pt x="112" y="340"/>
                  </a:lnTo>
                  <a:lnTo>
                    <a:pt x="87" y="234"/>
                  </a:lnTo>
                  <a:lnTo>
                    <a:pt x="31" y="95"/>
                  </a:lnTo>
                  <a:lnTo>
                    <a:pt x="6" y="33"/>
                  </a:lnTo>
                  <a:lnTo>
                    <a:pt x="0" y="5"/>
                  </a:lnTo>
                  <a:lnTo>
                    <a:pt x="0" y="0"/>
                  </a:lnTo>
                  <a:lnTo>
                    <a:pt x="6" y="0"/>
                  </a:lnTo>
                  <a:lnTo>
                    <a:pt x="12" y="0"/>
                  </a:lnTo>
                  <a:lnTo>
                    <a:pt x="19" y="5"/>
                  </a:lnTo>
                  <a:lnTo>
                    <a:pt x="50" y="50"/>
                  </a:lnTo>
                  <a:lnTo>
                    <a:pt x="68" y="78"/>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66" name="Freeform 942"/>
            <p:cNvSpPr>
              <a:spLocks/>
            </p:cNvSpPr>
            <p:nvPr/>
          </p:nvSpPr>
          <p:spPr bwMode="auto">
            <a:xfrm>
              <a:off x="14202" y="10156"/>
              <a:ext cx="236" cy="618"/>
            </a:xfrm>
            <a:custGeom>
              <a:avLst/>
              <a:gdLst/>
              <a:ahLst/>
              <a:cxnLst>
                <a:cxn ang="0">
                  <a:pos x="68" y="78"/>
                </a:cxn>
                <a:cxn ang="0">
                  <a:pos x="99" y="134"/>
                </a:cxn>
                <a:cxn ang="0">
                  <a:pos x="161" y="267"/>
                </a:cxn>
                <a:cxn ang="0">
                  <a:pos x="192" y="351"/>
                </a:cxn>
                <a:cxn ang="0">
                  <a:pos x="217" y="429"/>
                </a:cxn>
                <a:cxn ang="0">
                  <a:pos x="230" y="462"/>
                </a:cxn>
                <a:cxn ang="0">
                  <a:pos x="230" y="496"/>
                </a:cxn>
                <a:cxn ang="0">
                  <a:pos x="236" y="529"/>
                </a:cxn>
                <a:cxn ang="0">
                  <a:pos x="230" y="552"/>
                </a:cxn>
                <a:cxn ang="0">
                  <a:pos x="217" y="574"/>
                </a:cxn>
                <a:cxn ang="0">
                  <a:pos x="211" y="591"/>
                </a:cxn>
                <a:cxn ang="0">
                  <a:pos x="199" y="602"/>
                </a:cxn>
                <a:cxn ang="0">
                  <a:pos x="186" y="613"/>
                </a:cxn>
                <a:cxn ang="0">
                  <a:pos x="155" y="618"/>
                </a:cxn>
                <a:cxn ang="0">
                  <a:pos x="130" y="613"/>
                </a:cxn>
                <a:cxn ang="0">
                  <a:pos x="106" y="602"/>
                </a:cxn>
                <a:cxn ang="0">
                  <a:pos x="87" y="585"/>
                </a:cxn>
                <a:cxn ang="0">
                  <a:pos x="68" y="563"/>
                </a:cxn>
                <a:cxn ang="0">
                  <a:pos x="68" y="546"/>
                </a:cxn>
                <a:cxn ang="0">
                  <a:pos x="75" y="513"/>
                </a:cxn>
                <a:cxn ang="0">
                  <a:pos x="81" y="496"/>
                </a:cxn>
                <a:cxn ang="0">
                  <a:pos x="93" y="496"/>
                </a:cxn>
                <a:cxn ang="0">
                  <a:pos x="106" y="496"/>
                </a:cxn>
                <a:cxn ang="0">
                  <a:pos x="118" y="496"/>
                </a:cxn>
                <a:cxn ang="0">
                  <a:pos x="118" y="490"/>
                </a:cxn>
                <a:cxn ang="0">
                  <a:pos x="124" y="474"/>
                </a:cxn>
                <a:cxn ang="0">
                  <a:pos x="124" y="451"/>
                </a:cxn>
                <a:cxn ang="0">
                  <a:pos x="124" y="412"/>
                </a:cxn>
                <a:cxn ang="0">
                  <a:pos x="112" y="340"/>
                </a:cxn>
                <a:cxn ang="0">
                  <a:pos x="87" y="234"/>
                </a:cxn>
                <a:cxn ang="0">
                  <a:pos x="31" y="95"/>
                </a:cxn>
                <a:cxn ang="0">
                  <a:pos x="6" y="33"/>
                </a:cxn>
                <a:cxn ang="0">
                  <a:pos x="0" y="5"/>
                </a:cxn>
                <a:cxn ang="0">
                  <a:pos x="0" y="0"/>
                </a:cxn>
                <a:cxn ang="0">
                  <a:pos x="6" y="0"/>
                </a:cxn>
                <a:cxn ang="0">
                  <a:pos x="12" y="0"/>
                </a:cxn>
                <a:cxn ang="0">
                  <a:pos x="19" y="5"/>
                </a:cxn>
                <a:cxn ang="0">
                  <a:pos x="50" y="50"/>
                </a:cxn>
                <a:cxn ang="0">
                  <a:pos x="68" y="78"/>
                </a:cxn>
              </a:cxnLst>
              <a:rect l="0" t="0" r="r" b="b"/>
              <a:pathLst>
                <a:path w="236" h="618">
                  <a:moveTo>
                    <a:pt x="68" y="78"/>
                  </a:moveTo>
                  <a:lnTo>
                    <a:pt x="99" y="134"/>
                  </a:lnTo>
                  <a:lnTo>
                    <a:pt x="161" y="267"/>
                  </a:lnTo>
                  <a:lnTo>
                    <a:pt x="192" y="351"/>
                  </a:lnTo>
                  <a:lnTo>
                    <a:pt x="217" y="429"/>
                  </a:lnTo>
                  <a:lnTo>
                    <a:pt x="230" y="462"/>
                  </a:lnTo>
                  <a:lnTo>
                    <a:pt x="230" y="496"/>
                  </a:lnTo>
                  <a:lnTo>
                    <a:pt x="236" y="529"/>
                  </a:lnTo>
                  <a:lnTo>
                    <a:pt x="230" y="552"/>
                  </a:lnTo>
                  <a:lnTo>
                    <a:pt x="217" y="574"/>
                  </a:lnTo>
                  <a:lnTo>
                    <a:pt x="211" y="591"/>
                  </a:lnTo>
                  <a:lnTo>
                    <a:pt x="199" y="602"/>
                  </a:lnTo>
                  <a:lnTo>
                    <a:pt x="186" y="613"/>
                  </a:lnTo>
                  <a:lnTo>
                    <a:pt x="155" y="618"/>
                  </a:lnTo>
                  <a:lnTo>
                    <a:pt x="130" y="613"/>
                  </a:lnTo>
                  <a:lnTo>
                    <a:pt x="106" y="602"/>
                  </a:lnTo>
                  <a:lnTo>
                    <a:pt x="87" y="585"/>
                  </a:lnTo>
                  <a:lnTo>
                    <a:pt x="68" y="563"/>
                  </a:lnTo>
                  <a:lnTo>
                    <a:pt x="68" y="546"/>
                  </a:lnTo>
                  <a:lnTo>
                    <a:pt x="75" y="513"/>
                  </a:lnTo>
                  <a:lnTo>
                    <a:pt x="81" y="496"/>
                  </a:lnTo>
                  <a:lnTo>
                    <a:pt x="93" y="496"/>
                  </a:lnTo>
                  <a:lnTo>
                    <a:pt x="106" y="496"/>
                  </a:lnTo>
                  <a:lnTo>
                    <a:pt x="118" y="496"/>
                  </a:lnTo>
                  <a:lnTo>
                    <a:pt x="118" y="490"/>
                  </a:lnTo>
                  <a:lnTo>
                    <a:pt x="124" y="474"/>
                  </a:lnTo>
                  <a:lnTo>
                    <a:pt x="124" y="451"/>
                  </a:lnTo>
                  <a:lnTo>
                    <a:pt x="124" y="412"/>
                  </a:lnTo>
                  <a:lnTo>
                    <a:pt x="112" y="340"/>
                  </a:lnTo>
                  <a:lnTo>
                    <a:pt x="87" y="234"/>
                  </a:lnTo>
                  <a:lnTo>
                    <a:pt x="31" y="95"/>
                  </a:lnTo>
                  <a:lnTo>
                    <a:pt x="6" y="33"/>
                  </a:lnTo>
                  <a:lnTo>
                    <a:pt x="0" y="5"/>
                  </a:lnTo>
                  <a:lnTo>
                    <a:pt x="0" y="0"/>
                  </a:lnTo>
                  <a:lnTo>
                    <a:pt x="6" y="0"/>
                  </a:lnTo>
                  <a:lnTo>
                    <a:pt x="12" y="0"/>
                  </a:lnTo>
                  <a:lnTo>
                    <a:pt x="19" y="5"/>
                  </a:lnTo>
                  <a:lnTo>
                    <a:pt x="50" y="50"/>
                  </a:lnTo>
                  <a:lnTo>
                    <a:pt x="68" y="78"/>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67" name="Freeform 943"/>
            <p:cNvSpPr>
              <a:spLocks/>
            </p:cNvSpPr>
            <p:nvPr/>
          </p:nvSpPr>
          <p:spPr bwMode="auto">
            <a:xfrm>
              <a:off x="14041" y="9933"/>
              <a:ext cx="422" cy="379"/>
            </a:xfrm>
            <a:custGeom>
              <a:avLst/>
              <a:gdLst/>
              <a:ahLst/>
              <a:cxnLst>
                <a:cxn ang="0">
                  <a:pos x="198" y="178"/>
                </a:cxn>
                <a:cxn ang="0">
                  <a:pos x="142" y="178"/>
                </a:cxn>
                <a:cxn ang="0">
                  <a:pos x="49" y="178"/>
                </a:cxn>
                <a:cxn ang="0">
                  <a:pos x="25" y="178"/>
                </a:cxn>
                <a:cxn ang="0">
                  <a:pos x="12" y="184"/>
                </a:cxn>
                <a:cxn ang="0">
                  <a:pos x="6" y="189"/>
                </a:cxn>
                <a:cxn ang="0">
                  <a:pos x="0" y="195"/>
                </a:cxn>
                <a:cxn ang="0">
                  <a:pos x="0" y="206"/>
                </a:cxn>
                <a:cxn ang="0">
                  <a:pos x="6" y="212"/>
                </a:cxn>
                <a:cxn ang="0">
                  <a:pos x="18" y="240"/>
                </a:cxn>
                <a:cxn ang="0">
                  <a:pos x="37" y="262"/>
                </a:cxn>
                <a:cxn ang="0">
                  <a:pos x="56" y="284"/>
                </a:cxn>
                <a:cxn ang="0">
                  <a:pos x="80" y="301"/>
                </a:cxn>
                <a:cxn ang="0">
                  <a:pos x="130" y="334"/>
                </a:cxn>
                <a:cxn ang="0">
                  <a:pos x="192" y="357"/>
                </a:cxn>
                <a:cxn ang="0">
                  <a:pos x="248" y="368"/>
                </a:cxn>
                <a:cxn ang="0">
                  <a:pos x="310" y="379"/>
                </a:cxn>
                <a:cxn ang="0">
                  <a:pos x="366" y="379"/>
                </a:cxn>
                <a:cxn ang="0">
                  <a:pos x="422" y="373"/>
                </a:cxn>
                <a:cxn ang="0">
                  <a:pos x="422" y="329"/>
                </a:cxn>
                <a:cxn ang="0">
                  <a:pos x="422" y="279"/>
                </a:cxn>
                <a:cxn ang="0">
                  <a:pos x="415" y="223"/>
                </a:cxn>
                <a:cxn ang="0">
                  <a:pos x="397" y="167"/>
                </a:cxn>
                <a:cxn ang="0">
                  <a:pos x="372" y="117"/>
                </a:cxn>
                <a:cxn ang="0">
                  <a:pos x="341" y="72"/>
                </a:cxn>
                <a:cxn ang="0">
                  <a:pos x="316" y="50"/>
                </a:cxn>
                <a:cxn ang="0">
                  <a:pos x="291" y="33"/>
                </a:cxn>
                <a:cxn ang="0">
                  <a:pos x="267" y="17"/>
                </a:cxn>
                <a:cxn ang="0">
                  <a:pos x="242" y="0"/>
                </a:cxn>
                <a:cxn ang="0">
                  <a:pos x="236" y="0"/>
                </a:cxn>
                <a:cxn ang="0">
                  <a:pos x="217" y="0"/>
                </a:cxn>
                <a:cxn ang="0">
                  <a:pos x="211" y="6"/>
                </a:cxn>
                <a:cxn ang="0">
                  <a:pos x="204" y="11"/>
                </a:cxn>
                <a:cxn ang="0">
                  <a:pos x="198" y="22"/>
                </a:cxn>
                <a:cxn ang="0">
                  <a:pos x="198" y="39"/>
                </a:cxn>
                <a:cxn ang="0">
                  <a:pos x="198" y="128"/>
                </a:cxn>
                <a:cxn ang="0">
                  <a:pos x="198" y="178"/>
                </a:cxn>
              </a:cxnLst>
              <a:rect l="0" t="0" r="r" b="b"/>
              <a:pathLst>
                <a:path w="422" h="379">
                  <a:moveTo>
                    <a:pt x="198" y="178"/>
                  </a:moveTo>
                  <a:lnTo>
                    <a:pt x="142" y="178"/>
                  </a:lnTo>
                  <a:lnTo>
                    <a:pt x="49" y="178"/>
                  </a:lnTo>
                  <a:lnTo>
                    <a:pt x="25" y="178"/>
                  </a:lnTo>
                  <a:lnTo>
                    <a:pt x="12" y="184"/>
                  </a:lnTo>
                  <a:lnTo>
                    <a:pt x="6" y="189"/>
                  </a:lnTo>
                  <a:lnTo>
                    <a:pt x="0" y="195"/>
                  </a:lnTo>
                  <a:lnTo>
                    <a:pt x="0" y="206"/>
                  </a:lnTo>
                  <a:lnTo>
                    <a:pt x="6" y="212"/>
                  </a:lnTo>
                  <a:lnTo>
                    <a:pt x="18" y="240"/>
                  </a:lnTo>
                  <a:lnTo>
                    <a:pt x="37" y="262"/>
                  </a:lnTo>
                  <a:lnTo>
                    <a:pt x="56" y="284"/>
                  </a:lnTo>
                  <a:lnTo>
                    <a:pt x="80" y="301"/>
                  </a:lnTo>
                  <a:lnTo>
                    <a:pt x="130" y="334"/>
                  </a:lnTo>
                  <a:lnTo>
                    <a:pt x="192" y="357"/>
                  </a:lnTo>
                  <a:lnTo>
                    <a:pt x="248" y="368"/>
                  </a:lnTo>
                  <a:lnTo>
                    <a:pt x="310" y="379"/>
                  </a:lnTo>
                  <a:lnTo>
                    <a:pt x="366" y="379"/>
                  </a:lnTo>
                  <a:lnTo>
                    <a:pt x="422" y="373"/>
                  </a:lnTo>
                  <a:lnTo>
                    <a:pt x="422" y="329"/>
                  </a:lnTo>
                  <a:lnTo>
                    <a:pt x="422" y="279"/>
                  </a:lnTo>
                  <a:lnTo>
                    <a:pt x="415" y="223"/>
                  </a:lnTo>
                  <a:lnTo>
                    <a:pt x="397" y="167"/>
                  </a:lnTo>
                  <a:lnTo>
                    <a:pt x="372" y="117"/>
                  </a:lnTo>
                  <a:lnTo>
                    <a:pt x="341" y="72"/>
                  </a:lnTo>
                  <a:lnTo>
                    <a:pt x="316" y="50"/>
                  </a:lnTo>
                  <a:lnTo>
                    <a:pt x="291" y="33"/>
                  </a:lnTo>
                  <a:lnTo>
                    <a:pt x="267" y="17"/>
                  </a:lnTo>
                  <a:lnTo>
                    <a:pt x="242" y="0"/>
                  </a:lnTo>
                  <a:lnTo>
                    <a:pt x="236" y="0"/>
                  </a:lnTo>
                  <a:lnTo>
                    <a:pt x="217" y="0"/>
                  </a:lnTo>
                  <a:lnTo>
                    <a:pt x="211" y="6"/>
                  </a:lnTo>
                  <a:lnTo>
                    <a:pt x="204" y="11"/>
                  </a:lnTo>
                  <a:lnTo>
                    <a:pt x="198" y="22"/>
                  </a:lnTo>
                  <a:lnTo>
                    <a:pt x="198" y="39"/>
                  </a:lnTo>
                  <a:lnTo>
                    <a:pt x="198" y="128"/>
                  </a:lnTo>
                  <a:lnTo>
                    <a:pt x="198" y="178"/>
                  </a:lnTo>
                  <a:close/>
                </a:path>
              </a:pathLst>
            </a:custGeom>
            <a:solidFill>
              <a:srgbClr val="FFB2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68" name="Freeform 944"/>
            <p:cNvSpPr>
              <a:spLocks/>
            </p:cNvSpPr>
            <p:nvPr/>
          </p:nvSpPr>
          <p:spPr bwMode="auto">
            <a:xfrm>
              <a:off x="14041" y="9933"/>
              <a:ext cx="422" cy="379"/>
            </a:xfrm>
            <a:custGeom>
              <a:avLst/>
              <a:gdLst/>
              <a:ahLst/>
              <a:cxnLst>
                <a:cxn ang="0">
                  <a:pos x="198" y="178"/>
                </a:cxn>
                <a:cxn ang="0">
                  <a:pos x="142" y="178"/>
                </a:cxn>
                <a:cxn ang="0">
                  <a:pos x="49" y="178"/>
                </a:cxn>
                <a:cxn ang="0">
                  <a:pos x="25" y="178"/>
                </a:cxn>
                <a:cxn ang="0">
                  <a:pos x="12" y="184"/>
                </a:cxn>
                <a:cxn ang="0">
                  <a:pos x="6" y="189"/>
                </a:cxn>
                <a:cxn ang="0">
                  <a:pos x="0" y="195"/>
                </a:cxn>
                <a:cxn ang="0">
                  <a:pos x="0" y="206"/>
                </a:cxn>
                <a:cxn ang="0">
                  <a:pos x="6" y="212"/>
                </a:cxn>
                <a:cxn ang="0">
                  <a:pos x="18" y="240"/>
                </a:cxn>
                <a:cxn ang="0">
                  <a:pos x="37" y="262"/>
                </a:cxn>
                <a:cxn ang="0">
                  <a:pos x="56" y="284"/>
                </a:cxn>
                <a:cxn ang="0">
                  <a:pos x="80" y="301"/>
                </a:cxn>
                <a:cxn ang="0">
                  <a:pos x="130" y="334"/>
                </a:cxn>
                <a:cxn ang="0">
                  <a:pos x="192" y="357"/>
                </a:cxn>
                <a:cxn ang="0">
                  <a:pos x="248" y="368"/>
                </a:cxn>
                <a:cxn ang="0">
                  <a:pos x="310" y="379"/>
                </a:cxn>
                <a:cxn ang="0">
                  <a:pos x="366" y="379"/>
                </a:cxn>
                <a:cxn ang="0">
                  <a:pos x="422" y="373"/>
                </a:cxn>
                <a:cxn ang="0">
                  <a:pos x="422" y="329"/>
                </a:cxn>
                <a:cxn ang="0">
                  <a:pos x="422" y="279"/>
                </a:cxn>
                <a:cxn ang="0">
                  <a:pos x="415" y="223"/>
                </a:cxn>
                <a:cxn ang="0">
                  <a:pos x="397" y="167"/>
                </a:cxn>
                <a:cxn ang="0">
                  <a:pos x="372" y="117"/>
                </a:cxn>
                <a:cxn ang="0">
                  <a:pos x="341" y="72"/>
                </a:cxn>
                <a:cxn ang="0">
                  <a:pos x="316" y="50"/>
                </a:cxn>
                <a:cxn ang="0">
                  <a:pos x="291" y="33"/>
                </a:cxn>
                <a:cxn ang="0">
                  <a:pos x="267" y="17"/>
                </a:cxn>
                <a:cxn ang="0">
                  <a:pos x="242" y="0"/>
                </a:cxn>
                <a:cxn ang="0">
                  <a:pos x="236" y="0"/>
                </a:cxn>
                <a:cxn ang="0">
                  <a:pos x="217" y="0"/>
                </a:cxn>
                <a:cxn ang="0">
                  <a:pos x="211" y="6"/>
                </a:cxn>
                <a:cxn ang="0">
                  <a:pos x="204" y="11"/>
                </a:cxn>
                <a:cxn ang="0">
                  <a:pos x="198" y="22"/>
                </a:cxn>
                <a:cxn ang="0">
                  <a:pos x="198" y="39"/>
                </a:cxn>
                <a:cxn ang="0">
                  <a:pos x="198" y="128"/>
                </a:cxn>
                <a:cxn ang="0">
                  <a:pos x="198" y="178"/>
                </a:cxn>
              </a:cxnLst>
              <a:rect l="0" t="0" r="r" b="b"/>
              <a:pathLst>
                <a:path w="422" h="379">
                  <a:moveTo>
                    <a:pt x="198" y="178"/>
                  </a:moveTo>
                  <a:lnTo>
                    <a:pt x="142" y="178"/>
                  </a:lnTo>
                  <a:lnTo>
                    <a:pt x="49" y="178"/>
                  </a:lnTo>
                  <a:lnTo>
                    <a:pt x="25" y="178"/>
                  </a:lnTo>
                  <a:lnTo>
                    <a:pt x="12" y="184"/>
                  </a:lnTo>
                  <a:lnTo>
                    <a:pt x="6" y="189"/>
                  </a:lnTo>
                  <a:lnTo>
                    <a:pt x="0" y="195"/>
                  </a:lnTo>
                  <a:lnTo>
                    <a:pt x="0" y="206"/>
                  </a:lnTo>
                  <a:lnTo>
                    <a:pt x="6" y="212"/>
                  </a:lnTo>
                  <a:lnTo>
                    <a:pt x="18" y="240"/>
                  </a:lnTo>
                  <a:lnTo>
                    <a:pt x="37" y="262"/>
                  </a:lnTo>
                  <a:lnTo>
                    <a:pt x="56" y="284"/>
                  </a:lnTo>
                  <a:lnTo>
                    <a:pt x="80" y="301"/>
                  </a:lnTo>
                  <a:lnTo>
                    <a:pt x="130" y="334"/>
                  </a:lnTo>
                  <a:lnTo>
                    <a:pt x="192" y="357"/>
                  </a:lnTo>
                  <a:lnTo>
                    <a:pt x="248" y="368"/>
                  </a:lnTo>
                  <a:lnTo>
                    <a:pt x="310" y="379"/>
                  </a:lnTo>
                  <a:lnTo>
                    <a:pt x="366" y="379"/>
                  </a:lnTo>
                  <a:lnTo>
                    <a:pt x="422" y="373"/>
                  </a:lnTo>
                  <a:lnTo>
                    <a:pt x="422" y="329"/>
                  </a:lnTo>
                  <a:lnTo>
                    <a:pt x="422" y="279"/>
                  </a:lnTo>
                  <a:lnTo>
                    <a:pt x="415" y="223"/>
                  </a:lnTo>
                  <a:lnTo>
                    <a:pt x="397" y="167"/>
                  </a:lnTo>
                  <a:lnTo>
                    <a:pt x="372" y="117"/>
                  </a:lnTo>
                  <a:lnTo>
                    <a:pt x="341" y="72"/>
                  </a:lnTo>
                  <a:lnTo>
                    <a:pt x="316" y="50"/>
                  </a:lnTo>
                  <a:lnTo>
                    <a:pt x="291" y="33"/>
                  </a:lnTo>
                  <a:lnTo>
                    <a:pt x="267" y="17"/>
                  </a:lnTo>
                  <a:lnTo>
                    <a:pt x="242" y="0"/>
                  </a:lnTo>
                  <a:lnTo>
                    <a:pt x="236" y="0"/>
                  </a:lnTo>
                  <a:lnTo>
                    <a:pt x="217" y="0"/>
                  </a:lnTo>
                  <a:lnTo>
                    <a:pt x="211" y="6"/>
                  </a:lnTo>
                  <a:lnTo>
                    <a:pt x="204" y="11"/>
                  </a:lnTo>
                  <a:lnTo>
                    <a:pt x="198" y="22"/>
                  </a:lnTo>
                  <a:lnTo>
                    <a:pt x="198" y="39"/>
                  </a:lnTo>
                  <a:lnTo>
                    <a:pt x="198" y="128"/>
                  </a:lnTo>
                  <a:lnTo>
                    <a:pt x="198" y="178"/>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69" name="Freeform 945"/>
            <p:cNvSpPr>
              <a:spLocks/>
            </p:cNvSpPr>
            <p:nvPr/>
          </p:nvSpPr>
          <p:spPr bwMode="auto">
            <a:xfrm>
              <a:off x="14128" y="10011"/>
              <a:ext cx="279" cy="251"/>
            </a:xfrm>
            <a:custGeom>
              <a:avLst/>
              <a:gdLst/>
              <a:ahLst/>
              <a:cxnLst>
                <a:cxn ang="0">
                  <a:pos x="161" y="139"/>
                </a:cxn>
                <a:cxn ang="0">
                  <a:pos x="99" y="139"/>
                </a:cxn>
                <a:cxn ang="0">
                  <a:pos x="18" y="139"/>
                </a:cxn>
                <a:cxn ang="0">
                  <a:pos x="6" y="145"/>
                </a:cxn>
                <a:cxn ang="0">
                  <a:pos x="0" y="150"/>
                </a:cxn>
                <a:cxn ang="0">
                  <a:pos x="6" y="162"/>
                </a:cxn>
                <a:cxn ang="0">
                  <a:pos x="6" y="162"/>
                </a:cxn>
                <a:cxn ang="0">
                  <a:pos x="31" y="184"/>
                </a:cxn>
                <a:cxn ang="0">
                  <a:pos x="62" y="206"/>
                </a:cxn>
                <a:cxn ang="0">
                  <a:pos x="99" y="223"/>
                </a:cxn>
                <a:cxn ang="0">
                  <a:pos x="136" y="234"/>
                </a:cxn>
                <a:cxn ang="0">
                  <a:pos x="180" y="245"/>
                </a:cxn>
                <a:cxn ang="0">
                  <a:pos x="217" y="251"/>
                </a:cxn>
                <a:cxn ang="0">
                  <a:pos x="248" y="251"/>
                </a:cxn>
                <a:cxn ang="0">
                  <a:pos x="279" y="251"/>
                </a:cxn>
                <a:cxn ang="0">
                  <a:pos x="279" y="223"/>
                </a:cxn>
                <a:cxn ang="0">
                  <a:pos x="279" y="195"/>
                </a:cxn>
                <a:cxn ang="0">
                  <a:pos x="273" y="156"/>
                </a:cxn>
                <a:cxn ang="0">
                  <a:pos x="260" y="123"/>
                </a:cxn>
                <a:cxn ang="0">
                  <a:pos x="248" y="89"/>
                </a:cxn>
                <a:cxn ang="0">
                  <a:pos x="229" y="56"/>
                </a:cxn>
                <a:cxn ang="0">
                  <a:pos x="211" y="28"/>
                </a:cxn>
                <a:cxn ang="0">
                  <a:pos x="186" y="6"/>
                </a:cxn>
                <a:cxn ang="0">
                  <a:pos x="180" y="0"/>
                </a:cxn>
                <a:cxn ang="0">
                  <a:pos x="173" y="0"/>
                </a:cxn>
                <a:cxn ang="0">
                  <a:pos x="161" y="0"/>
                </a:cxn>
                <a:cxn ang="0">
                  <a:pos x="161" y="17"/>
                </a:cxn>
                <a:cxn ang="0">
                  <a:pos x="161" y="89"/>
                </a:cxn>
                <a:cxn ang="0">
                  <a:pos x="161" y="139"/>
                </a:cxn>
              </a:cxnLst>
              <a:rect l="0" t="0" r="r" b="b"/>
              <a:pathLst>
                <a:path w="279" h="251">
                  <a:moveTo>
                    <a:pt x="161" y="139"/>
                  </a:moveTo>
                  <a:lnTo>
                    <a:pt x="99" y="139"/>
                  </a:lnTo>
                  <a:lnTo>
                    <a:pt x="18" y="139"/>
                  </a:lnTo>
                  <a:lnTo>
                    <a:pt x="6" y="145"/>
                  </a:lnTo>
                  <a:lnTo>
                    <a:pt x="0" y="150"/>
                  </a:lnTo>
                  <a:lnTo>
                    <a:pt x="6" y="162"/>
                  </a:lnTo>
                  <a:lnTo>
                    <a:pt x="31" y="184"/>
                  </a:lnTo>
                  <a:lnTo>
                    <a:pt x="62" y="206"/>
                  </a:lnTo>
                  <a:lnTo>
                    <a:pt x="99" y="223"/>
                  </a:lnTo>
                  <a:lnTo>
                    <a:pt x="136" y="234"/>
                  </a:lnTo>
                  <a:lnTo>
                    <a:pt x="180" y="245"/>
                  </a:lnTo>
                  <a:lnTo>
                    <a:pt x="217" y="251"/>
                  </a:lnTo>
                  <a:lnTo>
                    <a:pt x="248" y="251"/>
                  </a:lnTo>
                  <a:lnTo>
                    <a:pt x="279" y="251"/>
                  </a:lnTo>
                  <a:lnTo>
                    <a:pt x="279" y="223"/>
                  </a:lnTo>
                  <a:lnTo>
                    <a:pt x="279" y="195"/>
                  </a:lnTo>
                  <a:lnTo>
                    <a:pt x="273" y="156"/>
                  </a:lnTo>
                  <a:lnTo>
                    <a:pt x="260" y="123"/>
                  </a:lnTo>
                  <a:lnTo>
                    <a:pt x="248" y="89"/>
                  </a:lnTo>
                  <a:lnTo>
                    <a:pt x="229" y="56"/>
                  </a:lnTo>
                  <a:lnTo>
                    <a:pt x="211" y="28"/>
                  </a:lnTo>
                  <a:lnTo>
                    <a:pt x="186" y="6"/>
                  </a:lnTo>
                  <a:lnTo>
                    <a:pt x="180" y="0"/>
                  </a:lnTo>
                  <a:lnTo>
                    <a:pt x="173" y="0"/>
                  </a:lnTo>
                  <a:lnTo>
                    <a:pt x="161" y="0"/>
                  </a:lnTo>
                  <a:lnTo>
                    <a:pt x="161" y="17"/>
                  </a:lnTo>
                  <a:lnTo>
                    <a:pt x="161" y="89"/>
                  </a:lnTo>
                  <a:lnTo>
                    <a:pt x="161" y="139"/>
                  </a:lnTo>
                  <a:close/>
                </a:path>
              </a:pathLst>
            </a:custGeom>
            <a:solidFill>
              <a:srgbClr val="D9002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70" name="Freeform 946"/>
            <p:cNvSpPr>
              <a:spLocks/>
            </p:cNvSpPr>
            <p:nvPr/>
          </p:nvSpPr>
          <p:spPr bwMode="auto">
            <a:xfrm>
              <a:off x="14128" y="10011"/>
              <a:ext cx="279" cy="251"/>
            </a:xfrm>
            <a:custGeom>
              <a:avLst/>
              <a:gdLst/>
              <a:ahLst/>
              <a:cxnLst>
                <a:cxn ang="0">
                  <a:pos x="161" y="139"/>
                </a:cxn>
                <a:cxn ang="0">
                  <a:pos x="99" y="139"/>
                </a:cxn>
                <a:cxn ang="0">
                  <a:pos x="18" y="139"/>
                </a:cxn>
                <a:cxn ang="0">
                  <a:pos x="6" y="145"/>
                </a:cxn>
                <a:cxn ang="0">
                  <a:pos x="0" y="150"/>
                </a:cxn>
                <a:cxn ang="0">
                  <a:pos x="6" y="162"/>
                </a:cxn>
                <a:cxn ang="0">
                  <a:pos x="6" y="162"/>
                </a:cxn>
                <a:cxn ang="0">
                  <a:pos x="31" y="184"/>
                </a:cxn>
                <a:cxn ang="0">
                  <a:pos x="62" y="206"/>
                </a:cxn>
                <a:cxn ang="0">
                  <a:pos x="99" y="223"/>
                </a:cxn>
                <a:cxn ang="0">
                  <a:pos x="136" y="234"/>
                </a:cxn>
                <a:cxn ang="0">
                  <a:pos x="180" y="245"/>
                </a:cxn>
                <a:cxn ang="0">
                  <a:pos x="217" y="251"/>
                </a:cxn>
                <a:cxn ang="0">
                  <a:pos x="248" y="251"/>
                </a:cxn>
                <a:cxn ang="0">
                  <a:pos x="279" y="251"/>
                </a:cxn>
                <a:cxn ang="0">
                  <a:pos x="279" y="223"/>
                </a:cxn>
                <a:cxn ang="0">
                  <a:pos x="279" y="195"/>
                </a:cxn>
                <a:cxn ang="0">
                  <a:pos x="273" y="156"/>
                </a:cxn>
                <a:cxn ang="0">
                  <a:pos x="260" y="123"/>
                </a:cxn>
                <a:cxn ang="0">
                  <a:pos x="248" y="89"/>
                </a:cxn>
                <a:cxn ang="0">
                  <a:pos x="229" y="56"/>
                </a:cxn>
                <a:cxn ang="0">
                  <a:pos x="211" y="28"/>
                </a:cxn>
                <a:cxn ang="0">
                  <a:pos x="186" y="6"/>
                </a:cxn>
                <a:cxn ang="0">
                  <a:pos x="180" y="0"/>
                </a:cxn>
                <a:cxn ang="0">
                  <a:pos x="173" y="0"/>
                </a:cxn>
                <a:cxn ang="0">
                  <a:pos x="161" y="0"/>
                </a:cxn>
                <a:cxn ang="0">
                  <a:pos x="161" y="17"/>
                </a:cxn>
                <a:cxn ang="0">
                  <a:pos x="161" y="89"/>
                </a:cxn>
                <a:cxn ang="0">
                  <a:pos x="161" y="139"/>
                </a:cxn>
              </a:cxnLst>
              <a:rect l="0" t="0" r="r" b="b"/>
              <a:pathLst>
                <a:path w="279" h="251">
                  <a:moveTo>
                    <a:pt x="161" y="139"/>
                  </a:moveTo>
                  <a:lnTo>
                    <a:pt x="99" y="139"/>
                  </a:lnTo>
                  <a:lnTo>
                    <a:pt x="18" y="139"/>
                  </a:lnTo>
                  <a:lnTo>
                    <a:pt x="6" y="145"/>
                  </a:lnTo>
                  <a:lnTo>
                    <a:pt x="0" y="150"/>
                  </a:lnTo>
                  <a:lnTo>
                    <a:pt x="6" y="162"/>
                  </a:lnTo>
                  <a:lnTo>
                    <a:pt x="31" y="184"/>
                  </a:lnTo>
                  <a:lnTo>
                    <a:pt x="62" y="206"/>
                  </a:lnTo>
                  <a:lnTo>
                    <a:pt x="99" y="223"/>
                  </a:lnTo>
                  <a:lnTo>
                    <a:pt x="136" y="234"/>
                  </a:lnTo>
                  <a:lnTo>
                    <a:pt x="180" y="245"/>
                  </a:lnTo>
                  <a:lnTo>
                    <a:pt x="217" y="251"/>
                  </a:lnTo>
                  <a:lnTo>
                    <a:pt x="248" y="251"/>
                  </a:lnTo>
                  <a:lnTo>
                    <a:pt x="279" y="251"/>
                  </a:lnTo>
                  <a:lnTo>
                    <a:pt x="279" y="223"/>
                  </a:lnTo>
                  <a:lnTo>
                    <a:pt x="279" y="195"/>
                  </a:lnTo>
                  <a:lnTo>
                    <a:pt x="273" y="156"/>
                  </a:lnTo>
                  <a:lnTo>
                    <a:pt x="260" y="123"/>
                  </a:lnTo>
                  <a:lnTo>
                    <a:pt x="248" y="89"/>
                  </a:lnTo>
                  <a:lnTo>
                    <a:pt x="229" y="56"/>
                  </a:lnTo>
                  <a:lnTo>
                    <a:pt x="211" y="28"/>
                  </a:lnTo>
                  <a:lnTo>
                    <a:pt x="186" y="6"/>
                  </a:lnTo>
                  <a:lnTo>
                    <a:pt x="180" y="0"/>
                  </a:lnTo>
                  <a:lnTo>
                    <a:pt x="173" y="0"/>
                  </a:lnTo>
                  <a:lnTo>
                    <a:pt x="161" y="0"/>
                  </a:lnTo>
                  <a:lnTo>
                    <a:pt x="161" y="17"/>
                  </a:lnTo>
                  <a:lnTo>
                    <a:pt x="161" y="89"/>
                  </a:lnTo>
                  <a:lnTo>
                    <a:pt x="161" y="139"/>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71" name="Freeform 947"/>
            <p:cNvSpPr>
              <a:spLocks/>
            </p:cNvSpPr>
            <p:nvPr/>
          </p:nvSpPr>
          <p:spPr bwMode="auto">
            <a:xfrm>
              <a:off x="14146" y="10028"/>
              <a:ext cx="255" cy="228"/>
            </a:xfrm>
            <a:custGeom>
              <a:avLst/>
              <a:gdLst/>
              <a:ahLst/>
              <a:cxnLst>
                <a:cxn ang="0">
                  <a:pos x="6" y="150"/>
                </a:cxn>
                <a:cxn ang="0">
                  <a:pos x="6" y="145"/>
                </a:cxn>
                <a:cxn ang="0">
                  <a:pos x="0" y="139"/>
                </a:cxn>
                <a:cxn ang="0">
                  <a:pos x="6" y="133"/>
                </a:cxn>
                <a:cxn ang="0">
                  <a:pos x="19" y="128"/>
                </a:cxn>
                <a:cxn ang="0">
                  <a:pos x="93" y="128"/>
                </a:cxn>
                <a:cxn ang="0">
                  <a:pos x="143" y="128"/>
                </a:cxn>
                <a:cxn ang="0">
                  <a:pos x="143" y="83"/>
                </a:cxn>
                <a:cxn ang="0">
                  <a:pos x="143" y="16"/>
                </a:cxn>
                <a:cxn ang="0">
                  <a:pos x="149" y="0"/>
                </a:cxn>
                <a:cxn ang="0">
                  <a:pos x="155" y="0"/>
                </a:cxn>
                <a:cxn ang="0">
                  <a:pos x="162" y="0"/>
                </a:cxn>
                <a:cxn ang="0">
                  <a:pos x="168" y="5"/>
                </a:cxn>
                <a:cxn ang="0">
                  <a:pos x="193" y="22"/>
                </a:cxn>
                <a:cxn ang="0">
                  <a:pos x="211" y="50"/>
                </a:cxn>
                <a:cxn ang="0">
                  <a:pos x="224" y="78"/>
                </a:cxn>
                <a:cxn ang="0">
                  <a:pos x="236" y="111"/>
                </a:cxn>
                <a:cxn ang="0">
                  <a:pos x="248" y="145"/>
                </a:cxn>
                <a:cxn ang="0">
                  <a:pos x="255" y="172"/>
                </a:cxn>
                <a:cxn ang="0">
                  <a:pos x="255" y="200"/>
                </a:cxn>
                <a:cxn ang="0">
                  <a:pos x="255" y="228"/>
                </a:cxn>
                <a:cxn ang="0">
                  <a:pos x="230" y="228"/>
                </a:cxn>
                <a:cxn ang="0">
                  <a:pos x="199" y="228"/>
                </a:cxn>
                <a:cxn ang="0">
                  <a:pos x="162" y="223"/>
                </a:cxn>
                <a:cxn ang="0">
                  <a:pos x="124" y="211"/>
                </a:cxn>
                <a:cxn ang="0">
                  <a:pos x="93" y="200"/>
                </a:cxn>
                <a:cxn ang="0">
                  <a:pos x="56" y="184"/>
                </a:cxn>
                <a:cxn ang="0">
                  <a:pos x="31" y="167"/>
                </a:cxn>
                <a:cxn ang="0">
                  <a:pos x="6" y="150"/>
                </a:cxn>
              </a:cxnLst>
              <a:rect l="0" t="0" r="r" b="b"/>
              <a:pathLst>
                <a:path w="255" h="228">
                  <a:moveTo>
                    <a:pt x="6" y="150"/>
                  </a:moveTo>
                  <a:lnTo>
                    <a:pt x="6" y="145"/>
                  </a:lnTo>
                  <a:lnTo>
                    <a:pt x="0" y="139"/>
                  </a:lnTo>
                  <a:lnTo>
                    <a:pt x="6" y="133"/>
                  </a:lnTo>
                  <a:lnTo>
                    <a:pt x="19" y="128"/>
                  </a:lnTo>
                  <a:lnTo>
                    <a:pt x="93" y="128"/>
                  </a:lnTo>
                  <a:lnTo>
                    <a:pt x="143" y="128"/>
                  </a:lnTo>
                  <a:lnTo>
                    <a:pt x="143" y="83"/>
                  </a:lnTo>
                  <a:lnTo>
                    <a:pt x="143" y="16"/>
                  </a:lnTo>
                  <a:lnTo>
                    <a:pt x="149" y="0"/>
                  </a:lnTo>
                  <a:lnTo>
                    <a:pt x="155" y="0"/>
                  </a:lnTo>
                  <a:lnTo>
                    <a:pt x="162" y="0"/>
                  </a:lnTo>
                  <a:lnTo>
                    <a:pt x="168" y="5"/>
                  </a:lnTo>
                  <a:lnTo>
                    <a:pt x="193" y="22"/>
                  </a:lnTo>
                  <a:lnTo>
                    <a:pt x="211" y="50"/>
                  </a:lnTo>
                  <a:lnTo>
                    <a:pt x="224" y="78"/>
                  </a:lnTo>
                  <a:lnTo>
                    <a:pt x="236" y="111"/>
                  </a:lnTo>
                  <a:lnTo>
                    <a:pt x="248" y="145"/>
                  </a:lnTo>
                  <a:lnTo>
                    <a:pt x="255" y="172"/>
                  </a:lnTo>
                  <a:lnTo>
                    <a:pt x="255" y="200"/>
                  </a:lnTo>
                  <a:lnTo>
                    <a:pt x="255" y="228"/>
                  </a:lnTo>
                  <a:lnTo>
                    <a:pt x="230" y="228"/>
                  </a:lnTo>
                  <a:lnTo>
                    <a:pt x="199" y="228"/>
                  </a:lnTo>
                  <a:lnTo>
                    <a:pt x="162" y="223"/>
                  </a:lnTo>
                  <a:lnTo>
                    <a:pt x="124" y="211"/>
                  </a:lnTo>
                  <a:lnTo>
                    <a:pt x="93" y="200"/>
                  </a:lnTo>
                  <a:lnTo>
                    <a:pt x="56" y="184"/>
                  </a:lnTo>
                  <a:lnTo>
                    <a:pt x="31" y="167"/>
                  </a:lnTo>
                  <a:lnTo>
                    <a:pt x="6" y="150"/>
                  </a:lnTo>
                  <a:close/>
                </a:path>
              </a:pathLst>
            </a:custGeom>
            <a:solidFill>
              <a:srgbClr val="DE0045"/>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72" name="Freeform 948"/>
            <p:cNvSpPr>
              <a:spLocks/>
            </p:cNvSpPr>
            <p:nvPr/>
          </p:nvSpPr>
          <p:spPr bwMode="auto">
            <a:xfrm>
              <a:off x="14165" y="10044"/>
              <a:ext cx="229" cy="207"/>
            </a:xfrm>
            <a:custGeom>
              <a:avLst/>
              <a:gdLst/>
              <a:ahLst/>
              <a:cxnLst>
                <a:cxn ang="0">
                  <a:pos x="6" y="134"/>
                </a:cxn>
                <a:cxn ang="0">
                  <a:pos x="6" y="129"/>
                </a:cxn>
                <a:cxn ang="0">
                  <a:pos x="0" y="123"/>
                </a:cxn>
                <a:cxn ang="0">
                  <a:pos x="6" y="117"/>
                </a:cxn>
                <a:cxn ang="0">
                  <a:pos x="18" y="117"/>
                </a:cxn>
                <a:cxn ang="0">
                  <a:pos x="80" y="117"/>
                </a:cxn>
                <a:cxn ang="0">
                  <a:pos x="130" y="117"/>
                </a:cxn>
                <a:cxn ang="0">
                  <a:pos x="130" y="73"/>
                </a:cxn>
                <a:cxn ang="0">
                  <a:pos x="130" y="12"/>
                </a:cxn>
                <a:cxn ang="0">
                  <a:pos x="130" y="0"/>
                </a:cxn>
                <a:cxn ang="0">
                  <a:pos x="143" y="0"/>
                </a:cxn>
                <a:cxn ang="0">
                  <a:pos x="149" y="0"/>
                </a:cxn>
                <a:cxn ang="0">
                  <a:pos x="149" y="6"/>
                </a:cxn>
                <a:cxn ang="0">
                  <a:pos x="174" y="23"/>
                </a:cxn>
                <a:cxn ang="0">
                  <a:pos x="186" y="45"/>
                </a:cxn>
                <a:cxn ang="0">
                  <a:pos x="205" y="73"/>
                </a:cxn>
                <a:cxn ang="0">
                  <a:pos x="217" y="101"/>
                </a:cxn>
                <a:cxn ang="0">
                  <a:pos x="229" y="156"/>
                </a:cxn>
                <a:cxn ang="0">
                  <a:pos x="229" y="207"/>
                </a:cxn>
                <a:cxn ang="0">
                  <a:pos x="174" y="201"/>
                </a:cxn>
                <a:cxn ang="0">
                  <a:pos x="112" y="190"/>
                </a:cxn>
                <a:cxn ang="0">
                  <a:pos x="80" y="179"/>
                </a:cxn>
                <a:cxn ang="0">
                  <a:pos x="49" y="168"/>
                </a:cxn>
                <a:cxn ang="0">
                  <a:pos x="25" y="151"/>
                </a:cxn>
                <a:cxn ang="0">
                  <a:pos x="6" y="134"/>
                </a:cxn>
              </a:cxnLst>
              <a:rect l="0" t="0" r="r" b="b"/>
              <a:pathLst>
                <a:path w="229" h="207">
                  <a:moveTo>
                    <a:pt x="6" y="134"/>
                  </a:moveTo>
                  <a:lnTo>
                    <a:pt x="6" y="129"/>
                  </a:lnTo>
                  <a:lnTo>
                    <a:pt x="0" y="123"/>
                  </a:lnTo>
                  <a:lnTo>
                    <a:pt x="6" y="117"/>
                  </a:lnTo>
                  <a:lnTo>
                    <a:pt x="18" y="117"/>
                  </a:lnTo>
                  <a:lnTo>
                    <a:pt x="80" y="117"/>
                  </a:lnTo>
                  <a:lnTo>
                    <a:pt x="130" y="117"/>
                  </a:lnTo>
                  <a:lnTo>
                    <a:pt x="130" y="73"/>
                  </a:lnTo>
                  <a:lnTo>
                    <a:pt x="130" y="12"/>
                  </a:lnTo>
                  <a:lnTo>
                    <a:pt x="130" y="0"/>
                  </a:lnTo>
                  <a:lnTo>
                    <a:pt x="143" y="0"/>
                  </a:lnTo>
                  <a:lnTo>
                    <a:pt x="149" y="0"/>
                  </a:lnTo>
                  <a:lnTo>
                    <a:pt x="149" y="6"/>
                  </a:lnTo>
                  <a:lnTo>
                    <a:pt x="174" y="23"/>
                  </a:lnTo>
                  <a:lnTo>
                    <a:pt x="186" y="45"/>
                  </a:lnTo>
                  <a:lnTo>
                    <a:pt x="205" y="73"/>
                  </a:lnTo>
                  <a:lnTo>
                    <a:pt x="217" y="101"/>
                  </a:lnTo>
                  <a:lnTo>
                    <a:pt x="229" y="156"/>
                  </a:lnTo>
                  <a:lnTo>
                    <a:pt x="229" y="207"/>
                  </a:lnTo>
                  <a:lnTo>
                    <a:pt x="174" y="201"/>
                  </a:lnTo>
                  <a:lnTo>
                    <a:pt x="112" y="190"/>
                  </a:lnTo>
                  <a:lnTo>
                    <a:pt x="80" y="179"/>
                  </a:lnTo>
                  <a:lnTo>
                    <a:pt x="49" y="168"/>
                  </a:lnTo>
                  <a:lnTo>
                    <a:pt x="25" y="151"/>
                  </a:lnTo>
                  <a:lnTo>
                    <a:pt x="6" y="134"/>
                  </a:lnTo>
                  <a:close/>
                </a:path>
              </a:pathLst>
            </a:custGeom>
            <a:solidFill>
              <a:srgbClr val="E31763"/>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73" name="Freeform 949"/>
            <p:cNvSpPr>
              <a:spLocks/>
            </p:cNvSpPr>
            <p:nvPr/>
          </p:nvSpPr>
          <p:spPr bwMode="auto">
            <a:xfrm>
              <a:off x="14183" y="10061"/>
              <a:ext cx="205" cy="184"/>
            </a:xfrm>
            <a:custGeom>
              <a:avLst/>
              <a:gdLst/>
              <a:ahLst/>
              <a:cxnLst>
                <a:cxn ang="0">
                  <a:pos x="7" y="117"/>
                </a:cxn>
                <a:cxn ang="0">
                  <a:pos x="7" y="117"/>
                </a:cxn>
                <a:cxn ang="0">
                  <a:pos x="0" y="112"/>
                </a:cxn>
                <a:cxn ang="0">
                  <a:pos x="7" y="106"/>
                </a:cxn>
                <a:cxn ang="0">
                  <a:pos x="19" y="100"/>
                </a:cxn>
                <a:cxn ang="0">
                  <a:pos x="75" y="100"/>
                </a:cxn>
                <a:cxn ang="0">
                  <a:pos x="118" y="100"/>
                </a:cxn>
                <a:cxn ang="0">
                  <a:pos x="118" y="67"/>
                </a:cxn>
                <a:cxn ang="0">
                  <a:pos x="118" y="11"/>
                </a:cxn>
                <a:cxn ang="0">
                  <a:pos x="118" y="0"/>
                </a:cxn>
                <a:cxn ang="0">
                  <a:pos x="125" y="0"/>
                </a:cxn>
                <a:cxn ang="0">
                  <a:pos x="131" y="0"/>
                </a:cxn>
                <a:cxn ang="0">
                  <a:pos x="131" y="6"/>
                </a:cxn>
                <a:cxn ang="0">
                  <a:pos x="149" y="22"/>
                </a:cxn>
                <a:cxn ang="0">
                  <a:pos x="168" y="39"/>
                </a:cxn>
                <a:cxn ang="0">
                  <a:pos x="180" y="61"/>
                </a:cxn>
                <a:cxn ang="0">
                  <a:pos x="193" y="89"/>
                </a:cxn>
                <a:cxn ang="0">
                  <a:pos x="205" y="139"/>
                </a:cxn>
                <a:cxn ang="0">
                  <a:pos x="205" y="184"/>
                </a:cxn>
                <a:cxn ang="0">
                  <a:pos x="156" y="178"/>
                </a:cxn>
                <a:cxn ang="0">
                  <a:pos x="100" y="167"/>
                </a:cxn>
                <a:cxn ang="0">
                  <a:pos x="75" y="162"/>
                </a:cxn>
                <a:cxn ang="0">
                  <a:pos x="50" y="151"/>
                </a:cxn>
                <a:cxn ang="0">
                  <a:pos x="25" y="134"/>
                </a:cxn>
                <a:cxn ang="0">
                  <a:pos x="7" y="117"/>
                </a:cxn>
              </a:cxnLst>
              <a:rect l="0" t="0" r="r" b="b"/>
              <a:pathLst>
                <a:path w="205" h="184">
                  <a:moveTo>
                    <a:pt x="7" y="117"/>
                  </a:moveTo>
                  <a:lnTo>
                    <a:pt x="7" y="117"/>
                  </a:lnTo>
                  <a:lnTo>
                    <a:pt x="0" y="112"/>
                  </a:lnTo>
                  <a:lnTo>
                    <a:pt x="7" y="106"/>
                  </a:lnTo>
                  <a:lnTo>
                    <a:pt x="19" y="100"/>
                  </a:lnTo>
                  <a:lnTo>
                    <a:pt x="75" y="100"/>
                  </a:lnTo>
                  <a:lnTo>
                    <a:pt x="118" y="100"/>
                  </a:lnTo>
                  <a:lnTo>
                    <a:pt x="118" y="67"/>
                  </a:lnTo>
                  <a:lnTo>
                    <a:pt x="118" y="11"/>
                  </a:lnTo>
                  <a:lnTo>
                    <a:pt x="118" y="0"/>
                  </a:lnTo>
                  <a:lnTo>
                    <a:pt x="125" y="0"/>
                  </a:lnTo>
                  <a:lnTo>
                    <a:pt x="131" y="0"/>
                  </a:lnTo>
                  <a:lnTo>
                    <a:pt x="131" y="6"/>
                  </a:lnTo>
                  <a:lnTo>
                    <a:pt x="149" y="22"/>
                  </a:lnTo>
                  <a:lnTo>
                    <a:pt x="168" y="39"/>
                  </a:lnTo>
                  <a:lnTo>
                    <a:pt x="180" y="61"/>
                  </a:lnTo>
                  <a:lnTo>
                    <a:pt x="193" y="89"/>
                  </a:lnTo>
                  <a:lnTo>
                    <a:pt x="205" y="139"/>
                  </a:lnTo>
                  <a:lnTo>
                    <a:pt x="205" y="184"/>
                  </a:lnTo>
                  <a:lnTo>
                    <a:pt x="156" y="178"/>
                  </a:lnTo>
                  <a:lnTo>
                    <a:pt x="100" y="167"/>
                  </a:lnTo>
                  <a:lnTo>
                    <a:pt x="75" y="162"/>
                  </a:lnTo>
                  <a:lnTo>
                    <a:pt x="50" y="151"/>
                  </a:lnTo>
                  <a:lnTo>
                    <a:pt x="25" y="134"/>
                  </a:lnTo>
                  <a:lnTo>
                    <a:pt x="7" y="117"/>
                  </a:lnTo>
                  <a:close/>
                </a:path>
              </a:pathLst>
            </a:custGeom>
            <a:solidFill>
              <a:srgbClr val="E8358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74" name="Freeform 950"/>
            <p:cNvSpPr>
              <a:spLocks/>
            </p:cNvSpPr>
            <p:nvPr/>
          </p:nvSpPr>
          <p:spPr bwMode="auto">
            <a:xfrm>
              <a:off x="14202" y="10078"/>
              <a:ext cx="174" cy="156"/>
            </a:xfrm>
            <a:custGeom>
              <a:avLst/>
              <a:gdLst/>
              <a:ahLst/>
              <a:cxnLst>
                <a:cxn ang="0">
                  <a:pos x="6" y="100"/>
                </a:cxn>
                <a:cxn ang="0">
                  <a:pos x="6" y="100"/>
                </a:cxn>
                <a:cxn ang="0">
                  <a:pos x="0" y="95"/>
                </a:cxn>
                <a:cxn ang="0">
                  <a:pos x="6" y="89"/>
                </a:cxn>
                <a:cxn ang="0">
                  <a:pos x="12" y="89"/>
                </a:cxn>
                <a:cxn ang="0">
                  <a:pos x="68" y="89"/>
                </a:cxn>
                <a:cxn ang="0">
                  <a:pos x="99" y="89"/>
                </a:cxn>
                <a:cxn ang="0">
                  <a:pos x="99" y="56"/>
                </a:cxn>
                <a:cxn ang="0">
                  <a:pos x="99" y="11"/>
                </a:cxn>
                <a:cxn ang="0">
                  <a:pos x="106" y="0"/>
                </a:cxn>
                <a:cxn ang="0">
                  <a:pos x="112" y="0"/>
                </a:cxn>
                <a:cxn ang="0">
                  <a:pos x="112" y="0"/>
                </a:cxn>
                <a:cxn ang="0">
                  <a:pos x="118" y="5"/>
                </a:cxn>
                <a:cxn ang="0">
                  <a:pos x="130" y="17"/>
                </a:cxn>
                <a:cxn ang="0">
                  <a:pos x="143" y="33"/>
                </a:cxn>
                <a:cxn ang="0">
                  <a:pos x="155" y="56"/>
                </a:cxn>
                <a:cxn ang="0">
                  <a:pos x="168" y="78"/>
                </a:cxn>
                <a:cxn ang="0">
                  <a:pos x="174" y="122"/>
                </a:cxn>
                <a:cxn ang="0">
                  <a:pos x="174" y="156"/>
                </a:cxn>
                <a:cxn ang="0">
                  <a:pos x="137" y="156"/>
                </a:cxn>
                <a:cxn ang="0">
                  <a:pos x="87" y="150"/>
                </a:cxn>
                <a:cxn ang="0">
                  <a:pos x="62" y="139"/>
                </a:cxn>
                <a:cxn ang="0">
                  <a:pos x="43" y="128"/>
                </a:cxn>
                <a:cxn ang="0">
                  <a:pos x="19" y="117"/>
                </a:cxn>
                <a:cxn ang="0">
                  <a:pos x="6" y="100"/>
                </a:cxn>
              </a:cxnLst>
              <a:rect l="0" t="0" r="r" b="b"/>
              <a:pathLst>
                <a:path w="174" h="156">
                  <a:moveTo>
                    <a:pt x="6" y="100"/>
                  </a:moveTo>
                  <a:lnTo>
                    <a:pt x="6" y="100"/>
                  </a:lnTo>
                  <a:lnTo>
                    <a:pt x="0" y="95"/>
                  </a:lnTo>
                  <a:lnTo>
                    <a:pt x="6" y="89"/>
                  </a:lnTo>
                  <a:lnTo>
                    <a:pt x="12" y="89"/>
                  </a:lnTo>
                  <a:lnTo>
                    <a:pt x="68" y="89"/>
                  </a:lnTo>
                  <a:lnTo>
                    <a:pt x="99" y="89"/>
                  </a:lnTo>
                  <a:lnTo>
                    <a:pt x="99" y="56"/>
                  </a:lnTo>
                  <a:lnTo>
                    <a:pt x="99" y="11"/>
                  </a:lnTo>
                  <a:lnTo>
                    <a:pt x="106" y="0"/>
                  </a:lnTo>
                  <a:lnTo>
                    <a:pt x="112" y="0"/>
                  </a:lnTo>
                  <a:lnTo>
                    <a:pt x="118" y="5"/>
                  </a:lnTo>
                  <a:lnTo>
                    <a:pt x="130" y="17"/>
                  </a:lnTo>
                  <a:lnTo>
                    <a:pt x="143" y="33"/>
                  </a:lnTo>
                  <a:lnTo>
                    <a:pt x="155" y="56"/>
                  </a:lnTo>
                  <a:lnTo>
                    <a:pt x="168" y="78"/>
                  </a:lnTo>
                  <a:lnTo>
                    <a:pt x="174" y="122"/>
                  </a:lnTo>
                  <a:lnTo>
                    <a:pt x="174" y="156"/>
                  </a:lnTo>
                  <a:lnTo>
                    <a:pt x="137" y="156"/>
                  </a:lnTo>
                  <a:lnTo>
                    <a:pt x="87" y="150"/>
                  </a:lnTo>
                  <a:lnTo>
                    <a:pt x="62" y="139"/>
                  </a:lnTo>
                  <a:lnTo>
                    <a:pt x="43" y="128"/>
                  </a:lnTo>
                  <a:lnTo>
                    <a:pt x="19" y="117"/>
                  </a:lnTo>
                  <a:lnTo>
                    <a:pt x="6" y="100"/>
                  </a:lnTo>
                  <a:close/>
                </a:path>
              </a:pathLst>
            </a:custGeom>
            <a:solidFill>
              <a:srgbClr val="F057A3"/>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75" name="Freeform 951"/>
            <p:cNvSpPr>
              <a:spLocks/>
            </p:cNvSpPr>
            <p:nvPr/>
          </p:nvSpPr>
          <p:spPr bwMode="auto">
            <a:xfrm>
              <a:off x="14221" y="10095"/>
              <a:ext cx="149" cy="133"/>
            </a:xfrm>
            <a:custGeom>
              <a:avLst/>
              <a:gdLst/>
              <a:ahLst/>
              <a:cxnLst>
                <a:cxn ang="0">
                  <a:pos x="6" y="89"/>
                </a:cxn>
                <a:cxn ang="0">
                  <a:pos x="0" y="83"/>
                </a:cxn>
                <a:cxn ang="0">
                  <a:pos x="12" y="78"/>
                </a:cxn>
                <a:cxn ang="0">
                  <a:pos x="56" y="78"/>
                </a:cxn>
                <a:cxn ang="0">
                  <a:pos x="87" y="78"/>
                </a:cxn>
                <a:cxn ang="0">
                  <a:pos x="87" y="50"/>
                </a:cxn>
                <a:cxn ang="0">
                  <a:pos x="87" y="11"/>
                </a:cxn>
                <a:cxn ang="0">
                  <a:pos x="93" y="0"/>
                </a:cxn>
                <a:cxn ang="0">
                  <a:pos x="99" y="5"/>
                </a:cxn>
                <a:cxn ang="0">
                  <a:pos x="124" y="27"/>
                </a:cxn>
                <a:cxn ang="0">
                  <a:pos x="142" y="66"/>
                </a:cxn>
                <a:cxn ang="0">
                  <a:pos x="149" y="105"/>
                </a:cxn>
                <a:cxn ang="0">
                  <a:pos x="149" y="133"/>
                </a:cxn>
                <a:cxn ang="0">
                  <a:pos x="118" y="133"/>
                </a:cxn>
                <a:cxn ang="0">
                  <a:pos x="74" y="128"/>
                </a:cxn>
                <a:cxn ang="0">
                  <a:pos x="37" y="111"/>
                </a:cxn>
                <a:cxn ang="0">
                  <a:pos x="6" y="89"/>
                </a:cxn>
              </a:cxnLst>
              <a:rect l="0" t="0" r="r" b="b"/>
              <a:pathLst>
                <a:path w="149" h="133">
                  <a:moveTo>
                    <a:pt x="6" y="89"/>
                  </a:moveTo>
                  <a:lnTo>
                    <a:pt x="0" y="83"/>
                  </a:lnTo>
                  <a:lnTo>
                    <a:pt x="12" y="78"/>
                  </a:lnTo>
                  <a:lnTo>
                    <a:pt x="56" y="78"/>
                  </a:lnTo>
                  <a:lnTo>
                    <a:pt x="87" y="78"/>
                  </a:lnTo>
                  <a:lnTo>
                    <a:pt x="87" y="50"/>
                  </a:lnTo>
                  <a:lnTo>
                    <a:pt x="87" y="11"/>
                  </a:lnTo>
                  <a:lnTo>
                    <a:pt x="93" y="0"/>
                  </a:lnTo>
                  <a:lnTo>
                    <a:pt x="99" y="5"/>
                  </a:lnTo>
                  <a:lnTo>
                    <a:pt x="124" y="27"/>
                  </a:lnTo>
                  <a:lnTo>
                    <a:pt x="142" y="66"/>
                  </a:lnTo>
                  <a:lnTo>
                    <a:pt x="149" y="105"/>
                  </a:lnTo>
                  <a:lnTo>
                    <a:pt x="149" y="133"/>
                  </a:lnTo>
                  <a:lnTo>
                    <a:pt x="118" y="133"/>
                  </a:lnTo>
                  <a:lnTo>
                    <a:pt x="74" y="128"/>
                  </a:lnTo>
                  <a:lnTo>
                    <a:pt x="37" y="111"/>
                  </a:lnTo>
                  <a:lnTo>
                    <a:pt x="6" y="89"/>
                  </a:lnTo>
                  <a:close/>
                </a:path>
              </a:pathLst>
            </a:custGeom>
            <a:solidFill>
              <a:srgbClr val="F575C2"/>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76" name="Freeform 952"/>
            <p:cNvSpPr>
              <a:spLocks/>
            </p:cNvSpPr>
            <p:nvPr/>
          </p:nvSpPr>
          <p:spPr bwMode="auto">
            <a:xfrm>
              <a:off x="14245" y="10111"/>
              <a:ext cx="118" cy="112"/>
            </a:xfrm>
            <a:custGeom>
              <a:avLst/>
              <a:gdLst/>
              <a:ahLst/>
              <a:cxnLst>
                <a:cxn ang="0">
                  <a:pos x="0" y="73"/>
                </a:cxn>
                <a:cxn ang="0">
                  <a:pos x="0" y="67"/>
                </a:cxn>
                <a:cxn ang="0">
                  <a:pos x="7" y="67"/>
                </a:cxn>
                <a:cxn ang="0">
                  <a:pos x="44" y="67"/>
                </a:cxn>
                <a:cxn ang="0">
                  <a:pos x="69" y="67"/>
                </a:cxn>
                <a:cxn ang="0">
                  <a:pos x="69" y="45"/>
                </a:cxn>
                <a:cxn ang="0">
                  <a:pos x="69" y="11"/>
                </a:cxn>
                <a:cxn ang="0">
                  <a:pos x="69" y="0"/>
                </a:cxn>
                <a:cxn ang="0">
                  <a:pos x="75" y="6"/>
                </a:cxn>
                <a:cxn ang="0">
                  <a:pos x="100" y="28"/>
                </a:cxn>
                <a:cxn ang="0">
                  <a:pos x="112" y="56"/>
                </a:cxn>
                <a:cxn ang="0">
                  <a:pos x="118" y="84"/>
                </a:cxn>
                <a:cxn ang="0">
                  <a:pos x="118" y="112"/>
                </a:cxn>
                <a:cxn ang="0">
                  <a:pos x="87" y="112"/>
                </a:cxn>
                <a:cxn ang="0">
                  <a:pos x="56" y="106"/>
                </a:cxn>
                <a:cxn ang="0">
                  <a:pos x="25" y="89"/>
                </a:cxn>
                <a:cxn ang="0">
                  <a:pos x="0" y="73"/>
                </a:cxn>
              </a:cxnLst>
              <a:rect l="0" t="0" r="r" b="b"/>
              <a:pathLst>
                <a:path w="118" h="112">
                  <a:moveTo>
                    <a:pt x="0" y="73"/>
                  </a:moveTo>
                  <a:lnTo>
                    <a:pt x="0" y="67"/>
                  </a:lnTo>
                  <a:lnTo>
                    <a:pt x="7" y="67"/>
                  </a:lnTo>
                  <a:lnTo>
                    <a:pt x="44" y="67"/>
                  </a:lnTo>
                  <a:lnTo>
                    <a:pt x="69" y="67"/>
                  </a:lnTo>
                  <a:lnTo>
                    <a:pt x="69" y="45"/>
                  </a:lnTo>
                  <a:lnTo>
                    <a:pt x="69" y="11"/>
                  </a:lnTo>
                  <a:lnTo>
                    <a:pt x="69" y="0"/>
                  </a:lnTo>
                  <a:lnTo>
                    <a:pt x="75" y="6"/>
                  </a:lnTo>
                  <a:lnTo>
                    <a:pt x="100" y="28"/>
                  </a:lnTo>
                  <a:lnTo>
                    <a:pt x="112" y="56"/>
                  </a:lnTo>
                  <a:lnTo>
                    <a:pt x="118" y="84"/>
                  </a:lnTo>
                  <a:lnTo>
                    <a:pt x="118" y="112"/>
                  </a:lnTo>
                  <a:lnTo>
                    <a:pt x="87" y="112"/>
                  </a:lnTo>
                  <a:lnTo>
                    <a:pt x="56" y="106"/>
                  </a:lnTo>
                  <a:lnTo>
                    <a:pt x="25" y="89"/>
                  </a:lnTo>
                  <a:lnTo>
                    <a:pt x="0" y="73"/>
                  </a:lnTo>
                  <a:close/>
                </a:path>
              </a:pathLst>
            </a:custGeom>
            <a:solidFill>
              <a:srgbClr val="FA94E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77" name="Freeform 953"/>
            <p:cNvSpPr>
              <a:spLocks/>
            </p:cNvSpPr>
            <p:nvPr/>
          </p:nvSpPr>
          <p:spPr bwMode="auto">
            <a:xfrm>
              <a:off x="14264" y="10128"/>
              <a:ext cx="93" cy="89"/>
            </a:xfrm>
            <a:custGeom>
              <a:avLst/>
              <a:gdLst/>
              <a:ahLst/>
              <a:cxnLst>
                <a:cxn ang="0">
                  <a:pos x="50" y="50"/>
                </a:cxn>
                <a:cxn ang="0">
                  <a:pos x="31" y="50"/>
                </a:cxn>
                <a:cxn ang="0">
                  <a:pos x="6" y="50"/>
                </a:cxn>
                <a:cxn ang="0">
                  <a:pos x="0" y="56"/>
                </a:cxn>
                <a:cxn ang="0">
                  <a:pos x="0" y="61"/>
                </a:cxn>
                <a:cxn ang="0">
                  <a:pos x="19" y="72"/>
                </a:cxn>
                <a:cxn ang="0">
                  <a:pos x="44" y="84"/>
                </a:cxn>
                <a:cxn ang="0">
                  <a:pos x="68" y="89"/>
                </a:cxn>
                <a:cxn ang="0">
                  <a:pos x="93" y="89"/>
                </a:cxn>
                <a:cxn ang="0">
                  <a:pos x="93" y="67"/>
                </a:cxn>
                <a:cxn ang="0">
                  <a:pos x="87" y="45"/>
                </a:cxn>
                <a:cxn ang="0">
                  <a:pos x="75" y="22"/>
                </a:cxn>
                <a:cxn ang="0">
                  <a:pos x="62" y="6"/>
                </a:cxn>
                <a:cxn ang="0">
                  <a:pos x="56" y="0"/>
                </a:cxn>
                <a:cxn ang="0">
                  <a:pos x="50" y="6"/>
                </a:cxn>
                <a:cxn ang="0">
                  <a:pos x="50" y="33"/>
                </a:cxn>
                <a:cxn ang="0">
                  <a:pos x="50" y="50"/>
                </a:cxn>
              </a:cxnLst>
              <a:rect l="0" t="0" r="r" b="b"/>
              <a:pathLst>
                <a:path w="93" h="89">
                  <a:moveTo>
                    <a:pt x="50" y="50"/>
                  </a:moveTo>
                  <a:lnTo>
                    <a:pt x="31" y="50"/>
                  </a:lnTo>
                  <a:lnTo>
                    <a:pt x="6" y="50"/>
                  </a:lnTo>
                  <a:lnTo>
                    <a:pt x="0" y="56"/>
                  </a:lnTo>
                  <a:lnTo>
                    <a:pt x="0" y="61"/>
                  </a:lnTo>
                  <a:lnTo>
                    <a:pt x="19" y="72"/>
                  </a:lnTo>
                  <a:lnTo>
                    <a:pt x="44" y="84"/>
                  </a:lnTo>
                  <a:lnTo>
                    <a:pt x="68" y="89"/>
                  </a:lnTo>
                  <a:lnTo>
                    <a:pt x="93" y="89"/>
                  </a:lnTo>
                  <a:lnTo>
                    <a:pt x="93" y="67"/>
                  </a:lnTo>
                  <a:lnTo>
                    <a:pt x="87" y="45"/>
                  </a:lnTo>
                  <a:lnTo>
                    <a:pt x="75" y="22"/>
                  </a:lnTo>
                  <a:lnTo>
                    <a:pt x="62" y="6"/>
                  </a:lnTo>
                  <a:lnTo>
                    <a:pt x="56" y="0"/>
                  </a:lnTo>
                  <a:lnTo>
                    <a:pt x="50" y="6"/>
                  </a:lnTo>
                  <a:lnTo>
                    <a:pt x="50" y="33"/>
                  </a:lnTo>
                  <a:lnTo>
                    <a:pt x="50" y="50"/>
                  </a:lnTo>
                  <a:close/>
                </a:path>
              </a:pathLst>
            </a:custGeom>
            <a:solidFill>
              <a:srgbClr val="FFB2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78" name="Freeform 954"/>
            <p:cNvSpPr>
              <a:spLocks/>
            </p:cNvSpPr>
            <p:nvPr/>
          </p:nvSpPr>
          <p:spPr bwMode="auto">
            <a:xfrm>
              <a:off x="14128" y="10011"/>
              <a:ext cx="279" cy="251"/>
            </a:xfrm>
            <a:custGeom>
              <a:avLst/>
              <a:gdLst/>
              <a:ahLst/>
              <a:cxnLst>
                <a:cxn ang="0">
                  <a:pos x="161" y="139"/>
                </a:cxn>
                <a:cxn ang="0">
                  <a:pos x="99" y="139"/>
                </a:cxn>
                <a:cxn ang="0">
                  <a:pos x="18" y="139"/>
                </a:cxn>
                <a:cxn ang="0">
                  <a:pos x="6" y="145"/>
                </a:cxn>
                <a:cxn ang="0">
                  <a:pos x="0" y="150"/>
                </a:cxn>
                <a:cxn ang="0">
                  <a:pos x="6" y="162"/>
                </a:cxn>
                <a:cxn ang="0">
                  <a:pos x="6" y="162"/>
                </a:cxn>
                <a:cxn ang="0">
                  <a:pos x="31" y="184"/>
                </a:cxn>
                <a:cxn ang="0">
                  <a:pos x="62" y="206"/>
                </a:cxn>
                <a:cxn ang="0">
                  <a:pos x="99" y="223"/>
                </a:cxn>
                <a:cxn ang="0">
                  <a:pos x="136" y="234"/>
                </a:cxn>
                <a:cxn ang="0">
                  <a:pos x="180" y="245"/>
                </a:cxn>
                <a:cxn ang="0">
                  <a:pos x="217" y="251"/>
                </a:cxn>
                <a:cxn ang="0">
                  <a:pos x="248" y="251"/>
                </a:cxn>
                <a:cxn ang="0">
                  <a:pos x="279" y="251"/>
                </a:cxn>
                <a:cxn ang="0">
                  <a:pos x="279" y="223"/>
                </a:cxn>
                <a:cxn ang="0">
                  <a:pos x="279" y="195"/>
                </a:cxn>
                <a:cxn ang="0">
                  <a:pos x="273" y="156"/>
                </a:cxn>
                <a:cxn ang="0">
                  <a:pos x="260" y="123"/>
                </a:cxn>
                <a:cxn ang="0">
                  <a:pos x="248" y="89"/>
                </a:cxn>
                <a:cxn ang="0">
                  <a:pos x="229" y="56"/>
                </a:cxn>
                <a:cxn ang="0">
                  <a:pos x="211" y="28"/>
                </a:cxn>
                <a:cxn ang="0">
                  <a:pos x="186" y="6"/>
                </a:cxn>
                <a:cxn ang="0">
                  <a:pos x="180" y="0"/>
                </a:cxn>
                <a:cxn ang="0">
                  <a:pos x="173" y="0"/>
                </a:cxn>
                <a:cxn ang="0">
                  <a:pos x="161" y="0"/>
                </a:cxn>
                <a:cxn ang="0">
                  <a:pos x="161" y="17"/>
                </a:cxn>
                <a:cxn ang="0">
                  <a:pos x="161" y="89"/>
                </a:cxn>
                <a:cxn ang="0">
                  <a:pos x="161" y="139"/>
                </a:cxn>
              </a:cxnLst>
              <a:rect l="0" t="0" r="r" b="b"/>
              <a:pathLst>
                <a:path w="279" h="251">
                  <a:moveTo>
                    <a:pt x="161" y="139"/>
                  </a:moveTo>
                  <a:lnTo>
                    <a:pt x="99" y="139"/>
                  </a:lnTo>
                  <a:lnTo>
                    <a:pt x="18" y="139"/>
                  </a:lnTo>
                  <a:lnTo>
                    <a:pt x="6" y="145"/>
                  </a:lnTo>
                  <a:lnTo>
                    <a:pt x="0" y="150"/>
                  </a:lnTo>
                  <a:lnTo>
                    <a:pt x="6" y="162"/>
                  </a:lnTo>
                  <a:lnTo>
                    <a:pt x="31" y="184"/>
                  </a:lnTo>
                  <a:lnTo>
                    <a:pt x="62" y="206"/>
                  </a:lnTo>
                  <a:lnTo>
                    <a:pt x="99" y="223"/>
                  </a:lnTo>
                  <a:lnTo>
                    <a:pt x="136" y="234"/>
                  </a:lnTo>
                  <a:lnTo>
                    <a:pt x="180" y="245"/>
                  </a:lnTo>
                  <a:lnTo>
                    <a:pt x="217" y="251"/>
                  </a:lnTo>
                  <a:lnTo>
                    <a:pt x="248" y="251"/>
                  </a:lnTo>
                  <a:lnTo>
                    <a:pt x="279" y="251"/>
                  </a:lnTo>
                  <a:lnTo>
                    <a:pt x="279" y="223"/>
                  </a:lnTo>
                  <a:lnTo>
                    <a:pt x="279" y="195"/>
                  </a:lnTo>
                  <a:lnTo>
                    <a:pt x="273" y="156"/>
                  </a:lnTo>
                  <a:lnTo>
                    <a:pt x="260" y="123"/>
                  </a:lnTo>
                  <a:lnTo>
                    <a:pt x="248" y="89"/>
                  </a:lnTo>
                  <a:lnTo>
                    <a:pt x="229" y="56"/>
                  </a:lnTo>
                  <a:lnTo>
                    <a:pt x="211" y="28"/>
                  </a:lnTo>
                  <a:lnTo>
                    <a:pt x="186" y="6"/>
                  </a:lnTo>
                  <a:lnTo>
                    <a:pt x="180" y="0"/>
                  </a:lnTo>
                  <a:lnTo>
                    <a:pt x="173" y="0"/>
                  </a:lnTo>
                  <a:lnTo>
                    <a:pt x="161" y="0"/>
                  </a:lnTo>
                  <a:lnTo>
                    <a:pt x="161" y="17"/>
                  </a:lnTo>
                  <a:lnTo>
                    <a:pt x="161" y="89"/>
                  </a:lnTo>
                  <a:lnTo>
                    <a:pt x="161" y="139"/>
                  </a:lnTo>
                </a:path>
              </a:pathLst>
            </a:custGeom>
            <a:noFill/>
            <a:ln w="12">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980" name="Rectangle 956"/>
          <p:cNvSpPr>
            <a:spLocks noChangeArrowheads="1"/>
          </p:cNvSpPr>
          <p:nvPr/>
        </p:nvSpPr>
        <p:spPr bwMode="auto">
          <a:xfrm>
            <a:off x="-152400" y="388620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1314450" algn="l"/>
              </a:tabLst>
            </a:pPr>
            <a:r>
              <a:rPr kumimoji="0" lang="en-US" sz="1600" b="1" i="0" u="none" strike="noStrike" cap="none" normalizeH="0" baseline="0" smtClean="0">
                <a:ln>
                  <a:noFill/>
                </a:ln>
                <a:solidFill>
                  <a:schemeClr val="tx1"/>
                </a:solidFill>
                <a:effectLst/>
                <a:latin typeface="Arial" pitchFamily="34" charset="0"/>
                <a:ea typeface="Times New Roman" pitchFamily="18" charset="0"/>
                <a:cs typeface="Arial" pitchFamily="34" charset="0"/>
              </a:rPr>
              <a:t>HASIL AUDIT MUTU INTERNAL SEMESTER 2 TAHUN 2019</a:t>
            </a:r>
            <a:endParaRPr kumimoji="0" lang="en-US"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838200" y="533400"/>
          <a:ext cx="7315201" cy="902589"/>
        </p:xfrm>
        <a:graphic>
          <a:graphicData uri="http://schemas.openxmlformats.org/drawingml/2006/table">
            <a:tbl>
              <a:tblPr/>
              <a:tblGrid>
                <a:gridCol w="1167098"/>
                <a:gridCol w="2250831"/>
                <a:gridCol w="1083734"/>
                <a:gridCol w="1101585"/>
                <a:gridCol w="941423"/>
                <a:gridCol w="770530"/>
              </a:tblGrid>
              <a:tr h="0">
                <a:tc rowSpan="4">
                  <a:txBody>
                    <a:bodyPr/>
                    <a:lstStyle/>
                    <a:p>
                      <a:pPr marL="0" marR="0" algn="ctr">
                        <a:lnSpc>
                          <a:spcPct val="115000"/>
                        </a:lnSpc>
                        <a:spcBef>
                          <a:spcPts val="300"/>
                        </a:spcBef>
                        <a:spcAft>
                          <a:spcPts val="300"/>
                        </a:spcAft>
                        <a:tabLst>
                          <a:tab pos="2743200" algn="ctr"/>
                          <a:tab pos="5486400" algn="r"/>
                        </a:tabLst>
                      </a:pPr>
                      <a:endParaRPr lang="en-US" sz="1200" dirty="0">
                        <a:latin typeface="Comic Sans MS"/>
                        <a:ea typeface="Times New Roman"/>
                        <a:cs typeface="Times New Roman"/>
                      </a:endParaRPr>
                    </a:p>
                  </a:txBody>
                  <a:tcPr marL="67945" marR="67945" marT="0" marB="0">
                    <a:lnL w="19050" cap="flat" cmpd="sng" algn="ctr">
                      <a:solidFill>
                        <a:srgbClr val="0000FF"/>
                      </a:solidFill>
                      <a:prstDash val="solid"/>
                      <a:round/>
                      <a:headEnd type="none" w="med" len="med"/>
                      <a:tailEnd type="none" w="med" len="med"/>
                    </a:lnL>
                    <a:lnR w="19050" cap="flat" cmpd="sng" algn="ctr">
                      <a:solidFill>
                        <a:srgbClr val="0000FF"/>
                      </a:solidFill>
                      <a:prstDash val="solid"/>
                      <a:round/>
                      <a:headEnd type="none" w="med" len="med"/>
                      <a:tailEnd type="none" w="med" len="med"/>
                    </a:lnR>
                    <a:lnT w="19050" cap="flat" cmpd="sng" algn="ctr">
                      <a:solidFill>
                        <a:srgbClr val="0000FF"/>
                      </a:solidFill>
                      <a:prstDash val="solid"/>
                      <a:round/>
                      <a:headEnd type="none" w="med" len="med"/>
                      <a:tailEnd type="none" w="med" len="med"/>
                    </a:lnT>
                    <a:lnB w="19050" cap="flat" cmpd="sng" algn="ctr">
                      <a:solidFill>
                        <a:srgbClr val="0000FF"/>
                      </a:solidFill>
                      <a:prstDash val="solid"/>
                      <a:round/>
                      <a:headEnd type="none" w="med" len="med"/>
                      <a:tailEnd type="none" w="med" len="med"/>
                    </a:lnB>
                  </a:tcPr>
                </a:tc>
                <a:tc>
                  <a:txBody>
                    <a:bodyPr/>
                    <a:lstStyle/>
                    <a:p>
                      <a:pPr marL="0" marR="0" algn="ctr">
                        <a:lnSpc>
                          <a:spcPct val="115000"/>
                        </a:lnSpc>
                        <a:spcBef>
                          <a:spcPts val="0"/>
                        </a:spcBef>
                        <a:spcAft>
                          <a:spcPts val="0"/>
                        </a:spcAft>
                        <a:tabLst>
                          <a:tab pos="2743200" algn="ctr"/>
                          <a:tab pos="5486400" algn="r"/>
                        </a:tabLst>
                      </a:pPr>
                      <a:r>
                        <a:rPr lang="en-US" sz="1100" b="1">
                          <a:solidFill>
                            <a:srgbClr val="FF0000"/>
                          </a:solidFill>
                          <a:latin typeface="Arial"/>
                          <a:ea typeface="Times New Roman"/>
                          <a:cs typeface="Times New Roman"/>
                        </a:rPr>
                        <a:t>PROSEDUR</a:t>
                      </a:r>
                      <a:endParaRPr lang="en-US" sz="1200">
                        <a:latin typeface="Comic Sans MS"/>
                        <a:ea typeface="Times New Roman"/>
                        <a:cs typeface="Times New Roman"/>
                      </a:endParaRPr>
                    </a:p>
                  </a:txBody>
                  <a:tcPr marL="67945" marR="67945" marT="0" marB="0">
                    <a:lnL w="19050" cap="flat" cmpd="sng" algn="ctr">
                      <a:solidFill>
                        <a:srgbClr val="0000FF"/>
                      </a:solidFill>
                      <a:prstDash val="solid"/>
                      <a:round/>
                      <a:headEnd type="none" w="med" len="med"/>
                      <a:tailEnd type="none" w="med" len="med"/>
                    </a:lnL>
                    <a:lnR w="19050" cap="flat" cmpd="sng" algn="ctr">
                      <a:solidFill>
                        <a:srgbClr val="0000FF"/>
                      </a:solidFill>
                      <a:prstDash val="solid"/>
                      <a:round/>
                      <a:headEnd type="none" w="med" len="med"/>
                      <a:tailEnd type="none" w="med" len="med"/>
                    </a:lnR>
                    <a:lnT w="19050" cap="flat" cmpd="sng" algn="ctr">
                      <a:solidFill>
                        <a:srgbClr val="0000FF"/>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tabLst>
                          <a:tab pos="2743200" algn="ctr"/>
                          <a:tab pos="5486400" algn="r"/>
                        </a:tabLst>
                      </a:pPr>
                      <a:r>
                        <a:rPr lang="en-US" sz="1000" b="1">
                          <a:solidFill>
                            <a:srgbClr val="FF0000"/>
                          </a:solidFill>
                          <a:latin typeface="Arial"/>
                          <a:ea typeface="Times New Roman"/>
                          <a:cs typeface="Times New Roman"/>
                        </a:rPr>
                        <a:t>Direvisi oleh</a:t>
                      </a:r>
                      <a:endParaRPr lang="en-US" sz="1200">
                        <a:latin typeface="Comic Sans MS"/>
                        <a:ea typeface="Times New Roman"/>
                        <a:cs typeface="Times New Roman"/>
                      </a:endParaRPr>
                    </a:p>
                  </a:txBody>
                  <a:tcPr marL="67945" marR="67945" marT="0" marB="0">
                    <a:lnL w="19050" cap="flat" cmpd="sng" algn="ctr">
                      <a:solidFill>
                        <a:srgbClr val="0000FF"/>
                      </a:solidFill>
                      <a:prstDash val="solid"/>
                      <a:round/>
                      <a:headEnd type="none" w="med" len="med"/>
                      <a:tailEnd type="none" w="med" len="med"/>
                    </a:lnL>
                    <a:lnR w="19050" cap="flat" cmpd="sng" algn="ctr">
                      <a:solidFill>
                        <a:srgbClr val="0000FF"/>
                      </a:solidFill>
                      <a:prstDash val="solid"/>
                      <a:round/>
                      <a:headEnd type="none" w="med" len="med"/>
                      <a:tailEnd type="none" w="med" len="med"/>
                    </a:lnR>
                    <a:lnT w="19050" cap="flat" cmpd="sng" algn="ctr">
                      <a:solidFill>
                        <a:srgbClr val="0000FF"/>
                      </a:solidFill>
                      <a:prstDash val="solid"/>
                      <a:round/>
                      <a:headEnd type="none" w="med" len="med"/>
                      <a:tailEnd type="none" w="med" len="med"/>
                    </a:lnT>
                    <a:lnB w="19050" cap="flat" cmpd="sng" algn="ctr">
                      <a:solidFill>
                        <a:srgbClr val="0000FF"/>
                      </a:solidFill>
                      <a:prstDash val="solid"/>
                      <a:round/>
                      <a:headEnd type="none" w="med" len="med"/>
                      <a:tailEnd type="none" w="med" len="med"/>
                    </a:lnB>
                  </a:tcPr>
                </a:tc>
                <a:tc>
                  <a:txBody>
                    <a:bodyPr/>
                    <a:lstStyle/>
                    <a:p>
                      <a:pPr marL="0" marR="0" algn="ctr">
                        <a:lnSpc>
                          <a:spcPct val="115000"/>
                        </a:lnSpc>
                        <a:spcBef>
                          <a:spcPts val="0"/>
                        </a:spcBef>
                        <a:spcAft>
                          <a:spcPts val="0"/>
                        </a:spcAft>
                        <a:tabLst>
                          <a:tab pos="2743200" algn="ctr"/>
                          <a:tab pos="5486400" algn="r"/>
                        </a:tabLst>
                      </a:pPr>
                      <a:r>
                        <a:rPr lang="en-US" sz="1000" b="1">
                          <a:solidFill>
                            <a:srgbClr val="FF0000"/>
                          </a:solidFill>
                          <a:latin typeface="Arial"/>
                          <a:ea typeface="Times New Roman"/>
                          <a:cs typeface="Times New Roman"/>
                        </a:rPr>
                        <a:t>Revisi</a:t>
                      </a:r>
                      <a:endParaRPr lang="en-US" sz="1200">
                        <a:latin typeface="Comic Sans MS"/>
                        <a:ea typeface="Times New Roman"/>
                        <a:cs typeface="Times New Roman"/>
                      </a:endParaRPr>
                    </a:p>
                  </a:txBody>
                  <a:tcPr marL="67945" marR="67945" marT="0" marB="0">
                    <a:lnL w="19050" cap="flat" cmpd="sng" algn="ctr">
                      <a:solidFill>
                        <a:srgbClr val="0000FF"/>
                      </a:solidFill>
                      <a:prstDash val="solid"/>
                      <a:round/>
                      <a:headEnd type="none" w="med" len="med"/>
                      <a:tailEnd type="none" w="med" len="med"/>
                    </a:lnL>
                    <a:lnR w="19050" cap="flat" cmpd="sng" algn="ctr">
                      <a:solidFill>
                        <a:srgbClr val="0000FF"/>
                      </a:solidFill>
                      <a:prstDash val="solid"/>
                      <a:round/>
                      <a:headEnd type="none" w="med" len="med"/>
                      <a:tailEnd type="none" w="med" len="med"/>
                    </a:lnR>
                    <a:lnT w="19050" cap="flat" cmpd="sng" algn="ctr">
                      <a:solidFill>
                        <a:srgbClr val="0000FF"/>
                      </a:solidFill>
                      <a:prstDash val="solid"/>
                      <a:round/>
                      <a:headEnd type="none" w="med" len="med"/>
                      <a:tailEnd type="none" w="med" len="med"/>
                    </a:lnT>
                    <a:lnB w="19050" cap="flat" cmpd="sng" algn="ctr">
                      <a:solidFill>
                        <a:srgbClr val="0000FF"/>
                      </a:solidFill>
                      <a:prstDash val="solid"/>
                      <a:round/>
                      <a:headEnd type="none" w="med" len="med"/>
                      <a:tailEnd type="none" w="med" len="med"/>
                    </a:lnB>
                  </a:tcPr>
                </a:tc>
                <a:tc>
                  <a:txBody>
                    <a:bodyPr/>
                    <a:lstStyle/>
                    <a:p>
                      <a:pPr marL="0" marR="0" algn="ctr">
                        <a:lnSpc>
                          <a:spcPct val="115000"/>
                        </a:lnSpc>
                        <a:spcBef>
                          <a:spcPts val="0"/>
                        </a:spcBef>
                        <a:spcAft>
                          <a:spcPts val="0"/>
                        </a:spcAft>
                        <a:tabLst>
                          <a:tab pos="2743200" algn="ctr"/>
                          <a:tab pos="5486400" algn="r"/>
                        </a:tabLst>
                      </a:pPr>
                      <a:r>
                        <a:rPr lang="en-US" sz="1000" b="1">
                          <a:solidFill>
                            <a:srgbClr val="FF0000"/>
                          </a:solidFill>
                          <a:latin typeface="Arial"/>
                          <a:ea typeface="Times New Roman"/>
                          <a:cs typeface="Times New Roman"/>
                        </a:rPr>
                        <a:t>Disetujui oleh</a:t>
                      </a:r>
                      <a:endParaRPr lang="en-US" sz="1200">
                        <a:latin typeface="Comic Sans MS"/>
                        <a:ea typeface="Times New Roman"/>
                        <a:cs typeface="Times New Roman"/>
                      </a:endParaRPr>
                    </a:p>
                  </a:txBody>
                  <a:tcPr marL="67945" marR="67945" marT="0" marB="0">
                    <a:lnL w="19050" cap="flat" cmpd="sng" algn="ctr">
                      <a:solidFill>
                        <a:srgbClr val="0000FF"/>
                      </a:solidFill>
                      <a:prstDash val="solid"/>
                      <a:round/>
                      <a:headEnd type="none" w="med" len="med"/>
                      <a:tailEnd type="none" w="med" len="med"/>
                    </a:lnL>
                    <a:lnR w="19050" cap="flat" cmpd="sng" algn="ctr">
                      <a:solidFill>
                        <a:srgbClr val="0000FF"/>
                      </a:solidFill>
                      <a:prstDash val="solid"/>
                      <a:round/>
                      <a:headEnd type="none" w="med" len="med"/>
                      <a:tailEnd type="none" w="med" len="med"/>
                    </a:lnR>
                    <a:lnT w="19050" cap="flat" cmpd="sng" algn="ctr">
                      <a:solidFill>
                        <a:srgbClr val="0000FF"/>
                      </a:solidFill>
                      <a:prstDash val="solid"/>
                      <a:round/>
                      <a:headEnd type="none" w="med" len="med"/>
                      <a:tailEnd type="none" w="med" len="med"/>
                    </a:lnT>
                    <a:lnB w="19050" cap="flat" cmpd="sng" algn="ctr">
                      <a:solidFill>
                        <a:srgbClr val="0000FF"/>
                      </a:solidFill>
                      <a:prstDash val="solid"/>
                      <a:round/>
                      <a:headEnd type="none" w="med" len="med"/>
                      <a:tailEnd type="none" w="med" len="med"/>
                    </a:lnB>
                  </a:tcPr>
                </a:tc>
                <a:tc>
                  <a:txBody>
                    <a:bodyPr/>
                    <a:lstStyle/>
                    <a:p>
                      <a:pPr marL="0" marR="0" algn="ctr">
                        <a:lnSpc>
                          <a:spcPct val="115000"/>
                        </a:lnSpc>
                        <a:spcBef>
                          <a:spcPts val="0"/>
                        </a:spcBef>
                        <a:spcAft>
                          <a:spcPts val="0"/>
                        </a:spcAft>
                        <a:tabLst>
                          <a:tab pos="2743200" algn="ctr"/>
                          <a:tab pos="5486400" algn="r"/>
                        </a:tabLst>
                      </a:pPr>
                      <a:r>
                        <a:rPr lang="en-US" sz="1000" b="1">
                          <a:solidFill>
                            <a:srgbClr val="FF0000"/>
                          </a:solidFill>
                          <a:latin typeface="Arial"/>
                          <a:ea typeface="Times New Roman"/>
                          <a:cs typeface="Times New Roman"/>
                        </a:rPr>
                        <a:t>Tgl. Efektif</a:t>
                      </a:r>
                      <a:endParaRPr lang="en-US" sz="1200">
                        <a:latin typeface="Comic Sans MS"/>
                        <a:ea typeface="Times New Roman"/>
                        <a:cs typeface="Times New Roman"/>
                      </a:endParaRPr>
                    </a:p>
                  </a:txBody>
                  <a:tcPr marL="67945" marR="67945" marT="0" marB="0">
                    <a:lnL w="19050" cap="flat" cmpd="sng" algn="ctr">
                      <a:solidFill>
                        <a:srgbClr val="0000FF"/>
                      </a:solidFill>
                      <a:prstDash val="solid"/>
                      <a:round/>
                      <a:headEnd type="none" w="med" len="med"/>
                      <a:tailEnd type="none" w="med" len="med"/>
                    </a:lnL>
                    <a:lnR w="19050" cap="flat" cmpd="sng" algn="ctr">
                      <a:solidFill>
                        <a:srgbClr val="0000FF"/>
                      </a:solidFill>
                      <a:prstDash val="solid"/>
                      <a:round/>
                      <a:headEnd type="none" w="med" len="med"/>
                      <a:tailEnd type="none" w="med" len="med"/>
                    </a:lnR>
                    <a:lnT w="19050" cap="flat" cmpd="sng" algn="ctr">
                      <a:solidFill>
                        <a:srgbClr val="0000FF"/>
                      </a:solidFill>
                      <a:prstDash val="solid"/>
                      <a:round/>
                      <a:headEnd type="none" w="med" len="med"/>
                      <a:tailEnd type="none" w="med" len="med"/>
                    </a:lnT>
                    <a:lnB w="19050" cap="flat" cmpd="sng" algn="ctr">
                      <a:solidFill>
                        <a:srgbClr val="0000FF"/>
                      </a:solidFill>
                      <a:prstDash val="solid"/>
                      <a:round/>
                      <a:headEnd type="none" w="med" len="med"/>
                      <a:tailEnd type="none" w="med" len="med"/>
                    </a:lnB>
                  </a:tcPr>
                </a:tc>
              </a:tr>
              <a:tr h="0">
                <a:tc vMerge="1">
                  <a:txBody>
                    <a:bodyPr/>
                    <a:lstStyle/>
                    <a:p>
                      <a:endParaRPr lang="en-US"/>
                    </a:p>
                  </a:txBody>
                  <a:tcPr/>
                </a:tc>
                <a:tc>
                  <a:txBody>
                    <a:bodyPr/>
                    <a:lstStyle/>
                    <a:p>
                      <a:pPr marL="0" marR="0" algn="ctr">
                        <a:lnSpc>
                          <a:spcPct val="115000"/>
                        </a:lnSpc>
                        <a:spcBef>
                          <a:spcPts val="0"/>
                        </a:spcBef>
                        <a:spcAft>
                          <a:spcPts val="0"/>
                        </a:spcAft>
                        <a:tabLst>
                          <a:tab pos="2743200" algn="ctr"/>
                          <a:tab pos="5486400" algn="r"/>
                        </a:tabLst>
                      </a:pPr>
                      <a:r>
                        <a:rPr lang="en-US" sz="900" b="1">
                          <a:solidFill>
                            <a:srgbClr val="0000FF"/>
                          </a:solidFill>
                          <a:latin typeface="Arial"/>
                          <a:ea typeface="Times New Roman"/>
                          <a:cs typeface="Times New Roman"/>
                        </a:rPr>
                        <a:t>PENGENDALIAN RESIKO DAN</a:t>
                      </a:r>
                      <a:endParaRPr lang="en-US" sz="1200">
                        <a:latin typeface="Comic Sans MS"/>
                        <a:ea typeface="Times New Roman"/>
                        <a:cs typeface="Times New Roman"/>
                      </a:endParaRPr>
                    </a:p>
                  </a:txBody>
                  <a:tcPr marL="67945" marR="67945" marT="0" marB="0" anchor="ctr">
                    <a:lnL w="19050" cap="flat" cmpd="sng" algn="ctr">
                      <a:solidFill>
                        <a:srgbClr val="0000FF"/>
                      </a:solidFill>
                      <a:prstDash val="solid"/>
                      <a:round/>
                      <a:headEnd type="none" w="med" len="med"/>
                      <a:tailEnd type="none" w="med" len="med"/>
                    </a:lnL>
                    <a:lnR w="19050" cap="flat" cmpd="sng" algn="ctr">
                      <a:solidFill>
                        <a:srgbClr val="0000FF"/>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tabLst>
                          <a:tab pos="2743200" algn="ctr"/>
                          <a:tab pos="5486400" algn="r"/>
                        </a:tabLst>
                      </a:pPr>
                      <a:r>
                        <a:rPr lang="en-US" sz="800">
                          <a:solidFill>
                            <a:srgbClr val="0000FF"/>
                          </a:solidFill>
                          <a:latin typeface="Arial"/>
                          <a:ea typeface="Times New Roman"/>
                          <a:cs typeface="Times New Roman"/>
                        </a:rPr>
                        <a:t>Deputy MR</a:t>
                      </a:r>
                      <a:endParaRPr lang="en-US" sz="1200">
                        <a:latin typeface="Comic Sans MS"/>
                        <a:ea typeface="Times New Roman"/>
                        <a:cs typeface="Times New Roman"/>
                      </a:endParaRPr>
                    </a:p>
                  </a:txBody>
                  <a:tcPr marL="67945" marR="67945" marT="0" marB="0">
                    <a:lnL w="19050" cap="flat" cmpd="sng" algn="ctr">
                      <a:solidFill>
                        <a:srgbClr val="0000FF"/>
                      </a:solidFill>
                      <a:prstDash val="solid"/>
                      <a:round/>
                      <a:headEnd type="none" w="med" len="med"/>
                      <a:tailEnd type="none" w="med" len="med"/>
                    </a:lnL>
                    <a:lnR w="19050" cap="flat" cmpd="sng" algn="ctr">
                      <a:solidFill>
                        <a:srgbClr val="0000FF"/>
                      </a:solidFill>
                      <a:prstDash val="solid"/>
                      <a:round/>
                      <a:headEnd type="none" w="med" len="med"/>
                      <a:tailEnd type="none" w="med" len="med"/>
                    </a:lnR>
                    <a:lnT w="19050" cap="flat" cmpd="sng" algn="ctr">
                      <a:solidFill>
                        <a:srgbClr val="0000FF"/>
                      </a:solidFill>
                      <a:prstDash val="solid"/>
                      <a:round/>
                      <a:headEnd type="none" w="med" len="med"/>
                      <a:tailEnd type="none" w="med" len="med"/>
                    </a:lnT>
                    <a:lnB w="19050" cap="flat" cmpd="sng" algn="ctr">
                      <a:solidFill>
                        <a:srgbClr val="0000FF"/>
                      </a:solidFill>
                      <a:prstDash val="solid"/>
                      <a:round/>
                      <a:headEnd type="none" w="med" len="med"/>
                      <a:tailEnd type="none" w="med" len="med"/>
                    </a:lnB>
                  </a:tcPr>
                </a:tc>
                <a:tc>
                  <a:txBody>
                    <a:bodyPr/>
                    <a:lstStyle/>
                    <a:p>
                      <a:pPr marL="0" marR="0" algn="ctr">
                        <a:lnSpc>
                          <a:spcPct val="115000"/>
                        </a:lnSpc>
                        <a:spcBef>
                          <a:spcPts val="0"/>
                        </a:spcBef>
                        <a:spcAft>
                          <a:spcPts val="0"/>
                        </a:spcAft>
                        <a:tabLst>
                          <a:tab pos="2743200" algn="ctr"/>
                          <a:tab pos="5486400" algn="r"/>
                        </a:tabLst>
                      </a:pPr>
                      <a:r>
                        <a:rPr lang="en-US" sz="1050">
                          <a:solidFill>
                            <a:srgbClr val="0000FF"/>
                          </a:solidFill>
                          <a:latin typeface="Arial"/>
                          <a:ea typeface="Times New Roman"/>
                          <a:cs typeface="Times New Roman"/>
                        </a:rPr>
                        <a:t>  N</a:t>
                      </a:r>
                      <a:endParaRPr lang="en-US" sz="1200">
                        <a:latin typeface="Comic Sans MS"/>
                        <a:ea typeface="Times New Roman"/>
                        <a:cs typeface="Times New Roman"/>
                      </a:endParaRPr>
                    </a:p>
                  </a:txBody>
                  <a:tcPr marL="67945" marR="67945" marT="0" marB="0">
                    <a:lnL w="19050" cap="flat" cmpd="sng" algn="ctr">
                      <a:solidFill>
                        <a:srgbClr val="0000FF"/>
                      </a:solidFill>
                      <a:prstDash val="solid"/>
                      <a:round/>
                      <a:headEnd type="none" w="med" len="med"/>
                      <a:tailEnd type="none" w="med" len="med"/>
                    </a:lnL>
                    <a:lnR w="19050" cap="flat" cmpd="sng" algn="ctr">
                      <a:solidFill>
                        <a:srgbClr val="0000FF"/>
                      </a:solidFill>
                      <a:prstDash val="solid"/>
                      <a:round/>
                      <a:headEnd type="none" w="med" len="med"/>
                      <a:tailEnd type="none" w="med" len="med"/>
                    </a:lnR>
                    <a:lnT w="19050" cap="flat" cmpd="sng" algn="ctr">
                      <a:solidFill>
                        <a:srgbClr val="0000FF"/>
                      </a:solidFill>
                      <a:prstDash val="solid"/>
                      <a:round/>
                      <a:headEnd type="none" w="med" len="med"/>
                      <a:tailEnd type="none" w="med" len="med"/>
                    </a:lnT>
                    <a:lnB w="19050" cap="flat" cmpd="sng" algn="ctr">
                      <a:solidFill>
                        <a:srgbClr val="0000FF"/>
                      </a:solidFill>
                      <a:prstDash val="solid"/>
                      <a:round/>
                      <a:headEnd type="none" w="med" len="med"/>
                      <a:tailEnd type="none" w="med" len="med"/>
                    </a:lnB>
                  </a:tcPr>
                </a:tc>
                <a:tc>
                  <a:txBody>
                    <a:bodyPr/>
                    <a:lstStyle/>
                    <a:p>
                      <a:pPr marL="0" marR="0" algn="ctr">
                        <a:lnSpc>
                          <a:spcPct val="115000"/>
                        </a:lnSpc>
                        <a:spcBef>
                          <a:spcPts val="0"/>
                        </a:spcBef>
                        <a:spcAft>
                          <a:spcPts val="0"/>
                        </a:spcAft>
                        <a:tabLst>
                          <a:tab pos="2743200" algn="ctr"/>
                          <a:tab pos="5486400" algn="r"/>
                        </a:tabLst>
                      </a:pPr>
                      <a:r>
                        <a:rPr lang="en-US" sz="900">
                          <a:solidFill>
                            <a:srgbClr val="0000FF"/>
                          </a:solidFill>
                          <a:latin typeface="Arial"/>
                          <a:ea typeface="Times New Roman"/>
                          <a:cs typeface="Times New Roman"/>
                        </a:rPr>
                        <a:t>MR</a:t>
                      </a:r>
                      <a:endParaRPr lang="en-US" sz="1200">
                        <a:latin typeface="Comic Sans MS"/>
                        <a:ea typeface="Times New Roman"/>
                        <a:cs typeface="Times New Roman"/>
                      </a:endParaRPr>
                    </a:p>
                  </a:txBody>
                  <a:tcPr marL="67945" marR="67945" marT="0" marB="0">
                    <a:lnL w="19050" cap="flat" cmpd="sng" algn="ctr">
                      <a:solidFill>
                        <a:srgbClr val="0000FF"/>
                      </a:solidFill>
                      <a:prstDash val="solid"/>
                      <a:round/>
                      <a:headEnd type="none" w="med" len="med"/>
                      <a:tailEnd type="none" w="med" len="med"/>
                    </a:lnL>
                    <a:lnR w="19050" cap="flat" cmpd="sng" algn="ctr">
                      <a:solidFill>
                        <a:srgbClr val="0000FF"/>
                      </a:solidFill>
                      <a:prstDash val="solid"/>
                      <a:round/>
                      <a:headEnd type="none" w="med" len="med"/>
                      <a:tailEnd type="none" w="med" len="med"/>
                    </a:lnR>
                    <a:lnT w="19050" cap="flat" cmpd="sng" algn="ctr">
                      <a:solidFill>
                        <a:srgbClr val="0000FF"/>
                      </a:solidFill>
                      <a:prstDash val="solid"/>
                      <a:round/>
                      <a:headEnd type="none" w="med" len="med"/>
                      <a:tailEnd type="none" w="med" len="med"/>
                    </a:lnT>
                    <a:lnB w="19050" cap="flat" cmpd="sng" algn="ctr">
                      <a:solidFill>
                        <a:srgbClr val="0000FF"/>
                      </a:solidFill>
                      <a:prstDash val="solid"/>
                      <a:round/>
                      <a:headEnd type="none" w="med" len="med"/>
                      <a:tailEnd type="none" w="med" len="med"/>
                    </a:lnB>
                  </a:tcPr>
                </a:tc>
                <a:tc>
                  <a:txBody>
                    <a:bodyPr/>
                    <a:lstStyle/>
                    <a:p>
                      <a:pPr marL="0" marR="0" algn="ctr">
                        <a:lnSpc>
                          <a:spcPct val="115000"/>
                        </a:lnSpc>
                        <a:spcBef>
                          <a:spcPts val="0"/>
                        </a:spcBef>
                        <a:spcAft>
                          <a:spcPts val="0"/>
                        </a:spcAft>
                        <a:tabLst>
                          <a:tab pos="2743200" algn="ctr"/>
                          <a:tab pos="5486400" algn="r"/>
                        </a:tabLst>
                      </a:pPr>
                      <a:r>
                        <a:rPr lang="en-US" sz="900">
                          <a:solidFill>
                            <a:srgbClr val="0000FF"/>
                          </a:solidFill>
                          <a:latin typeface="Arial"/>
                          <a:ea typeface="Times New Roman"/>
                          <a:cs typeface="Times New Roman"/>
                        </a:rPr>
                        <a:t>23-01-2018</a:t>
                      </a:r>
                      <a:endParaRPr lang="en-US" sz="1200">
                        <a:latin typeface="Comic Sans MS"/>
                        <a:ea typeface="Times New Roman"/>
                        <a:cs typeface="Times New Roman"/>
                      </a:endParaRPr>
                    </a:p>
                  </a:txBody>
                  <a:tcPr marL="67945" marR="67945" marT="0" marB="0">
                    <a:lnL w="19050" cap="flat" cmpd="sng" algn="ctr">
                      <a:solidFill>
                        <a:srgbClr val="0000FF"/>
                      </a:solidFill>
                      <a:prstDash val="solid"/>
                      <a:round/>
                      <a:headEnd type="none" w="med" len="med"/>
                      <a:tailEnd type="none" w="med" len="med"/>
                    </a:lnL>
                    <a:lnR w="19050" cap="flat" cmpd="sng" algn="ctr">
                      <a:solidFill>
                        <a:srgbClr val="0000FF"/>
                      </a:solidFill>
                      <a:prstDash val="solid"/>
                      <a:round/>
                      <a:headEnd type="none" w="med" len="med"/>
                      <a:tailEnd type="none" w="med" len="med"/>
                    </a:lnR>
                    <a:lnT w="19050" cap="flat" cmpd="sng" algn="ctr">
                      <a:solidFill>
                        <a:srgbClr val="0000FF"/>
                      </a:solidFill>
                      <a:prstDash val="solid"/>
                      <a:round/>
                      <a:headEnd type="none" w="med" len="med"/>
                      <a:tailEnd type="none" w="med" len="med"/>
                    </a:lnT>
                    <a:lnB w="19050" cap="flat" cmpd="sng" algn="ctr">
                      <a:solidFill>
                        <a:srgbClr val="0000FF"/>
                      </a:solidFill>
                      <a:prstDash val="solid"/>
                      <a:round/>
                      <a:headEnd type="none" w="med" len="med"/>
                      <a:tailEnd type="none" w="med" len="med"/>
                    </a:lnB>
                  </a:tcPr>
                </a:tc>
              </a:tr>
              <a:tr h="0">
                <a:tc vMerge="1">
                  <a:txBody>
                    <a:bodyPr/>
                    <a:lstStyle/>
                    <a:p>
                      <a:endParaRPr lang="en-US"/>
                    </a:p>
                  </a:txBody>
                  <a:tcPr/>
                </a:tc>
                <a:tc>
                  <a:txBody>
                    <a:bodyPr/>
                    <a:lstStyle/>
                    <a:p>
                      <a:pPr marL="0" marR="0" algn="ctr">
                        <a:lnSpc>
                          <a:spcPct val="115000"/>
                        </a:lnSpc>
                        <a:spcBef>
                          <a:spcPts val="0"/>
                        </a:spcBef>
                        <a:spcAft>
                          <a:spcPts val="0"/>
                        </a:spcAft>
                        <a:tabLst>
                          <a:tab pos="2743200" algn="ctr"/>
                          <a:tab pos="5486400" algn="r"/>
                        </a:tabLst>
                      </a:pPr>
                      <a:r>
                        <a:rPr lang="en-US" sz="900" b="1">
                          <a:solidFill>
                            <a:srgbClr val="0000FF"/>
                          </a:solidFill>
                          <a:latin typeface="Arial"/>
                          <a:ea typeface="Times New Roman"/>
                          <a:cs typeface="Times New Roman"/>
                        </a:rPr>
                        <a:t>PELUANG</a:t>
                      </a:r>
                      <a:endParaRPr lang="en-US" sz="1200">
                        <a:latin typeface="Comic Sans MS"/>
                        <a:ea typeface="Times New Roman"/>
                        <a:cs typeface="Times New Roman"/>
                      </a:endParaRPr>
                    </a:p>
                  </a:txBody>
                  <a:tcPr marL="67945" marR="67945" marT="0" marB="0" anchor="ctr">
                    <a:lnL w="19050" cap="flat" cmpd="sng" algn="ctr">
                      <a:solidFill>
                        <a:srgbClr val="0000FF"/>
                      </a:solidFill>
                      <a:prstDash val="solid"/>
                      <a:round/>
                      <a:headEnd type="none" w="med" len="med"/>
                      <a:tailEnd type="none" w="med" len="med"/>
                    </a:lnL>
                    <a:lnR w="19050" cap="flat" cmpd="sng" algn="ctr">
                      <a:solidFill>
                        <a:srgbClr val="0000FF"/>
                      </a:solidFill>
                      <a:prstDash val="solid"/>
                      <a:round/>
                      <a:headEnd type="none" w="med" len="med"/>
                      <a:tailEnd type="none" w="med" len="med"/>
                    </a:lnR>
                    <a:lnT>
                      <a:noFill/>
                    </a:lnT>
                    <a:lnB>
                      <a:noFill/>
                    </a:lnB>
                  </a:tcPr>
                </a:tc>
                <a:tc>
                  <a:txBody>
                    <a:bodyPr/>
                    <a:lstStyle/>
                    <a:p>
                      <a:pPr marL="0" marR="0" algn="ctr">
                        <a:lnSpc>
                          <a:spcPct val="115000"/>
                        </a:lnSpc>
                        <a:spcBef>
                          <a:spcPts val="0"/>
                        </a:spcBef>
                        <a:spcAft>
                          <a:spcPts val="0"/>
                        </a:spcAft>
                        <a:tabLst>
                          <a:tab pos="2743200" algn="ctr"/>
                          <a:tab pos="5486400" algn="r"/>
                        </a:tabLst>
                      </a:pPr>
                      <a:endParaRPr lang="en-US" sz="900">
                        <a:solidFill>
                          <a:srgbClr val="0000FF"/>
                        </a:solidFill>
                        <a:latin typeface="Arial"/>
                        <a:ea typeface="Times New Roman"/>
                        <a:cs typeface="Times New Roman"/>
                      </a:endParaRPr>
                    </a:p>
                  </a:txBody>
                  <a:tcPr marL="67945" marR="67945" marT="0" marB="0">
                    <a:lnL w="19050" cap="flat" cmpd="sng" algn="ctr">
                      <a:solidFill>
                        <a:srgbClr val="0000FF"/>
                      </a:solidFill>
                      <a:prstDash val="solid"/>
                      <a:round/>
                      <a:headEnd type="none" w="med" len="med"/>
                      <a:tailEnd type="none" w="med" len="med"/>
                    </a:lnL>
                    <a:lnR w="19050" cap="flat" cmpd="sng" algn="ctr">
                      <a:solidFill>
                        <a:srgbClr val="0000FF"/>
                      </a:solidFill>
                      <a:prstDash val="solid"/>
                      <a:round/>
                      <a:headEnd type="none" w="med" len="med"/>
                      <a:tailEnd type="none" w="med" len="med"/>
                    </a:lnR>
                    <a:lnT w="19050" cap="flat" cmpd="sng" algn="ctr">
                      <a:solidFill>
                        <a:srgbClr val="0000FF"/>
                      </a:solidFill>
                      <a:prstDash val="solid"/>
                      <a:round/>
                      <a:headEnd type="none" w="med" len="med"/>
                      <a:tailEnd type="none" w="med" len="med"/>
                    </a:lnT>
                    <a:lnB w="19050" cap="flat" cmpd="sng" algn="ctr">
                      <a:solidFill>
                        <a:srgbClr val="0000FF"/>
                      </a:solidFill>
                      <a:prstDash val="solid"/>
                      <a:round/>
                      <a:headEnd type="none" w="med" len="med"/>
                      <a:tailEnd type="none" w="med" len="med"/>
                    </a:lnB>
                  </a:tcPr>
                </a:tc>
                <a:tc>
                  <a:txBody>
                    <a:bodyPr/>
                    <a:lstStyle/>
                    <a:p>
                      <a:pPr marL="0" marR="0" algn="ctr">
                        <a:lnSpc>
                          <a:spcPct val="115000"/>
                        </a:lnSpc>
                        <a:spcBef>
                          <a:spcPts val="0"/>
                        </a:spcBef>
                        <a:spcAft>
                          <a:spcPts val="0"/>
                        </a:spcAft>
                        <a:tabLst>
                          <a:tab pos="2743200" algn="ctr"/>
                          <a:tab pos="5486400" algn="r"/>
                        </a:tabLst>
                      </a:pPr>
                      <a:r>
                        <a:rPr lang="en-US" sz="1050">
                          <a:solidFill>
                            <a:srgbClr val="0000FF"/>
                          </a:solidFill>
                          <a:latin typeface="Arial"/>
                          <a:ea typeface="Times New Roman"/>
                          <a:cs typeface="Times New Roman"/>
                        </a:rPr>
                        <a:t>  </a:t>
                      </a:r>
                      <a:endParaRPr lang="en-US" sz="1200">
                        <a:latin typeface="Comic Sans MS"/>
                        <a:ea typeface="Times New Roman"/>
                        <a:cs typeface="Times New Roman"/>
                      </a:endParaRPr>
                    </a:p>
                  </a:txBody>
                  <a:tcPr marL="67945" marR="67945" marT="0" marB="0">
                    <a:lnL w="19050" cap="flat" cmpd="sng" algn="ctr">
                      <a:solidFill>
                        <a:srgbClr val="0000FF"/>
                      </a:solidFill>
                      <a:prstDash val="solid"/>
                      <a:round/>
                      <a:headEnd type="none" w="med" len="med"/>
                      <a:tailEnd type="none" w="med" len="med"/>
                    </a:lnL>
                    <a:lnR w="19050" cap="flat" cmpd="sng" algn="ctr">
                      <a:solidFill>
                        <a:srgbClr val="0000FF"/>
                      </a:solidFill>
                      <a:prstDash val="solid"/>
                      <a:round/>
                      <a:headEnd type="none" w="med" len="med"/>
                      <a:tailEnd type="none" w="med" len="med"/>
                    </a:lnR>
                    <a:lnT w="19050" cap="flat" cmpd="sng" algn="ctr">
                      <a:solidFill>
                        <a:srgbClr val="0000FF"/>
                      </a:solidFill>
                      <a:prstDash val="solid"/>
                      <a:round/>
                      <a:headEnd type="none" w="med" len="med"/>
                      <a:tailEnd type="none" w="med" len="med"/>
                    </a:lnT>
                    <a:lnB w="19050" cap="flat" cmpd="sng" algn="ctr">
                      <a:solidFill>
                        <a:srgbClr val="0000FF"/>
                      </a:solidFill>
                      <a:prstDash val="solid"/>
                      <a:round/>
                      <a:headEnd type="none" w="med" len="med"/>
                      <a:tailEnd type="none" w="med" len="med"/>
                    </a:lnB>
                  </a:tcPr>
                </a:tc>
                <a:tc>
                  <a:txBody>
                    <a:bodyPr/>
                    <a:lstStyle/>
                    <a:p>
                      <a:pPr marL="0" marR="0" algn="ctr">
                        <a:lnSpc>
                          <a:spcPct val="115000"/>
                        </a:lnSpc>
                        <a:spcBef>
                          <a:spcPts val="0"/>
                        </a:spcBef>
                        <a:spcAft>
                          <a:spcPts val="0"/>
                        </a:spcAft>
                        <a:tabLst>
                          <a:tab pos="2743200" algn="ctr"/>
                          <a:tab pos="5486400" algn="r"/>
                        </a:tabLst>
                      </a:pPr>
                      <a:endParaRPr lang="en-US" sz="900">
                        <a:solidFill>
                          <a:srgbClr val="0000FF"/>
                        </a:solidFill>
                        <a:latin typeface="Arial"/>
                        <a:ea typeface="Times New Roman"/>
                        <a:cs typeface="Times New Roman"/>
                      </a:endParaRPr>
                    </a:p>
                  </a:txBody>
                  <a:tcPr marL="67945" marR="67945" marT="0" marB="0">
                    <a:lnL w="19050" cap="flat" cmpd="sng" algn="ctr">
                      <a:solidFill>
                        <a:srgbClr val="0000FF"/>
                      </a:solidFill>
                      <a:prstDash val="solid"/>
                      <a:round/>
                      <a:headEnd type="none" w="med" len="med"/>
                      <a:tailEnd type="none" w="med" len="med"/>
                    </a:lnL>
                    <a:lnR w="19050" cap="flat" cmpd="sng" algn="ctr">
                      <a:solidFill>
                        <a:srgbClr val="0000FF"/>
                      </a:solidFill>
                      <a:prstDash val="solid"/>
                      <a:round/>
                      <a:headEnd type="none" w="med" len="med"/>
                      <a:tailEnd type="none" w="med" len="med"/>
                    </a:lnR>
                    <a:lnT w="19050" cap="flat" cmpd="sng" algn="ctr">
                      <a:solidFill>
                        <a:srgbClr val="0000FF"/>
                      </a:solidFill>
                      <a:prstDash val="solid"/>
                      <a:round/>
                      <a:headEnd type="none" w="med" len="med"/>
                      <a:tailEnd type="none" w="med" len="med"/>
                    </a:lnT>
                    <a:lnB w="19050" cap="flat" cmpd="sng" algn="ctr">
                      <a:solidFill>
                        <a:srgbClr val="0000FF"/>
                      </a:solidFill>
                      <a:prstDash val="solid"/>
                      <a:round/>
                      <a:headEnd type="none" w="med" len="med"/>
                      <a:tailEnd type="none" w="med" len="med"/>
                    </a:lnB>
                  </a:tcPr>
                </a:tc>
                <a:tc>
                  <a:txBody>
                    <a:bodyPr/>
                    <a:lstStyle/>
                    <a:p>
                      <a:pPr marL="0" marR="0" algn="ctr">
                        <a:lnSpc>
                          <a:spcPct val="115000"/>
                        </a:lnSpc>
                        <a:spcBef>
                          <a:spcPts val="0"/>
                        </a:spcBef>
                        <a:spcAft>
                          <a:spcPts val="0"/>
                        </a:spcAft>
                        <a:tabLst>
                          <a:tab pos="2743200" algn="ctr"/>
                          <a:tab pos="5486400" algn="r"/>
                        </a:tabLst>
                      </a:pPr>
                      <a:endParaRPr lang="en-US" sz="900">
                        <a:solidFill>
                          <a:srgbClr val="0000FF"/>
                        </a:solidFill>
                        <a:latin typeface="Arial"/>
                        <a:ea typeface="Times New Roman"/>
                        <a:cs typeface="Times New Roman"/>
                      </a:endParaRPr>
                    </a:p>
                  </a:txBody>
                  <a:tcPr marL="67945" marR="67945" marT="0" marB="0">
                    <a:lnL w="19050" cap="flat" cmpd="sng" algn="ctr">
                      <a:solidFill>
                        <a:srgbClr val="0000FF"/>
                      </a:solidFill>
                      <a:prstDash val="solid"/>
                      <a:round/>
                      <a:headEnd type="none" w="med" len="med"/>
                      <a:tailEnd type="none" w="med" len="med"/>
                    </a:lnL>
                    <a:lnR w="19050" cap="flat" cmpd="sng" algn="ctr">
                      <a:solidFill>
                        <a:srgbClr val="0000FF"/>
                      </a:solidFill>
                      <a:prstDash val="solid"/>
                      <a:round/>
                      <a:headEnd type="none" w="med" len="med"/>
                      <a:tailEnd type="none" w="med" len="med"/>
                    </a:lnR>
                    <a:lnT w="19050" cap="flat" cmpd="sng" algn="ctr">
                      <a:solidFill>
                        <a:srgbClr val="0000FF"/>
                      </a:solidFill>
                      <a:prstDash val="solid"/>
                      <a:round/>
                      <a:headEnd type="none" w="med" len="med"/>
                      <a:tailEnd type="none" w="med" len="med"/>
                    </a:lnT>
                    <a:lnB w="19050" cap="flat" cmpd="sng" algn="ctr">
                      <a:solidFill>
                        <a:srgbClr val="0000FF"/>
                      </a:solidFill>
                      <a:prstDash val="solid"/>
                      <a:round/>
                      <a:headEnd type="none" w="med" len="med"/>
                      <a:tailEnd type="none" w="med" len="med"/>
                    </a:lnB>
                  </a:tcPr>
                </a:tc>
              </a:tr>
              <a:tr h="50165">
                <a:tc vMerge="1">
                  <a:txBody>
                    <a:bodyPr/>
                    <a:lstStyle/>
                    <a:p>
                      <a:endParaRPr lang="en-US"/>
                    </a:p>
                  </a:txBody>
                  <a:tcPr/>
                </a:tc>
                <a:tc>
                  <a:txBody>
                    <a:bodyPr/>
                    <a:lstStyle/>
                    <a:p>
                      <a:pPr marL="0" marR="0" algn="ctr">
                        <a:lnSpc>
                          <a:spcPct val="115000"/>
                        </a:lnSpc>
                        <a:spcBef>
                          <a:spcPts val="0"/>
                        </a:spcBef>
                        <a:spcAft>
                          <a:spcPts val="0"/>
                        </a:spcAft>
                        <a:tabLst>
                          <a:tab pos="2743200" algn="ctr"/>
                          <a:tab pos="5486400" algn="r"/>
                        </a:tabLst>
                      </a:pPr>
                      <a:r>
                        <a:rPr lang="en-US" sz="900" b="1">
                          <a:solidFill>
                            <a:srgbClr val="0000FF"/>
                          </a:solidFill>
                          <a:latin typeface="Arial"/>
                          <a:ea typeface="Times New Roman"/>
                          <a:cs typeface="Times New Roman"/>
                        </a:rPr>
                        <a:t> (P-PRP)</a:t>
                      </a:r>
                      <a:endParaRPr lang="en-US" sz="1200">
                        <a:latin typeface="Comic Sans MS"/>
                        <a:ea typeface="Times New Roman"/>
                        <a:cs typeface="Times New Roman"/>
                      </a:endParaRPr>
                    </a:p>
                  </a:txBody>
                  <a:tcPr marL="67945" marR="67945" marT="0" marB="0" anchor="ctr">
                    <a:lnL w="19050" cap="flat" cmpd="sng" algn="ctr">
                      <a:solidFill>
                        <a:srgbClr val="0000FF"/>
                      </a:solidFill>
                      <a:prstDash val="solid"/>
                      <a:round/>
                      <a:headEnd type="none" w="med" len="med"/>
                      <a:tailEnd type="none" w="med" len="med"/>
                    </a:lnL>
                    <a:lnR w="19050" cap="flat" cmpd="sng" algn="ctr">
                      <a:solidFill>
                        <a:srgbClr val="0000FF"/>
                      </a:solidFill>
                      <a:prstDash val="solid"/>
                      <a:round/>
                      <a:headEnd type="none" w="med" len="med"/>
                      <a:tailEnd type="none" w="med" len="med"/>
                    </a:lnR>
                    <a:lnT>
                      <a:noFill/>
                    </a:lnT>
                    <a:lnB w="19050" cap="flat" cmpd="sng" algn="ctr">
                      <a:solidFill>
                        <a:srgbClr val="0000FF"/>
                      </a:solidFill>
                      <a:prstDash val="solid"/>
                      <a:round/>
                      <a:headEnd type="none" w="med" len="med"/>
                      <a:tailEnd type="none" w="med" len="med"/>
                    </a:lnB>
                  </a:tcPr>
                </a:tc>
                <a:tc>
                  <a:txBody>
                    <a:bodyPr/>
                    <a:lstStyle/>
                    <a:p>
                      <a:pPr marL="0" marR="0" algn="ctr">
                        <a:lnSpc>
                          <a:spcPct val="115000"/>
                        </a:lnSpc>
                        <a:spcBef>
                          <a:spcPts val="0"/>
                        </a:spcBef>
                        <a:spcAft>
                          <a:spcPts val="0"/>
                        </a:spcAft>
                        <a:tabLst>
                          <a:tab pos="2743200" algn="ctr"/>
                          <a:tab pos="5486400" algn="r"/>
                        </a:tabLst>
                      </a:pPr>
                      <a:endParaRPr lang="en-US" sz="900">
                        <a:solidFill>
                          <a:srgbClr val="0000FF"/>
                        </a:solidFill>
                        <a:latin typeface="Arial"/>
                        <a:ea typeface="Times New Roman"/>
                        <a:cs typeface="Times New Roman"/>
                      </a:endParaRPr>
                    </a:p>
                  </a:txBody>
                  <a:tcPr marL="67945" marR="67945" marT="0" marB="0">
                    <a:lnL w="19050" cap="flat" cmpd="sng" algn="ctr">
                      <a:solidFill>
                        <a:srgbClr val="0000FF"/>
                      </a:solidFill>
                      <a:prstDash val="solid"/>
                      <a:round/>
                      <a:headEnd type="none" w="med" len="med"/>
                      <a:tailEnd type="none" w="med" len="med"/>
                    </a:lnL>
                    <a:lnR w="19050" cap="flat" cmpd="sng" algn="ctr">
                      <a:solidFill>
                        <a:srgbClr val="0000FF"/>
                      </a:solidFill>
                      <a:prstDash val="solid"/>
                      <a:round/>
                      <a:headEnd type="none" w="med" len="med"/>
                      <a:tailEnd type="none" w="med" len="med"/>
                    </a:lnR>
                    <a:lnT w="19050" cap="flat" cmpd="sng" algn="ctr">
                      <a:solidFill>
                        <a:srgbClr val="0000FF"/>
                      </a:solidFill>
                      <a:prstDash val="solid"/>
                      <a:round/>
                      <a:headEnd type="none" w="med" len="med"/>
                      <a:tailEnd type="none" w="med" len="med"/>
                    </a:lnT>
                    <a:lnB w="19050" cap="flat" cmpd="sng" algn="ctr">
                      <a:solidFill>
                        <a:srgbClr val="0000FF"/>
                      </a:solidFill>
                      <a:prstDash val="solid"/>
                      <a:round/>
                      <a:headEnd type="none" w="med" len="med"/>
                      <a:tailEnd type="none" w="med" len="med"/>
                    </a:lnB>
                  </a:tcPr>
                </a:tc>
                <a:tc>
                  <a:txBody>
                    <a:bodyPr/>
                    <a:lstStyle/>
                    <a:p>
                      <a:pPr marL="0" marR="0" algn="ctr">
                        <a:lnSpc>
                          <a:spcPct val="115000"/>
                        </a:lnSpc>
                        <a:spcBef>
                          <a:spcPts val="0"/>
                        </a:spcBef>
                        <a:spcAft>
                          <a:spcPts val="0"/>
                        </a:spcAft>
                        <a:tabLst>
                          <a:tab pos="2743200" algn="ctr"/>
                          <a:tab pos="5486400" algn="r"/>
                        </a:tabLst>
                      </a:pPr>
                      <a:r>
                        <a:rPr lang="en-US" sz="1050">
                          <a:solidFill>
                            <a:srgbClr val="0000FF"/>
                          </a:solidFill>
                          <a:latin typeface="Arial"/>
                          <a:ea typeface="Times New Roman"/>
                          <a:cs typeface="Times New Roman"/>
                        </a:rPr>
                        <a:t>  </a:t>
                      </a:r>
                      <a:endParaRPr lang="en-US" sz="1200">
                        <a:latin typeface="Comic Sans MS"/>
                        <a:ea typeface="Times New Roman"/>
                        <a:cs typeface="Times New Roman"/>
                      </a:endParaRPr>
                    </a:p>
                  </a:txBody>
                  <a:tcPr marL="67945" marR="67945" marT="0" marB="0">
                    <a:lnL w="19050" cap="flat" cmpd="sng" algn="ctr">
                      <a:solidFill>
                        <a:srgbClr val="0000FF"/>
                      </a:solidFill>
                      <a:prstDash val="solid"/>
                      <a:round/>
                      <a:headEnd type="none" w="med" len="med"/>
                      <a:tailEnd type="none" w="med" len="med"/>
                    </a:lnL>
                    <a:lnR w="19050" cap="flat" cmpd="sng" algn="ctr">
                      <a:solidFill>
                        <a:srgbClr val="0000FF"/>
                      </a:solidFill>
                      <a:prstDash val="solid"/>
                      <a:round/>
                      <a:headEnd type="none" w="med" len="med"/>
                      <a:tailEnd type="none" w="med" len="med"/>
                    </a:lnR>
                    <a:lnT w="19050" cap="flat" cmpd="sng" algn="ctr">
                      <a:solidFill>
                        <a:srgbClr val="0000FF"/>
                      </a:solidFill>
                      <a:prstDash val="solid"/>
                      <a:round/>
                      <a:headEnd type="none" w="med" len="med"/>
                      <a:tailEnd type="none" w="med" len="med"/>
                    </a:lnT>
                    <a:lnB w="19050" cap="flat" cmpd="sng" algn="ctr">
                      <a:solidFill>
                        <a:srgbClr val="0000FF"/>
                      </a:solidFill>
                      <a:prstDash val="solid"/>
                      <a:round/>
                      <a:headEnd type="none" w="med" len="med"/>
                      <a:tailEnd type="none" w="med" len="med"/>
                    </a:lnB>
                  </a:tcPr>
                </a:tc>
                <a:tc>
                  <a:txBody>
                    <a:bodyPr/>
                    <a:lstStyle/>
                    <a:p>
                      <a:pPr marL="0" marR="0" algn="ctr">
                        <a:lnSpc>
                          <a:spcPct val="115000"/>
                        </a:lnSpc>
                        <a:spcBef>
                          <a:spcPts val="0"/>
                        </a:spcBef>
                        <a:spcAft>
                          <a:spcPts val="0"/>
                        </a:spcAft>
                        <a:tabLst>
                          <a:tab pos="2743200" algn="ctr"/>
                          <a:tab pos="5486400" algn="r"/>
                        </a:tabLst>
                      </a:pPr>
                      <a:endParaRPr lang="en-US" sz="900">
                        <a:solidFill>
                          <a:srgbClr val="0000FF"/>
                        </a:solidFill>
                        <a:latin typeface="Arial"/>
                        <a:ea typeface="Times New Roman"/>
                        <a:cs typeface="Times New Roman"/>
                      </a:endParaRPr>
                    </a:p>
                  </a:txBody>
                  <a:tcPr marL="67945" marR="67945" marT="0" marB="0">
                    <a:lnL w="19050" cap="flat" cmpd="sng" algn="ctr">
                      <a:solidFill>
                        <a:srgbClr val="0000FF"/>
                      </a:solidFill>
                      <a:prstDash val="solid"/>
                      <a:round/>
                      <a:headEnd type="none" w="med" len="med"/>
                      <a:tailEnd type="none" w="med" len="med"/>
                    </a:lnL>
                    <a:lnR w="19050" cap="flat" cmpd="sng" algn="ctr">
                      <a:solidFill>
                        <a:srgbClr val="0000FF"/>
                      </a:solidFill>
                      <a:prstDash val="solid"/>
                      <a:round/>
                      <a:headEnd type="none" w="med" len="med"/>
                      <a:tailEnd type="none" w="med" len="med"/>
                    </a:lnR>
                    <a:lnT w="19050" cap="flat" cmpd="sng" algn="ctr">
                      <a:solidFill>
                        <a:srgbClr val="0000FF"/>
                      </a:solidFill>
                      <a:prstDash val="solid"/>
                      <a:round/>
                      <a:headEnd type="none" w="med" len="med"/>
                      <a:tailEnd type="none" w="med" len="med"/>
                    </a:lnT>
                    <a:lnB w="19050" cap="flat" cmpd="sng" algn="ctr">
                      <a:solidFill>
                        <a:srgbClr val="0000FF"/>
                      </a:solidFill>
                      <a:prstDash val="solid"/>
                      <a:round/>
                      <a:headEnd type="none" w="med" len="med"/>
                      <a:tailEnd type="none" w="med" len="med"/>
                    </a:lnB>
                  </a:tcPr>
                </a:tc>
                <a:tc>
                  <a:txBody>
                    <a:bodyPr/>
                    <a:lstStyle/>
                    <a:p>
                      <a:pPr marL="0" marR="0" algn="ctr">
                        <a:lnSpc>
                          <a:spcPct val="115000"/>
                        </a:lnSpc>
                        <a:spcBef>
                          <a:spcPts val="0"/>
                        </a:spcBef>
                        <a:spcAft>
                          <a:spcPts val="0"/>
                        </a:spcAft>
                        <a:tabLst>
                          <a:tab pos="2743200" algn="ctr"/>
                          <a:tab pos="5486400" algn="r"/>
                        </a:tabLst>
                      </a:pPr>
                      <a:endParaRPr lang="en-US" sz="900" dirty="0">
                        <a:solidFill>
                          <a:srgbClr val="0000FF"/>
                        </a:solidFill>
                        <a:latin typeface="Arial"/>
                        <a:ea typeface="Times New Roman"/>
                        <a:cs typeface="Times New Roman"/>
                      </a:endParaRPr>
                    </a:p>
                  </a:txBody>
                  <a:tcPr marL="67945" marR="67945" marT="0" marB="0">
                    <a:lnL w="19050" cap="flat" cmpd="sng" algn="ctr">
                      <a:solidFill>
                        <a:srgbClr val="0000FF"/>
                      </a:solidFill>
                      <a:prstDash val="solid"/>
                      <a:round/>
                      <a:headEnd type="none" w="med" len="med"/>
                      <a:tailEnd type="none" w="med" len="med"/>
                    </a:lnL>
                    <a:lnR w="19050" cap="flat" cmpd="sng" algn="ctr">
                      <a:solidFill>
                        <a:srgbClr val="0000FF"/>
                      </a:solidFill>
                      <a:prstDash val="solid"/>
                      <a:round/>
                      <a:headEnd type="none" w="med" len="med"/>
                      <a:tailEnd type="none" w="med" len="med"/>
                    </a:lnR>
                    <a:lnT w="19050" cap="flat" cmpd="sng" algn="ctr">
                      <a:solidFill>
                        <a:srgbClr val="0000FF"/>
                      </a:solidFill>
                      <a:prstDash val="solid"/>
                      <a:round/>
                      <a:headEnd type="none" w="med" len="med"/>
                      <a:tailEnd type="none" w="med" len="med"/>
                    </a:lnT>
                    <a:lnB w="19050" cap="flat" cmpd="sng" algn="ctr">
                      <a:solidFill>
                        <a:srgbClr val="0000FF"/>
                      </a:solidFill>
                      <a:prstDash val="solid"/>
                      <a:round/>
                      <a:headEnd type="none" w="med" len="med"/>
                      <a:tailEnd type="none" w="med" len="med"/>
                    </a:lnB>
                  </a:tcPr>
                </a:tc>
              </a:tr>
            </a:tbl>
          </a:graphicData>
        </a:graphic>
      </p:graphicFrame>
      <p:pic>
        <p:nvPicPr>
          <p:cNvPr id="22532" name="Picture 19"/>
          <p:cNvPicPr>
            <a:picLocks noChangeAspect="1" noChangeArrowheads="1"/>
          </p:cNvPicPr>
          <p:nvPr/>
        </p:nvPicPr>
        <p:blipFill>
          <a:blip r:embed="rId2"/>
          <a:srcRect/>
          <a:stretch>
            <a:fillRect/>
          </a:stretch>
        </p:blipFill>
        <p:spPr bwMode="auto">
          <a:xfrm>
            <a:off x="1143000" y="762000"/>
            <a:ext cx="619125" cy="609600"/>
          </a:xfrm>
          <a:prstGeom prst="rect">
            <a:avLst/>
          </a:prstGeom>
          <a:noFill/>
        </p:spPr>
      </p:pic>
      <p:sp>
        <p:nvSpPr>
          <p:cNvPr id="22533"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743200" algn="ctr"/>
                <a:tab pos="5486400" algn="r"/>
              </a:tabLst>
            </a:pPr>
            <a:endParaRPr kumimoji="0" lang="en-US" sz="1800" b="0" i="0" u="none" strike="noStrike" cap="none" normalizeH="0" baseline="0" smtClean="0">
              <a:ln>
                <a:noFill/>
              </a:ln>
              <a:solidFill>
                <a:schemeClr val="tx1"/>
              </a:solidFill>
              <a:effectLst/>
              <a:latin typeface="Arial" pitchFamily="34" charset="0"/>
            </a:endParaRPr>
          </a:p>
        </p:txBody>
      </p:sp>
      <p:graphicFrame>
        <p:nvGraphicFramePr>
          <p:cNvPr id="10" name="Table 9"/>
          <p:cNvGraphicFramePr>
            <a:graphicFrameLocks noGrp="1"/>
          </p:cNvGraphicFramePr>
          <p:nvPr/>
        </p:nvGraphicFramePr>
        <p:xfrm>
          <a:off x="1066800" y="1905000"/>
          <a:ext cx="7315200" cy="3657600"/>
        </p:xfrm>
        <a:graphic>
          <a:graphicData uri="http://schemas.openxmlformats.org/drawingml/2006/table">
            <a:tbl>
              <a:tblPr/>
              <a:tblGrid>
                <a:gridCol w="571702"/>
                <a:gridCol w="6743498"/>
              </a:tblGrid>
              <a:tr h="3657600">
                <a:tc>
                  <a:txBody>
                    <a:bodyPr/>
                    <a:lstStyle/>
                    <a:p>
                      <a:pPr marL="0" marR="0">
                        <a:spcBef>
                          <a:spcPts val="0"/>
                        </a:spcBef>
                        <a:spcAft>
                          <a:spcPts val="0"/>
                        </a:spcAft>
                        <a:tabLst>
                          <a:tab pos="270510" algn="l"/>
                        </a:tabLst>
                      </a:pPr>
                      <a:r>
                        <a:rPr lang="en-US" sz="1600" dirty="0">
                          <a:solidFill>
                            <a:srgbClr val="000000"/>
                          </a:solidFill>
                          <a:latin typeface="Arial"/>
                          <a:ea typeface="Times New Roman"/>
                          <a:cs typeface="Times New Roman"/>
                        </a:rPr>
                        <a:t>6.5.</a:t>
                      </a:r>
                      <a:endParaRPr lang="en-US" sz="1600" dirty="0">
                        <a:latin typeface="Comic Sans MS"/>
                        <a:ea typeface="Times New Roman"/>
                        <a:cs typeface="Times New Roman"/>
                      </a:endParaRPr>
                    </a:p>
                  </a:txBody>
                  <a:tcPr marL="68580" marR="68580" marT="0" marB="0">
                    <a:lnL>
                      <a:noFill/>
                    </a:lnL>
                    <a:lnR>
                      <a:noFill/>
                    </a:lnR>
                    <a:lnT>
                      <a:noFill/>
                    </a:lnT>
                    <a:lnB>
                      <a:noFill/>
                    </a:lnB>
                  </a:tcPr>
                </a:tc>
                <a:tc>
                  <a:txBody>
                    <a:bodyPr/>
                    <a:lstStyle/>
                    <a:p>
                      <a:pPr marL="0" marR="0" algn="just">
                        <a:spcBef>
                          <a:spcPts val="0"/>
                        </a:spcBef>
                        <a:spcAft>
                          <a:spcPts val="0"/>
                        </a:spcAft>
                        <a:tabLst>
                          <a:tab pos="171450" algn="l"/>
                        </a:tabLst>
                      </a:pPr>
                      <a:r>
                        <a:rPr lang="en-US" sz="1600" dirty="0" err="1">
                          <a:latin typeface="Arial"/>
                          <a:ea typeface="Times New Roman"/>
                          <a:cs typeface="Times New Roman"/>
                        </a:rPr>
                        <a:t>Evaluasi</a:t>
                      </a:r>
                      <a:r>
                        <a:rPr lang="en-US" sz="1600" dirty="0">
                          <a:latin typeface="Arial"/>
                          <a:ea typeface="Times New Roman"/>
                          <a:cs typeface="Times New Roman"/>
                        </a:rPr>
                        <a:t> </a:t>
                      </a:r>
                      <a:r>
                        <a:rPr lang="en-US" sz="1600" dirty="0" err="1">
                          <a:latin typeface="Arial"/>
                          <a:ea typeface="Times New Roman"/>
                          <a:cs typeface="Times New Roman"/>
                        </a:rPr>
                        <a:t>Resiko</a:t>
                      </a:r>
                      <a:r>
                        <a:rPr lang="en-US" sz="1600" dirty="0">
                          <a:latin typeface="Arial"/>
                          <a:ea typeface="Times New Roman"/>
                          <a:cs typeface="Times New Roman"/>
                        </a:rPr>
                        <a:t> :</a:t>
                      </a:r>
                    </a:p>
                    <a:p>
                      <a:pPr marL="342900" marR="0" lvl="0" indent="-342900" algn="just">
                        <a:spcBef>
                          <a:spcPts val="0"/>
                        </a:spcBef>
                        <a:spcAft>
                          <a:spcPts val="0"/>
                        </a:spcAft>
                        <a:buSzPct val="120000"/>
                        <a:buFont typeface="Calibri"/>
                        <a:buAutoNum type="alphaLcPeriod"/>
                      </a:pPr>
                      <a:r>
                        <a:rPr lang="en-US" sz="1600" dirty="0" err="1">
                          <a:solidFill>
                            <a:srgbClr val="000000"/>
                          </a:solidFill>
                          <a:latin typeface="Arial"/>
                          <a:ea typeface="Times New Roman"/>
                          <a:cs typeface="Arial"/>
                        </a:rPr>
                        <a:t>Hasil</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dari</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penilaian</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dengan</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risiko</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tinggi</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akan</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dilakukan</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evaluasi</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untuk</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dijadikan</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sasaran</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mutu</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bagian</a:t>
                      </a:r>
                      <a:r>
                        <a:rPr lang="en-US" sz="1600" dirty="0">
                          <a:solidFill>
                            <a:srgbClr val="000000"/>
                          </a:solidFill>
                          <a:latin typeface="Arial"/>
                          <a:ea typeface="Times New Roman"/>
                          <a:cs typeface="Arial"/>
                        </a:rPr>
                        <a:t>.</a:t>
                      </a:r>
                      <a:endParaRPr lang="en-US" sz="1600" dirty="0">
                        <a:latin typeface="Comic Sans MS"/>
                        <a:ea typeface="Times New Roman"/>
                        <a:cs typeface="Arial"/>
                      </a:endParaRPr>
                    </a:p>
                    <a:p>
                      <a:pPr marL="342900" marR="0" lvl="0" indent="-342900" algn="just">
                        <a:spcBef>
                          <a:spcPts val="0"/>
                        </a:spcBef>
                        <a:spcAft>
                          <a:spcPts val="0"/>
                        </a:spcAft>
                        <a:buSzPct val="120000"/>
                        <a:buFont typeface="Calibri"/>
                        <a:buAutoNum type="alphaLcPeriod"/>
                      </a:pPr>
                      <a:r>
                        <a:rPr lang="en-US" sz="1600" dirty="0" err="1">
                          <a:solidFill>
                            <a:srgbClr val="000000"/>
                          </a:solidFill>
                          <a:latin typeface="Arial"/>
                          <a:ea typeface="Times New Roman"/>
                          <a:cs typeface="Arial"/>
                        </a:rPr>
                        <a:t>Setiap</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kepala</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bagian</a:t>
                      </a:r>
                      <a:r>
                        <a:rPr lang="en-US" sz="1600" dirty="0">
                          <a:solidFill>
                            <a:srgbClr val="000000"/>
                          </a:solidFill>
                          <a:latin typeface="Arial"/>
                          <a:ea typeface="Times New Roman"/>
                          <a:cs typeface="Arial"/>
                        </a:rPr>
                        <a:t> / manager </a:t>
                      </a:r>
                      <a:r>
                        <a:rPr lang="en-US" sz="1600" dirty="0" err="1">
                          <a:solidFill>
                            <a:srgbClr val="000000"/>
                          </a:solidFill>
                          <a:latin typeface="Arial"/>
                          <a:ea typeface="Times New Roman"/>
                          <a:cs typeface="Arial"/>
                        </a:rPr>
                        <a:t>bertanggung</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jawab</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untuk</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mengevaluasi</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hasil</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penilaian</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bahaya</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resiko</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untuk</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memastikan</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kesesuaian</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bahaya</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resiko</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hasil</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penilaian</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dengan</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kondisi</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aktual</a:t>
                      </a:r>
                      <a:r>
                        <a:rPr lang="en-US" sz="1600" dirty="0">
                          <a:solidFill>
                            <a:srgbClr val="000000"/>
                          </a:solidFill>
                          <a:latin typeface="Arial"/>
                          <a:ea typeface="Times New Roman"/>
                          <a:cs typeface="Arial"/>
                        </a:rPr>
                        <a:t>.</a:t>
                      </a:r>
                      <a:endParaRPr lang="en-US" sz="1600" dirty="0">
                        <a:latin typeface="Comic Sans MS"/>
                        <a:ea typeface="Times New Roman"/>
                        <a:cs typeface="Arial"/>
                      </a:endParaRPr>
                    </a:p>
                    <a:p>
                      <a:pPr marL="342900" marR="0" lvl="0" indent="-342900" algn="just">
                        <a:spcBef>
                          <a:spcPts val="0"/>
                        </a:spcBef>
                        <a:spcAft>
                          <a:spcPts val="0"/>
                        </a:spcAft>
                        <a:buSzPct val="120000"/>
                        <a:buFont typeface="Calibri"/>
                        <a:buAutoNum type="alphaLcPeriod"/>
                      </a:pPr>
                      <a:r>
                        <a:rPr lang="en-US" sz="1600" dirty="0" err="1">
                          <a:solidFill>
                            <a:srgbClr val="000000"/>
                          </a:solidFill>
                          <a:latin typeface="Arial"/>
                          <a:ea typeface="Times New Roman"/>
                          <a:cs typeface="Arial"/>
                        </a:rPr>
                        <a:t>Setiap</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kepala</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bagian</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harus</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melakukan</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tinjauan</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ulang</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terhadap</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hasil</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penilaian</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bahaya</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resiko</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dengan</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ketentuan</a:t>
                      </a:r>
                      <a:r>
                        <a:rPr lang="en-US" sz="1600" dirty="0">
                          <a:solidFill>
                            <a:srgbClr val="000000"/>
                          </a:solidFill>
                          <a:latin typeface="Arial"/>
                          <a:ea typeface="Times New Roman"/>
                          <a:cs typeface="Arial"/>
                        </a:rPr>
                        <a:t> :</a:t>
                      </a:r>
                      <a:endParaRPr lang="en-US" sz="1600" dirty="0">
                        <a:latin typeface="Comic Sans MS"/>
                        <a:ea typeface="Times New Roman"/>
                        <a:cs typeface="Arial"/>
                      </a:endParaRPr>
                    </a:p>
                    <a:p>
                      <a:pPr marL="342900" marR="0" lvl="0" indent="-342900" algn="just">
                        <a:spcBef>
                          <a:spcPts val="0"/>
                        </a:spcBef>
                        <a:spcAft>
                          <a:spcPts val="0"/>
                        </a:spcAft>
                        <a:buSzPts val="1200"/>
                        <a:buFont typeface="Calibri"/>
                        <a:buNone/>
                      </a:pPr>
                      <a:r>
                        <a:rPr lang="en-US" sz="1600" baseline="0" dirty="0" smtClean="0">
                          <a:solidFill>
                            <a:srgbClr val="000000"/>
                          </a:solidFill>
                          <a:latin typeface="Arial"/>
                          <a:ea typeface="Times New Roman"/>
                          <a:cs typeface="Times New Roman"/>
                        </a:rPr>
                        <a:t>         1.</a:t>
                      </a:r>
                      <a:r>
                        <a:rPr lang="en-US" sz="1600" dirty="0" smtClean="0">
                          <a:solidFill>
                            <a:srgbClr val="000000"/>
                          </a:solidFill>
                          <a:latin typeface="Arial"/>
                          <a:ea typeface="Times New Roman"/>
                          <a:cs typeface="Times New Roman"/>
                        </a:rPr>
                        <a:t>   </a:t>
                      </a:r>
                      <a:r>
                        <a:rPr lang="en-US" sz="1600" dirty="0" err="1" smtClean="0">
                          <a:solidFill>
                            <a:srgbClr val="000000"/>
                          </a:solidFill>
                          <a:latin typeface="Arial"/>
                          <a:ea typeface="Times New Roman"/>
                          <a:cs typeface="Times New Roman"/>
                        </a:rPr>
                        <a:t>Secara</a:t>
                      </a:r>
                      <a:r>
                        <a:rPr lang="en-US" sz="1600" dirty="0" smtClean="0">
                          <a:solidFill>
                            <a:srgbClr val="000000"/>
                          </a:solidFill>
                          <a:latin typeface="Arial"/>
                          <a:ea typeface="Times New Roman"/>
                          <a:cs typeface="Times New Roman"/>
                        </a:rPr>
                        <a:t> </a:t>
                      </a:r>
                      <a:r>
                        <a:rPr lang="en-US" sz="1600" dirty="0" err="1">
                          <a:solidFill>
                            <a:srgbClr val="000000"/>
                          </a:solidFill>
                          <a:latin typeface="Arial"/>
                          <a:ea typeface="Times New Roman"/>
                          <a:cs typeface="Times New Roman"/>
                        </a:rPr>
                        <a:t>berkala</a:t>
                      </a:r>
                      <a:r>
                        <a:rPr lang="en-US" sz="1600" dirty="0">
                          <a:solidFill>
                            <a:srgbClr val="000000"/>
                          </a:solidFill>
                          <a:latin typeface="Arial"/>
                          <a:ea typeface="Times New Roman"/>
                          <a:cs typeface="Times New Roman"/>
                        </a:rPr>
                        <a:t> 6 </a:t>
                      </a:r>
                      <a:r>
                        <a:rPr lang="en-US" sz="1600" dirty="0" err="1">
                          <a:solidFill>
                            <a:srgbClr val="000000"/>
                          </a:solidFill>
                          <a:latin typeface="Arial"/>
                          <a:ea typeface="Times New Roman"/>
                          <a:cs typeface="Times New Roman"/>
                        </a:rPr>
                        <a:t>bulan</a:t>
                      </a:r>
                      <a:r>
                        <a:rPr lang="en-US" sz="1600" dirty="0">
                          <a:solidFill>
                            <a:srgbClr val="000000"/>
                          </a:solidFill>
                          <a:latin typeface="Arial"/>
                          <a:ea typeface="Times New Roman"/>
                          <a:cs typeface="Times New Roman"/>
                        </a:rPr>
                        <a:t> </a:t>
                      </a:r>
                      <a:r>
                        <a:rPr lang="en-US" sz="1600" dirty="0" err="1">
                          <a:solidFill>
                            <a:srgbClr val="000000"/>
                          </a:solidFill>
                          <a:latin typeface="Arial"/>
                          <a:ea typeface="Times New Roman"/>
                          <a:cs typeface="Times New Roman"/>
                        </a:rPr>
                        <a:t>untuk</a:t>
                      </a:r>
                      <a:r>
                        <a:rPr lang="en-US" sz="1600" dirty="0">
                          <a:solidFill>
                            <a:srgbClr val="000000"/>
                          </a:solidFill>
                          <a:latin typeface="Arial"/>
                          <a:ea typeface="Times New Roman"/>
                          <a:cs typeface="Times New Roman"/>
                        </a:rPr>
                        <a:t> </a:t>
                      </a:r>
                      <a:r>
                        <a:rPr lang="en-US" sz="1600" dirty="0" err="1">
                          <a:solidFill>
                            <a:srgbClr val="000000"/>
                          </a:solidFill>
                          <a:latin typeface="Arial"/>
                          <a:ea typeface="Times New Roman"/>
                          <a:cs typeface="Times New Roman"/>
                        </a:rPr>
                        <a:t>menjamin</a:t>
                      </a:r>
                      <a:r>
                        <a:rPr lang="en-US" sz="1600" dirty="0">
                          <a:solidFill>
                            <a:srgbClr val="000000"/>
                          </a:solidFill>
                          <a:latin typeface="Arial"/>
                          <a:ea typeface="Times New Roman"/>
                          <a:cs typeface="Times New Roman"/>
                        </a:rPr>
                        <a:t> </a:t>
                      </a:r>
                      <a:r>
                        <a:rPr lang="en-US" sz="1600" dirty="0" err="1">
                          <a:solidFill>
                            <a:srgbClr val="000000"/>
                          </a:solidFill>
                          <a:latin typeface="Arial"/>
                          <a:ea typeface="Times New Roman"/>
                          <a:cs typeface="Times New Roman"/>
                        </a:rPr>
                        <a:t>kesesuaianya</a:t>
                      </a:r>
                      <a:r>
                        <a:rPr lang="en-US" sz="1600" dirty="0">
                          <a:solidFill>
                            <a:srgbClr val="000000"/>
                          </a:solidFill>
                          <a:latin typeface="Arial"/>
                          <a:ea typeface="Times New Roman"/>
                          <a:cs typeface="Times New Roman"/>
                        </a:rPr>
                        <a:t> </a:t>
                      </a:r>
                      <a:r>
                        <a:rPr lang="en-US" sz="1600" dirty="0" err="1">
                          <a:solidFill>
                            <a:srgbClr val="000000"/>
                          </a:solidFill>
                          <a:latin typeface="Arial"/>
                          <a:ea typeface="Times New Roman"/>
                          <a:cs typeface="Times New Roman"/>
                        </a:rPr>
                        <a:t>dengan</a:t>
                      </a:r>
                      <a:r>
                        <a:rPr lang="en-US" sz="1600" dirty="0">
                          <a:solidFill>
                            <a:srgbClr val="000000"/>
                          </a:solidFill>
                          <a:latin typeface="Arial"/>
                          <a:ea typeface="Times New Roman"/>
                          <a:cs typeface="Times New Roman"/>
                        </a:rPr>
                        <a:t> </a:t>
                      </a:r>
                      <a:r>
                        <a:rPr lang="en-US" sz="1600" dirty="0" err="1">
                          <a:solidFill>
                            <a:srgbClr val="000000"/>
                          </a:solidFill>
                          <a:latin typeface="Arial"/>
                          <a:ea typeface="Times New Roman"/>
                          <a:cs typeface="Times New Roman"/>
                        </a:rPr>
                        <a:t>kondisi</a:t>
                      </a:r>
                      <a:r>
                        <a:rPr lang="en-US" sz="1600" dirty="0">
                          <a:solidFill>
                            <a:srgbClr val="000000"/>
                          </a:solidFill>
                          <a:latin typeface="Arial"/>
                          <a:ea typeface="Times New Roman"/>
                          <a:cs typeface="Times New Roman"/>
                        </a:rPr>
                        <a:t> </a:t>
                      </a:r>
                      <a:r>
                        <a:rPr lang="en-US" sz="1600" dirty="0" err="1">
                          <a:solidFill>
                            <a:srgbClr val="000000"/>
                          </a:solidFill>
                          <a:latin typeface="Arial"/>
                          <a:ea typeface="Times New Roman"/>
                          <a:cs typeface="Times New Roman"/>
                        </a:rPr>
                        <a:t>aktual</a:t>
                      </a:r>
                      <a:r>
                        <a:rPr lang="en-US" sz="1600" dirty="0">
                          <a:solidFill>
                            <a:srgbClr val="000000"/>
                          </a:solidFill>
                          <a:latin typeface="Arial"/>
                          <a:ea typeface="Times New Roman"/>
                          <a:cs typeface="Times New Roman"/>
                        </a:rPr>
                        <a:t> </a:t>
                      </a:r>
                      <a:r>
                        <a:rPr lang="en-US" sz="1600" dirty="0" err="1">
                          <a:solidFill>
                            <a:srgbClr val="000000"/>
                          </a:solidFill>
                          <a:latin typeface="Arial"/>
                          <a:ea typeface="Times New Roman"/>
                          <a:cs typeface="Times New Roman"/>
                        </a:rPr>
                        <a:t>proses</a:t>
                      </a:r>
                      <a:endParaRPr lang="en-US" sz="1600" dirty="0">
                        <a:latin typeface="Comic Sans MS"/>
                        <a:ea typeface="Times New Roman"/>
                        <a:cs typeface="Times New Roman"/>
                      </a:endParaRPr>
                    </a:p>
                    <a:p>
                      <a:pPr marL="342900" marR="0" lvl="0" indent="-342900" algn="just">
                        <a:spcBef>
                          <a:spcPts val="0"/>
                        </a:spcBef>
                        <a:spcAft>
                          <a:spcPts val="0"/>
                        </a:spcAft>
                        <a:buSzPts val="1200"/>
                        <a:buFont typeface="Calibri"/>
                        <a:buNone/>
                      </a:pPr>
                      <a:r>
                        <a:rPr lang="en-US" sz="1600" dirty="0" smtClean="0">
                          <a:solidFill>
                            <a:srgbClr val="000000"/>
                          </a:solidFill>
                          <a:latin typeface="Arial"/>
                          <a:ea typeface="Times New Roman"/>
                          <a:cs typeface="Times New Roman"/>
                        </a:rPr>
                        <a:t>         2.   </a:t>
                      </a:r>
                      <a:r>
                        <a:rPr lang="en-US" sz="1600" dirty="0" err="1" smtClean="0">
                          <a:solidFill>
                            <a:srgbClr val="000000"/>
                          </a:solidFill>
                          <a:latin typeface="Arial"/>
                          <a:ea typeface="Times New Roman"/>
                          <a:cs typeface="Times New Roman"/>
                        </a:rPr>
                        <a:t>Adanya</a:t>
                      </a:r>
                      <a:r>
                        <a:rPr lang="en-US" sz="1600" dirty="0" smtClean="0">
                          <a:solidFill>
                            <a:srgbClr val="000000"/>
                          </a:solidFill>
                          <a:latin typeface="Arial"/>
                          <a:ea typeface="Times New Roman"/>
                          <a:cs typeface="Times New Roman"/>
                        </a:rPr>
                        <a:t> </a:t>
                      </a:r>
                      <a:r>
                        <a:rPr lang="en-US" sz="1600" dirty="0" err="1">
                          <a:solidFill>
                            <a:srgbClr val="000000"/>
                          </a:solidFill>
                          <a:latin typeface="Arial"/>
                          <a:ea typeface="Times New Roman"/>
                          <a:cs typeface="Times New Roman"/>
                        </a:rPr>
                        <a:t>perubahaan</a:t>
                      </a:r>
                      <a:r>
                        <a:rPr lang="en-US" sz="1600" dirty="0">
                          <a:solidFill>
                            <a:srgbClr val="000000"/>
                          </a:solidFill>
                          <a:latin typeface="Arial"/>
                          <a:ea typeface="Times New Roman"/>
                          <a:cs typeface="Times New Roman"/>
                        </a:rPr>
                        <a:t> </a:t>
                      </a:r>
                      <a:r>
                        <a:rPr lang="en-US" sz="1600" dirty="0" err="1">
                          <a:solidFill>
                            <a:srgbClr val="000000"/>
                          </a:solidFill>
                          <a:latin typeface="Arial"/>
                          <a:ea typeface="Times New Roman"/>
                          <a:cs typeface="Times New Roman"/>
                        </a:rPr>
                        <a:t>proses</a:t>
                      </a:r>
                      <a:r>
                        <a:rPr lang="en-US" sz="1600" dirty="0">
                          <a:solidFill>
                            <a:srgbClr val="000000"/>
                          </a:solidFill>
                          <a:latin typeface="Arial"/>
                          <a:ea typeface="Times New Roman"/>
                          <a:cs typeface="Times New Roman"/>
                        </a:rPr>
                        <a:t>, </a:t>
                      </a:r>
                      <a:r>
                        <a:rPr lang="en-US" sz="1600" dirty="0" err="1">
                          <a:solidFill>
                            <a:srgbClr val="000000"/>
                          </a:solidFill>
                          <a:latin typeface="Arial"/>
                          <a:ea typeface="Times New Roman"/>
                          <a:cs typeface="Times New Roman"/>
                        </a:rPr>
                        <a:t>metode</a:t>
                      </a:r>
                      <a:r>
                        <a:rPr lang="en-US" sz="1600" dirty="0">
                          <a:solidFill>
                            <a:srgbClr val="000000"/>
                          </a:solidFill>
                          <a:latin typeface="Arial"/>
                          <a:ea typeface="Times New Roman"/>
                          <a:cs typeface="Times New Roman"/>
                        </a:rPr>
                        <a:t> </a:t>
                      </a:r>
                      <a:r>
                        <a:rPr lang="en-US" sz="1600" dirty="0" err="1">
                          <a:solidFill>
                            <a:srgbClr val="000000"/>
                          </a:solidFill>
                          <a:latin typeface="Arial"/>
                          <a:ea typeface="Times New Roman"/>
                          <a:cs typeface="Times New Roman"/>
                        </a:rPr>
                        <a:t>kerja</a:t>
                      </a:r>
                      <a:r>
                        <a:rPr lang="en-US" sz="1600" dirty="0">
                          <a:solidFill>
                            <a:srgbClr val="000000"/>
                          </a:solidFill>
                          <a:latin typeface="Arial"/>
                          <a:ea typeface="Times New Roman"/>
                          <a:cs typeface="Times New Roman"/>
                        </a:rPr>
                        <a:t>, </a:t>
                      </a:r>
                      <a:r>
                        <a:rPr lang="en-US" sz="1600" dirty="0" err="1">
                          <a:solidFill>
                            <a:srgbClr val="000000"/>
                          </a:solidFill>
                          <a:latin typeface="Arial"/>
                          <a:ea typeface="Times New Roman"/>
                          <a:cs typeface="Times New Roman"/>
                        </a:rPr>
                        <a:t>lingkungan</a:t>
                      </a:r>
                      <a:r>
                        <a:rPr lang="en-US" sz="1600" dirty="0">
                          <a:solidFill>
                            <a:srgbClr val="000000"/>
                          </a:solidFill>
                          <a:latin typeface="Arial"/>
                          <a:ea typeface="Times New Roman"/>
                          <a:cs typeface="Times New Roman"/>
                        </a:rPr>
                        <a:t> </a:t>
                      </a:r>
                      <a:r>
                        <a:rPr lang="en-US" sz="1600" dirty="0" err="1">
                          <a:solidFill>
                            <a:srgbClr val="000000"/>
                          </a:solidFill>
                          <a:latin typeface="Arial"/>
                          <a:ea typeface="Times New Roman"/>
                          <a:cs typeface="Times New Roman"/>
                        </a:rPr>
                        <a:t>kerja</a:t>
                      </a:r>
                      <a:r>
                        <a:rPr lang="en-US" sz="1600" dirty="0">
                          <a:solidFill>
                            <a:srgbClr val="000000"/>
                          </a:solidFill>
                          <a:latin typeface="Arial"/>
                          <a:ea typeface="Times New Roman"/>
                          <a:cs typeface="Times New Roman"/>
                        </a:rPr>
                        <a:t>, </a:t>
                      </a:r>
                      <a:r>
                        <a:rPr lang="en-US" sz="1600" dirty="0" err="1">
                          <a:solidFill>
                            <a:srgbClr val="000000"/>
                          </a:solidFill>
                          <a:latin typeface="Arial"/>
                          <a:ea typeface="Times New Roman"/>
                          <a:cs typeface="Times New Roman"/>
                        </a:rPr>
                        <a:t>kompetensi</a:t>
                      </a:r>
                      <a:r>
                        <a:rPr lang="en-US" sz="1600" dirty="0">
                          <a:solidFill>
                            <a:srgbClr val="000000"/>
                          </a:solidFill>
                          <a:latin typeface="Arial"/>
                          <a:ea typeface="Times New Roman"/>
                          <a:cs typeface="Times New Roman"/>
                        </a:rPr>
                        <a:t> </a:t>
                      </a:r>
                      <a:r>
                        <a:rPr lang="en-US" sz="1600" dirty="0" err="1">
                          <a:solidFill>
                            <a:srgbClr val="000000"/>
                          </a:solidFill>
                          <a:latin typeface="Arial"/>
                          <a:ea typeface="Times New Roman"/>
                          <a:cs typeface="Times New Roman"/>
                        </a:rPr>
                        <a:t>dan</a:t>
                      </a:r>
                      <a:r>
                        <a:rPr lang="en-US" sz="1600" dirty="0">
                          <a:solidFill>
                            <a:srgbClr val="000000"/>
                          </a:solidFill>
                          <a:latin typeface="Arial"/>
                          <a:ea typeface="Times New Roman"/>
                          <a:cs typeface="Times New Roman"/>
                        </a:rPr>
                        <a:t> </a:t>
                      </a:r>
                      <a:r>
                        <a:rPr lang="en-US" sz="1600" dirty="0" err="1">
                          <a:solidFill>
                            <a:srgbClr val="000000"/>
                          </a:solidFill>
                          <a:latin typeface="Arial"/>
                          <a:ea typeface="Times New Roman"/>
                          <a:cs typeface="Times New Roman"/>
                        </a:rPr>
                        <a:t>faktor</a:t>
                      </a:r>
                      <a:r>
                        <a:rPr lang="en-US" sz="1600" dirty="0">
                          <a:solidFill>
                            <a:srgbClr val="000000"/>
                          </a:solidFill>
                          <a:latin typeface="Arial"/>
                          <a:ea typeface="Times New Roman"/>
                          <a:cs typeface="Times New Roman"/>
                        </a:rPr>
                        <a:t> </a:t>
                      </a:r>
                      <a:r>
                        <a:rPr lang="en-US" sz="1600" dirty="0" err="1">
                          <a:solidFill>
                            <a:srgbClr val="000000"/>
                          </a:solidFill>
                          <a:latin typeface="Arial"/>
                          <a:ea typeface="Times New Roman"/>
                          <a:cs typeface="Times New Roman"/>
                        </a:rPr>
                        <a:t>lainnya</a:t>
                      </a:r>
                      <a:r>
                        <a:rPr lang="en-US" sz="1600" dirty="0">
                          <a:solidFill>
                            <a:srgbClr val="000000"/>
                          </a:solidFill>
                          <a:latin typeface="Arial"/>
                          <a:ea typeface="Times New Roman"/>
                          <a:cs typeface="Times New Roman"/>
                        </a:rPr>
                        <a:t>.</a:t>
                      </a:r>
                      <a:endParaRPr lang="en-US" sz="1600" dirty="0">
                        <a:latin typeface="Comic Sans MS"/>
                        <a:ea typeface="Times New Roman"/>
                        <a:cs typeface="Times New Roman"/>
                      </a:endParaRPr>
                    </a:p>
                    <a:p>
                      <a:pPr marL="342900" marR="0" lvl="0" indent="-342900" algn="just">
                        <a:spcBef>
                          <a:spcPts val="0"/>
                        </a:spcBef>
                        <a:spcAft>
                          <a:spcPts val="0"/>
                        </a:spcAft>
                        <a:buSzPct val="120000"/>
                        <a:buFont typeface="+mj-lt"/>
                        <a:buAutoNum type="alphaLcPeriod" startAt="4"/>
                        <a:tabLst>
                          <a:tab pos="937260" algn="l"/>
                        </a:tabLst>
                      </a:pPr>
                      <a:r>
                        <a:rPr lang="en-US" sz="1600" dirty="0" err="1" smtClean="0">
                          <a:solidFill>
                            <a:srgbClr val="000000"/>
                          </a:solidFill>
                          <a:latin typeface="Arial"/>
                          <a:ea typeface="Times New Roman"/>
                          <a:cs typeface="Arial"/>
                        </a:rPr>
                        <a:t>Hasil</a:t>
                      </a:r>
                      <a:r>
                        <a:rPr lang="en-US" sz="1600" dirty="0" smtClean="0">
                          <a:solidFill>
                            <a:srgbClr val="000000"/>
                          </a:solidFill>
                          <a:latin typeface="Arial"/>
                          <a:ea typeface="Times New Roman"/>
                          <a:cs typeface="Arial"/>
                        </a:rPr>
                        <a:t> </a:t>
                      </a:r>
                      <a:r>
                        <a:rPr lang="en-US" sz="1600" dirty="0" err="1">
                          <a:solidFill>
                            <a:srgbClr val="000000"/>
                          </a:solidFill>
                          <a:latin typeface="Arial"/>
                          <a:ea typeface="Times New Roman"/>
                          <a:cs typeface="Arial"/>
                        </a:rPr>
                        <a:t>evaluasi</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dari</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identifikasi</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bahaya</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resiko</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dilakukan</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pengesahan</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kembali</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sesuai</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dengan</a:t>
                      </a:r>
                      <a:r>
                        <a:rPr lang="en-US" sz="1600" dirty="0">
                          <a:solidFill>
                            <a:srgbClr val="000000"/>
                          </a:solidFill>
                          <a:latin typeface="Arial"/>
                          <a:ea typeface="Times New Roman"/>
                          <a:cs typeface="Arial"/>
                        </a:rPr>
                        <a:t> </a:t>
                      </a:r>
                      <a:r>
                        <a:rPr lang="en-US" sz="1600" dirty="0" err="1">
                          <a:solidFill>
                            <a:srgbClr val="000000"/>
                          </a:solidFill>
                          <a:latin typeface="Arial"/>
                          <a:ea typeface="Times New Roman"/>
                          <a:cs typeface="Arial"/>
                        </a:rPr>
                        <a:t>mekanisme</a:t>
                      </a:r>
                      <a:r>
                        <a:rPr lang="en-US" sz="1600" dirty="0">
                          <a:solidFill>
                            <a:srgbClr val="000000"/>
                          </a:solidFill>
                          <a:latin typeface="Arial"/>
                          <a:ea typeface="Times New Roman"/>
                          <a:cs typeface="Arial"/>
                        </a:rPr>
                        <a:t> yang </a:t>
                      </a:r>
                      <a:r>
                        <a:rPr lang="en-US" sz="1600" dirty="0" err="1">
                          <a:solidFill>
                            <a:srgbClr val="000000"/>
                          </a:solidFill>
                          <a:latin typeface="Arial"/>
                          <a:ea typeface="Times New Roman"/>
                          <a:cs typeface="Arial"/>
                        </a:rPr>
                        <a:t>berlaku</a:t>
                      </a:r>
                      <a:r>
                        <a:rPr lang="en-US" sz="1600" dirty="0">
                          <a:solidFill>
                            <a:srgbClr val="000000"/>
                          </a:solidFill>
                          <a:latin typeface="Arial"/>
                          <a:ea typeface="Times New Roman"/>
                          <a:cs typeface="Arial"/>
                        </a:rPr>
                        <a:t>.</a:t>
                      </a:r>
                      <a:endParaRPr lang="en-US" sz="1600" dirty="0">
                        <a:latin typeface="Comic Sans MS"/>
                        <a:ea typeface="Times New Roman"/>
                        <a:cs typeface="Arial"/>
                      </a:endParaRPr>
                    </a:p>
                  </a:txBody>
                  <a:tcPr marL="68580" marR="68580" marT="0" marB="0">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914400" y="838198"/>
          <a:ext cx="7772401" cy="5334001"/>
        </p:xfrm>
        <a:graphic>
          <a:graphicData uri="http://schemas.openxmlformats.org/drawingml/2006/table">
            <a:tbl>
              <a:tblPr/>
              <a:tblGrid>
                <a:gridCol w="901363"/>
                <a:gridCol w="1631153"/>
                <a:gridCol w="3747466"/>
                <a:gridCol w="1492419"/>
              </a:tblGrid>
              <a:tr h="463631">
                <a:tc>
                  <a:txBody>
                    <a:bodyPr/>
                    <a:lstStyle/>
                    <a:p>
                      <a:pPr marL="0" marR="0" algn="ctr">
                        <a:lnSpc>
                          <a:spcPct val="115000"/>
                        </a:lnSpc>
                        <a:spcBef>
                          <a:spcPts val="0"/>
                        </a:spcBef>
                        <a:spcAft>
                          <a:spcPts val="0"/>
                        </a:spcAft>
                      </a:pPr>
                      <a:r>
                        <a:rPr lang="en-US" sz="1200" b="1" dirty="0">
                          <a:latin typeface="Tahoma"/>
                          <a:ea typeface="Calibri"/>
                          <a:cs typeface="Times New Roman"/>
                        </a:rPr>
                        <a:t>NO. REV</a:t>
                      </a:r>
                      <a:endParaRPr lang="en-US" sz="1200" dirty="0">
                        <a:latin typeface="Calibri"/>
                        <a:ea typeface="Calibri"/>
                        <a:cs typeface="Times New Roman"/>
                      </a:endParaRPr>
                    </a:p>
                  </a:txBody>
                  <a:tcPr marL="65883" marR="658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200" b="1" dirty="0">
                          <a:latin typeface="Tahoma"/>
                          <a:ea typeface="Calibri"/>
                          <a:cs typeface="Times New Roman"/>
                        </a:rPr>
                        <a:t>TANGGAL</a:t>
                      </a:r>
                      <a:endParaRPr lang="en-US" sz="1200" dirty="0">
                        <a:latin typeface="Calibri"/>
                        <a:ea typeface="Calibri"/>
                        <a:cs typeface="Times New Roman"/>
                      </a:endParaRPr>
                    </a:p>
                  </a:txBody>
                  <a:tcPr marL="65883" marR="658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200" b="1" dirty="0">
                          <a:latin typeface="Tahoma"/>
                          <a:ea typeface="Calibri"/>
                          <a:cs typeface="Times New Roman"/>
                        </a:rPr>
                        <a:t>REVISI</a:t>
                      </a:r>
                      <a:endParaRPr lang="en-US" sz="1200" dirty="0">
                        <a:latin typeface="Calibri"/>
                        <a:ea typeface="Calibri"/>
                        <a:cs typeface="Times New Roman"/>
                      </a:endParaRPr>
                    </a:p>
                  </a:txBody>
                  <a:tcPr marL="65883" marR="658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marL="0" marR="0" algn="ctr">
                        <a:lnSpc>
                          <a:spcPct val="115000"/>
                        </a:lnSpc>
                        <a:spcBef>
                          <a:spcPts val="0"/>
                        </a:spcBef>
                        <a:spcAft>
                          <a:spcPts val="0"/>
                        </a:spcAft>
                      </a:pPr>
                      <a:r>
                        <a:rPr lang="en-US" sz="1200" b="1" dirty="0">
                          <a:latin typeface="Tahoma"/>
                          <a:ea typeface="Calibri"/>
                          <a:cs typeface="Times New Roman"/>
                        </a:rPr>
                        <a:t>HALAMAN</a:t>
                      </a:r>
                      <a:endParaRPr lang="en-US" sz="1200" dirty="0">
                        <a:latin typeface="Calibri"/>
                        <a:ea typeface="Calibri"/>
                        <a:cs typeface="Times New Roman"/>
                      </a:endParaRPr>
                    </a:p>
                  </a:txBody>
                  <a:tcPr marL="65883" marR="658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1082304">
                <a:tc>
                  <a:txBody>
                    <a:bodyPr/>
                    <a:lstStyle/>
                    <a:p>
                      <a:pPr marL="0" marR="19685" algn="ctr">
                        <a:lnSpc>
                          <a:spcPts val="1340"/>
                        </a:lnSpc>
                        <a:spcBef>
                          <a:spcPts val="0"/>
                        </a:spcBef>
                        <a:spcAft>
                          <a:spcPts val="0"/>
                        </a:spcAft>
                        <a:tabLst>
                          <a:tab pos="560070" algn="l"/>
                        </a:tabLst>
                      </a:pPr>
                      <a:r>
                        <a:rPr lang="en-US" sz="1400" dirty="0">
                          <a:latin typeface="Tahoma"/>
                          <a:ea typeface="Times New Roman"/>
                        </a:rPr>
                        <a:t>N</a:t>
                      </a:r>
                      <a:endParaRPr lang="en-US" sz="1400" dirty="0">
                        <a:latin typeface="Times New Roman"/>
                        <a:ea typeface="Times New Roman"/>
                      </a:endParaRPr>
                    </a:p>
                  </a:txBody>
                  <a:tcPr marL="65883" marR="658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5405" marR="0" algn="ctr">
                        <a:lnSpc>
                          <a:spcPts val="1340"/>
                        </a:lnSpc>
                        <a:spcBef>
                          <a:spcPts val="0"/>
                        </a:spcBef>
                        <a:spcAft>
                          <a:spcPts val="0"/>
                        </a:spcAft>
                      </a:pPr>
                      <a:r>
                        <a:rPr lang="id-ID" sz="1400" dirty="0">
                          <a:latin typeface="Tahoma"/>
                          <a:ea typeface="Times New Roman"/>
                        </a:rPr>
                        <a:t>10 Januari 2018</a:t>
                      </a:r>
                      <a:endParaRPr lang="en-US" sz="1400" dirty="0">
                        <a:latin typeface="Times New Roman"/>
                        <a:ea typeface="Times New Roman"/>
                      </a:endParaRPr>
                    </a:p>
                  </a:txBody>
                  <a:tcPr marL="65883" marR="658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1590" marR="0" algn="l">
                        <a:lnSpc>
                          <a:spcPct val="115000"/>
                        </a:lnSpc>
                        <a:spcBef>
                          <a:spcPts val="0"/>
                        </a:spcBef>
                        <a:spcAft>
                          <a:spcPts val="0"/>
                        </a:spcAft>
                      </a:pPr>
                      <a:r>
                        <a:rPr lang="id-ID" sz="1400" dirty="0">
                          <a:latin typeface="Tahoma"/>
                          <a:ea typeface="Times New Roman"/>
                        </a:rPr>
                        <a:t>Seluruh bagian dari manual mutu direvisi karena perubahan ke persyaratan ISO 9001:2015, sehingga jumlah revisi kembali ke </a:t>
                      </a:r>
                      <a:r>
                        <a:rPr lang="en-US" sz="1400" dirty="0">
                          <a:latin typeface="Tahoma"/>
                          <a:ea typeface="Times New Roman"/>
                        </a:rPr>
                        <a:t>N</a:t>
                      </a:r>
                      <a:endParaRPr lang="en-US" sz="1400" dirty="0">
                        <a:latin typeface="Times New Roman"/>
                        <a:ea typeface="Times New Roman"/>
                      </a:endParaRPr>
                    </a:p>
                  </a:txBody>
                  <a:tcPr marL="65883" marR="658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latin typeface="Tahoma"/>
                          <a:ea typeface="Calibri"/>
                          <a:cs typeface="Times New Roman"/>
                        </a:rPr>
                        <a:t>Seluruh halaman</a:t>
                      </a:r>
                      <a:endParaRPr lang="en-US" sz="1400">
                        <a:latin typeface="Calibri"/>
                        <a:ea typeface="Calibri"/>
                        <a:cs typeface="Times New Roman"/>
                      </a:endParaRPr>
                    </a:p>
                  </a:txBody>
                  <a:tcPr marL="65883" marR="658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88066">
                <a:tc>
                  <a:txBody>
                    <a:bodyPr/>
                    <a:lstStyle/>
                    <a:p>
                      <a:pPr marL="0" marR="19685" algn="ctr">
                        <a:lnSpc>
                          <a:spcPts val="1340"/>
                        </a:lnSpc>
                        <a:spcBef>
                          <a:spcPts val="0"/>
                        </a:spcBef>
                        <a:spcAft>
                          <a:spcPts val="0"/>
                        </a:spcAft>
                        <a:tabLst>
                          <a:tab pos="560070" algn="l"/>
                        </a:tabLst>
                      </a:pPr>
                      <a:r>
                        <a:rPr lang="en-US" sz="1400">
                          <a:latin typeface="Tahoma"/>
                          <a:ea typeface="Times New Roman"/>
                        </a:rPr>
                        <a:t>1</a:t>
                      </a:r>
                      <a:endParaRPr lang="en-US" sz="1400">
                        <a:latin typeface="Times New Roman"/>
                        <a:ea typeface="Times New Roman"/>
                      </a:endParaRPr>
                    </a:p>
                  </a:txBody>
                  <a:tcPr marL="65883" marR="658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5405" marR="0" algn="ctr">
                        <a:lnSpc>
                          <a:spcPts val="1340"/>
                        </a:lnSpc>
                        <a:spcBef>
                          <a:spcPts val="0"/>
                        </a:spcBef>
                        <a:spcAft>
                          <a:spcPts val="0"/>
                        </a:spcAft>
                      </a:pPr>
                      <a:r>
                        <a:rPr lang="en-US" sz="1400">
                          <a:latin typeface="Tahoma"/>
                          <a:ea typeface="Times New Roman"/>
                        </a:rPr>
                        <a:t>18 November 2019</a:t>
                      </a:r>
                      <a:endParaRPr lang="en-US" sz="1400">
                        <a:latin typeface="Times New Roman"/>
                        <a:ea typeface="Times New Roman"/>
                      </a:endParaRPr>
                    </a:p>
                  </a:txBody>
                  <a:tcPr marL="65883" marR="658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gn="l">
                        <a:lnSpc>
                          <a:spcPct val="115000"/>
                        </a:lnSpc>
                        <a:spcBef>
                          <a:spcPts val="0"/>
                        </a:spcBef>
                        <a:spcAft>
                          <a:spcPts val="0"/>
                        </a:spcAft>
                        <a:buFont typeface="+mj-lt"/>
                        <a:buAutoNum type="arabicPeriod"/>
                      </a:pPr>
                      <a:r>
                        <a:rPr lang="en-US" sz="1400" dirty="0" err="1">
                          <a:latin typeface="Tahoma"/>
                          <a:ea typeface="Times New Roman"/>
                        </a:rPr>
                        <a:t>Seluruh</a:t>
                      </a:r>
                      <a:r>
                        <a:rPr lang="en-US" sz="1400" dirty="0">
                          <a:latin typeface="Tahoma"/>
                          <a:ea typeface="Times New Roman"/>
                        </a:rPr>
                        <a:t> </a:t>
                      </a:r>
                      <a:r>
                        <a:rPr lang="en-US" sz="1400" dirty="0" err="1">
                          <a:latin typeface="Tahoma"/>
                          <a:ea typeface="Times New Roman"/>
                        </a:rPr>
                        <a:t>Bagian</a:t>
                      </a:r>
                      <a:r>
                        <a:rPr lang="en-US" sz="1400" dirty="0">
                          <a:latin typeface="Tahoma"/>
                          <a:ea typeface="Times New Roman"/>
                        </a:rPr>
                        <a:t> </a:t>
                      </a:r>
                      <a:r>
                        <a:rPr lang="en-US" sz="1400" dirty="0" err="1">
                          <a:latin typeface="Tahoma"/>
                          <a:ea typeface="Times New Roman"/>
                        </a:rPr>
                        <a:t>dari</a:t>
                      </a:r>
                      <a:r>
                        <a:rPr lang="en-US" sz="1400" dirty="0">
                          <a:latin typeface="Tahoma"/>
                          <a:ea typeface="Times New Roman"/>
                        </a:rPr>
                        <a:t> manual </a:t>
                      </a:r>
                      <a:r>
                        <a:rPr lang="en-US" sz="1400" dirty="0" err="1">
                          <a:latin typeface="Tahoma"/>
                          <a:ea typeface="Times New Roman"/>
                        </a:rPr>
                        <a:t>Mutu</a:t>
                      </a:r>
                      <a:r>
                        <a:rPr lang="en-US" sz="1400" dirty="0">
                          <a:latin typeface="Tahoma"/>
                          <a:ea typeface="Times New Roman"/>
                        </a:rPr>
                        <a:t> yang </a:t>
                      </a:r>
                      <a:r>
                        <a:rPr lang="en-US" sz="1400" dirty="0" err="1">
                          <a:latin typeface="Tahoma"/>
                          <a:ea typeface="Times New Roman"/>
                        </a:rPr>
                        <a:t>terkait</a:t>
                      </a:r>
                      <a:r>
                        <a:rPr lang="en-US" sz="1400" dirty="0">
                          <a:latin typeface="Tahoma"/>
                          <a:ea typeface="Times New Roman"/>
                        </a:rPr>
                        <a:t> </a:t>
                      </a:r>
                      <a:r>
                        <a:rPr lang="en-US" sz="1400" dirty="0" err="1">
                          <a:latin typeface="Tahoma"/>
                          <a:ea typeface="Times New Roman"/>
                        </a:rPr>
                        <a:t>penambahan</a:t>
                      </a:r>
                      <a:r>
                        <a:rPr lang="en-US" sz="1400" dirty="0">
                          <a:latin typeface="Tahoma"/>
                          <a:ea typeface="Times New Roman"/>
                        </a:rPr>
                        <a:t> </a:t>
                      </a:r>
                      <a:r>
                        <a:rPr lang="en-US" sz="1400" dirty="0" err="1">
                          <a:latin typeface="Tahoma"/>
                          <a:ea typeface="Times New Roman"/>
                        </a:rPr>
                        <a:t>ruang</a:t>
                      </a:r>
                      <a:r>
                        <a:rPr lang="en-US" sz="1400" dirty="0">
                          <a:latin typeface="Tahoma"/>
                          <a:ea typeface="Times New Roman"/>
                        </a:rPr>
                        <a:t> </a:t>
                      </a:r>
                      <a:r>
                        <a:rPr lang="en-US" sz="1400" dirty="0" err="1">
                          <a:latin typeface="Tahoma"/>
                          <a:ea typeface="Times New Roman"/>
                        </a:rPr>
                        <a:t>lingkup</a:t>
                      </a:r>
                      <a:r>
                        <a:rPr lang="en-US" sz="1400" dirty="0">
                          <a:latin typeface="Tahoma"/>
                          <a:ea typeface="Times New Roman"/>
                        </a:rPr>
                        <a:t> </a:t>
                      </a:r>
                      <a:r>
                        <a:rPr lang="en-US" sz="1400" dirty="0" err="1">
                          <a:latin typeface="Tahoma"/>
                          <a:ea typeface="Times New Roman"/>
                        </a:rPr>
                        <a:t>standar</a:t>
                      </a:r>
                      <a:r>
                        <a:rPr lang="en-US" sz="1400" dirty="0">
                          <a:latin typeface="Tahoma"/>
                          <a:ea typeface="Times New Roman"/>
                        </a:rPr>
                        <a:t> CPAKB </a:t>
                      </a:r>
                      <a:r>
                        <a:rPr lang="en-US" sz="1400" dirty="0" err="1">
                          <a:latin typeface="Tahoma"/>
                          <a:ea typeface="Times New Roman"/>
                        </a:rPr>
                        <a:t>dan</a:t>
                      </a:r>
                      <a:r>
                        <a:rPr lang="en-US" sz="1400" dirty="0">
                          <a:latin typeface="Tahoma"/>
                          <a:ea typeface="Times New Roman"/>
                        </a:rPr>
                        <a:t> </a:t>
                      </a:r>
                      <a:r>
                        <a:rPr lang="en-US" sz="1400" dirty="0" err="1">
                          <a:latin typeface="Tahoma"/>
                          <a:ea typeface="Times New Roman"/>
                        </a:rPr>
                        <a:t>persyaratan</a:t>
                      </a:r>
                      <a:r>
                        <a:rPr lang="en-US" sz="1400" dirty="0">
                          <a:latin typeface="Tahoma"/>
                          <a:ea typeface="Times New Roman"/>
                        </a:rPr>
                        <a:t> CPAKB </a:t>
                      </a:r>
                      <a:r>
                        <a:rPr lang="en-US" sz="1400" dirty="0" err="1">
                          <a:latin typeface="Tahoma"/>
                          <a:ea typeface="Times New Roman"/>
                        </a:rPr>
                        <a:t>sesuai</a:t>
                      </a:r>
                      <a:r>
                        <a:rPr lang="en-US" sz="1400" dirty="0">
                          <a:latin typeface="Tahoma"/>
                          <a:ea typeface="Times New Roman"/>
                        </a:rPr>
                        <a:t> </a:t>
                      </a:r>
                      <a:r>
                        <a:rPr lang="en-US" sz="1400" dirty="0" err="1">
                          <a:latin typeface="Tahoma"/>
                          <a:ea typeface="Times New Roman"/>
                        </a:rPr>
                        <a:t>Permenkes</a:t>
                      </a:r>
                      <a:r>
                        <a:rPr lang="en-US" sz="1400" dirty="0">
                          <a:latin typeface="Tahoma"/>
                          <a:ea typeface="Times New Roman"/>
                        </a:rPr>
                        <a:t> No.20 </a:t>
                      </a:r>
                      <a:r>
                        <a:rPr lang="en-US" sz="1400" dirty="0" err="1">
                          <a:latin typeface="Tahoma"/>
                          <a:ea typeface="Times New Roman"/>
                        </a:rPr>
                        <a:t>tahun</a:t>
                      </a:r>
                      <a:r>
                        <a:rPr lang="en-US" sz="1400" dirty="0">
                          <a:latin typeface="Tahoma"/>
                          <a:ea typeface="Times New Roman"/>
                        </a:rPr>
                        <a:t> 2017</a:t>
                      </a:r>
                      <a:endParaRPr lang="en-US" sz="1400" dirty="0">
                        <a:latin typeface="Times New Roman"/>
                        <a:ea typeface="Times New Roman"/>
                      </a:endParaRPr>
                    </a:p>
                    <a:p>
                      <a:pPr marL="342900" marR="0" lvl="0" indent="-342900" algn="l">
                        <a:lnSpc>
                          <a:spcPct val="115000"/>
                        </a:lnSpc>
                        <a:spcBef>
                          <a:spcPts val="0"/>
                        </a:spcBef>
                        <a:spcAft>
                          <a:spcPts val="0"/>
                        </a:spcAft>
                        <a:buFont typeface="+mj-lt"/>
                        <a:buAutoNum type="arabicPeriod"/>
                      </a:pPr>
                      <a:r>
                        <a:rPr lang="en-US" sz="1400" dirty="0" err="1">
                          <a:latin typeface="Tahoma"/>
                          <a:ea typeface="Times New Roman"/>
                        </a:rPr>
                        <a:t>Perubahan</a:t>
                      </a:r>
                      <a:r>
                        <a:rPr lang="en-US" sz="1400" dirty="0">
                          <a:latin typeface="Tahoma"/>
                          <a:ea typeface="Times New Roman"/>
                        </a:rPr>
                        <a:t> </a:t>
                      </a:r>
                      <a:r>
                        <a:rPr lang="en-US" sz="1400" dirty="0" err="1">
                          <a:latin typeface="Tahoma"/>
                          <a:ea typeface="Times New Roman"/>
                        </a:rPr>
                        <a:t>Struktur</a:t>
                      </a:r>
                      <a:r>
                        <a:rPr lang="en-US" sz="1400" dirty="0">
                          <a:latin typeface="Tahoma"/>
                          <a:ea typeface="Times New Roman"/>
                        </a:rPr>
                        <a:t> </a:t>
                      </a:r>
                      <a:r>
                        <a:rPr lang="en-US" sz="1400" dirty="0" err="1">
                          <a:latin typeface="Tahoma"/>
                          <a:ea typeface="Times New Roman"/>
                        </a:rPr>
                        <a:t>Organisasi</a:t>
                      </a:r>
                      <a:r>
                        <a:rPr lang="en-US" sz="1400" dirty="0">
                          <a:latin typeface="Tahoma"/>
                          <a:ea typeface="Times New Roman"/>
                        </a:rPr>
                        <a:t> </a:t>
                      </a:r>
                      <a:r>
                        <a:rPr lang="en-US" sz="1400" dirty="0" err="1">
                          <a:latin typeface="Tahoma"/>
                          <a:ea typeface="Times New Roman"/>
                        </a:rPr>
                        <a:t>sesuai</a:t>
                      </a:r>
                      <a:r>
                        <a:rPr lang="en-US" sz="1400" dirty="0">
                          <a:latin typeface="Tahoma"/>
                          <a:ea typeface="Times New Roman"/>
                        </a:rPr>
                        <a:t> </a:t>
                      </a:r>
                      <a:r>
                        <a:rPr lang="en-US" sz="1400" dirty="0" err="1">
                          <a:latin typeface="Tahoma"/>
                          <a:ea typeface="Times New Roman"/>
                        </a:rPr>
                        <a:t>kondisi</a:t>
                      </a:r>
                      <a:r>
                        <a:rPr lang="en-US" sz="1400" dirty="0">
                          <a:latin typeface="Tahoma"/>
                          <a:ea typeface="Times New Roman"/>
                        </a:rPr>
                        <a:t> </a:t>
                      </a:r>
                      <a:r>
                        <a:rPr lang="en-US" sz="1400" dirty="0" err="1">
                          <a:latin typeface="Tahoma"/>
                          <a:ea typeface="Times New Roman"/>
                        </a:rPr>
                        <a:t>terakhir</a:t>
                      </a:r>
                      <a:endParaRPr lang="en-US" sz="1400" dirty="0">
                        <a:latin typeface="Times New Roman"/>
                        <a:ea typeface="Times New Roman"/>
                      </a:endParaRPr>
                    </a:p>
                    <a:p>
                      <a:pPr marL="342900" marR="0" lvl="0" indent="-342900" algn="l">
                        <a:lnSpc>
                          <a:spcPct val="115000"/>
                        </a:lnSpc>
                        <a:spcBef>
                          <a:spcPts val="0"/>
                        </a:spcBef>
                        <a:spcAft>
                          <a:spcPts val="0"/>
                        </a:spcAft>
                        <a:buFont typeface="+mj-lt"/>
                        <a:buAutoNum type="arabicPeriod"/>
                      </a:pPr>
                      <a:r>
                        <a:rPr lang="en-US" sz="1400" dirty="0" err="1">
                          <a:latin typeface="Tahoma"/>
                          <a:ea typeface="Times New Roman"/>
                        </a:rPr>
                        <a:t>Perubahan</a:t>
                      </a:r>
                      <a:r>
                        <a:rPr lang="en-US" sz="1400" dirty="0">
                          <a:latin typeface="Tahoma"/>
                          <a:ea typeface="Times New Roman"/>
                        </a:rPr>
                        <a:t> </a:t>
                      </a:r>
                      <a:r>
                        <a:rPr lang="en-US" sz="1400" dirty="0" err="1">
                          <a:latin typeface="Tahoma"/>
                          <a:ea typeface="Times New Roman"/>
                        </a:rPr>
                        <a:t>Kebijakan</a:t>
                      </a:r>
                      <a:r>
                        <a:rPr lang="en-US" sz="1400" dirty="0">
                          <a:latin typeface="Tahoma"/>
                          <a:ea typeface="Times New Roman"/>
                        </a:rPr>
                        <a:t> </a:t>
                      </a:r>
                      <a:r>
                        <a:rPr lang="en-US" sz="1400" dirty="0" err="1">
                          <a:latin typeface="Tahoma"/>
                          <a:ea typeface="Times New Roman"/>
                        </a:rPr>
                        <a:t>Mutu</a:t>
                      </a:r>
                      <a:r>
                        <a:rPr lang="en-US" sz="1400" dirty="0">
                          <a:latin typeface="Tahoma"/>
                          <a:ea typeface="Times New Roman"/>
                        </a:rPr>
                        <a:t> (Quality Policy) </a:t>
                      </a:r>
                      <a:r>
                        <a:rPr lang="en-US" sz="1400" dirty="0" err="1">
                          <a:latin typeface="Tahoma"/>
                          <a:ea typeface="Times New Roman"/>
                        </a:rPr>
                        <a:t>dengan</a:t>
                      </a:r>
                      <a:r>
                        <a:rPr lang="en-US" sz="1400" dirty="0">
                          <a:latin typeface="Tahoma"/>
                          <a:ea typeface="Times New Roman"/>
                        </a:rPr>
                        <a:t> </a:t>
                      </a:r>
                      <a:r>
                        <a:rPr lang="en-US" sz="1400" dirty="0" err="1">
                          <a:latin typeface="Tahoma"/>
                          <a:ea typeface="Times New Roman"/>
                        </a:rPr>
                        <a:t>penambahan</a:t>
                      </a:r>
                      <a:r>
                        <a:rPr lang="en-US" sz="1400" dirty="0">
                          <a:latin typeface="Tahoma"/>
                          <a:ea typeface="Times New Roman"/>
                        </a:rPr>
                        <a:t> </a:t>
                      </a:r>
                      <a:r>
                        <a:rPr lang="en-US" sz="1400" dirty="0" err="1">
                          <a:latin typeface="Tahoma"/>
                          <a:ea typeface="Times New Roman"/>
                        </a:rPr>
                        <a:t>Segmen</a:t>
                      </a:r>
                      <a:r>
                        <a:rPr lang="en-US" sz="1400" dirty="0">
                          <a:latin typeface="Tahoma"/>
                          <a:ea typeface="Times New Roman"/>
                        </a:rPr>
                        <a:t> </a:t>
                      </a:r>
                      <a:r>
                        <a:rPr lang="en-US" sz="1400" dirty="0" err="1">
                          <a:latin typeface="Tahoma"/>
                          <a:ea typeface="Times New Roman"/>
                        </a:rPr>
                        <a:t>usaha</a:t>
                      </a:r>
                      <a:r>
                        <a:rPr lang="en-US" sz="1400" dirty="0">
                          <a:latin typeface="Tahoma"/>
                          <a:ea typeface="Times New Roman"/>
                        </a:rPr>
                        <a:t> </a:t>
                      </a:r>
                      <a:r>
                        <a:rPr lang="en-US" sz="1400" dirty="0" err="1">
                          <a:latin typeface="Tahoma"/>
                          <a:ea typeface="Times New Roman"/>
                        </a:rPr>
                        <a:t>menjadi</a:t>
                      </a:r>
                      <a:r>
                        <a:rPr lang="en-US" sz="1400" dirty="0">
                          <a:latin typeface="Tahoma"/>
                          <a:ea typeface="Times New Roman"/>
                        </a:rPr>
                        <a:t> </a:t>
                      </a:r>
                      <a:r>
                        <a:rPr lang="en-US" sz="1400" dirty="0" err="1">
                          <a:latin typeface="Tahoma"/>
                          <a:ea typeface="Times New Roman"/>
                        </a:rPr>
                        <a:t>Industri</a:t>
                      </a:r>
                      <a:r>
                        <a:rPr lang="en-US" sz="1400" dirty="0">
                          <a:latin typeface="Tahoma"/>
                          <a:ea typeface="Times New Roman"/>
                        </a:rPr>
                        <a:t> Manufacture </a:t>
                      </a:r>
                      <a:r>
                        <a:rPr lang="en-US" sz="1400" dirty="0" err="1">
                          <a:latin typeface="Tahoma"/>
                          <a:ea typeface="Times New Roman"/>
                        </a:rPr>
                        <a:t>Kursi</a:t>
                      </a:r>
                      <a:r>
                        <a:rPr lang="en-US" sz="1400" dirty="0">
                          <a:latin typeface="Tahoma"/>
                          <a:ea typeface="Times New Roman"/>
                        </a:rPr>
                        <a:t>, furniture </a:t>
                      </a:r>
                      <a:r>
                        <a:rPr lang="en-US" sz="1400" dirty="0" err="1">
                          <a:latin typeface="Tahoma"/>
                          <a:ea typeface="Times New Roman"/>
                        </a:rPr>
                        <a:t>kayu</a:t>
                      </a:r>
                      <a:r>
                        <a:rPr lang="en-US" sz="1400" dirty="0">
                          <a:latin typeface="Tahoma"/>
                          <a:ea typeface="Times New Roman"/>
                        </a:rPr>
                        <a:t>, </a:t>
                      </a:r>
                      <a:r>
                        <a:rPr lang="en-US" sz="1400" dirty="0" err="1">
                          <a:latin typeface="Tahoma"/>
                          <a:ea typeface="Times New Roman"/>
                        </a:rPr>
                        <a:t>matrass</a:t>
                      </a:r>
                      <a:r>
                        <a:rPr lang="en-US" sz="1400" dirty="0">
                          <a:latin typeface="Tahoma"/>
                          <a:ea typeface="Times New Roman"/>
                        </a:rPr>
                        <a:t> C-PRO </a:t>
                      </a:r>
                      <a:r>
                        <a:rPr lang="en-US" sz="1400" dirty="0" err="1">
                          <a:latin typeface="Tahoma"/>
                          <a:ea typeface="Times New Roman"/>
                        </a:rPr>
                        <a:t>dan</a:t>
                      </a:r>
                      <a:r>
                        <a:rPr lang="en-US" sz="1400" dirty="0">
                          <a:latin typeface="Tahoma"/>
                          <a:ea typeface="Times New Roman"/>
                        </a:rPr>
                        <a:t> Hospital bed</a:t>
                      </a:r>
                      <a:endParaRPr lang="en-US" sz="1400" dirty="0">
                        <a:latin typeface="Times New Roman"/>
                        <a:ea typeface="Times New Roman"/>
                      </a:endParaRPr>
                    </a:p>
                    <a:p>
                      <a:pPr marL="342900" marR="0" lvl="0" indent="-342900" algn="l">
                        <a:lnSpc>
                          <a:spcPct val="115000"/>
                        </a:lnSpc>
                        <a:spcBef>
                          <a:spcPts val="0"/>
                        </a:spcBef>
                        <a:spcAft>
                          <a:spcPts val="0"/>
                        </a:spcAft>
                        <a:buFont typeface="+mj-lt"/>
                        <a:buAutoNum type="arabicPeriod"/>
                      </a:pPr>
                      <a:r>
                        <a:rPr lang="en-US" sz="1400" dirty="0" err="1">
                          <a:latin typeface="Tahoma"/>
                          <a:ea typeface="Times New Roman"/>
                        </a:rPr>
                        <a:t>Perubahan</a:t>
                      </a:r>
                      <a:r>
                        <a:rPr lang="en-US" sz="1400" dirty="0">
                          <a:latin typeface="Tahoma"/>
                          <a:ea typeface="Times New Roman"/>
                        </a:rPr>
                        <a:t> </a:t>
                      </a:r>
                      <a:r>
                        <a:rPr lang="en-US" sz="1400" dirty="0" err="1">
                          <a:latin typeface="Tahoma"/>
                          <a:ea typeface="Times New Roman"/>
                        </a:rPr>
                        <a:t>Sasaran</a:t>
                      </a:r>
                      <a:r>
                        <a:rPr lang="en-US" sz="1400" dirty="0">
                          <a:latin typeface="Tahoma"/>
                          <a:ea typeface="Times New Roman"/>
                        </a:rPr>
                        <a:t> </a:t>
                      </a:r>
                      <a:r>
                        <a:rPr lang="en-US" sz="1400" dirty="0" err="1">
                          <a:latin typeface="Tahoma"/>
                          <a:ea typeface="Times New Roman"/>
                        </a:rPr>
                        <a:t>mutu</a:t>
                      </a:r>
                      <a:r>
                        <a:rPr lang="en-US" sz="1400" dirty="0">
                          <a:latin typeface="Tahoma"/>
                          <a:ea typeface="Times New Roman"/>
                        </a:rPr>
                        <a:t> (Quality Objective) </a:t>
                      </a:r>
                      <a:r>
                        <a:rPr lang="en-US" sz="1400" dirty="0" err="1">
                          <a:latin typeface="Tahoma"/>
                          <a:ea typeface="Times New Roman"/>
                        </a:rPr>
                        <a:t>poin</a:t>
                      </a:r>
                      <a:r>
                        <a:rPr lang="en-US" sz="1400" dirty="0">
                          <a:latin typeface="Tahoma"/>
                          <a:ea typeface="Times New Roman"/>
                        </a:rPr>
                        <a:t> 7. </a:t>
                      </a:r>
                      <a:r>
                        <a:rPr lang="en-US" sz="1400" dirty="0" err="1">
                          <a:latin typeface="Tahoma"/>
                          <a:ea typeface="Times New Roman"/>
                        </a:rPr>
                        <a:t>Aspek</a:t>
                      </a:r>
                      <a:r>
                        <a:rPr lang="en-US" sz="1400" dirty="0">
                          <a:latin typeface="Tahoma"/>
                          <a:ea typeface="Times New Roman"/>
                        </a:rPr>
                        <a:t> ROI </a:t>
                      </a:r>
                      <a:r>
                        <a:rPr lang="en-US" sz="1400" dirty="0" err="1">
                          <a:latin typeface="Tahoma"/>
                          <a:ea typeface="Times New Roman"/>
                        </a:rPr>
                        <a:t>lebih</a:t>
                      </a:r>
                      <a:r>
                        <a:rPr lang="en-US" sz="1400" dirty="0">
                          <a:latin typeface="Tahoma"/>
                          <a:ea typeface="Times New Roman"/>
                        </a:rPr>
                        <a:t> </a:t>
                      </a:r>
                      <a:r>
                        <a:rPr lang="en-US" sz="1400" dirty="0" err="1">
                          <a:latin typeface="Tahoma"/>
                          <a:ea typeface="Times New Roman"/>
                        </a:rPr>
                        <a:t>dari</a:t>
                      </a:r>
                      <a:r>
                        <a:rPr lang="en-US" sz="1400" dirty="0">
                          <a:latin typeface="Tahoma"/>
                          <a:ea typeface="Times New Roman"/>
                        </a:rPr>
                        <a:t> 25% </a:t>
                      </a:r>
                      <a:r>
                        <a:rPr lang="en-US" sz="1400" dirty="0" err="1">
                          <a:latin typeface="Tahoma"/>
                          <a:ea typeface="Times New Roman"/>
                        </a:rPr>
                        <a:t>menjadi</a:t>
                      </a:r>
                      <a:r>
                        <a:rPr lang="en-US" sz="1400" dirty="0">
                          <a:latin typeface="Tahoma"/>
                          <a:ea typeface="Times New Roman"/>
                        </a:rPr>
                        <a:t> </a:t>
                      </a:r>
                      <a:r>
                        <a:rPr lang="en-US" sz="1400" dirty="0" err="1">
                          <a:latin typeface="Tahoma"/>
                          <a:ea typeface="Times New Roman"/>
                        </a:rPr>
                        <a:t>Aspek</a:t>
                      </a:r>
                      <a:r>
                        <a:rPr lang="en-US" sz="1400" dirty="0">
                          <a:latin typeface="Tahoma"/>
                          <a:ea typeface="Times New Roman"/>
                        </a:rPr>
                        <a:t> ROI </a:t>
                      </a:r>
                      <a:r>
                        <a:rPr lang="en-US" sz="1400" dirty="0" err="1">
                          <a:latin typeface="Tahoma"/>
                          <a:ea typeface="Times New Roman"/>
                        </a:rPr>
                        <a:t>lebih</a:t>
                      </a:r>
                      <a:r>
                        <a:rPr lang="en-US" sz="1400" dirty="0">
                          <a:latin typeface="Tahoma"/>
                          <a:ea typeface="Times New Roman"/>
                        </a:rPr>
                        <a:t> </a:t>
                      </a:r>
                      <a:r>
                        <a:rPr lang="en-US" sz="1400" dirty="0" err="1">
                          <a:latin typeface="Tahoma"/>
                          <a:ea typeface="Times New Roman"/>
                        </a:rPr>
                        <a:t>dari</a:t>
                      </a:r>
                      <a:r>
                        <a:rPr lang="en-US" sz="1400" dirty="0">
                          <a:latin typeface="Tahoma"/>
                          <a:ea typeface="Times New Roman"/>
                        </a:rPr>
                        <a:t> 5%</a:t>
                      </a:r>
                      <a:endParaRPr lang="en-US" sz="1400" dirty="0">
                        <a:latin typeface="Times New Roman"/>
                        <a:ea typeface="Times New Roman"/>
                      </a:endParaRPr>
                    </a:p>
                  </a:txBody>
                  <a:tcPr marL="65883" marR="658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err="1">
                          <a:latin typeface="Tahoma"/>
                          <a:ea typeface="Calibri"/>
                          <a:cs typeface="Times New Roman"/>
                        </a:rPr>
                        <a:t>Seluruh</a:t>
                      </a:r>
                      <a:r>
                        <a:rPr lang="en-US" sz="1400" dirty="0">
                          <a:latin typeface="Tahoma"/>
                          <a:ea typeface="Calibri"/>
                          <a:cs typeface="Times New Roman"/>
                        </a:rPr>
                        <a:t> </a:t>
                      </a:r>
                      <a:r>
                        <a:rPr lang="en-US" sz="1400" dirty="0" err="1">
                          <a:latin typeface="Tahoma"/>
                          <a:ea typeface="Calibri"/>
                          <a:cs typeface="Times New Roman"/>
                        </a:rPr>
                        <a:t>Halaman</a:t>
                      </a:r>
                      <a:r>
                        <a:rPr lang="en-US" sz="1400" dirty="0">
                          <a:latin typeface="Tahoma"/>
                          <a:ea typeface="Calibri"/>
                          <a:cs typeface="Times New Roman"/>
                        </a:rPr>
                        <a:t> </a:t>
                      </a:r>
                      <a:r>
                        <a:rPr lang="en-US" sz="1400" dirty="0" err="1">
                          <a:latin typeface="Tahoma"/>
                          <a:ea typeface="Calibri"/>
                          <a:cs typeface="Times New Roman"/>
                        </a:rPr>
                        <a:t>terkait</a:t>
                      </a:r>
                      <a:r>
                        <a:rPr lang="en-US" sz="1400" dirty="0">
                          <a:latin typeface="Tahoma"/>
                          <a:ea typeface="Calibri"/>
                          <a:cs typeface="Times New Roman"/>
                        </a:rPr>
                        <a:t> </a:t>
                      </a:r>
                      <a:r>
                        <a:rPr lang="en-US" sz="1400" dirty="0" err="1">
                          <a:latin typeface="Tahoma"/>
                          <a:ea typeface="Calibri"/>
                          <a:cs typeface="Times New Roman"/>
                        </a:rPr>
                        <a:t>perubahan</a:t>
                      </a:r>
                      <a:endParaRPr lang="en-US" sz="1400" dirty="0">
                        <a:latin typeface="Calibri"/>
                        <a:ea typeface="Calibri"/>
                        <a:cs typeface="Times New Roman"/>
                      </a:endParaRPr>
                    </a:p>
                  </a:txBody>
                  <a:tcPr marL="65883" marR="658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25" name="Rectangle 1"/>
          <p:cNvSpPr>
            <a:spLocks noChangeArrowheads="1"/>
          </p:cNvSpPr>
          <p:nvPr/>
        </p:nvSpPr>
        <p:spPr bwMode="auto">
          <a:xfrm>
            <a:off x="762000" y="381000"/>
            <a:ext cx="8382000"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90488" algn="l" defTabSz="914400" rtl="0" eaLnBrk="1" fontAlgn="base" latinLnBrk="0" hangingPunct="1">
              <a:lnSpc>
                <a:spcPct val="100000"/>
              </a:lnSpc>
              <a:spcBef>
                <a:spcPct val="0"/>
              </a:spcBef>
              <a:spcAft>
                <a:spcPct val="0"/>
              </a:spcAft>
              <a:buClrTx/>
              <a:buSzTx/>
              <a:buFontTx/>
              <a:buNone/>
              <a:tabLst>
                <a:tab pos="560388" algn="l"/>
              </a:tabLst>
            </a:pPr>
            <a:r>
              <a:rPr kumimoji="0" lang="en-US" sz="1100" b="1" i="0" u="sng" strike="noStrike" cap="none" normalizeH="0" baseline="0" dirty="0" smtClean="0">
                <a:ln>
                  <a:noFill/>
                </a:ln>
                <a:solidFill>
                  <a:schemeClr val="tx1"/>
                </a:solidFill>
                <a:effectLst/>
                <a:latin typeface="Tahoma" pitchFamily="34" charset="0"/>
                <a:ea typeface="Calibri" pitchFamily="34" charset="0"/>
                <a:cs typeface="Tahoma" pitchFamily="34" charset="0"/>
              </a:rPr>
              <a:t>DAFTAR REVISI</a:t>
            </a:r>
            <a:r>
              <a:rPr kumimoji="0" lang="en-US" sz="1100" b="1" i="0" u="sng"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endParaRPr kumimoji="0" lang="en-US" sz="1800" b="0"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sz="2000" b="1" u="sng" dirty="0" smtClean="0"/>
              <a:t/>
            </a:r>
            <a:br>
              <a:rPr lang="en-US" sz="2000" b="1" u="sng" dirty="0" smtClean="0"/>
            </a:br>
            <a:r>
              <a:rPr lang="en-US" sz="2000" b="1" u="sng" dirty="0" smtClean="0"/>
              <a:t/>
            </a:r>
            <a:br>
              <a:rPr lang="en-US" sz="2000" b="1" u="sng" dirty="0" smtClean="0"/>
            </a:br>
            <a:r>
              <a:rPr lang="en-US" sz="2000" b="1" u="sng" dirty="0" smtClean="0"/>
              <a:t/>
            </a:r>
            <a:br>
              <a:rPr lang="en-US" sz="2000" b="1" u="sng" dirty="0" smtClean="0"/>
            </a:br>
            <a:r>
              <a:rPr lang="en-US" sz="2000" b="1" u="sng" dirty="0" smtClean="0"/>
              <a:t>MATRIK </a:t>
            </a:r>
            <a:r>
              <a:rPr lang="en-US" sz="2000" b="1" u="sng" dirty="0" smtClean="0"/>
              <a:t>IDENTIFIKASI PROSES PERLUASAN SCOPE ISO 9001:2015</a:t>
            </a:r>
            <a:r>
              <a:rPr lang="en-US" sz="2000" dirty="0" smtClean="0"/>
              <a:t/>
            </a:r>
            <a:br>
              <a:rPr lang="en-US" sz="2000" dirty="0" smtClean="0"/>
            </a:br>
            <a:r>
              <a:rPr lang="en-US" sz="2000" b="1" u="sng" dirty="0" smtClean="0"/>
              <a:t>PENAMBAHAN LINE C-PRO DAN LINE WOOD</a:t>
            </a:r>
            <a:r>
              <a:rPr lang="en-US" dirty="0" smtClean="0"/>
              <a:t/>
            </a:r>
            <a:br>
              <a:rPr lang="en-US" dirty="0" smtClean="0"/>
            </a:br>
            <a:endParaRPr lang="en-US" dirty="0"/>
          </a:p>
        </p:txBody>
      </p:sp>
      <p:graphicFrame>
        <p:nvGraphicFramePr>
          <p:cNvPr id="4" name="Table 3"/>
          <p:cNvGraphicFramePr>
            <a:graphicFrameLocks noGrp="1"/>
          </p:cNvGraphicFramePr>
          <p:nvPr/>
        </p:nvGraphicFramePr>
        <p:xfrm>
          <a:off x="914402" y="1062991"/>
          <a:ext cx="7391399" cy="4858310"/>
        </p:xfrm>
        <a:graphic>
          <a:graphicData uri="http://schemas.openxmlformats.org/drawingml/2006/table">
            <a:tbl>
              <a:tblPr/>
              <a:tblGrid>
                <a:gridCol w="457874"/>
                <a:gridCol w="1308213"/>
                <a:gridCol w="2812656"/>
                <a:gridCol w="2812656"/>
              </a:tblGrid>
              <a:tr h="189099">
                <a:tc>
                  <a:txBody>
                    <a:bodyPr/>
                    <a:lstStyle/>
                    <a:p>
                      <a:pPr marL="0" marR="0" algn="ctr">
                        <a:lnSpc>
                          <a:spcPct val="115000"/>
                        </a:lnSpc>
                        <a:spcBef>
                          <a:spcPts val="0"/>
                        </a:spcBef>
                        <a:spcAft>
                          <a:spcPts val="0"/>
                        </a:spcAft>
                      </a:pPr>
                      <a:r>
                        <a:rPr lang="en-US" sz="1200" b="1" dirty="0">
                          <a:latin typeface="Calibri"/>
                          <a:ea typeface="Calibri"/>
                          <a:cs typeface="Times New Roman"/>
                        </a:rPr>
                        <a:t>No</a:t>
                      </a:r>
                      <a:endParaRPr lang="en-US" sz="1200" dirty="0">
                        <a:latin typeface="Calibri"/>
                        <a:ea typeface="Calibri"/>
                        <a:cs typeface="Times New Roman"/>
                      </a:endParaRPr>
                    </a:p>
                  </a:txBody>
                  <a:tcPr marL="55217" marR="55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a:latin typeface="Calibri"/>
                          <a:ea typeface="Calibri"/>
                          <a:cs typeface="Times New Roman"/>
                        </a:rPr>
                        <a:t>AREA</a:t>
                      </a:r>
                      <a:endParaRPr lang="en-US" sz="1200" dirty="0">
                        <a:latin typeface="Calibri"/>
                        <a:ea typeface="Calibri"/>
                        <a:cs typeface="Times New Roman"/>
                      </a:endParaRPr>
                    </a:p>
                  </a:txBody>
                  <a:tcPr marL="55217" marR="55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a:latin typeface="Calibri"/>
                          <a:ea typeface="Calibri"/>
                          <a:cs typeface="Times New Roman"/>
                        </a:rPr>
                        <a:t>PROSEDUR/IK</a:t>
                      </a:r>
                      <a:endParaRPr lang="en-US" sz="1200" dirty="0">
                        <a:latin typeface="Calibri"/>
                        <a:ea typeface="Calibri"/>
                        <a:cs typeface="Times New Roman"/>
                      </a:endParaRPr>
                    </a:p>
                  </a:txBody>
                  <a:tcPr marL="55217" marR="55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a:latin typeface="Calibri"/>
                          <a:ea typeface="Calibri"/>
                          <a:cs typeface="Times New Roman"/>
                        </a:rPr>
                        <a:t>POINT REVISI</a:t>
                      </a:r>
                      <a:endParaRPr lang="en-US" sz="1200" dirty="0">
                        <a:latin typeface="Calibri"/>
                        <a:ea typeface="Calibri"/>
                        <a:cs typeface="Times New Roman"/>
                      </a:endParaRPr>
                    </a:p>
                  </a:txBody>
                  <a:tcPr marL="55217" marR="55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88149">
                <a:tc>
                  <a:txBody>
                    <a:bodyPr/>
                    <a:lstStyle/>
                    <a:p>
                      <a:pPr marL="0" marR="0" algn="ctr">
                        <a:lnSpc>
                          <a:spcPct val="115000"/>
                        </a:lnSpc>
                        <a:spcBef>
                          <a:spcPts val="0"/>
                        </a:spcBef>
                        <a:spcAft>
                          <a:spcPts val="0"/>
                        </a:spcAft>
                      </a:pPr>
                      <a:r>
                        <a:rPr lang="en-US" sz="1200" dirty="0">
                          <a:latin typeface="Arial" pitchFamily="34" charset="0"/>
                          <a:ea typeface="Calibri"/>
                          <a:cs typeface="Arial" pitchFamily="34" charset="0"/>
                        </a:rPr>
                        <a:t>1</a:t>
                      </a:r>
                    </a:p>
                  </a:txBody>
                  <a:tcPr marL="55217" marR="55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err="1">
                          <a:latin typeface="Arial" pitchFamily="34" charset="0"/>
                          <a:ea typeface="Calibri"/>
                          <a:cs typeface="Arial" pitchFamily="34" charset="0"/>
                        </a:rPr>
                        <a:t>Manajemen</a:t>
                      </a:r>
                      <a:endParaRPr lang="en-US" sz="1200" dirty="0">
                        <a:latin typeface="Arial" pitchFamily="34" charset="0"/>
                        <a:ea typeface="Calibri"/>
                        <a:cs typeface="Arial" pitchFamily="34" charset="0"/>
                      </a:endParaRPr>
                    </a:p>
                  </a:txBody>
                  <a:tcPr marL="55217" marR="55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latin typeface="Arial" pitchFamily="34" charset="0"/>
                          <a:ea typeface="Calibri"/>
                          <a:cs typeface="Arial" pitchFamily="34" charset="0"/>
                        </a:rPr>
                        <a:t>Manual </a:t>
                      </a:r>
                      <a:r>
                        <a:rPr lang="en-US" sz="1200" dirty="0" err="1">
                          <a:latin typeface="Arial" pitchFamily="34" charset="0"/>
                          <a:ea typeface="Calibri"/>
                          <a:cs typeface="Arial" pitchFamily="34" charset="0"/>
                        </a:rPr>
                        <a:t>mutu</a:t>
                      </a:r>
                      <a:endParaRPr lang="en-US" sz="1200" dirty="0">
                        <a:latin typeface="Arial" pitchFamily="34" charset="0"/>
                        <a:ea typeface="Calibri"/>
                        <a:cs typeface="Arial" pitchFamily="34" charset="0"/>
                      </a:endParaRPr>
                    </a:p>
                  </a:txBody>
                  <a:tcPr marL="55217" marR="55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15000"/>
                        </a:lnSpc>
                        <a:spcBef>
                          <a:spcPts val="0"/>
                        </a:spcBef>
                        <a:spcAft>
                          <a:spcPts val="0"/>
                        </a:spcAft>
                        <a:buFont typeface="+mj-lt"/>
                        <a:buAutoNum type="arabicPeriod"/>
                      </a:pPr>
                      <a:r>
                        <a:rPr lang="en-US" sz="1200" dirty="0">
                          <a:latin typeface="Arial" pitchFamily="34" charset="0"/>
                          <a:ea typeface="Calibri"/>
                          <a:cs typeface="Arial" pitchFamily="34" charset="0"/>
                        </a:rPr>
                        <a:t>SMM PT. Chitose </a:t>
                      </a:r>
                      <a:r>
                        <a:rPr lang="en-US" sz="1200" dirty="0" err="1">
                          <a:latin typeface="Arial" pitchFamily="34" charset="0"/>
                          <a:ea typeface="Calibri"/>
                          <a:cs typeface="Arial" pitchFamily="34" charset="0"/>
                        </a:rPr>
                        <a:t>Internasional</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Tbk</a:t>
                      </a: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Profil</a:t>
                      </a:r>
                      <a:r>
                        <a:rPr lang="en-US" sz="1200" dirty="0">
                          <a:latin typeface="Arial" pitchFamily="34" charset="0"/>
                          <a:ea typeface="Calibri"/>
                          <a:cs typeface="Arial" pitchFamily="34" charset="0"/>
                        </a:rPr>
                        <a:t> Perusahaan</a:t>
                      </a:r>
                    </a:p>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Produk</a:t>
                      </a:r>
                      <a:r>
                        <a:rPr lang="en-US" sz="1200" dirty="0">
                          <a:latin typeface="Arial" pitchFamily="34" charset="0"/>
                          <a:ea typeface="Calibri"/>
                          <a:cs typeface="Arial" pitchFamily="34" charset="0"/>
                        </a:rPr>
                        <a:t> yang </a:t>
                      </a:r>
                      <a:r>
                        <a:rPr lang="en-US" sz="1200" dirty="0" err="1">
                          <a:latin typeface="Arial" pitchFamily="34" charset="0"/>
                          <a:ea typeface="Calibri"/>
                          <a:cs typeface="Arial" pitchFamily="34" charset="0"/>
                        </a:rPr>
                        <a:t>dihasilkan</a:t>
                      </a: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Struktur</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Organisasi</a:t>
                      </a: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Kebijakan</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Mutu</a:t>
                      </a:r>
                      <a:endParaRPr lang="en-US" sz="1200" dirty="0">
                        <a:latin typeface="Arial" pitchFamily="34" charset="0"/>
                        <a:ea typeface="Calibri"/>
                        <a:cs typeface="Arial" pitchFamily="34" charset="0"/>
                      </a:endParaRPr>
                    </a:p>
                  </a:txBody>
                  <a:tcPr marL="55217" marR="55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89014">
                <a:tc>
                  <a:txBody>
                    <a:bodyPr/>
                    <a:lstStyle/>
                    <a:p>
                      <a:pPr marL="0" marR="0" algn="ctr">
                        <a:lnSpc>
                          <a:spcPct val="115000"/>
                        </a:lnSpc>
                        <a:spcBef>
                          <a:spcPts val="0"/>
                        </a:spcBef>
                        <a:spcAft>
                          <a:spcPts val="0"/>
                        </a:spcAft>
                      </a:pPr>
                      <a:r>
                        <a:rPr lang="en-US" sz="1200" dirty="0">
                          <a:latin typeface="Arial" pitchFamily="34" charset="0"/>
                          <a:ea typeface="Calibri"/>
                          <a:cs typeface="Arial" pitchFamily="34" charset="0"/>
                        </a:rPr>
                        <a:t>2</a:t>
                      </a:r>
                    </a:p>
                  </a:txBody>
                  <a:tcPr marL="55217" marR="55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latin typeface="Arial" pitchFamily="34" charset="0"/>
                          <a:ea typeface="Calibri"/>
                          <a:cs typeface="Arial" pitchFamily="34" charset="0"/>
                        </a:rPr>
                        <a:t>Marketing/ Sales/ </a:t>
                      </a:r>
                      <a:r>
                        <a:rPr lang="en-US" sz="1200" dirty="0" err="1">
                          <a:latin typeface="Arial" pitchFamily="34" charset="0"/>
                          <a:ea typeface="Calibri"/>
                          <a:cs typeface="Arial" pitchFamily="34" charset="0"/>
                        </a:rPr>
                        <a:t>gudang</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Barang</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Jadi</a:t>
                      </a:r>
                      <a:endParaRPr lang="en-US" sz="1200" dirty="0">
                        <a:latin typeface="Arial" pitchFamily="34" charset="0"/>
                        <a:ea typeface="Calibri"/>
                        <a:cs typeface="Arial" pitchFamily="34" charset="0"/>
                      </a:endParaRPr>
                    </a:p>
                  </a:txBody>
                  <a:tcPr marL="55217" marR="55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Instruksi</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Kerja</a:t>
                      </a:r>
                      <a:r>
                        <a:rPr lang="en-US" sz="1200" dirty="0">
                          <a:latin typeface="Arial" pitchFamily="34" charset="0"/>
                          <a:ea typeface="Calibri"/>
                          <a:cs typeface="Arial" pitchFamily="34" charset="0"/>
                        </a:rPr>
                        <a:t> Gudang C Pro</a:t>
                      </a:r>
                    </a:p>
                    <a:p>
                      <a:pPr marL="342900" marR="0" lvl="0" indent="-342900">
                        <a:lnSpc>
                          <a:spcPct val="115000"/>
                        </a:lnSpc>
                        <a:spcBef>
                          <a:spcPts val="0"/>
                        </a:spcBef>
                        <a:spcAft>
                          <a:spcPts val="0"/>
                        </a:spcAft>
                        <a:buFont typeface="+mj-lt"/>
                        <a:buAutoNum type="arabicPeriod"/>
                      </a:pPr>
                      <a:r>
                        <a:rPr lang="en-US" sz="1200" dirty="0">
                          <a:latin typeface="Arial" pitchFamily="34" charset="0"/>
                          <a:ea typeface="Calibri"/>
                          <a:cs typeface="Arial" pitchFamily="34" charset="0"/>
                        </a:rPr>
                        <a:t>Quality Objective Gudang C- pro</a:t>
                      </a:r>
                    </a:p>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Prosedur</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Identifikasi</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Penanganan</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Pengemasan</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dan</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Perlindungan</a:t>
                      </a:r>
                      <a:r>
                        <a:rPr lang="en-US" sz="1200" dirty="0">
                          <a:latin typeface="Arial" pitchFamily="34" charset="0"/>
                          <a:ea typeface="Calibri"/>
                          <a:cs typeface="Arial" pitchFamily="34" charset="0"/>
                        </a:rPr>
                        <a:t> P </a:t>
                      </a:r>
                      <a:r>
                        <a:rPr lang="en-US" sz="1200" dirty="0" err="1">
                          <a:latin typeface="Arial" pitchFamily="34" charset="0"/>
                          <a:ea typeface="Calibri"/>
                          <a:cs typeface="Arial" pitchFamily="34" charset="0"/>
                        </a:rPr>
                        <a:t>Jadi</a:t>
                      </a: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Ketentuan</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gudang</a:t>
                      </a:r>
                      <a:r>
                        <a:rPr lang="en-US" sz="1200" dirty="0">
                          <a:latin typeface="Arial" pitchFamily="34" charset="0"/>
                          <a:ea typeface="Calibri"/>
                          <a:cs typeface="Arial" pitchFamily="34" charset="0"/>
                        </a:rPr>
                        <a:t> C-pro</a:t>
                      </a:r>
                    </a:p>
                    <a:p>
                      <a:pPr marL="342900" marR="0" lvl="0" indent="-342900">
                        <a:lnSpc>
                          <a:spcPct val="115000"/>
                        </a:lnSpc>
                        <a:spcBef>
                          <a:spcPts val="0"/>
                        </a:spcBef>
                        <a:spcAft>
                          <a:spcPts val="0"/>
                        </a:spcAft>
                        <a:buFont typeface="+mj-lt"/>
                        <a:buAutoNum type="arabicPeriod"/>
                      </a:pPr>
                      <a:r>
                        <a:rPr lang="en-US" sz="1200" dirty="0">
                          <a:latin typeface="Arial" pitchFamily="34" charset="0"/>
                          <a:ea typeface="Calibri"/>
                          <a:cs typeface="Arial" pitchFamily="34" charset="0"/>
                        </a:rPr>
                        <a:t>IK </a:t>
                      </a:r>
                      <a:r>
                        <a:rPr lang="en-US" sz="1200" dirty="0" err="1">
                          <a:latin typeface="Arial" pitchFamily="34" charset="0"/>
                          <a:ea typeface="Calibri"/>
                          <a:cs typeface="Arial" pitchFamily="34" charset="0"/>
                        </a:rPr>
                        <a:t>Pengisian</a:t>
                      </a:r>
                      <a:r>
                        <a:rPr lang="en-US" sz="1200" dirty="0">
                          <a:latin typeface="Arial" pitchFamily="34" charset="0"/>
                          <a:ea typeface="Calibri"/>
                          <a:cs typeface="Arial" pitchFamily="34" charset="0"/>
                        </a:rPr>
                        <a:t> Form UAS</a:t>
                      </a:r>
                    </a:p>
                  </a:txBody>
                  <a:tcPr marL="55217" marR="55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Baru</a:t>
                      </a: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Baru</a:t>
                      </a: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Revisi</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disesuaikan</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dengan</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gudang</a:t>
                      </a:r>
                      <a:r>
                        <a:rPr lang="en-US" sz="1200" dirty="0">
                          <a:latin typeface="Arial" pitchFamily="34" charset="0"/>
                          <a:ea typeface="Calibri"/>
                          <a:cs typeface="Arial" pitchFamily="34" charset="0"/>
                        </a:rPr>
                        <a:t> </a:t>
                      </a:r>
                      <a:r>
                        <a:rPr lang="en-US" sz="1200" dirty="0" smtClean="0">
                          <a:latin typeface="Arial" pitchFamily="34" charset="0"/>
                          <a:ea typeface="Calibri"/>
                          <a:cs typeface="Arial" pitchFamily="34" charset="0"/>
                        </a:rPr>
                        <a:t>C-Pro</a:t>
                      </a:r>
                    </a:p>
                    <a:p>
                      <a:pPr marL="342900" marR="0" lvl="0" indent="-342900">
                        <a:lnSpc>
                          <a:spcPct val="115000"/>
                        </a:lnSpc>
                        <a:spcBef>
                          <a:spcPts val="0"/>
                        </a:spcBef>
                        <a:spcAft>
                          <a:spcPts val="0"/>
                        </a:spcAft>
                        <a:buFont typeface="+mj-lt"/>
                        <a:buAutoNum type="arabicPeriod"/>
                      </a:pP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Baru</a:t>
                      </a: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Revisi</a:t>
                      </a:r>
                      <a:endParaRPr lang="en-US" sz="1200" dirty="0">
                        <a:latin typeface="Arial" pitchFamily="34" charset="0"/>
                        <a:ea typeface="Calibri"/>
                        <a:cs typeface="Arial" pitchFamily="34" charset="0"/>
                      </a:endParaRPr>
                    </a:p>
                  </a:txBody>
                  <a:tcPr marL="55217" marR="55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61947">
                <a:tc>
                  <a:txBody>
                    <a:bodyPr/>
                    <a:lstStyle/>
                    <a:p>
                      <a:pPr marL="0" marR="0" algn="ctr">
                        <a:lnSpc>
                          <a:spcPct val="115000"/>
                        </a:lnSpc>
                        <a:spcBef>
                          <a:spcPts val="0"/>
                        </a:spcBef>
                        <a:spcAft>
                          <a:spcPts val="0"/>
                        </a:spcAft>
                      </a:pPr>
                      <a:r>
                        <a:rPr lang="en-US" sz="1200" dirty="0">
                          <a:latin typeface="Arial" pitchFamily="34" charset="0"/>
                          <a:ea typeface="Calibri"/>
                          <a:cs typeface="Arial" pitchFamily="34" charset="0"/>
                        </a:rPr>
                        <a:t>3</a:t>
                      </a:r>
                    </a:p>
                  </a:txBody>
                  <a:tcPr marL="55217" marR="55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latin typeface="Arial" pitchFamily="34" charset="0"/>
                          <a:ea typeface="Calibri"/>
                          <a:cs typeface="Arial" pitchFamily="34" charset="0"/>
                        </a:rPr>
                        <a:t>PPIC</a:t>
                      </a:r>
                    </a:p>
                  </a:txBody>
                  <a:tcPr marL="55217" marR="55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15000"/>
                        </a:lnSpc>
                        <a:spcBef>
                          <a:spcPts val="0"/>
                        </a:spcBef>
                        <a:spcAft>
                          <a:spcPts val="0"/>
                        </a:spcAft>
                        <a:buFont typeface="+mj-lt"/>
                        <a:buAutoNum type="arabicPeriod"/>
                      </a:pPr>
                      <a:r>
                        <a:rPr lang="en-US" sz="1200" dirty="0">
                          <a:latin typeface="Arial" pitchFamily="34" charset="0"/>
                          <a:ea typeface="Calibri"/>
                          <a:cs typeface="Arial" pitchFamily="34" charset="0"/>
                        </a:rPr>
                        <a:t>p-</a:t>
                      </a:r>
                      <a:r>
                        <a:rPr lang="en-US" sz="1200" dirty="0" err="1">
                          <a:latin typeface="Arial" pitchFamily="34" charset="0"/>
                          <a:ea typeface="Calibri"/>
                          <a:cs typeface="Arial" pitchFamily="34" charset="0"/>
                        </a:rPr>
                        <a:t>penyimpanan</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pemeliharaan</a:t>
                      </a:r>
                      <a:r>
                        <a:rPr lang="en-US" sz="1200" dirty="0">
                          <a:latin typeface="Arial" pitchFamily="34" charset="0"/>
                          <a:ea typeface="Calibri"/>
                          <a:cs typeface="Arial" pitchFamily="34" charset="0"/>
                        </a:rPr>
                        <a:t> &amp; </a:t>
                      </a:r>
                      <a:r>
                        <a:rPr lang="en-US" sz="1200" dirty="0" err="1">
                          <a:latin typeface="Arial" pitchFamily="34" charset="0"/>
                          <a:ea typeface="Calibri"/>
                          <a:cs typeface="Arial" pitchFamily="34" charset="0"/>
                        </a:rPr>
                        <a:t>pengeluaran</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komp</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di</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gudang</a:t>
                      </a:r>
                      <a:r>
                        <a:rPr lang="en-US" sz="1200" dirty="0">
                          <a:latin typeface="Arial" pitchFamily="34" charset="0"/>
                          <a:ea typeface="Calibri"/>
                          <a:cs typeface="Arial" pitchFamily="34" charset="0"/>
                        </a:rPr>
                        <a:t> IC</a:t>
                      </a:r>
                    </a:p>
                    <a:p>
                      <a:pPr marL="342900" marR="0" lvl="0" indent="-342900">
                        <a:lnSpc>
                          <a:spcPct val="115000"/>
                        </a:lnSpc>
                        <a:spcBef>
                          <a:spcPts val="0"/>
                        </a:spcBef>
                        <a:spcAft>
                          <a:spcPts val="0"/>
                        </a:spcAft>
                        <a:buFont typeface="+mj-lt"/>
                        <a:buAutoNum type="arabicPeriod"/>
                      </a:pPr>
                      <a:r>
                        <a:rPr lang="en-US" sz="1200" dirty="0">
                          <a:latin typeface="Arial" pitchFamily="34" charset="0"/>
                          <a:ea typeface="Calibri"/>
                          <a:cs typeface="Arial" pitchFamily="34" charset="0"/>
                        </a:rPr>
                        <a:t>P-PM-1 (</a:t>
                      </a:r>
                      <a:r>
                        <a:rPr lang="en-US" sz="1200" dirty="0" err="1">
                          <a:latin typeface="Arial" pitchFamily="34" charset="0"/>
                          <a:ea typeface="Calibri"/>
                          <a:cs typeface="Arial" pitchFamily="34" charset="0"/>
                        </a:rPr>
                        <a:t>Prosedur-Perencanaan</a:t>
                      </a:r>
                      <a:r>
                        <a:rPr lang="en-US" sz="1200" dirty="0">
                          <a:latin typeface="Arial" pitchFamily="34" charset="0"/>
                          <a:ea typeface="Calibri"/>
                          <a:cs typeface="Arial" pitchFamily="34" charset="0"/>
                        </a:rPr>
                        <a:t> Material 1 [RKB])</a:t>
                      </a:r>
                    </a:p>
                    <a:p>
                      <a:pPr marL="342900" marR="0" lvl="0" indent="-342900">
                        <a:lnSpc>
                          <a:spcPct val="115000"/>
                        </a:lnSpc>
                        <a:spcBef>
                          <a:spcPts val="0"/>
                        </a:spcBef>
                        <a:spcAft>
                          <a:spcPts val="0"/>
                        </a:spcAft>
                        <a:buFont typeface="+mj-lt"/>
                        <a:buAutoNum type="arabicPeriod"/>
                      </a:pPr>
                      <a:r>
                        <a:rPr lang="en-US" sz="1200" dirty="0">
                          <a:latin typeface="Arial" pitchFamily="34" charset="0"/>
                          <a:ea typeface="Calibri"/>
                          <a:cs typeface="Arial" pitchFamily="34" charset="0"/>
                        </a:rPr>
                        <a:t>P-PMRI (</a:t>
                      </a:r>
                      <a:r>
                        <a:rPr lang="en-US" sz="1200" dirty="0" err="1">
                          <a:latin typeface="Arial" pitchFamily="34" charset="0"/>
                          <a:ea typeface="Calibri"/>
                          <a:cs typeface="Arial" pitchFamily="34" charset="0"/>
                        </a:rPr>
                        <a:t>Prosedur-Pengendalian</a:t>
                      </a:r>
                      <a:r>
                        <a:rPr lang="en-US" sz="1200" dirty="0">
                          <a:latin typeface="Arial" pitchFamily="34" charset="0"/>
                          <a:ea typeface="Calibri"/>
                          <a:cs typeface="Arial" pitchFamily="34" charset="0"/>
                        </a:rPr>
                        <a:t> Material IC) R-24 Mei 2016</a:t>
                      </a:r>
                    </a:p>
                    <a:p>
                      <a:pPr marL="342900" marR="0" lvl="0" indent="-342900">
                        <a:lnSpc>
                          <a:spcPct val="115000"/>
                        </a:lnSpc>
                        <a:spcBef>
                          <a:spcPts val="0"/>
                        </a:spcBef>
                        <a:spcAft>
                          <a:spcPts val="0"/>
                        </a:spcAft>
                        <a:buFont typeface="+mj-lt"/>
                        <a:buAutoNum type="arabicPeriod"/>
                      </a:pPr>
                      <a:r>
                        <a:rPr lang="en-US" sz="1200" dirty="0">
                          <a:latin typeface="Arial" pitchFamily="34" charset="0"/>
                          <a:ea typeface="Calibri"/>
                          <a:cs typeface="Arial" pitchFamily="34" charset="0"/>
                        </a:rPr>
                        <a:t>P-WIP (</a:t>
                      </a:r>
                      <a:r>
                        <a:rPr lang="en-US" sz="1200" dirty="0" err="1">
                          <a:latin typeface="Arial" pitchFamily="34" charset="0"/>
                          <a:ea typeface="Calibri"/>
                          <a:cs typeface="Arial" pitchFamily="34" charset="0"/>
                        </a:rPr>
                        <a:t>Prosedur-Pengendalian</a:t>
                      </a:r>
                      <a:r>
                        <a:rPr lang="en-US" sz="1200" dirty="0">
                          <a:latin typeface="Arial" pitchFamily="34" charset="0"/>
                          <a:ea typeface="Calibri"/>
                          <a:cs typeface="Arial" pitchFamily="34" charset="0"/>
                        </a:rPr>
                        <a:t> Work In Process)</a:t>
                      </a:r>
                    </a:p>
                  </a:txBody>
                  <a:tcPr marL="55217" marR="55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Baru</a:t>
                      </a:r>
                      <a:r>
                        <a:rPr lang="en-US" sz="1200" dirty="0">
                          <a:latin typeface="Arial" pitchFamily="34" charset="0"/>
                          <a:ea typeface="Calibri"/>
                          <a:cs typeface="Arial" pitchFamily="34" charset="0"/>
                        </a:rPr>
                        <a:t>/ </a:t>
                      </a:r>
                      <a:r>
                        <a:rPr lang="en-US" sz="1200" dirty="0" err="1" smtClean="0">
                          <a:latin typeface="Arial" pitchFamily="34" charset="0"/>
                          <a:ea typeface="Calibri"/>
                          <a:cs typeface="Arial" pitchFamily="34" charset="0"/>
                        </a:rPr>
                        <a:t>Revisi</a:t>
                      </a:r>
                      <a:endParaRPr lang="en-US" sz="1200" dirty="0" smtClean="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smtClean="0">
                          <a:latin typeface="Arial" pitchFamily="34" charset="0"/>
                          <a:ea typeface="Calibri"/>
                          <a:cs typeface="Arial" pitchFamily="34" charset="0"/>
                        </a:rPr>
                        <a:t>Revisi</a:t>
                      </a:r>
                      <a:endParaRPr lang="en-US" sz="1200" dirty="0" smtClean="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smtClean="0">
                          <a:latin typeface="Arial" pitchFamily="34" charset="0"/>
                          <a:ea typeface="Calibri"/>
                          <a:cs typeface="Arial" pitchFamily="34" charset="0"/>
                        </a:rPr>
                        <a:t>Baru</a:t>
                      </a:r>
                      <a:r>
                        <a:rPr lang="en-US" sz="1200" dirty="0" smtClean="0">
                          <a:latin typeface="Arial" pitchFamily="34" charset="0"/>
                          <a:ea typeface="Calibri"/>
                          <a:cs typeface="Arial" pitchFamily="34" charset="0"/>
                        </a:rPr>
                        <a:t>/ </a:t>
                      </a:r>
                      <a:r>
                        <a:rPr lang="en-US" sz="1200" dirty="0" err="1" smtClean="0">
                          <a:latin typeface="Arial" pitchFamily="34" charset="0"/>
                          <a:ea typeface="Calibri"/>
                          <a:cs typeface="Arial" pitchFamily="34" charset="0"/>
                        </a:rPr>
                        <a:t>Revisi</a:t>
                      </a:r>
                      <a:endParaRPr lang="en-US" sz="1200" dirty="0" smtClean="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smtClean="0">
                          <a:latin typeface="Arial" pitchFamily="34" charset="0"/>
                          <a:ea typeface="Calibri"/>
                          <a:cs typeface="Arial" pitchFamily="34" charset="0"/>
                        </a:rPr>
                        <a:t>Baru</a:t>
                      </a:r>
                      <a:r>
                        <a:rPr lang="en-US" sz="1200" dirty="0" smtClean="0">
                          <a:latin typeface="Arial" pitchFamily="34" charset="0"/>
                          <a:ea typeface="Calibri"/>
                          <a:cs typeface="Arial" pitchFamily="34" charset="0"/>
                        </a:rPr>
                        <a:t>/ </a:t>
                      </a:r>
                      <a:r>
                        <a:rPr lang="en-US" sz="1200" dirty="0" err="1" smtClean="0">
                          <a:latin typeface="Arial" pitchFamily="34" charset="0"/>
                          <a:ea typeface="Calibri"/>
                          <a:cs typeface="Arial" pitchFamily="34" charset="0"/>
                        </a:rPr>
                        <a:t>Revisi</a:t>
                      </a:r>
                      <a:endParaRPr lang="en-US" sz="1200" dirty="0">
                        <a:latin typeface="Arial" pitchFamily="34" charset="0"/>
                        <a:ea typeface="Calibri"/>
                        <a:cs typeface="Arial" pitchFamily="34" charset="0"/>
                      </a:endParaRPr>
                    </a:p>
                  </a:txBody>
                  <a:tcPr marL="55217" marR="552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838200" y="685801"/>
          <a:ext cx="7543800" cy="4343398"/>
        </p:xfrm>
        <a:graphic>
          <a:graphicData uri="http://schemas.openxmlformats.org/drawingml/2006/table">
            <a:tbl>
              <a:tblPr/>
              <a:tblGrid>
                <a:gridCol w="467314"/>
                <a:gridCol w="1335186"/>
                <a:gridCol w="2870650"/>
                <a:gridCol w="2870650"/>
              </a:tblGrid>
              <a:tr h="228601">
                <a:tc>
                  <a:txBody>
                    <a:bodyPr/>
                    <a:lstStyle/>
                    <a:p>
                      <a:pPr marL="0" marR="0" algn="ctr">
                        <a:lnSpc>
                          <a:spcPct val="115000"/>
                        </a:lnSpc>
                        <a:spcBef>
                          <a:spcPts val="0"/>
                        </a:spcBef>
                        <a:spcAft>
                          <a:spcPts val="0"/>
                        </a:spcAft>
                      </a:pPr>
                      <a:r>
                        <a:rPr lang="en-US" sz="1200" b="1" dirty="0">
                          <a:latin typeface="Arial" pitchFamily="34" charset="0"/>
                          <a:ea typeface="Calibri"/>
                          <a:cs typeface="Arial" pitchFamily="34" charset="0"/>
                        </a:rPr>
                        <a:t>No</a:t>
                      </a:r>
                      <a:endParaRPr lang="en-US" sz="1200" dirty="0">
                        <a:latin typeface="Arial" pitchFamily="34" charset="0"/>
                        <a:ea typeface="Calibri"/>
                        <a:cs typeface="Arial" pitchFamily="34" charset="0"/>
                      </a:endParaRP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latin typeface="Arial" pitchFamily="34" charset="0"/>
                          <a:ea typeface="Calibri"/>
                          <a:cs typeface="Arial" pitchFamily="34" charset="0"/>
                        </a:rPr>
                        <a:t>AREA</a:t>
                      </a:r>
                      <a:endParaRPr lang="en-US" sz="1200">
                        <a:latin typeface="Arial" pitchFamily="34" charset="0"/>
                        <a:ea typeface="Calibri"/>
                        <a:cs typeface="Arial" pitchFamily="34" charset="0"/>
                      </a:endParaRP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smtClean="0">
                          <a:latin typeface="Arial" pitchFamily="34" charset="0"/>
                          <a:ea typeface="Calibri"/>
                          <a:cs typeface="Arial" pitchFamily="34" charset="0"/>
                        </a:rPr>
                        <a:t>PROSEDUR /</a:t>
                      </a:r>
                      <a:r>
                        <a:rPr lang="en-US" sz="1200" b="1" dirty="0">
                          <a:latin typeface="Arial" pitchFamily="34" charset="0"/>
                          <a:ea typeface="Calibri"/>
                          <a:cs typeface="Arial" pitchFamily="34" charset="0"/>
                        </a:rPr>
                        <a:t>IK</a:t>
                      </a:r>
                      <a:endParaRPr lang="en-US" sz="1200" dirty="0">
                        <a:latin typeface="Arial" pitchFamily="34" charset="0"/>
                        <a:ea typeface="Calibri"/>
                        <a:cs typeface="Arial" pitchFamily="34" charset="0"/>
                      </a:endParaRP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a:latin typeface="Arial" pitchFamily="34" charset="0"/>
                          <a:ea typeface="Calibri"/>
                          <a:cs typeface="Arial" pitchFamily="34" charset="0"/>
                        </a:rPr>
                        <a:t>POINT REVISI</a:t>
                      </a:r>
                      <a:endParaRPr lang="en-US" sz="1200" dirty="0">
                        <a:latin typeface="Arial" pitchFamily="34" charset="0"/>
                        <a:ea typeface="Calibri"/>
                        <a:cs typeface="Arial" pitchFamily="34" charset="0"/>
                      </a:endParaRP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5800">
                <a:tc>
                  <a:txBody>
                    <a:bodyPr/>
                    <a:lstStyle/>
                    <a:p>
                      <a:pPr marL="0" marR="0" algn="ctr">
                        <a:lnSpc>
                          <a:spcPct val="115000"/>
                        </a:lnSpc>
                        <a:spcBef>
                          <a:spcPts val="0"/>
                        </a:spcBef>
                        <a:spcAft>
                          <a:spcPts val="0"/>
                        </a:spcAft>
                      </a:pPr>
                      <a:r>
                        <a:rPr lang="en-US" sz="1200" dirty="0">
                          <a:latin typeface="Arial" pitchFamily="34" charset="0"/>
                          <a:ea typeface="Calibri"/>
                          <a:cs typeface="Arial" pitchFamily="34" charset="0"/>
                        </a:rPr>
                        <a:t>4</a:t>
                      </a: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latin typeface="Arial" pitchFamily="34" charset="0"/>
                          <a:ea typeface="Calibri"/>
                          <a:cs typeface="Arial" pitchFamily="34" charset="0"/>
                        </a:rPr>
                        <a:t>PRD</a:t>
                      </a: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Prosedur</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Realisasi</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Produksi</a:t>
                      </a: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Instruksi</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kerja</a:t>
                      </a:r>
                      <a:r>
                        <a:rPr lang="en-US" sz="1200" dirty="0">
                          <a:latin typeface="Arial" pitchFamily="34" charset="0"/>
                          <a:ea typeface="Calibri"/>
                          <a:cs typeface="Arial" pitchFamily="34" charset="0"/>
                        </a:rPr>
                        <a:t> RKLHPH</a:t>
                      </a:r>
                    </a:p>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Instruksi</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Kerja</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Peta</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Kontrol</a:t>
                      </a:r>
                      <a:endParaRPr lang="en-US" sz="1200" dirty="0">
                        <a:latin typeface="Arial" pitchFamily="34" charset="0"/>
                        <a:ea typeface="Calibri"/>
                        <a:cs typeface="Arial" pitchFamily="34" charset="0"/>
                      </a:endParaRP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Revisi</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Baru</a:t>
                      </a: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Revisi</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Baru</a:t>
                      </a: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Revisi</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Baru</a:t>
                      </a:r>
                      <a:endParaRPr lang="en-US" sz="1200" dirty="0">
                        <a:latin typeface="Arial" pitchFamily="34" charset="0"/>
                        <a:ea typeface="Calibri"/>
                        <a:cs typeface="Arial" pitchFamily="34" charset="0"/>
                      </a:endParaRP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28997">
                <a:tc>
                  <a:txBody>
                    <a:bodyPr/>
                    <a:lstStyle/>
                    <a:p>
                      <a:pPr marL="0" marR="0" algn="ctr">
                        <a:lnSpc>
                          <a:spcPct val="115000"/>
                        </a:lnSpc>
                        <a:spcBef>
                          <a:spcPts val="0"/>
                        </a:spcBef>
                        <a:spcAft>
                          <a:spcPts val="0"/>
                        </a:spcAft>
                      </a:pPr>
                      <a:r>
                        <a:rPr lang="en-US" sz="1200" dirty="0">
                          <a:latin typeface="Arial" pitchFamily="34" charset="0"/>
                          <a:ea typeface="Calibri"/>
                          <a:cs typeface="Arial" pitchFamily="34" charset="0"/>
                        </a:rPr>
                        <a:t>5</a:t>
                      </a: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dirty="0">
                          <a:latin typeface="Arial" pitchFamily="34" charset="0"/>
                          <a:ea typeface="Calibri"/>
                          <a:cs typeface="Arial" pitchFamily="34" charset="0"/>
                        </a:rPr>
                        <a:t>QC</a:t>
                      </a: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15000"/>
                        </a:lnSpc>
                        <a:spcBef>
                          <a:spcPts val="0"/>
                        </a:spcBef>
                        <a:spcAft>
                          <a:spcPts val="0"/>
                        </a:spcAft>
                        <a:buFont typeface="+mj-lt"/>
                        <a:buAutoNum type="arabicPeriod"/>
                      </a:pPr>
                      <a:r>
                        <a:rPr lang="en-US" sz="1200" dirty="0">
                          <a:latin typeface="Arial" pitchFamily="34" charset="0"/>
                          <a:ea typeface="Calibri"/>
                          <a:cs typeface="Arial" pitchFamily="34" charset="0"/>
                        </a:rPr>
                        <a:t>IK </a:t>
                      </a:r>
                      <a:r>
                        <a:rPr lang="en-US" sz="1200" dirty="0" err="1">
                          <a:latin typeface="Arial" pitchFamily="34" charset="0"/>
                          <a:ea typeface="Calibri"/>
                          <a:cs typeface="Arial" pitchFamily="34" charset="0"/>
                        </a:rPr>
                        <a:t>Pembuatan</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Laporan</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Gagal</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Produksi</a:t>
                      </a: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a:latin typeface="Arial" pitchFamily="34" charset="0"/>
                          <a:ea typeface="Calibri"/>
                          <a:cs typeface="Arial" pitchFamily="34" charset="0"/>
                        </a:rPr>
                        <a:t>IK </a:t>
                      </a:r>
                      <a:r>
                        <a:rPr lang="en-US" sz="1200" dirty="0" err="1">
                          <a:latin typeface="Arial" pitchFamily="34" charset="0"/>
                          <a:ea typeface="Calibri"/>
                          <a:cs typeface="Arial" pitchFamily="34" charset="0"/>
                        </a:rPr>
                        <a:t>Tes</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Kekuatan</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Produk</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Jadi</a:t>
                      </a:r>
                      <a:r>
                        <a:rPr lang="en-US" sz="1200" dirty="0">
                          <a:latin typeface="Arial" pitchFamily="34" charset="0"/>
                          <a:ea typeface="Calibri"/>
                          <a:cs typeface="Arial" pitchFamily="34" charset="0"/>
                        </a:rPr>
                        <a:t> (up date)</a:t>
                      </a:r>
                    </a:p>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Prosedur</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Inspeksi</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Pengetesan</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Penerimaan</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Kursi</a:t>
                      </a:r>
                      <a:r>
                        <a:rPr lang="en-US" sz="1200" dirty="0">
                          <a:latin typeface="Arial" pitchFamily="34" charset="0"/>
                          <a:ea typeface="Calibri"/>
                          <a:cs typeface="Arial" pitchFamily="34" charset="0"/>
                        </a:rPr>
                        <a:t> &amp; NB (up date)</a:t>
                      </a:r>
                    </a:p>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Prosedur</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Inspeksi</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pengetesan</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produk</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jadi</a:t>
                      </a: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Prosedur</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Inspkesi</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pengetesan</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selama</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proses</a:t>
                      </a: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Prosedur</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pengendalian</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produk</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tidak</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sesuai</a:t>
                      </a: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Prosedur</a:t>
                      </a:r>
                      <a:r>
                        <a:rPr lang="en-US" sz="1200" dirty="0">
                          <a:latin typeface="Arial" pitchFamily="34" charset="0"/>
                          <a:ea typeface="Calibri"/>
                          <a:cs typeface="Arial" pitchFamily="34" charset="0"/>
                        </a:rPr>
                        <a:t> status </a:t>
                      </a:r>
                      <a:r>
                        <a:rPr lang="en-US" sz="1200" dirty="0" err="1">
                          <a:latin typeface="Arial" pitchFamily="34" charset="0"/>
                          <a:ea typeface="Calibri"/>
                          <a:cs typeface="Arial" pitchFamily="34" charset="0"/>
                        </a:rPr>
                        <a:t>inspeksi</a:t>
                      </a:r>
                      <a:r>
                        <a:rPr lang="en-US" sz="1200" dirty="0">
                          <a:latin typeface="Arial" pitchFamily="34" charset="0"/>
                          <a:ea typeface="Calibri"/>
                          <a:cs typeface="Arial" pitchFamily="34" charset="0"/>
                        </a:rPr>
                        <a:t> </a:t>
                      </a:r>
                      <a:r>
                        <a:rPr lang="en-US" sz="1200" dirty="0" err="1">
                          <a:latin typeface="Arial" pitchFamily="34" charset="0"/>
                          <a:ea typeface="Calibri"/>
                          <a:cs typeface="Arial" pitchFamily="34" charset="0"/>
                        </a:rPr>
                        <a:t>dan</a:t>
                      </a:r>
                      <a:r>
                        <a:rPr lang="en-US" sz="1200" dirty="0">
                          <a:latin typeface="Arial" pitchFamily="34" charset="0"/>
                          <a:ea typeface="Calibri"/>
                          <a:cs typeface="Arial" pitchFamily="34" charset="0"/>
                        </a:rPr>
                        <a:t> test</a:t>
                      </a: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0" lvl="0" indent="-342900">
                        <a:lnSpc>
                          <a:spcPct val="115000"/>
                        </a:lnSpc>
                        <a:spcBef>
                          <a:spcPts val="0"/>
                        </a:spcBef>
                        <a:spcAft>
                          <a:spcPts val="0"/>
                        </a:spcAft>
                        <a:buFont typeface="+mj-lt"/>
                        <a:buAutoNum type="arabicPeriod"/>
                      </a:pPr>
                      <a:r>
                        <a:rPr lang="en-US" sz="1200" dirty="0" err="1" smtClean="0">
                          <a:latin typeface="Arial" pitchFamily="34" charset="0"/>
                          <a:ea typeface="Calibri"/>
                          <a:cs typeface="Arial" pitchFamily="34" charset="0"/>
                        </a:rPr>
                        <a:t>Revisi</a:t>
                      </a:r>
                      <a:endParaRPr lang="en-US" sz="1200" dirty="0" smtClean="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smtClean="0">
                          <a:latin typeface="Arial" pitchFamily="34" charset="0"/>
                          <a:ea typeface="Calibri"/>
                          <a:cs typeface="Arial" pitchFamily="34" charset="0"/>
                        </a:rPr>
                        <a:t>Revisi</a:t>
                      </a:r>
                      <a:endParaRPr lang="en-US" sz="1200" dirty="0" smtClean="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smtClean="0">
                          <a:latin typeface="Arial" pitchFamily="34" charset="0"/>
                          <a:ea typeface="Calibri"/>
                          <a:cs typeface="Arial" pitchFamily="34" charset="0"/>
                        </a:rPr>
                        <a:t>Revisi</a:t>
                      </a:r>
                      <a:endParaRPr lang="en-US" sz="1200" dirty="0" smtClean="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smtClean="0">
                          <a:latin typeface="Arial" pitchFamily="34" charset="0"/>
                          <a:ea typeface="Calibri"/>
                          <a:cs typeface="Arial" pitchFamily="34" charset="0"/>
                        </a:rPr>
                        <a:t>Revisi</a:t>
                      </a:r>
                      <a:endParaRPr lang="en-US" sz="1200" dirty="0" smtClean="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smtClean="0">
                          <a:latin typeface="Arial" pitchFamily="34" charset="0"/>
                          <a:ea typeface="Calibri"/>
                          <a:cs typeface="Arial" pitchFamily="34" charset="0"/>
                        </a:rPr>
                        <a:t>Revisi</a:t>
                      </a:r>
                      <a:endParaRPr lang="en-US" sz="1200" dirty="0" smtClean="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smtClean="0">
                          <a:latin typeface="Arial" pitchFamily="34" charset="0"/>
                          <a:ea typeface="Calibri"/>
                          <a:cs typeface="Arial" pitchFamily="34" charset="0"/>
                        </a:rPr>
                        <a:t>Revisi</a:t>
                      </a:r>
                      <a:endParaRPr lang="en-US" sz="1200" dirty="0" smtClean="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endParaRPr lang="en-US" sz="1200" dirty="0">
                        <a:latin typeface="Arial" pitchFamily="34" charset="0"/>
                        <a:ea typeface="Calibri"/>
                        <a:cs typeface="Arial" pitchFamily="34" charset="0"/>
                      </a:endParaRPr>
                    </a:p>
                    <a:p>
                      <a:pPr marL="342900" marR="0" lvl="0" indent="-342900">
                        <a:lnSpc>
                          <a:spcPct val="115000"/>
                        </a:lnSpc>
                        <a:spcBef>
                          <a:spcPts val="0"/>
                        </a:spcBef>
                        <a:spcAft>
                          <a:spcPts val="0"/>
                        </a:spcAft>
                        <a:buFont typeface="+mj-lt"/>
                        <a:buAutoNum type="arabicPeriod"/>
                      </a:pPr>
                      <a:r>
                        <a:rPr lang="en-US" sz="1200" dirty="0" err="1">
                          <a:latin typeface="Arial" pitchFamily="34" charset="0"/>
                          <a:ea typeface="Calibri"/>
                          <a:cs typeface="Arial" pitchFamily="34" charset="0"/>
                        </a:rPr>
                        <a:t>Revisi</a:t>
                      </a:r>
                      <a:endParaRPr lang="en-US" sz="1200" dirty="0">
                        <a:latin typeface="Arial" pitchFamily="34" charset="0"/>
                        <a:ea typeface="Calibri"/>
                        <a:cs typeface="Arial" pitchFamily="34" charset="0"/>
                      </a:endParaRP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487362"/>
          </a:xfrm>
        </p:spPr>
        <p:txBody>
          <a:bodyPr>
            <a:normAutofit fontScale="90000"/>
          </a:bodyPr>
          <a:lstStyle/>
          <a:p>
            <a:pPr lvl="0"/>
            <a:r>
              <a:rPr lang="en-US" sz="2000" b="1" dirty="0" smtClean="0"/>
              <a:t/>
            </a:r>
            <a:br>
              <a:rPr lang="en-US" sz="2000" b="1" dirty="0" smtClean="0"/>
            </a:br>
            <a:r>
              <a:rPr lang="en-US" sz="2000" b="1" dirty="0"/>
              <a:t/>
            </a:r>
            <a:br>
              <a:rPr lang="en-US" sz="2000" b="1" dirty="0"/>
            </a:br>
            <a:r>
              <a:rPr lang="en-US" sz="2000" b="1" dirty="0" smtClean="0"/>
              <a:t>HASIL </a:t>
            </a:r>
            <a:r>
              <a:rPr lang="en-US" sz="2200" b="1" dirty="0"/>
              <a:t>AUDIT</a:t>
            </a:r>
            <a:r>
              <a:rPr lang="en-US" sz="2000" b="1" dirty="0"/>
              <a:t> MUTU INTERNAL I ( </a:t>
            </a:r>
            <a:r>
              <a:rPr lang="en-US" sz="2000" b="1" dirty="0" err="1"/>
              <a:t>Periode</a:t>
            </a:r>
            <a:r>
              <a:rPr lang="en-US" sz="2000" b="1" dirty="0"/>
              <a:t> : 28 </a:t>
            </a:r>
            <a:r>
              <a:rPr lang="en-US" sz="2000" b="1" dirty="0" err="1"/>
              <a:t>Oktober</a:t>
            </a:r>
            <a:r>
              <a:rPr lang="en-US" sz="2000" b="1" dirty="0"/>
              <a:t> – 11 November 2019)</a:t>
            </a:r>
            <a:r>
              <a:rPr lang="en-US" b="1" dirty="0"/>
              <a:t/>
            </a:r>
            <a:br>
              <a:rPr lang="en-US" b="1" dirty="0"/>
            </a:br>
            <a:endParaRPr lang="en-US" dirty="0"/>
          </a:p>
        </p:txBody>
      </p:sp>
      <p:sp>
        <p:nvSpPr>
          <p:cNvPr id="8" name="Rectangle 7"/>
          <p:cNvSpPr/>
          <p:nvPr/>
        </p:nvSpPr>
        <p:spPr>
          <a:xfrm>
            <a:off x="914400" y="990600"/>
            <a:ext cx="4453207" cy="338554"/>
          </a:xfrm>
          <a:prstGeom prst="rect">
            <a:avLst/>
          </a:prstGeom>
        </p:spPr>
        <p:txBody>
          <a:bodyPr wrap="none">
            <a:spAutoFit/>
          </a:bodyPr>
          <a:lstStyle/>
          <a:p>
            <a:pPr marL="342900" indent="-342900">
              <a:buFont typeface="+mj-lt"/>
              <a:buAutoNum type="arabicPeriod"/>
            </a:pPr>
            <a:r>
              <a:rPr lang="en-US" sz="1600" b="1" dirty="0" smtClean="0"/>
              <a:t>TEMUAN KETIDAKSESUAIAN BERDASAR AREA </a:t>
            </a:r>
            <a:endParaRPr lang="en-US" sz="1600" dirty="0"/>
          </a:p>
        </p:txBody>
      </p:sp>
      <p:graphicFrame>
        <p:nvGraphicFramePr>
          <p:cNvPr id="10" name="Table 9"/>
          <p:cNvGraphicFramePr>
            <a:graphicFrameLocks noGrp="1"/>
          </p:cNvGraphicFramePr>
          <p:nvPr/>
        </p:nvGraphicFramePr>
        <p:xfrm>
          <a:off x="1143000" y="1676406"/>
          <a:ext cx="7162801" cy="3962391"/>
        </p:xfrm>
        <a:graphic>
          <a:graphicData uri="http://schemas.openxmlformats.org/drawingml/2006/table">
            <a:tbl>
              <a:tblPr/>
              <a:tblGrid>
                <a:gridCol w="521743"/>
                <a:gridCol w="3507226"/>
                <a:gridCol w="788094"/>
                <a:gridCol w="718977"/>
                <a:gridCol w="950770"/>
                <a:gridCol w="675991"/>
              </a:tblGrid>
              <a:tr h="241611">
                <a:tc>
                  <a:txBody>
                    <a:bodyPr/>
                    <a:lstStyle/>
                    <a:p>
                      <a:endParaRPr lang="en-US" sz="1000" dirty="0">
                        <a:latin typeface="Times New Roman"/>
                      </a:endParaRPr>
                    </a:p>
                  </a:txBody>
                  <a:tcPr marL="66745" marR="66745" marT="0" marB="0" anchor="b">
                    <a:lnL>
                      <a:noFill/>
                    </a:lnL>
                    <a:lnR>
                      <a:noFill/>
                    </a:lnR>
                    <a:lnT>
                      <a:noFill/>
                    </a:lnT>
                    <a:lnB>
                      <a:noFill/>
                    </a:lnB>
                  </a:tcPr>
                </a:tc>
                <a:tc>
                  <a:txBody>
                    <a:bodyPr/>
                    <a:lstStyle/>
                    <a:p>
                      <a:endParaRPr lang="en-US" sz="1000">
                        <a:latin typeface="Times New Roman"/>
                      </a:endParaRPr>
                    </a:p>
                  </a:txBody>
                  <a:tcPr marL="66745" marR="66745" marT="0" marB="0">
                    <a:lnL>
                      <a:noFill/>
                    </a:lnL>
                    <a:lnR w="28575" cap="flat" cmpd="dbl" algn="ctr">
                      <a:solidFill>
                        <a:srgbClr val="000000"/>
                      </a:solidFill>
                      <a:prstDash val="solid"/>
                      <a:round/>
                      <a:headEnd type="none" w="med" len="med"/>
                      <a:tailEnd type="none" w="med" len="med"/>
                    </a:lnR>
                    <a:lnT>
                      <a:noFill/>
                    </a:lnT>
                    <a:lnB>
                      <a:noFill/>
                    </a:lnB>
                  </a:tcPr>
                </a:tc>
                <a:tc rowSpan="2">
                  <a:txBody>
                    <a:bodyPr/>
                    <a:lstStyle/>
                    <a:p>
                      <a:pPr marL="0" marR="0" algn="ctr">
                        <a:spcBef>
                          <a:spcPts val="0"/>
                        </a:spcBef>
                        <a:spcAft>
                          <a:spcPts val="0"/>
                        </a:spcAft>
                      </a:pPr>
                      <a:r>
                        <a:rPr lang="en-US" sz="1400" b="1" dirty="0">
                          <a:solidFill>
                            <a:srgbClr val="000000"/>
                          </a:solidFill>
                          <a:latin typeface="Arial"/>
                          <a:ea typeface="Times New Roman"/>
                          <a:cs typeface="Times New Roman"/>
                        </a:rPr>
                        <a:t>Mayor</a:t>
                      </a:r>
                      <a:endParaRPr lang="en-US" sz="1400" dirty="0">
                        <a:latin typeface="Arial Narrow"/>
                        <a:ea typeface="Times New Roman"/>
                        <a:cs typeface="Times New Roman"/>
                      </a:endParaRPr>
                    </a:p>
                  </a:txBody>
                  <a:tcPr marL="66745" marR="66745" marT="0" marB="0" anchor="ctr">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pattFill prst="pct20">
                      <a:fgClr>
                        <a:srgbClr val="000000"/>
                      </a:fgClr>
                      <a:bgClr>
                        <a:srgbClr val="D7D7D7"/>
                      </a:bgClr>
                    </a:pattFill>
                  </a:tcPr>
                </a:tc>
                <a:tc rowSpan="2">
                  <a:txBody>
                    <a:bodyPr/>
                    <a:lstStyle/>
                    <a:p>
                      <a:pPr marL="0" marR="0" algn="ctr">
                        <a:spcBef>
                          <a:spcPts val="0"/>
                        </a:spcBef>
                        <a:spcAft>
                          <a:spcPts val="0"/>
                        </a:spcAft>
                      </a:pPr>
                      <a:r>
                        <a:rPr lang="en-US" sz="1400" b="1" dirty="0">
                          <a:solidFill>
                            <a:srgbClr val="000000"/>
                          </a:solidFill>
                          <a:latin typeface="Arial"/>
                          <a:ea typeface="Times New Roman"/>
                          <a:cs typeface="Times New Roman"/>
                        </a:rPr>
                        <a:t>Minor</a:t>
                      </a:r>
                      <a:endParaRPr lang="en-US" sz="1400" dirty="0">
                        <a:latin typeface="Arial Narrow"/>
                        <a:ea typeface="Times New Roman"/>
                        <a:cs typeface="Times New Roman"/>
                      </a:endParaRPr>
                    </a:p>
                  </a:txBody>
                  <a:tcPr marL="66745" marR="667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pattFill prst="pct20">
                      <a:fgClr>
                        <a:srgbClr val="000000"/>
                      </a:fgClr>
                      <a:bgClr>
                        <a:srgbClr val="D7D7D7"/>
                      </a:bgClr>
                    </a:pattFill>
                  </a:tcPr>
                </a:tc>
                <a:tc rowSpan="2">
                  <a:txBody>
                    <a:bodyPr/>
                    <a:lstStyle/>
                    <a:p>
                      <a:pPr marL="0" marR="0" algn="ctr">
                        <a:spcBef>
                          <a:spcPts val="0"/>
                        </a:spcBef>
                        <a:spcAft>
                          <a:spcPts val="0"/>
                        </a:spcAft>
                      </a:pPr>
                      <a:r>
                        <a:rPr lang="en-US" sz="1400" b="1" dirty="0" err="1">
                          <a:solidFill>
                            <a:srgbClr val="000000"/>
                          </a:solidFill>
                          <a:latin typeface="Arial"/>
                          <a:ea typeface="Times New Roman"/>
                          <a:cs typeface="Times New Roman"/>
                        </a:rPr>
                        <a:t>Perlu</a:t>
                      </a:r>
                      <a:r>
                        <a:rPr lang="en-US" sz="1400" b="1" dirty="0">
                          <a:solidFill>
                            <a:srgbClr val="000000"/>
                          </a:solidFill>
                          <a:latin typeface="Arial"/>
                          <a:ea typeface="Times New Roman"/>
                          <a:cs typeface="Times New Roman"/>
                        </a:rPr>
                        <a:t> </a:t>
                      </a:r>
                      <a:r>
                        <a:rPr lang="en-US" sz="1400" b="1" dirty="0" err="1">
                          <a:solidFill>
                            <a:srgbClr val="000000"/>
                          </a:solidFill>
                          <a:latin typeface="Arial"/>
                          <a:ea typeface="Times New Roman"/>
                          <a:cs typeface="Times New Roman"/>
                        </a:rPr>
                        <a:t>Perhatian</a:t>
                      </a:r>
                      <a:endParaRPr lang="en-US" sz="1400" dirty="0">
                        <a:latin typeface="Arial Narrow"/>
                        <a:ea typeface="Times New Roman"/>
                        <a:cs typeface="Times New Roman"/>
                      </a:endParaRPr>
                    </a:p>
                  </a:txBody>
                  <a:tcPr marL="66745" marR="667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pattFill prst="pct20">
                      <a:fgClr>
                        <a:srgbClr val="000000"/>
                      </a:fgClr>
                      <a:bgClr>
                        <a:srgbClr val="D7D7D7"/>
                      </a:bgClr>
                    </a:pattFill>
                  </a:tcPr>
                </a:tc>
                <a:tc rowSpan="2">
                  <a:txBody>
                    <a:bodyPr/>
                    <a:lstStyle/>
                    <a:p>
                      <a:pPr marL="0" marR="0" algn="ctr">
                        <a:spcBef>
                          <a:spcPts val="0"/>
                        </a:spcBef>
                        <a:spcAft>
                          <a:spcPts val="0"/>
                        </a:spcAft>
                      </a:pPr>
                      <a:r>
                        <a:rPr lang="en-US" sz="1400" b="1" dirty="0">
                          <a:solidFill>
                            <a:srgbClr val="000000"/>
                          </a:solidFill>
                          <a:latin typeface="Arial"/>
                          <a:ea typeface="Times New Roman"/>
                          <a:cs typeface="Times New Roman"/>
                        </a:rPr>
                        <a:t>Total</a:t>
                      </a:r>
                      <a:endParaRPr lang="en-US" sz="1400" dirty="0">
                        <a:latin typeface="Arial Narrow"/>
                        <a:ea typeface="Times New Roman"/>
                        <a:cs typeface="Times New Roman"/>
                      </a:endParaRPr>
                    </a:p>
                  </a:txBody>
                  <a:tcPr marL="66745" marR="667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pattFill prst="pct20">
                      <a:fgClr>
                        <a:srgbClr val="000000"/>
                      </a:fgClr>
                      <a:bgClr>
                        <a:srgbClr val="D7D7D7"/>
                      </a:bgClr>
                    </a:pattFill>
                  </a:tcPr>
                </a:tc>
              </a:tr>
              <a:tr h="265770">
                <a:tc>
                  <a:txBody>
                    <a:bodyPr/>
                    <a:lstStyle/>
                    <a:p>
                      <a:endParaRPr lang="en-US" sz="1000">
                        <a:latin typeface="Times New Roman"/>
                      </a:endParaRPr>
                    </a:p>
                  </a:txBody>
                  <a:tcPr marL="66745" marR="66745" marT="0" marB="0" anchor="b">
                    <a:lnL>
                      <a:noFill/>
                    </a:lnL>
                    <a:lnR>
                      <a:noFill/>
                    </a:lnR>
                    <a:lnT>
                      <a:noFill/>
                    </a:lnT>
                    <a:lnB w="28575" cap="flat" cmpd="dbl"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200">
                        <a:latin typeface="Arial Narrow"/>
                        <a:ea typeface="Times New Roman"/>
                        <a:cs typeface="Times New Roman"/>
                      </a:endParaRPr>
                    </a:p>
                  </a:txBody>
                  <a:tcPr marL="66745" marR="66745" marT="0" marB="0">
                    <a:lnL>
                      <a:noFill/>
                    </a:lnL>
                    <a:lnR w="28575" cap="flat" cmpd="dbl" algn="ctr">
                      <a:solidFill>
                        <a:srgbClr val="000000"/>
                      </a:solidFill>
                      <a:prstDash val="solid"/>
                      <a:round/>
                      <a:headEnd type="none" w="med" len="med"/>
                      <a:tailEnd type="none" w="med" len="med"/>
                    </a:lnR>
                    <a:lnT>
                      <a:noFill/>
                    </a:lnT>
                    <a:lnB w="28575" cap="flat" cmpd="dbl"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265770">
                <a:tc>
                  <a:txBody>
                    <a:bodyPr/>
                    <a:lstStyle/>
                    <a:p>
                      <a:pPr marL="0" marR="0" algn="ctr">
                        <a:spcBef>
                          <a:spcPts val="0"/>
                        </a:spcBef>
                        <a:spcAft>
                          <a:spcPts val="0"/>
                        </a:spcAft>
                      </a:pPr>
                      <a:r>
                        <a:rPr lang="en-US" sz="1400" b="1" dirty="0">
                          <a:solidFill>
                            <a:srgbClr val="000000"/>
                          </a:solidFill>
                          <a:latin typeface="Arial"/>
                          <a:ea typeface="Times New Roman"/>
                          <a:cs typeface="Times New Roman"/>
                        </a:rPr>
                        <a:t>1</a:t>
                      </a:r>
                      <a:endParaRPr lang="en-US" sz="1400" b="1" dirty="0">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spcBef>
                          <a:spcPts val="0"/>
                        </a:spcBef>
                        <a:spcAft>
                          <a:spcPts val="0"/>
                        </a:spcAft>
                      </a:pPr>
                      <a:r>
                        <a:rPr lang="en-US" sz="1400" b="1">
                          <a:solidFill>
                            <a:srgbClr val="000000"/>
                          </a:solidFill>
                          <a:latin typeface="Arial"/>
                          <a:ea typeface="Times New Roman"/>
                          <a:cs typeface="Times New Roman"/>
                        </a:rPr>
                        <a:t>R&amp;D</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1</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1</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5770">
                <a:tc>
                  <a:txBody>
                    <a:bodyPr/>
                    <a:lstStyle/>
                    <a:p>
                      <a:pPr marL="0" marR="0" algn="ctr">
                        <a:spcBef>
                          <a:spcPts val="0"/>
                        </a:spcBef>
                        <a:spcAft>
                          <a:spcPts val="0"/>
                        </a:spcAft>
                      </a:pPr>
                      <a:r>
                        <a:rPr lang="en-US" sz="1400" b="1" dirty="0">
                          <a:solidFill>
                            <a:srgbClr val="000000"/>
                          </a:solidFill>
                          <a:latin typeface="Arial"/>
                          <a:ea typeface="Times New Roman"/>
                          <a:cs typeface="Times New Roman"/>
                        </a:rPr>
                        <a:t>2</a:t>
                      </a:r>
                      <a:endParaRPr lang="en-US" sz="1400" b="1" dirty="0">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spcBef>
                          <a:spcPts val="0"/>
                        </a:spcBef>
                        <a:spcAft>
                          <a:spcPts val="0"/>
                        </a:spcAft>
                      </a:pPr>
                      <a:r>
                        <a:rPr lang="en-US" sz="1400" b="1" dirty="0">
                          <a:solidFill>
                            <a:srgbClr val="000000"/>
                          </a:solidFill>
                          <a:latin typeface="Arial"/>
                          <a:ea typeface="Times New Roman"/>
                          <a:cs typeface="Times New Roman"/>
                        </a:rPr>
                        <a:t>Sales &amp; Marketing</a:t>
                      </a:r>
                      <a:endParaRPr lang="en-US" sz="1400" b="1" dirty="0">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1</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2</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3</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5770">
                <a:tc>
                  <a:txBody>
                    <a:bodyPr/>
                    <a:lstStyle/>
                    <a:p>
                      <a:pPr marL="0" marR="0" algn="ctr">
                        <a:spcBef>
                          <a:spcPts val="0"/>
                        </a:spcBef>
                        <a:spcAft>
                          <a:spcPts val="0"/>
                        </a:spcAft>
                      </a:pPr>
                      <a:r>
                        <a:rPr lang="en-US" sz="1400" b="1">
                          <a:solidFill>
                            <a:srgbClr val="000000"/>
                          </a:solidFill>
                          <a:latin typeface="Arial"/>
                          <a:ea typeface="Times New Roman"/>
                          <a:cs typeface="Times New Roman"/>
                        </a:rPr>
                        <a:t>3</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spcBef>
                          <a:spcPts val="0"/>
                        </a:spcBef>
                        <a:spcAft>
                          <a:spcPts val="0"/>
                        </a:spcAft>
                      </a:pPr>
                      <a:r>
                        <a:rPr lang="en-US" sz="1400" b="1" dirty="0">
                          <a:solidFill>
                            <a:srgbClr val="000000"/>
                          </a:solidFill>
                          <a:latin typeface="Arial"/>
                          <a:ea typeface="Times New Roman"/>
                          <a:cs typeface="Times New Roman"/>
                        </a:rPr>
                        <a:t>PPIC</a:t>
                      </a:r>
                      <a:endParaRPr lang="en-US" sz="1400" b="1" dirty="0">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2</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4</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6</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5770">
                <a:tc>
                  <a:txBody>
                    <a:bodyPr/>
                    <a:lstStyle/>
                    <a:p>
                      <a:pPr marL="0" marR="0" algn="ctr">
                        <a:spcBef>
                          <a:spcPts val="0"/>
                        </a:spcBef>
                        <a:spcAft>
                          <a:spcPts val="0"/>
                        </a:spcAft>
                      </a:pPr>
                      <a:r>
                        <a:rPr lang="en-US" sz="1400" b="1">
                          <a:solidFill>
                            <a:srgbClr val="000000"/>
                          </a:solidFill>
                          <a:latin typeface="Arial"/>
                          <a:ea typeface="Times New Roman"/>
                          <a:cs typeface="Times New Roman"/>
                        </a:rPr>
                        <a:t>4</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spcBef>
                          <a:spcPts val="0"/>
                        </a:spcBef>
                        <a:spcAft>
                          <a:spcPts val="0"/>
                        </a:spcAft>
                      </a:pPr>
                      <a:r>
                        <a:rPr lang="en-US" sz="1400" b="1" dirty="0">
                          <a:solidFill>
                            <a:srgbClr val="000000"/>
                          </a:solidFill>
                          <a:latin typeface="Arial"/>
                          <a:ea typeface="Times New Roman"/>
                          <a:cs typeface="Times New Roman"/>
                        </a:rPr>
                        <a:t>QC</a:t>
                      </a:r>
                      <a:endParaRPr lang="en-US" sz="1400" b="1" dirty="0">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1</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1</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2</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5770">
                <a:tc>
                  <a:txBody>
                    <a:bodyPr/>
                    <a:lstStyle/>
                    <a:p>
                      <a:pPr marL="0" marR="0" algn="ctr">
                        <a:spcBef>
                          <a:spcPts val="0"/>
                        </a:spcBef>
                        <a:spcAft>
                          <a:spcPts val="0"/>
                        </a:spcAft>
                      </a:pPr>
                      <a:r>
                        <a:rPr lang="en-US" sz="1400" b="1">
                          <a:solidFill>
                            <a:srgbClr val="000000"/>
                          </a:solidFill>
                          <a:latin typeface="Arial"/>
                          <a:ea typeface="Times New Roman"/>
                          <a:cs typeface="Times New Roman"/>
                        </a:rPr>
                        <a:t>5</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spcBef>
                          <a:spcPts val="0"/>
                        </a:spcBef>
                        <a:spcAft>
                          <a:spcPts val="0"/>
                        </a:spcAft>
                      </a:pPr>
                      <a:r>
                        <a:rPr lang="en-US" sz="1400" b="1" dirty="0" err="1">
                          <a:solidFill>
                            <a:srgbClr val="000000"/>
                          </a:solidFill>
                          <a:latin typeface="Arial"/>
                          <a:ea typeface="Times New Roman"/>
                          <a:cs typeface="Times New Roman"/>
                        </a:rPr>
                        <a:t>Produksi</a:t>
                      </a:r>
                      <a:r>
                        <a:rPr lang="en-US" sz="1400" b="1" dirty="0">
                          <a:solidFill>
                            <a:srgbClr val="000000"/>
                          </a:solidFill>
                          <a:latin typeface="Arial"/>
                          <a:ea typeface="Times New Roman"/>
                          <a:cs typeface="Times New Roman"/>
                        </a:rPr>
                        <a:t> Steel</a:t>
                      </a:r>
                      <a:endParaRPr lang="en-US" sz="1400" b="1" dirty="0">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1</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5</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6</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5770">
                <a:tc>
                  <a:txBody>
                    <a:bodyPr/>
                    <a:lstStyle/>
                    <a:p>
                      <a:pPr marL="0" marR="0" algn="ctr">
                        <a:spcBef>
                          <a:spcPts val="0"/>
                        </a:spcBef>
                        <a:spcAft>
                          <a:spcPts val="0"/>
                        </a:spcAft>
                      </a:pPr>
                      <a:r>
                        <a:rPr lang="en-US" sz="1400" b="1">
                          <a:solidFill>
                            <a:srgbClr val="000000"/>
                          </a:solidFill>
                          <a:latin typeface="Arial"/>
                          <a:ea typeface="Times New Roman"/>
                          <a:cs typeface="Times New Roman"/>
                        </a:rPr>
                        <a:t>6</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spcBef>
                          <a:spcPts val="0"/>
                        </a:spcBef>
                        <a:spcAft>
                          <a:spcPts val="0"/>
                        </a:spcAft>
                      </a:pPr>
                      <a:r>
                        <a:rPr lang="en-US" sz="1400" b="1" dirty="0" err="1">
                          <a:solidFill>
                            <a:srgbClr val="000000"/>
                          </a:solidFill>
                          <a:latin typeface="Arial"/>
                          <a:ea typeface="Times New Roman"/>
                          <a:cs typeface="Times New Roman"/>
                        </a:rPr>
                        <a:t>Produksi</a:t>
                      </a:r>
                      <a:r>
                        <a:rPr lang="en-US" sz="1400" b="1" dirty="0">
                          <a:solidFill>
                            <a:srgbClr val="000000"/>
                          </a:solidFill>
                          <a:latin typeface="Arial"/>
                          <a:ea typeface="Times New Roman"/>
                          <a:cs typeface="Times New Roman"/>
                        </a:rPr>
                        <a:t> NSB</a:t>
                      </a:r>
                      <a:endParaRPr lang="en-US" sz="1400" b="1" dirty="0">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2</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6</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8</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5770">
                <a:tc>
                  <a:txBody>
                    <a:bodyPr/>
                    <a:lstStyle/>
                    <a:p>
                      <a:pPr marL="0" marR="0" algn="ctr">
                        <a:spcBef>
                          <a:spcPts val="0"/>
                        </a:spcBef>
                        <a:spcAft>
                          <a:spcPts val="0"/>
                        </a:spcAft>
                      </a:pPr>
                      <a:r>
                        <a:rPr lang="en-US" sz="1400" b="1">
                          <a:solidFill>
                            <a:srgbClr val="000000"/>
                          </a:solidFill>
                          <a:latin typeface="Arial"/>
                          <a:ea typeface="Times New Roman"/>
                          <a:cs typeface="Times New Roman"/>
                        </a:rPr>
                        <a:t>7</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spcBef>
                          <a:spcPts val="0"/>
                        </a:spcBef>
                        <a:spcAft>
                          <a:spcPts val="0"/>
                        </a:spcAft>
                      </a:pPr>
                      <a:r>
                        <a:rPr lang="en-US" sz="1400" b="1" dirty="0">
                          <a:solidFill>
                            <a:srgbClr val="000000"/>
                          </a:solidFill>
                          <a:latin typeface="Arial"/>
                          <a:ea typeface="Times New Roman"/>
                          <a:cs typeface="Times New Roman"/>
                        </a:rPr>
                        <a:t>IT</a:t>
                      </a:r>
                      <a:endParaRPr lang="en-US" sz="1400" b="1" dirty="0">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5770">
                <a:tc>
                  <a:txBody>
                    <a:bodyPr/>
                    <a:lstStyle/>
                    <a:p>
                      <a:pPr marL="0" marR="0" algn="ctr">
                        <a:spcBef>
                          <a:spcPts val="0"/>
                        </a:spcBef>
                        <a:spcAft>
                          <a:spcPts val="0"/>
                        </a:spcAft>
                      </a:pPr>
                      <a:r>
                        <a:rPr lang="en-US" sz="1400" b="1">
                          <a:solidFill>
                            <a:srgbClr val="000000"/>
                          </a:solidFill>
                          <a:latin typeface="Arial"/>
                          <a:ea typeface="Times New Roman"/>
                          <a:cs typeface="Times New Roman"/>
                        </a:rPr>
                        <a:t>8</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spcBef>
                          <a:spcPts val="0"/>
                        </a:spcBef>
                        <a:spcAft>
                          <a:spcPts val="0"/>
                        </a:spcAft>
                      </a:pPr>
                      <a:r>
                        <a:rPr lang="en-US" sz="1400" b="1" dirty="0">
                          <a:solidFill>
                            <a:srgbClr val="000000"/>
                          </a:solidFill>
                          <a:latin typeface="Arial"/>
                          <a:ea typeface="Times New Roman"/>
                          <a:cs typeface="Times New Roman"/>
                        </a:rPr>
                        <a:t>ENGINEERING</a:t>
                      </a:r>
                      <a:endParaRPr lang="en-US" sz="1400" b="1" dirty="0">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5770">
                <a:tc>
                  <a:txBody>
                    <a:bodyPr/>
                    <a:lstStyle/>
                    <a:p>
                      <a:pPr marL="0" marR="0" algn="ctr">
                        <a:spcBef>
                          <a:spcPts val="0"/>
                        </a:spcBef>
                        <a:spcAft>
                          <a:spcPts val="0"/>
                        </a:spcAft>
                      </a:pPr>
                      <a:r>
                        <a:rPr lang="en-US" sz="1400" b="1">
                          <a:solidFill>
                            <a:srgbClr val="000000"/>
                          </a:solidFill>
                          <a:latin typeface="Arial"/>
                          <a:ea typeface="Times New Roman"/>
                          <a:cs typeface="Times New Roman"/>
                        </a:rPr>
                        <a:t>9</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spcBef>
                          <a:spcPts val="0"/>
                        </a:spcBef>
                        <a:spcAft>
                          <a:spcPts val="0"/>
                        </a:spcAft>
                      </a:pPr>
                      <a:r>
                        <a:rPr lang="en-US" sz="1400" b="1" dirty="0">
                          <a:solidFill>
                            <a:srgbClr val="000000"/>
                          </a:solidFill>
                          <a:latin typeface="Arial"/>
                          <a:ea typeface="Times New Roman"/>
                          <a:cs typeface="Times New Roman"/>
                        </a:rPr>
                        <a:t>HC&amp;GA</a:t>
                      </a:r>
                      <a:endParaRPr lang="en-US" sz="1400" b="1" dirty="0">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5770">
                <a:tc>
                  <a:txBody>
                    <a:bodyPr/>
                    <a:lstStyle/>
                    <a:p>
                      <a:pPr marL="0" marR="0" algn="ctr">
                        <a:spcBef>
                          <a:spcPts val="0"/>
                        </a:spcBef>
                        <a:spcAft>
                          <a:spcPts val="0"/>
                        </a:spcAft>
                      </a:pPr>
                      <a:r>
                        <a:rPr lang="en-US" sz="1400" b="1">
                          <a:solidFill>
                            <a:srgbClr val="000000"/>
                          </a:solidFill>
                          <a:latin typeface="Arial"/>
                          <a:ea typeface="Times New Roman"/>
                          <a:cs typeface="Times New Roman"/>
                        </a:rPr>
                        <a:t>10</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spcBef>
                          <a:spcPts val="0"/>
                        </a:spcBef>
                        <a:spcAft>
                          <a:spcPts val="0"/>
                        </a:spcAft>
                      </a:pPr>
                      <a:r>
                        <a:rPr lang="en-US" sz="1400" b="1" dirty="0">
                          <a:solidFill>
                            <a:srgbClr val="000000"/>
                          </a:solidFill>
                          <a:latin typeface="Arial"/>
                          <a:ea typeface="Times New Roman"/>
                          <a:cs typeface="Times New Roman"/>
                        </a:rPr>
                        <a:t>MR &amp; ISO Tim</a:t>
                      </a:r>
                      <a:endParaRPr lang="en-US" sz="1400" b="1" dirty="0">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5770">
                <a:tc>
                  <a:txBody>
                    <a:bodyPr/>
                    <a:lstStyle/>
                    <a:p>
                      <a:pPr marL="0" marR="0" algn="ctr">
                        <a:spcBef>
                          <a:spcPts val="0"/>
                        </a:spcBef>
                        <a:spcAft>
                          <a:spcPts val="0"/>
                        </a:spcAft>
                      </a:pPr>
                      <a:r>
                        <a:rPr lang="en-US" sz="1400" b="1">
                          <a:solidFill>
                            <a:srgbClr val="000000"/>
                          </a:solidFill>
                          <a:latin typeface="Arial"/>
                          <a:ea typeface="Times New Roman"/>
                          <a:cs typeface="Times New Roman"/>
                        </a:rPr>
                        <a:t>11</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spcBef>
                          <a:spcPts val="0"/>
                        </a:spcBef>
                        <a:spcAft>
                          <a:spcPts val="0"/>
                        </a:spcAft>
                      </a:pPr>
                      <a:r>
                        <a:rPr lang="en-US" sz="1400" b="1" dirty="0">
                          <a:solidFill>
                            <a:srgbClr val="000000"/>
                          </a:solidFill>
                          <a:latin typeface="Arial"/>
                          <a:ea typeface="Times New Roman"/>
                          <a:cs typeface="Times New Roman"/>
                        </a:rPr>
                        <a:t>Purchasing</a:t>
                      </a:r>
                      <a:endParaRPr lang="en-US" sz="1400" b="1" dirty="0">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1</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4</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5</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5770">
                <a:tc>
                  <a:txBody>
                    <a:bodyPr/>
                    <a:lstStyle/>
                    <a:p>
                      <a:pPr marL="0" marR="0" algn="ctr">
                        <a:spcBef>
                          <a:spcPts val="0"/>
                        </a:spcBef>
                        <a:spcAft>
                          <a:spcPts val="0"/>
                        </a:spcAft>
                      </a:pPr>
                      <a:r>
                        <a:rPr lang="en-US" sz="1400" b="1">
                          <a:solidFill>
                            <a:srgbClr val="000000"/>
                          </a:solidFill>
                          <a:latin typeface="Arial"/>
                          <a:ea typeface="Times New Roman"/>
                          <a:cs typeface="Times New Roman"/>
                        </a:rPr>
                        <a:t>12</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spcBef>
                          <a:spcPts val="0"/>
                        </a:spcBef>
                        <a:spcAft>
                          <a:spcPts val="0"/>
                        </a:spcAft>
                      </a:pPr>
                      <a:r>
                        <a:rPr lang="en-US" sz="1400" b="1" dirty="0">
                          <a:solidFill>
                            <a:srgbClr val="000000"/>
                          </a:solidFill>
                          <a:latin typeface="Arial"/>
                          <a:ea typeface="Times New Roman"/>
                          <a:cs typeface="Times New Roman"/>
                        </a:rPr>
                        <a:t>Finance</a:t>
                      </a:r>
                      <a:endParaRPr lang="en-US" sz="1400" b="1" dirty="0">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0</a:t>
                      </a:r>
                      <a:endParaRPr lang="en-US" sz="1400" b="1">
                        <a:latin typeface="Arial Narrow"/>
                        <a:ea typeface="Times New Roman"/>
                        <a:cs typeface="Times New Roman"/>
                      </a:endParaRPr>
                    </a:p>
                  </a:txBody>
                  <a:tcPr marL="66745" marR="66745" marT="0" marB="0">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1</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2</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a:solidFill>
                            <a:srgbClr val="000000"/>
                          </a:solidFill>
                          <a:latin typeface="Calibri"/>
                          <a:ea typeface="Times New Roman"/>
                          <a:cs typeface="Times New Roman"/>
                        </a:rPr>
                        <a:t>3</a:t>
                      </a:r>
                      <a:endParaRPr lang="en-US" sz="1400" b="1">
                        <a:latin typeface="Arial Narrow"/>
                        <a:ea typeface="Times New Roman"/>
                        <a:cs typeface="Times New Roman"/>
                      </a:endParaRPr>
                    </a:p>
                  </a:txBody>
                  <a:tcPr marL="66745" marR="6674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tcPr>
                </a:tc>
              </a:tr>
              <a:tr h="265770">
                <a:tc>
                  <a:txBody>
                    <a:bodyPr/>
                    <a:lstStyle/>
                    <a:p>
                      <a:pPr marL="0" marR="0">
                        <a:spcBef>
                          <a:spcPts val="0"/>
                        </a:spcBef>
                        <a:spcAft>
                          <a:spcPts val="0"/>
                        </a:spcAft>
                      </a:pPr>
                      <a:r>
                        <a:rPr lang="en-US" sz="1400" b="1">
                          <a:solidFill>
                            <a:srgbClr val="000000"/>
                          </a:solidFill>
                          <a:latin typeface="Calibri"/>
                          <a:ea typeface="Times New Roman"/>
                          <a:cs typeface="Times New Roman"/>
                        </a:rPr>
                        <a:t> </a:t>
                      </a:r>
                      <a:endParaRPr lang="en-US" sz="1400" b="1">
                        <a:latin typeface="Arial Narrow"/>
                        <a:ea typeface="Times New Roman"/>
                        <a:cs typeface="Times New Roman"/>
                      </a:endParaRPr>
                    </a:p>
                  </a:txBody>
                  <a:tcPr marL="66745" marR="66745" marT="0" marB="0" anchor="b">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lgn="ctr">
                        <a:spcBef>
                          <a:spcPts val="0"/>
                        </a:spcBef>
                        <a:spcAft>
                          <a:spcPts val="0"/>
                        </a:spcAft>
                      </a:pPr>
                      <a:r>
                        <a:rPr lang="en-US" sz="1400" b="1">
                          <a:solidFill>
                            <a:srgbClr val="000000"/>
                          </a:solidFill>
                          <a:latin typeface="Verdana"/>
                          <a:ea typeface="Times New Roman"/>
                          <a:cs typeface="Times New Roman"/>
                        </a:rPr>
                        <a:t>Total</a:t>
                      </a:r>
                      <a:endParaRPr lang="en-US" sz="1400" b="1">
                        <a:latin typeface="Arial Narrow"/>
                        <a:ea typeface="Times New Roman"/>
                        <a:cs typeface="Times New Roman"/>
                      </a:endParaRPr>
                    </a:p>
                  </a:txBody>
                  <a:tcPr marL="66745" marR="66745" marT="0" marB="0" anchor="b">
                    <a:lnL w="28575" cap="flat" cmpd="dbl" algn="ctr">
                      <a:solidFill>
                        <a:srgbClr val="000000"/>
                      </a:solidFill>
                      <a:prstDash val="solid"/>
                      <a:round/>
                      <a:headEnd type="none" w="med" len="med"/>
                      <a:tailEnd type="none" w="med" len="med"/>
                    </a:lnL>
                    <a:lnR w="28575" cap="flat" cmpd="dbl"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pattFill prst="pct20">
                      <a:fgClr>
                        <a:srgbClr val="000000"/>
                      </a:fgClr>
                      <a:bgClr>
                        <a:srgbClr val="D7D7D7"/>
                      </a:bgClr>
                    </a:pattFill>
                  </a:tcPr>
                </a:tc>
                <a:tc>
                  <a:txBody>
                    <a:bodyPr/>
                    <a:lstStyle/>
                    <a:p>
                      <a:pPr marL="0" marR="0" algn="r">
                        <a:spcBef>
                          <a:spcPts val="0"/>
                        </a:spcBef>
                        <a:spcAft>
                          <a:spcPts val="0"/>
                        </a:spcAft>
                      </a:pPr>
                      <a:r>
                        <a:rPr lang="en-US" sz="1400" b="1" dirty="0">
                          <a:solidFill>
                            <a:srgbClr val="000000"/>
                          </a:solidFill>
                          <a:latin typeface="Calibri"/>
                          <a:ea typeface="Times New Roman"/>
                          <a:cs typeface="Times New Roman"/>
                        </a:rPr>
                        <a:t>0</a:t>
                      </a:r>
                      <a:endParaRPr lang="en-US" sz="1400" b="1" dirty="0">
                        <a:latin typeface="Arial Narrow"/>
                        <a:ea typeface="Times New Roman"/>
                        <a:cs typeface="Times New Roman"/>
                      </a:endParaRPr>
                    </a:p>
                  </a:txBody>
                  <a:tcPr marL="66745" marR="66745" marT="0" marB="0" anchor="b">
                    <a:lnL w="28575"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dirty="0">
                          <a:solidFill>
                            <a:srgbClr val="000000"/>
                          </a:solidFill>
                          <a:latin typeface="Calibri"/>
                          <a:ea typeface="Times New Roman"/>
                          <a:cs typeface="Times New Roman"/>
                        </a:rPr>
                        <a:t>10</a:t>
                      </a:r>
                      <a:endParaRPr lang="en-US" sz="1400" b="1" dirty="0">
                        <a:latin typeface="Arial Narrow"/>
                        <a:ea typeface="Times New Roman"/>
                        <a:cs typeface="Times New Roman"/>
                      </a:endParaRPr>
                    </a:p>
                  </a:txBody>
                  <a:tcPr marL="66745" marR="6674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dirty="0">
                          <a:solidFill>
                            <a:srgbClr val="000000"/>
                          </a:solidFill>
                          <a:latin typeface="Calibri"/>
                          <a:ea typeface="Times New Roman"/>
                          <a:cs typeface="Times New Roman"/>
                        </a:rPr>
                        <a:t>24</a:t>
                      </a:r>
                      <a:endParaRPr lang="en-US" sz="1400" b="1" dirty="0">
                        <a:latin typeface="Arial Narrow"/>
                        <a:ea typeface="Times New Roman"/>
                        <a:cs typeface="Times New Roman"/>
                      </a:endParaRPr>
                    </a:p>
                  </a:txBody>
                  <a:tcPr marL="66745" marR="6674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400" b="1" dirty="0">
                          <a:solidFill>
                            <a:srgbClr val="000000"/>
                          </a:solidFill>
                          <a:latin typeface="Calibri"/>
                          <a:ea typeface="Times New Roman"/>
                          <a:cs typeface="Times New Roman"/>
                        </a:rPr>
                        <a:t>34</a:t>
                      </a:r>
                      <a:endParaRPr lang="en-US" sz="1400" b="1" dirty="0">
                        <a:latin typeface="Arial Narrow"/>
                        <a:ea typeface="Times New Roman"/>
                        <a:cs typeface="Times New Roman"/>
                      </a:endParaRPr>
                    </a:p>
                  </a:txBody>
                  <a:tcPr marL="66745" marR="6674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dbl" algn="ctr">
                      <a:solidFill>
                        <a:srgbClr val="000000"/>
                      </a:solidFill>
                      <a:prstDash val="solid"/>
                      <a:round/>
                      <a:headEnd type="none" w="med" len="med"/>
                      <a:tailEnd type="none" w="med" len="med"/>
                    </a:lnT>
                    <a:lnB w="28575" cap="flat" cmpd="dbl"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62000"/>
          </a:xfrm>
        </p:spPr>
        <p:txBody>
          <a:bodyPr>
            <a:normAutofit/>
          </a:bodyPr>
          <a:lstStyle/>
          <a:p>
            <a:r>
              <a:rPr lang="en-US" sz="3200" dirty="0" smtClean="0"/>
              <a:t>GRAFIK TEMUAN KETIDAKSESUAIAN</a:t>
            </a:r>
            <a:endParaRPr lang="en-US" sz="3200" dirty="0"/>
          </a:p>
        </p:txBody>
      </p:sp>
      <p:graphicFrame>
        <p:nvGraphicFramePr>
          <p:cNvPr id="4" name="Content Placeholder 3"/>
          <p:cNvGraphicFramePr>
            <a:graphicFrameLocks noGrp="1"/>
          </p:cNvGraphicFramePr>
          <p:nvPr>
            <p:ph idx="1"/>
          </p:nvPr>
        </p:nvGraphicFramePr>
        <p:xfrm>
          <a:off x="457200" y="1143000"/>
          <a:ext cx="8229600" cy="49831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pPr lvl="0"/>
            <a:r>
              <a:rPr lang="en-US" sz="2400" b="1" dirty="0"/>
              <a:t>TEMUAN KETIDAKSESUAIAN BERDASARKAN PERSYARATAN ISO 9001:2015 DAN </a:t>
            </a:r>
            <a:r>
              <a:rPr lang="en-US" sz="2400" b="1" dirty="0" smtClean="0"/>
              <a:t>KLASIFIKASI</a:t>
            </a:r>
            <a:endParaRPr lang="en-US" sz="2400" dirty="0"/>
          </a:p>
        </p:txBody>
      </p:sp>
      <p:graphicFrame>
        <p:nvGraphicFramePr>
          <p:cNvPr id="4" name="Table 3"/>
          <p:cNvGraphicFramePr>
            <a:graphicFrameLocks noGrp="1"/>
          </p:cNvGraphicFramePr>
          <p:nvPr/>
        </p:nvGraphicFramePr>
        <p:xfrm>
          <a:off x="609600" y="1219199"/>
          <a:ext cx="8077199" cy="4986928"/>
        </p:xfrm>
        <a:graphic>
          <a:graphicData uri="http://schemas.openxmlformats.org/drawingml/2006/table">
            <a:tbl>
              <a:tblPr/>
              <a:tblGrid>
                <a:gridCol w="403014"/>
                <a:gridCol w="2648386"/>
                <a:gridCol w="474357"/>
                <a:gridCol w="450575"/>
                <a:gridCol w="563221"/>
                <a:gridCol w="394254"/>
                <a:gridCol w="536936"/>
                <a:gridCol w="536936"/>
                <a:gridCol w="594510"/>
                <a:gridCol w="471854"/>
                <a:gridCol w="450575"/>
                <a:gridCol w="552581"/>
              </a:tblGrid>
              <a:tr h="236410">
                <a:tc>
                  <a:txBody>
                    <a:bodyPr/>
                    <a:lstStyle/>
                    <a:p>
                      <a:endParaRPr lang="en-US" sz="700" dirty="0">
                        <a:latin typeface="Times New Roman"/>
                      </a:endParaRPr>
                    </a:p>
                  </a:txBody>
                  <a:tcPr marL="51009" marR="5100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sz="700">
                        <a:latin typeface="Times New Roman"/>
                      </a:endParaRPr>
                    </a:p>
                  </a:txBody>
                  <a:tcPr marL="51009" marR="5100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sz="700">
                        <a:latin typeface="Times New Roman"/>
                      </a:endParaRPr>
                    </a:p>
                  </a:txBody>
                  <a:tcPr marL="51009" marR="5100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sz="700">
                        <a:latin typeface="Times New Roman"/>
                      </a:endParaRPr>
                    </a:p>
                  </a:txBody>
                  <a:tcPr marL="51009" marR="5100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sz="700">
                        <a:latin typeface="Times New Roman"/>
                      </a:endParaRPr>
                    </a:p>
                  </a:txBody>
                  <a:tcPr marL="51009" marR="5100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sz="700">
                        <a:latin typeface="Times New Roman"/>
                      </a:endParaRPr>
                    </a:p>
                  </a:txBody>
                  <a:tcPr marL="51009" marR="5100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sz="700">
                        <a:latin typeface="Times New Roman"/>
                      </a:endParaRPr>
                    </a:p>
                  </a:txBody>
                  <a:tcPr marL="51009" marR="5100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sz="700">
                        <a:latin typeface="Times New Roman"/>
                      </a:endParaRPr>
                    </a:p>
                  </a:txBody>
                  <a:tcPr marL="51009" marR="5100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sz="700">
                        <a:latin typeface="Times New Roman"/>
                      </a:endParaRPr>
                    </a:p>
                  </a:txBody>
                  <a:tcPr marL="51009" marR="5100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sz="700">
                        <a:latin typeface="Times New Roman"/>
                      </a:endParaRPr>
                    </a:p>
                  </a:txBody>
                  <a:tcPr marL="51009" marR="5100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sz="700">
                        <a:latin typeface="Times New Roman"/>
                      </a:endParaRPr>
                    </a:p>
                  </a:txBody>
                  <a:tcPr marL="51009" marR="51009"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endParaRPr lang="en-US" sz="700">
                        <a:latin typeface="Times New Roman"/>
                      </a:endParaRPr>
                    </a:p>
                  </a:txBody>
                  <a:tcPr marL="51009" marR="51009" marT="0" marB="0" anchor="b">
                    <a:lnL>
                      <a:noFill/>
                    </a:lnL>
                    <a:lnR>
                      <a:noFill/>
                    </a:lnR>
                    <a:lnT>
                      <a:noFill/>
                    </a:lnT>
                    <a:lnB w="12700" cap="flat" cmpd="sng" algn="ctr">
                      <a:solidFill>
                        <a:srgbClr val="000000"/>
                      </a:solidFill>
                      <a:prstDash val="solid"/>
                      <a:round/>
                      <a:headEnd type="none" w="med" len="med"/>
                      <a:tailEnd type="none" w="med" len="med"/>
                    </a:lnB>
                  </a:tcPr>
                </a:tc>
              </a:tr>
              <a:tr h="394015">
                <a:tc gridSpan="2">
                  <a:txBody>
                    <a:bodyPr/>
                    <a:lstStyle/>
                    <a:p>
                      <a:pPr marL="0" marR="0" algn="ctr">
                        <a:spcBef>
                          <a:spcPts val="0"/>
                        </a:spcBef>
                        <a:spcAft>
                          <a:spcPts val="0"/>
                        </a:spcAft>
                      </a:pPr>
                      <a:r>
                        <a:rPr lang="en-US" sz="1050" b="1" dirty="0" err="1">
                          <a:latin typeface="Arial"/>
                          <a:ea typeface="Times New Roman"/>
                          <a:cs typeface="Times New Roman"/>
                        </a:rPr>
                        <a:t>Klausul</a:t>
                      </a:r>
                      <a:r>
                        <a:rPr lang="en-US" sz="1050" b="1" dirty="0">
                          <a:latin typeface="Arial"/>
                          <a:ea typeface="Times New Roman"/>
                          <a:cs typeface="Times New Roman"/>
                        </a:rPr>
                        <a:t> </a:t>
                      </a:r>
                      <a:r>
                        <a:rPr lang="en-US" sz="1050" b="1" dirty="0" err="1">
                          <a:latin typeface="Arial"/>
                          <a:ea typeface="Times New Roman"/>
                          <a:cs typeface="Times New Roman"/>
                        </a:rPr>
                        <a:t>Standar</a:t>
                      </a:r>
                      <a:r>
                        <a:rPr lang="en-US" sz="1050" b="1" dirty="0">
                          <a:latin typeface="Arial"/>
                          <a:ea typeface="Times New Roman"/>
                          <a:cs typeface="Times New Roman"/>
                        </a:rPr>
                        <a:t>  ISO 9001:2015</a:t>
                      </a:r>
                      <a:endParaRPr lang="en-US" sz="105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endParaRPr lang="en-US"/>
                    </a:p>
                  </a:txBody>
                  <a:tcPr/>
                </a:tc>
                <a:tc>
                  <a:txBody>
                    <a:bodyPr/>
                    <a:lstStyle/>
                    <a:p>
                      <a:pPr marL="0" marR="0" algn="ctr">
                        <a:spcBef>
                          <a:spcPts val="0"/>
                        </a:spcBef>
                        <a:spcAft>
                          <a:spcPts val="0"/>
                        </a:spcAft>
                      </a:pPr>
                      <a:r>
                        <a:rPr lang="en-US" sz="1050" b="1" dirty="0">
                          <a:latin typeface="Arial"/>
                          <a:ea typeface="Times New Roman"/>
                          <a:cs typeface="Times New Roman"/>
                        </a:rPr>
                        <a:t>R&amp;D</a:t>
                      </a:r>
                      <a:endParaRPr lang="en-US" sz="105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050" b="1" dirty="0">
                          <a:latin typeface="Arial"/>
                          <a:ea typeface="Times New Roman"/>
                          <a:cs typeface="Times New Roman"/>
                        </a:rPr>
                        <a:t>MKT</a:t>
                      </a:r>
                      <a:endParaRPr lang="en-US" sz="105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050" b="1" dirty="0">
                          <a:latin typeface="Arial"/>
                          <a:ea typeface="Times New Roman"/>
                          <a:cs typeface="Times New Roman"/>
                        </a:rPr>
                        <a:t>PPIC</a:t>
                      </a:r>
                      <a:endParaRPr lang="en-US" sz="105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050" b="1" dirty="0">
                          <a:latin typeface="Arial"/>
                          <a:ea typeface="Times New Roman"/>
                          <a:cs typeface="Times New Roman"/>
                        </a:rPr>
                        <a:t>QC</a:t>
                      </a:r>
                      <a:endParaRPr lang="en-US" sz="105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050" b="1" dirty="0">
                          <a:latin typeface="Arial"/>
                          <a:ea typeface="Times New Roman"/>
                          <a:cs typeface="Times New Roman"/>
                        </a:rPr>
                        <a:t>PRD Steel</a:t>
                      </a:r>
                      <a:endParaRPr lang="en-US" sz="105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050" b="1" dirty="0">
                          <a:latin typeface="Arial"/>
                          <a:ea typeface="Times New Roman"/>
                          <a:cs typeface="Times New Roman"/>
                        </a:rPr>
                        <a:t>PRD NSB</a:t>
                      </a:r>
                      <a:endParaRPr lang="en-US" sz="105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050" b="1" dirty="0">
                          <a:latin typeface="Arial"/>
                          <a:ea typeface="Times New Roman"/>
                          <a:cs typeface="Times New Roman"/>
                        </a:rPr>
                        <a:t>HC&amp;GA</a:t>
                      </a:r>
                      <a:endParaRPr lang="en-US" sz="105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050" b="1" dirty="0">
                          <a:latin typeface="Arial"/>
                          <a:ea typeface="Times New Roman"/>
                          <a:cs typeface="Times New Roman"/>
                        </a:rPr>
                        <a:t>PCH</a:t>
                      </a:r>
                      <a:endParaRPr lang="en-US" sz="105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050" b="1" dirty="0">
                          <a:latin typeface="Arial"/>
                          <a:ea typeface="Times New Roman"/>
                          <a:cs typeface="Times New Roman"/>
                        </a:rPr>
                        <a:t>FNA</a:t>
                      </a:r>
                      <a:endParaRPr lang="en-US" sz="105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050" b="1" dirty="0">
                          <a:latin typeface="Arial"/>
                          <a:ea typeface="Times New Roman"/>
                          <a:cs typeface="Times New Roman"/>
                        </a:rPr>
                        <a:t>TOTAL</a:t>
                      </a:r>
                      <a:endParaRPr lang="en-US" sz="105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r>
              <a:tr h="360244">
                <a:tc gridSpan="2">
                  <a:txBody>
                    <a:bodyPr/>
                    <a:lstStyle/>
                    <a:p>
                      <a:pPr marL="0" marR="0">
                        <a:spcBef>
                          <a:spcPts val="0"/>
                        </a:spcBef>
                        <a:spcAft>
                          <a:spcPts val="0"/>
                        </a:spcAft>
                      </a:pPr>
                      <a:r>
                        <a:rPr lang="en-US" sz="1100" b="1">
                          <a:latin typeface="Arial"/>
                          <a:ea typeface="Times New Roman"/>
                          <a:cs typeface="Times New Roman"/>
                        </a:rPr>
                        <a:t>5.3 Peran Organisasi, tanggung jawab dan otoritas</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endParaRPr lang="en-US"/>
                    </a:p>
                  </a:txBody>
                  <a:tcPr/>
                </a:tc>
                <a:tc>
                  <a:txBody>
                    <a:bodyPr/>
                    <a:lstStyle/>
                    <a:p>
                      <a:pPr marL="0" marR="0" algn="r">
                        <a:spcBef>
                          <a:spcPts val="0"/>
                        </a:spcBef>
                        <a:spcAft>
                          <a:spcPts val="0"/>
                        </a:spcAft>
                      </a:pPr>
                      <a:r>
                        <a:rPr lang="en-US" sz="1100">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1100" b="1">
                          <a:latin typeface="Arial"/>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1100" b="1">
                          <a:latin typeface="Arial"/>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1100" b="1">
                          <a:latin typeface="Arial"/>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1100" b="1">
                          <a:latin typeface="Arial"/>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dirty="0">
                          <a:latin typeface="Arial"/>
                          <a:ea typeface="Times New Roman"/>
                          <a:cs typeface="Times New Roman"/>
                        </a:rPr>
                        <a:t>3</a:t>
                      </a:r>
                      <a:endParaRPr lang="en-US" sz="110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22353">
                <a:tc gridSpan="2">
                  <a:txBody>
                    <a:bodyPr/>
                    <a:lstStyle/>
                    <a:p>
                      <a:pPr marL="0" marR="0">
                        <a:spcBef>
                          <a:spcPts val="0"/>
                        </a:spcBef>
                        <a:spcAft>
                          <a:spcPts val="0"/>
                        </a:spcAft>
                      </a:pPr>
                      <a:r>
                        <a:rPr lang="en-US" sz="1100" b="1">
                          <a:latin typeface="Arial"/>
                          <a:ea typeface="Times New Roman"/>
                          <a:cs typeface="Times New Roman"/>
                        </a:rPr>
                        <a:t>6.1 Tindakan untuk menangani risiko dan peluang                                  </a:t>
                      </a:r>
                      <a:r>
                        <a:rPr lang="en-US" sz="1100" i="1">
                          <a:latin typeface="Arial"/>
                          <a:ea typeface="Times New Roman"/>
                          <a:cs typeface="Times New Roman"/>
                        </a:rPr>
                        <a:t>Action to address risks and opportunities</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100" b="1" dirty="0">
                          <a:latin typeface="Arial"/>
                          <a:ea typeface="Times New Roman"/>
                          <a:cs typeface="Times New Roman"/>
                        </a:rPr>
                        <a:t>9</a:t>
                      </a:r>
                      <a:endParaRPr lang="en-US" sz="110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25153">
                <a:tc gridSpan="2">
                  <a:txBody>
                    <a:bodyPr/>
                    <a:lstStyle/>
                    <a:p>
                      <a:pPr marL="0" marR="0">
                        <a:spcBef>
                          <a:spcPts val="0"/>
                        </a:spcBef>
                        <a:spcAft>
                          <a:spcPts val="0"/>
                        </a:spcAft>
                      </a:pPr>
                      <a:r>
                        <a:rPr lang="en-US" sz="1100" b="1">
                          <a:latin typeface="Arial"/>
                          <a:ea typeface="Times New Roman"/>
                          <a:cs typeface="Times New Roman"/>
                        </a:rPr>
                        <a:t>7.1.4 Lingkungan untuk pengoperasian proses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endParaRPr lang="en-US"/>
                    </a:p>
                  </a:txBody>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dirty="0">
                          <a:latin typeface="Arial"/>
                          <a:ea typeface="Times New Roman"/>
                          <a:cs typeface="Times New Roman"/>
                        </a:rPr>
                        <a:t>2</a:t>
                      </a:r>
                      <a:endParaRPr lang="en-US" sz="110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153">
                <a:tc gridSpan="2">
                  <a:txBody>
                    <a:bodyPr/>
                    <a:lstStyle/>
                    <a:p>
                      <a:pPr marL="0" marR="0">
                        <a:spcBef>
                          <a:spcPts val="0"/>
                        </a:spcBef>
                        <a:spcAft>
                          <a:spcPts val="0"/>
                        </a:spcAft>
                      </a:pPr>
                      <a:r>
                        <a:rPr lang="en-US" sz="1100" b="1">
                          <a:latin typeface="Arial"/>
                          <a:ea typeface="Times New Roman"/>
                          <a:cs typeface="Times New Roman"/>
                        </a:rPr>
                        <a:t>7.1.5.2 Ketelusuran Pengukuran</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endParaRPr lang="en-US"/>
                    </a:p>
                  </a:txBody>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dirty="0">
                          <a:latin typeface="Arial"/>
                          <a:ea typeface="Times New Roman"/>
                          <a:cs typeface="Times New Roman"/>
                        </a:rPr>
                        <a:t>1</a:t>
                      </a:r>
                      <a:endParaRPr lang="en-US" sz="110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42232">
                <a:tc gridSpan="2">
                  <a:txBody>
                    <a:bodyPr/>
                    <a:lstStyle/>
                    <a:p>
                      <a:pPr marL="0" marR="0">
                        <a:spcBef>
                          <a:spcPts val="0"/>
                        </a:spcBef>
                        <a:spcAft>
                          <a:spcPts val="0"/>
                        </a:spcAft>
                      </a:pPr>
                      <a:r>
                        <a:rPr lang="en-US" sz="1100" b="1">
                          <a:latin typeface="Arial"/>
                          <a:ea typeface="Times New Roman"/>
                          <a:cs typeface="Times New Roman"/>
                        </a:rPr>
                        <a:t>7.2 Kompetensi                                                          </a:t>
                      </a:r>
                      <a:r>
                        <a:rPr lang="en-US" sz="1100" i="1">
                          <a:latin typeface="Arial"/>
                          <a:ea typeface="Times New Roman"/>
                          <a:cs typeface="Times New Roman"/>
                        </a:rPr>
                        <a:t>Competence</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endParaRPr lang="en-US"/>
                    </a:p>
                  </a:txBody>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dirty="0">
                          <a:latin typeface="Arial"/>
                          <a:ea typeface="Times New Roman"/>
                          <a:cs typeface="Times New Roman"/>
                        </a:rPr>
                        <a:t>1</a:t>
                      </a:r>
                      <a:endParaRPr lang="en-US" sz="110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22353">
                <a:tc gridSpan="2">
                  <a:txBody>
                    <a:bodyPr/>
                    <a:lstStyle/>
                    <a:p>
                      <a:pPr marL="0" marR="0">
                        <a:spcBef>
                          <a:spcPts val="0"/>
                        </a:spcBef>
                        <a:spcAft>
                          <a:spcPts val="0"/>
                        </a:spcAft>
                      </a:pPr>
                      <a:r>
                        <a:rPr lang="en-US" sz="1100" b="1" dirty="0">
                          <a:latin typeface="Arial"/>
                          <a:ea typeface="Times New Roman"/>
                          <a:cs typeface="Times New Roman"/>
                        </a:rPr>
                        <a:t>8.1 </a:t>
                      </a:r>
                      <a:r>
                        <a:rPr lang="en-US" sz="1100" b="1" dirty="0" err="1">
                          <a:latin typeface="Arial"/>
                          <a:ea typeface="Times New Roman"/>
                          <a:cs typeface="Times New Roman"/>
                        </a:rPr>
                        <a:t>Perencanaan</a:t>
                      </a:r>
                      <a:r>
                        <a:rPr lang="en-US" sz="1100" b="1" dirty="0">
                          <a:latin typeface="Arial"/>
                          <a:ea typeface="Times New Roman"/>
                          <a:cs typeface="Times New Roman"/>
                        </a:rPr>
                        <a:t> </a:t>
                      </a:r>
                      <a:r>
                        <a:rPr lang="en-US" sz="1100" b="1" dirty="0" err="1">
                          <a:latin typeface="Arial"/>
                          <a:ea typeface="Times New Roman"/>
                          <a:cs typeface="Times New Roman"/>
                        </a:rPr>
                        <a:t>dan</a:t>
                      </a:r>
                      <a:r>
                        <a:rPr lang="en-US" sz="1100" b="1" dirty="0">
                          <a:latin typeface="Arial"/>
                          <a:ea typeface="Times New Roman"/>
                          <a:cs typeface="Times New Roman"/>
                        </a:rPr>
                        <a:t> </a:t>
                      </a:r>
                      <a:r>
                        <a:rPr lang="en-US" sz="1100" b="1" dirty="0" err="1">
                          <a:latin typeface="Arial"/>
                          <a:ea typeface="Times New Roman"/>
                          <a:cs typeface="Times New Roman"/>
                        </a:rPr>
                        <a:t>pengendalian</a:t>
                      </a:r>
                      <a:r>
                        <a:rPr lang="en-US" sz="1100" b="1" dirty="0">
                          <a:latin typeface="Arial"/>
                          <a:ea typeface="Times New Roman"/>
                          <a:cs typeface="Times New Roman"/>
                        </a:rPr>
                        <a:t> </a:t>
                      </a:r>
                      <a:r>
                        <a:rPr lang="en-US" sz="1100" b="1" dirty="0" err="1">
                          <a:latin typeface="Arial"/>
                          <a:ea typeface="Times New Roman"/>
                          <a:cs typeface="Times New Roman"/>
                        </a:rPr>
                        <a:t>operasional</a:t>
                      </a:r>
                      <a:r>
                        <a:rPr lang="en-US" sz="1100" b="1" dirty="0">
                          <a:latin typeface="Arial"/>
                          <a:ea typeface="Times New Roman"/>
                          <a:cs typeface="Times New Roman"/>
                        </a:rPr>
                        <a:t>     </a:t>
                      </a:r>
                      <a:r>
                        <a:rPr lang="en-US" sz="1100" i="1" dirty="0">
                          <a:latin typeface="Arial"/>
                          <a:ea typeface="Times New Roman"/>
                          <a:cs typeface="Times New Roman"/>
                        </a:rPr>
                        <a:t>Operational planning </a:t>
                      </a:r>
                      <a:r>
                        <a:rPr lang="en-US" sz="1100" i="1">
                          <a:latin typeface="Arial"/>
                          <a:ea typeface="Times New Roman"/>
                          <a:cs typeface="Times New Roman"/>
                        </a:rPr>
                        <a:t>and </a:t>
                      </a:r>
                      <a:r>
                        <a:rPr lang="en-US" sz="1100" i="1" smtClean="0">
                          <a:latin typeface="Arial"/>
                          <a:ea typeface="Times New Roman"/>
                          <a:cs typeface="Times New Roman"/>
                        </a:rPr>
                        <a:t>control</a:t>
                      </a:r>
                      <a:endParaRPr lang="en-US" sz="110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2</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3</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4</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100" b="1" dirty="0">
                          <a:latin typeface="Arial"/>
                          <a:ea typeface="Times New Roman"/>
                          <a:cs typeface="Times New Roman"/>
                        </a:rPr>
                        <a:t>9</a:t>
                      </a:r>
                      <a:endParaRPr lang="en-US" sz="110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540365">
                <a:tc gridSpan="2">
                  <a:txBody>
                    <a:bodyPr/>
                    <a:lstStyle/>
                    <a:p>
                      <a:pPr marL="0" marR="0">
                        <a:spcBef>
                          <a:spcPts val="0"/>
                        </a:spcBef>
                        <a:spcAft>
                          <a:spcPts val="0"/>
                        </a:spcAft>
                      </a:pPr>
                      <a:r>
                        <a:rPr lang="en-US" sz="1100" b="1">
                          <a:latin typeface="Arial"/>
                          <a:ea typeface="Times New Roman"/>
                          <a:cs typeface="Times New Roman"/>
                        </a:rPr>
                        <a:t>8.4 Pengendalian produk dan layanan eksternal yang disediakan </a:t>
                      </a:r>
                      <a:r>
                        <a:rPr lang="en-US" sz="1100" i="1">
                          <a:latin typeface="Arial"/>
                          <a:ea typeface="Times New Roman"/>
                          <a:cs typeface="Times New Roman"/>
                        </a:rPr>
                        <a:t>Control of externally provided products and services</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endParaRPr lang="en-US"/>
                    </a:p>
                  </a:txBody>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dirty="0">
                          <a:latin typeface="Arial"/>
                          <a:ea typeface="Times New Roman"/>
                          <a:cs typeface="Times New Roman"/>
                        </a:rPr>
                        <a:t>1</a:t>
                      </a:r>
                      <a:endParaRPr lang="en-US" sz="110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153">
                <a:tc gridSpan="2">
                  <a:txBody>
                    <a:bodyPr/>
                    <a:lstStyle/>
                    <a:p>
                      <a:pPr marL="0" marR="0">
                        <a:spcBef>
                          <a:spcPts val="0"/>
                        </a:spcBef>
                        <a:spcAft>
                          <a:spcPts val="0"/>
                        </a:spcAft>
                      </a:pPr>
                      <a:r>
                        <a:rPr lang="en-US" sz="1100" b="1">
                          <a:latin typeface="Arial"/>
                          <a:ea typeface="Times New Roman"/>
                          <a:cs typeface="Times New Roman"/>
                        </a:rPr>
                        <a:t>8.4.2 Jenis dan tingkat pengendalian</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endParaRPr lang="en-US"/>
                    </a:p>
                  </a:txBody>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dirty="0">
                          <a:latin typeface="Arial"/>
                          <a:ea typeface="Times New Roman"/>
                          <a:cs typeface="Times New Roman"/>
                        </a:rPr>
                        <a:t>2</a:t>
                      </a:r>
                      <a:endParaRPr lang="en-US" sz="110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25153">
                <a:tc gridSpan="2">
                  <a:txBody>
                    <a:bodyPr/>
                    <a:lstStyle/>
                    <a:p>
                      <a:pPr marL="0" marR="0">
                        <a:spcBef>
                          <a:spcPts val="0"/>
                        </a:spcBef>
                        <a:spcAft>
                          <a:spcPts val="0"/>
                        </a:spcAft>
                      </a:pPr>
                      <a:r>
                        <a:rPr lang="en-US" sz="1100" b="1">
                          <a:latin typeface="Arial"/>
                          <a:ea typeface="Times New Roman"/>
                          <a:cs typeface="Times New Roman"/>
                        </a:rPr>
                        <a:t>8.4.3 Informasi untuk penyedia eksternal</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endParaRPr lang="en-US"/>
                    </a:p>
                  </a:txBody>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dirty="0">
                          <a:latin typeface="Arial"/>
                          <a:ea typeface="Times New Roman"/>
                          <a:cs typeface="Times New Roman"/>
                        </a:rPr>
                        <a:t>1</a:t>
                      </a:r>
                      <a:endParaRPr lang="en-US" sz="110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60244">
                <a:tc gridSpan="2">
                  <a:txBody>
                    <a:bodyPr/>
                    <a:lstStyle/>
                    <a:p>
                      <a:pPr marL="0" marR="0">
                        <a:spcBef>
                          <a:spcPts val="0"/>
                        </a:spcBef>
                        <a:spcAft>
                          <a:spcPts val="0"/>
                        </a:spcAft>
                      </a:pPr>
                      <a:r>
                        <a:rPr lang="en-US" sz="1100" b="1">
                          <a:latin typeface="Arial"/>
                          <a:ea typeface="Times New Roman"/>
                          <a:cs typeface="Times New Roman"/>
                        </a:rPr>
                        <a:t>8.5.1 Pengendalian produksi dan penyediaan layanan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endParaRPr lang="en-US"/>
                    </a:p>
                  </a:txBody>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2</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dirty="0">
                          <a:latin typeface="Arial"/>
                          <a:ea typeface="Times New Roman"/>
                          <a:cs typeface="Times New Roman"/>
                        </a:rPr>
                        <a:t>4</a:t>
                      </a:r>
                      <a:endParaRPr lang="en-US" sz="110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6410">
                <a:tc gridSpan="2">
                  <a:txBody>
                    <a:bodyPr/>
                    <a:lstStyle/>
                    <a:p>
                      <a:pPr marL="0" marR="0">
                        <a:spcBef>
                          <a:spcPts val="0"/>
                        </a:spcBef>
                        <a:spcAft>
                          <a:spcPts val="0"/>
                        </a:spcAft>
                      </a:pPr>
                      <a:r>
                        <a:rPr lang="en-US" sz="1100" b="1">
                          <a:latin typeface="Arial"/>
                          <a:ea typeface="Times New Roman"/>
                          <a:cs typeface="Times New Roman"/>
                        </a:rPr>
                        <a:t>8.5.4 Perlindungan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endParaRPr lang="en-US"/>
                    </a:p>
                  </a:txBody>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2</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dirty="0">
                          <a:latin typeface="Arial"/>
                          <a:ea typeface="Times New Roman"/>
                          <a:cs typeface="Times New Roman"/>
                        </a:rPr>
                        <a:t>2</a:t>
                      </a:r>
                      <a:endParaRPr lang="en-US" sz="1100" dirty="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36410">
                <a:tc gridSpan="2">
                  <a:txBody>
                    <a:bodyPr/>
                    <a:lstStyle/>
                    <a:p>
                      <a:pPr marL="0" marR="0" algn="ctr">
                        <a:spcBef>
                          <a:spcPts val="0"/>
                        </a:spcBef>
                        <a:spcAft>
                          <a:spcPts val="0"/>
                        </a:spcAft>
                      </a:pPr>
                      <a:r>
                        <a:rPr lang="en-US" sz="1100" b="1">
                          <a:solidFill>
                            <a:srgbClr val="000000"/>
                          </a:solidFill>
                          <a:latin typeface="Calibri"/>
                          <a:ea typeface="Times New Roman"/>
                          <a:cs typeface="Times New Roman"/>
                        </a:rPr>
                        <a:t>TOTAL</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endParaRPr lang="en-US"/>
                    </a:p>
                  </a:txBody>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1</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3</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6</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2</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6</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8</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5</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spcBef>
                          <a:spcPts val="0"/>
                        </a:spcBef>
                        <a:spcAft>
                          <a:spcPts val="0"/>
                        </a:spcAft>
                      </a:pPr>
                      <a:r>
                        <a:rPr lang="en-US" sz="1100">
                          <a:solidFill>
                            <a:srgbClr val="000000"/>
                          </a:solidFill>
                          <a:latin typeface="Calibri"/>
                          <a:ea typeface="Times New Roman"/>
                          <a:cs typeface="Times New Roman"/>
                        </a:rPr>
                        <a:t>3</a:t>
                      </a:r>
                      <a:endParaRPr lang="en-US" sz="1100">
                        <a:latin typeface="Arial Narrow"/>
                        <a:ea typeface="Times New Roman"/>
                        <a:cs typeface="Times New Roman"/>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dirty="0">
                          <a:solidFill>
                            <a:srgbClr val="000000"/>
                          </a:solidFill>
                          <a:latin typeface="Arial" pitchFamily="34" charset="0"/>
                          <a:ea typeface="Times New Roman"/>
                          <a:cs typeface="Arial" pitchFamily="34" charset="0"/>
                        </a:rPr>
                        <a:t>35</a:t>
                      </a:r>
                      <a:endParaRPr lang="en-US" sz="1100" b="1" dirty="0">
                        <a:latin typeface="Arial" pitchFamily="34" charset="0"/>
                        <a:ea typeface="Times New Roman"/>
                        <a:cs typeface="Arial" pitchFamily="34" charset="0"/>
                      </a:endParaRPr>
                    </a:p>
                  </a:txBody>
                  <a:tcPr marL="51009" marR="5100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5153">
                <a:tc>
                  <a:txBody>
                    <a:bodyPr/>
                    <a:lstStyle/>
                    <a:p>
                      <a:endParaRPr lang="en-US" sz="700">
                        <a:latin typeface="Times New Roman"/>
                      </a:endParaRPr>
                    </a:p>
                  </a:txBody>
                  <a:tcPr marL="51009" marR="51009"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sz="700">
                        <a:latin typeface="Times New Roman"/>
                      </a:endParaRPr>
                    </a:p>
                  </a:txBody>
                  <a:tcPr marL="51009" marR="51009"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sz="700">
                        <a:latin typeface="Times New Roman"/>
                      </a:endParaRPr>
                    </a:p>
                  </a:txBody>
                  <a:tcPr marL="51009" marR="51009"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sz="700">
                        <a:latin typeface="Times New Roman"/>
                      </a:endParaRPr>
                    </a:p>
                  </a:txBody>
                  <a:tcPr marL="51009" marR="51009"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sz="700">
                        <a:latin typeface="Times New Roman"/>
                      </a:endParaRPr>
                    </a:p>
                  </a:txBody>
                  <a:tcPr marL="51009" marR="51009"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sz="700">
                        <a:latin typeface="Times New Roman"/>
                      </a:endParaRPr>
                    </a:p>
                  </a:txBody>
                  <a:tcPr marL="51009" marR="51009"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sz="700">
                        <a:latin typeface="Times New Roman"/>
                      </a:endParaRPr>
                    </a:p>
                  </a:txBody>
                  <a:tcPr marL="51009" marR="51009"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sz="700">
                        <a:latin typeface="Times New Roman"/>
                      </a:endParaRPr>
                    </a:p>
                  </a:txBody>
                  <a:tcPr marL="51009" marR="51009"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sz="700">
                        <a:latin typeface="Times New Roman"/>
                      </a:endParaRPr>
                    </a:p>
                  </a:txBody>
                  <a:tcPr marL="51009" marR="51009"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sz="700">
                        <a:latin typeface="Times New Roman"/>
                      </a:endParaRPr>
                    </a:p>
                  </a:txBody>
                  <a:tcPr marL="51009" marR="51009"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sz="700">
                        <a:latin typeface="Times New Roman"/>
                      </a:endParaRPr>
                    </a:p>
                  </a:txBody>
                  <a:tcPr marL="51009" marR="51009"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sz="700" dirty="0">
                        <a:latin typeface="Times New Roman"/>
                      </a:endParaRPr>
                    </a:p>
                  </a:txBody>
                  <a:tcPr marL="51009" marR="51009" marT="0" marB="0" anchor="b">
                    <a:lnL>
                      <a:noFill/>
                    </a:lnL>
                    <a:lnR>
                      <a:noFill/>
                    </a:lnR>
                    <a:lnT w="12700" cap="flat" cmpd="sng" algn="ctr">
                      <a:solidFill>
                        <a:srgbClr val="000000"/>
                      </a:solidFill>
                      <a:prstDash val="solid"/>
                      <a:round/>
                      <a:headEnd type="none" w="med" len="med"/>
                      <a:tailEnd type="none" w="med" len="med"/>
                    </a:lnT>
                    <a:lnB>
                      <a:noFill/>
                    </a:lnB>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pPr lvl="0"/>
            <a:r>
              <a:rPr lang="en-US" sz="2700" b="1" dirty="0"/>
              <a:t>TEMUAN KETIDAKSESUAIAN MINOR PERSYARATAN ISO 9001:2015 DAN </a:t>
            </a:r>
            <a:r>
              <a:rPr lang="en-US" sz="2700" b="1" dirty="0" smtClean="0"/>
              <a:t>AREA</a:t>
            </a:r>
            <a:endParaRPr lang="en-US" dirty="0"/>
          </a:p>
        </p:txBody>
      </p:sp>
      <p:graphicFrame>
        <p:nvGraphicFramePr>
          <p:cNvPr id="4" name="Table 3"/>
          <p:cNvGraphicFramePr>
            <a:graphicFrameLocks noGrp="1"/>
          </p:cNvGraphicFramePr>
          <p:nvPr/>
        </p:nvGraphicFramePr>
        <p:xfrm>
          <a:off x="609596" y="1295401"/>
          <a:ext cx="7924804" cy="5403329"/>
        </p:xfrm>
        <a:graphic>
          <a:graphicData uri="http://schemas.openxmlformats.org/drawingml/2006/table">
            <a:tbl>
              <a:tblPr/>
              <a:tblGrid>
                <a:gridCol w="2792250"/>
                <a:gridCol w="103354"/>
                <a:gridCol w="736444"/>
                <a:gridCol w="301246"/>
                <a:gridCol w="301246"/>
                <a:gridCol w="301246"/>
                <a:gridCol w="3270889"/>
                <a:gridCol w="118129"/>
              </a:tblGrid>
              <a:tr h="321420">
                <a:tc rowSpan="2" gridSpan="2">
                  <a:txBody>
                    <a:bodyPr/>
                    <a:lstStyle/>
                    <a:p>
                      <a:pPr marL="0" marR="0" algn="ctr">
                        <a:spcBef>
                          <a:spcPts val="0"/>
                        </a:spcBef>
                        <a:spcAft>
                          <a:spcPts val="0"/>
                        </a:spcAft>
                      </a:pPr>
                      <a:r>
                        <a:rPr lang="en-US" sz="1100" b="1" dirty="0">
                          <a:latin typeface="Arial"/>
                          <a:ea typeface="Times New Roman"/>
                          <a:cs typeface="Times New Roman"/>
                        </a:rPr>
                        <a:t>KLAUSUL STANDAR  ISO 9001:2015</a:t>
                      </a:r>
                      <a:endParaRPr lang="en-US" sz="1100" dirty="0">
                        <a:latin typeface="Arial Narrow"/>
                        <a:ea typeface="Times New Roman"/>
                        <a:cs typeface="Times New Roman"/>
                      </a:endParaRPr>
                    </a:p>
                  </a:txBody>
                  <a:tcPr marL="38415" marR="384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rowSpan="2" hMerge="1">
                  <a:txBody>
                    <a:bodyPr/>
                    <a:lstStyle/>
                    <a:p>
                      <a:endParaRPr lang="en-US"/>
                    </a:p>
                  </a:txBody>
                  <a:tcPr/>
                </a:tc>
                <a:tc rowSpan="2">
                  <a:txBody>
                    <a:bodyPr/>
                    <a:lstStyle/>
                    <a:p>
                      <a:pPr marL="0" marR="0" algn="ctr">
                        <a:spcBef>
                          <a:spcPts val="0"/>
                        </a:spcBef>
                        <a:spcAft>
                          <a:spcPts val="0"/>
                        </a:spcAft>
                      </a:pPr>
                      <a:r>
                        <a:rPr lang="en-US" sz="1100" b="1" dirty="0">
                          <a:solidFill>
                            <a:srgbClr val="000000"/>
                          </a:solidFill>
                          <a:latin typeface="Calibri"/>
                          <a:ea typeface="Times New Roman"/>
                          <a:cs typeface="Times New Roman"/>
                        </a:rPr>
                        <a:t>AREA AUDIT</a:t>
                      </a:r>
                      <a:endParaRPr lang="en-US" sz="1100" dirty="0">
                        <a:latin typeface="Arial Narrow"/>
                        <a:ea typeface="Times New Roman"/>
                        <a:cs typeface="Times New Roman"/>
                      </a:endParaRPr>
                    </a:p>
                  </a:txBody>
                  <a:tcPr marL="38415" marR="384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gridSpan="3">
                  <a:txBody>
                    <a:bodyPr/>
                    <a:lstStyle/>
                    <a:p>
                      <a:pPr marL="0" marR="0" algn="ctr">
                        <a:spcBef>
                          <a:spcPts val="0"/>
                        </a:spcBef>
                        <a:spcAft>
                          <a:spcPts val="0"/>
                        </a:spcAft>
                      </a:pPr>
                      <a:r>
                        <a:rPr lang="en-US" sz="1100" b="1" dirty="0">
                          <a:solidFill>
                            <a:srgbClr val="000000"/>
                          </a:solidFill>
                          <a:latin typeface="Calibri"/>
                          <a:ea typeface="Times New Roman"/>
                          <a:cs typeface="Times New Roman"/>
                        </a:rPr>
                        <a:t>STATUS TEMUAN</a:t>
                      </a:r>
                      <a:endParaRPr lang="en-US" sz="1100" dirty="0">
                        <a:latin typeface="Arial Narrow"/>
                        <a:ea typeface="Times New Roman"/>
                        <a:cs typeface="Times New Roman"/>
                      </a:endParaRPr>
                    </a:p>
                  </a:txBody>
                  <a:tcPr marL="38415" marR="384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endParaRPr lang="en-US"/>
                    </a:p>
                  </a:txBody>
                  <a:tcPr/>
                </a:tc>
                <a:tc hMerge="1">
                  <a:txBody>
                    <a:bodyPr/>
                    <a:lstStyle/>
                    <a:p>
                      <a:endParaRPr lang="en-US"/>
                    </a:p>
                  </a:txBody>
                  <a:tcPr/>
                </a:tc>
                <a:tc rowSpan="2">
                  <a:txBody>
                    <a:bodyPr/>
                    <a:lstStyle/>
                    <a:p>
                      <a:pPr marL="0" marR="0" algn="ctr">
                        <a:spcBef>
                          <a:spcPts val="0"/>
                        </a:spcBef>
                        <a:spcAft>
                          <a:spcPts val="0"/>
                        </a:spcAft>
                      </a:pPr>
                      <a:r>
                        <a:rPr lang="en-US" sz="1100" b="1">
                          <a:solidFill>
                            <a:srgbClr val="000000"/>
                          </a:solidFill>
                          <a:latin typeface="Calibri"/>
                          <a:ea typeface="Times New Roman"/>
                          <a:cs typeface="Times New Roman"/>
                        </a:rPr>
                        <a:t>RINGKASAN TEMUAN AUDIT</a:t>
                      </a:r>
                      <a:endParaRPr lang="en-US" sz="1100">
                        <a:latin typeface="Arial Narrow"/>
                        <a:ea typeface="Times New Roman"/>
                        <a:cs typeface="Times New Roman"/>
                      </a:endParaRPr>
                    </a:p>
                  </a:txBody>
                  <a:tcPr marL="38415" marR="384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endParaRPr lang="en-US" sz="600">
                        <a:latin typeface="Times New Roman"/>
                      </a:endParaRPr>
                    </a:p>
                  </a:txBody>
                  <a:tcPr marL="38415" marR="38415" marT="0" marB="0" anchor="b">
                    <a:lnL w="12700" cap="flat" cmpd="sng" algn="ctr">
                      <a:solidFill>
                        <a:srgbClr val="000000"/>
                      </a:solidFill>
                      <a:prstDash val="solid"/>
                      <a:round/>
                      <a:headEnd type="none" w="med" len="med"/>
                      <a:tailEnd type="none" w="med" len="med"/>
                    </a:lnL>
                    <a:lnR>
                      <a:noFill/>
                    </a:lnR>
                    <a:lnT>
                      <a:noFill/>
                    </a:lnT>
                    <a:lnB>
                      <a:noFill/>
                    </a:lnB>
                  </a:tcPr>
                </a:tc>
              </a:tr>
              <a:tr h="189607">
                <a:tc gridSpan="2" vMerge="1">
                  <a:txBody>
                    <a:bodyPr/>
                    <a:lstStyle/>
                    <a:p>
                      <a:endParaRPr lang="en-US"/>
                    </a:p>
                  </a:txBody>
                  <a:tcPr/>
                </a:tc>
                <a:tc hMerge="1" vMerge="1">
                  <a:txBody>
                    <a:bodyPr/>
                    <a:lstStyle/>
                    <a:p>
                      <a:endParaRPr lang="en-US"/>
                    </a:p>
                  </a:txBody>
                  <a:tcPr/>
                </a:tc>
                <a:tc vMerge="1">
                  <a:txBody>
                    <a:bodyPr/>
                    <a:lstStyle/>
                    <a:p>
                      <a:endParaRPr lang="en-US"/>
                    </a:p>
                  </a:txBody>
                  <a:tcPr/>
                </a:tc>
                <a:tc>
                  <a:txBody>
                    <a:bodyPr/>
                    <a:lstStyle/>
                    <a:p>
                      <a:pPr marL="0" marR="0" algn="ctr">
                        <a:spcBef>
                          <a:spcPts val="0"/>
                        </a:spcBef>
                        <a:spcAft>
                          <a:spcPts val="0"/>
                        </a:spcAft>
                      </a:pPr>
                      <a:r>
                        <a:rPr lang="en-US" sz="1100" b="1" dirty="0">
                          <a:solidFill>
                            <a:srgbClr val="000000"/>
                          </a:solidFill>
                          <a:latin typeface="Calibri"/>
                          <a:ea typeface="Times New Roman"/>
                          <a:cs typeface="Times New Roman"/>
                        </a:rPr>
                        <a:t>Ma</a:t>
                      </a:r>
                      <a:endParaRPr lang="en-US" sz="1100" dirty="0">
                        <a:latin typeface="Arial Narrow"/>
                        <a:ea typeface="Times New Roman"/>
                        <a:cs typeface="Times New Roman"/>
                      </a:endParaRPr>
                    </a:p>
                  </a:txBody>
                  <a:tcPr marL="38415" marR="384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100" b="1" dirty="0">
                          <a:solidFill>
                            <a:srgbClr val="000000"/>
                          </a:solidFill>
                          <a:latin typeface="Calibri"/>
                          <a:ea typeface="Times New Roman"/>
                          <a:cs typeface="Times New Roman"/>
                        </a:rPr>
                        <a:t>Mi</a:t>
                      </a:r>
                      <a:endParaRPr lang="en-US" sz="1100" dirty="0">
                        <a:latin typeface="Arial Narrow"/>
                        <a:ea typeface="Times New Roman"/>
                        <a:cs typeface="Times New Roman"/>
                      </a:endParaRPr>
                    </a:p>
                  </a:txBody>
                  <a:tcPr marL="38415" marR="384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a:txBody>
                    <a:bodyPr/>
                    <a:lstStyle/>
                    <a:p>
                      <a:pPr marL="0" marR="0" algn="ctr">
                        <a:spcBef>
                          <a:spcPts val="0"/>
                        </a:spcBef>
                        <a:spcAft>
                          <a:spcPts val="0"/>
                        </a:spcAft>
                      </a:pPr>
                      <a:r>
                        <a:rPr lang="en-US" sz="1100" b="1" dirty="0">
                          <a:solidFill>
                            <a:srgbClr val="000000"/>
                          </a:solidFill>
                          <a:latin typeface="Calibri"/>
                          <a:ea typeface="Times New Roman"/>
                          <a:cs typeface="Times New Roman"/>
                        </a:rPr>
                        <a:t>P</a:t>
                      </a:r>
                      <a:endParaRPr lang="en-US" sz="1100" dirty="0">
                        <a:latin typeface="Arial Narrow"/>
                        <a:ea typeface="Times New Roman"/>
                        <a:cs typeface="Times New Roman"/>
                      </a:endParaRPr>
                    </a:p>
                  </a:txBody>
                  <a:tcPr marL="38415" marR="384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vMerge="1">
                  <a:txBody>
                    <a:bodyPr/>
                    <a:lstStyle/>
                    <a:p>
                      <a:endParaRPr lang="en-US"/>
                    </a:p>
                  </a:txBody>
                  <a:tcPr/>
                </a:tc>
                <a:tc>
                  <a:txBody>
                    <a:bodyPr/>
                    <a:lstStyle/>
                    <a:p>
                      <a:endParaRPr lang="en-US" sz="600">
                        <a:latin typeface="Times New Roman"/>
                      </a:endParaRPr>
                    </a:p>
                  </a:txBody>
                  <a:tcPr marL="38415" marR="38415" marT="0" marB="0" anchor="b">
                    <a:lnL w="12700" cap="flat" cmpd="sng" algn="ctr">
                      <a:solidFill>
                        <a:srgbClr val="000000"/>
                      </a:solidFill>
                      <a:prstDash val="solid"/>
                      <a:round/>
                      <a:headEnd type="none" w="med" len="med"/>
                      <a:tailEnd type="none" w="med" len="med"/>
                    </a:lnL>
                    <a:lnR>
                      <a:noFill/>
                    </a:lnR>
                    <a:lnT>
                      <a:noFill/>
                    </a:lnT>
                    <a:lnB>
                      <a:noFill/>
                    </a:lnB>
                  </a:tcPr>
                </a:tc>
              </a:tr>
              <a:tr h="1534373">
                <a:tc gridSpan="2">
                  <a:txBody>
                    <a:bodyPr/>
                    <a:lstStyle/>
                    <a:p>
                      <a:pPr marL="0" marR="0">
                        <a:spcBef>
                          <a:spcPts val="0"/>
                        </a:spcBef>
                        <a:spcAft>
                          <a:spcPts val="0"/>
                        </a:spcAft>
                      </a:pPr>
                      <a:r>
                        <a:rPr lang="en-US" sz="1100" b="1" dirty="0">
                          <a:latin typeface="Arial"/>
                          <a:ea typeface="Times New Roman"/>
                          <a:cs typeface="Times New Roman"/>
                        </a:rPr>
                        <a:t>6.1 </a:t>
                      </a:r>
                      <a:r>
                        <a:rPr lang="en-US" sz="1100" b="1" dirty="0" err="1">
                          <a:latin typeface="Arial"/>
                          <a:ea typeface="Times New Roman"/>
                          <a:cs typeface="Times New Roman"/>
                        </a:rPr>
                        <a:t>Tindakan</a:t>
                      </a:r>
                      <a:r>
                        <a:rPr lang="en-US" sz="1100" b="1" dirty="0">
                          <a:latin typeface="Arial"/>
                          <a:ea typeface="Times New Roman"/>
                          <a:cs typeface="Times New Roman"/>
                        </a:rPr>
                        <a:t> </a:t>
                      </a:r>
                      <a:r>
                        <a:rPr lang="en-US" sz="1100" b="1" dirty="0" err="1">
                          <a:latin typeface="Arial"/>
                          <a:ea typeface="Times New Roman"/>
                          <a:cs typeface="Times New Roman"/>
                        </a:rPr>
                        <a:t>untuk</a:t>
                      </a:r>
                      <a:r>
                        <a:rPr lang="en-US" sz="1100" b="1" dirty="0">
                          <a:latin typeface="Arial"/>
                          <a:ea typeface="Times New Roman"/>
                          <a:cs typeface="Times New Roman"/>
                        </a:rPr>
                        <a:t> </a:t>
                      </a:r>
                      <a:r>
                        <a:rPr lang="en-US" sz="1100" b="1" dirty="0" err="1">
                          <a:latin typeface="Arial"/>
                          <a:ea typeface="Times New Roman"/>
                          <a:cs typeface="Times New Roman"/>
                        </a:rPr>
                        <a:t>menangani</a:t>
                      </a:r>
                      <a:r>
                        <a:rPr lang="en-US" sz="1100" b="1" dirty="0">
                          <a:latin typeface="Arial"/>
                          <a:ea typeface="Times New Roman"/>
                          <a:cs typeface="Times New Roman"/>
                        </a:rPr>
                        <a:t> </a:t>
                      </a:r>
                      <a:r>
                        <a:rPr lang="en-US" sz="1100" b="1" dirty="0" err="1">
                          <a:latin typeface="Arial"/>
                          <a:ea typeface="Times New Roman"/>
                          <a:cs typeface="Times New Roman"/>
                        </a:rPr>
                        <a:t>risiko</a:t>
                      </a:r>
                      <a:r>
                        <a:rPr lang="en-US" sz="1100" b="1" dirty="0">
                          <a:latin typeface="Arial"/>
                          <a:ea typeface="Times New Roman"/>
                          <a:cs typeface="Times New Roman"/>
                        </a:rPr>
                        <a:t> </a:t>
                      </a:r>
                      <a:r>
                        <a:rPr lang="en-US" sz="1100" b="1" dirty="0" err="1">
                          <a:latin typeface="Arial"/>
                          <a:ea typeface="Times New Roman"/>
                          <a:cs typeface="Times New Roman"/>
                        </a:rPr>
                        <a:t>dan</a:t>
                      </a:r>
                      <a:r>
                        <a:rPr lang="en-US" sz="1100" b="1" dirty="0">
                          <a:latin typeface="Arial"/>
                          <a:ea typeface="Times New Roman"/>
                          <a:cs typeface="Times New Roman"/>
                        </a:rPr>
                        <a:t> </a:t>
                      </a:r>
                      <a:r>
                        <a:rPr lang="en-US" sz="1100" b="1" dirty="0" err="1">
                          <a:latin typeface="Arial"/>
                          <a:ea typeface="Times New Roman"/>
                          <a:cs typeface="Times New Roman"/>
                        </a:rPr>
                        <a:t>peluang</a:t>
                      </a:r>
                      <a:r>
                        <a:rPr lang="en-US" sz="1100" b="1" dirty="0">
                          <a:latin typeface="Arial"/>
                          <a:ea typeface="Times New Roman"/>
                          <a:cs typeface="Times New Roman"/>
                        </a:rPr>
                        <a:t> ( </a:t>
                      </a:r>
                      <a:r>
                        <a:rPr lang="en-US" sz="1100" i="1" dirty="0">
                          <a:latin typeface="Arial"/>
                          <a:ea typeface="Times New Roman"/>
                          <a:cs typeface="Times New Roman"/>
                        </a:rPr>
                        <a:t>Action to address risks and opportunities</a:t>
                      </a:r>
                      <a:r>
                        <a:rPr lang="en-US" sz="1100" b="1" dirty="0">
                          <a:latin typeface="Arial"/>
                          <a:ea typeface="Times New Roman"/>
                          <a:cs typeface="Times New Roman"/>
                        </a:rPr>
                        <a:t> )                                 </a:t>
                      </a:r>
                      <a:endParaRPr lang="en-US" sz="1100" dirty="0">
                        <a:latin typeface="Arial Narrow"/>
                        <a:ea typeface="Times New Roman"/>
                        <a:cs typeface="Times New Roman"/>
                      </a:endParaRPr>
                    </a:p>
                  </a:txBody>
                  <a:tcPr marL="38415" marR="384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hMerge="1">
                  <a:txBody>
                    <a:bodyPr/>
                    <a:lstStyle/>
                    <a:p>
                      <a:endParaRPr lang="en-US"/>
                    </a:p>
                  </a:txBody>
                  <a:tcPr/>
                </a:tc>
                <a:tc>
                  <a:txBody>
                    <a:bodyPr/>
                    <a:lstStyle/>
                    <a:p>
                      <a:pPr marL="0" marR="0" algn="ctr">
                        <a:spcBef>
                          <a:spcPts val="0"/>
                        </a:spcBef>
                        <a:spcAft>
                          <a:spcPts val="0"/>
                        </a:spcAft>
                      </a:pPr>
                      <a:r>
                        <a:rPr lang="en-US" sz="1100" b="1" dirty="0">
                          <a:solidFill>
                            <a:srgbClr val="000000"/>
                          </a:solidFill>
                          <a:latin typeface="Calibri"/>
                          <a:ea typeface="Times New Roman"/>
                          <a:cs typeface="Times New Roman"/>
                        </a:rPr>
                        <a:t>QC       HC&amp;GA    FNA      MKT   </a:t>
                      </a:r>
                      <a:r>
                        <a:rPr lang="en-US" sz="1100" b="1" dirty="0" smtClean="0">
                          <a:solidFill>
                            <a:srgbClr val="000000"/>
                          </a:solidFill>
                          <a:latin typeface="Calibri"/>
                          <a:ea typeface="Times New Roman"/>
                          <a:cs typeface="Times New Roman"/>
                        </a:rPr>
                        <a:t>   </a:t>
                      </a:r>
                      <a:r>
                        <a:rPr lang="en-US" sz="1100" b="1" dirty="0">
                          <a:solidFill>
                            <a:srgbClr val="000000"/>
                          </a:solidFill>
                          <a:latin typeface="Calibri"/>
                          <a:ea typeface="Times New Roman"/>
                          <a:cs typeface="Times New Roman"/>
                        </a:rPr>
                        <a:t>PCH          R&amp;D        PPIC           PRD STEEL   PRD NSB</a:t>
                      </a:r>
                      <a:endParaRPr lang="en-US" sz="1100" dirty="0">
                        <a:latin typeface="Arial Narrow"/>
                        <a:ea typeface="Times New Roman"/>
                        <a:cs typeface="Times New Roman"/>
                      </a:endParaRPr>
                    </a:p>
                  </a:txBody>
                  <a:tcPr marL="38415" marR="384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dirty="0">
                          <a:solidFill>
                            <a:srgbClr val="000000"/>
                          </a:solidFill>
                          <a:latin typeface="Calibri"/>
                          <a:ea typeface="Times New Roman"/>
                          <a:cs typeface="Times New Roman"/>
                        </a:rPr>
                        <a:t> </a:t>
                      </a:r>
                      <a:endParaRPr lang="en-US" sz="1100" dirty="0">
                        <a:latin typeface="Arial Narrow"/>
                        <a:ea typeface="Times New Roman"/>
                        <a:cs typeface="Times New Roman"/>
                      </a:endParaRPr>
                    </a:p>
                  </a:txBody>
                  <a:tcPr marL="38415" marR="3841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dirty="0">
                          <a:solidFill>
                            <a:srgbClr val="000000"/>
                          </a:solidFill>
                          <a:latin typeface="Arial"/>
                          <a:ea typeface="Times New Roman"/>
                          <a:cs typeface="Times New Roman"/>
                        </a:rPr>
                        <a:t>۷</a:t>
                      </a:r>
                      <a:endParaRPr lang="en-US" sz="1100" dirty="0">
                        <a:latin typeface="Arial Narrow"/>
                        <a:ea typeface="Times New Roman"/>
                        <a:cs typeface="Times New Roman"/>
                      </a:endParaRPr>
                    </a:p>
                  </a:txBody>
                  <a:tcPr marL="38415" marR="384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100" b="1">
                          <a:solidFill>
                            <a:srgbClr val="000000"/>
                          </a:solidFill>
                          <a:latin typeface="Arial"/>
                          <a:ea typeface="Times New Roman"/>
                          <a:cs typeface="Times New Roman"/>
                        </a:rPr>
                        <a:t> </a:t>
                      </a:r>
                      <a:endParaRPr lang="en-US" sz="1100">
                        <a:latin typeface="Arial Narrow"/>
                        <a:ea typeface="Times New Roman"/>
                        <a:cs typeface="Times New Roman"/>
                      </a:endParaRPr>
                    </a:p>
                  </a:txBody>
                  <a:tcPr marL="38415" marR="384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dirty="0" err="1">
                          <a:solidFill>
                            <a:srgbClr val="000000"/>
                          </a:solidFill>
                          <a:latin typeface="Arial"/>
                          <a:ea typeface="Times New Roman"/>
                          <a:cs typeface="Times New Roman"/>
                        </a:rPr>
                        <a:t>Sesuai</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dengan</a:t>
                      </a:r>
                      <a:r>
                        <a:rPr lang="en-US" sz="1100" dirty="0">
                          <a:solidFill>
                            <a:srgbClr val="000000"/>
                          </a:solidFill>
                          <a:latin typeface="Arial"/>
                          <a:ea typeface="Times New Roman"/>
                          <a:cs typeface="Times New Roman"/>
                        </a:rPr>
                        <a:t> SMM ISO 9001:2015 </a:t>
                      </a:r>
                      <a:r>
                        <a:rPr lang="en-US" sz="1100" dirty="0" err="1">
                          <a:solidFill>
                            <a:srgbClr val="000000"/>
                          </a:solidFill>
                          <a:latin typeface="Arial"/>
                          <a:ea typeface="Times New Roman"/>
                          <a:cs typeface="Times New Roman"/>
                        </a:rPr>
                        <a:t>dan</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Prosedur</a:t>
                      </a:r>
                      <a:r>
                        <a:rPr lang="en-US" sz="1100" dirty="0">
                          <a:solidFill>
                            <a:srgbClr val="000000"/>
                          </a:solidFill>
                          <a:latin typeface="Arial"/>
                          <a:ea typeface="Times New Roman"/>
                          <a:cs typeface="Times New Roman"/>
                        </a:rPr>
                        <a:t> MR.P.6. </a:t>
                      </a:r>
                      <a:r>
                        <a:rPr lang="en-US" sz="1100" dirty="0" err="1">
                          <a:solidFill>
                            <a:srgbClr val="000000"/>
                          </a:solidFill>
                          <a:latin typeface="Arial"/>
                          <a:ea typeface="Times New Roman"/>
                          <a:cs typeface="Times New Roman"/>
                        </a:rPr>
                        <a:t>Pengendalian</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Resiko</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dan</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Peluang</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poin</a:t>
                      </a:r>
                      <a:r>
                        <a:rPr lang="en-US" sz="1100" dirty="0">
                          <a:solidFill>
                            <a:srgbClr val="000000"/>
                          </a:solidFill>
                          <a:latin typeface="Arial"/>
                          <a:ea typeface="Times New Roman"/>
                          <a:cs typeface="Times New Roman"/>
                        </a:rPr>
                        <a:t> 6.5. </a:t>
                      </a:r>
                      <a:r>
                        <a:rPr lang="en-US" sz="1100" dirty="0" err="1">
                          <a:solidFill>
                            <a:srgbClr val="000000"/>
                          </a:solidFill>
                          <a:latin typeface="Arial"/>
                          <a:ea typeface="Times New Roman"/>
                          <a:cs typeface="Times New Roman"/>
                        </a:rPr>
                        <a:t>Evaluasi</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Resiko</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C.Setiap</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kepala</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bagian</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harus</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melakukan</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tinjauan</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ulang</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terhadap</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hasil</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penilaian</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bahaya</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resiko</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dengan</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ketentuan</a:t>
                      </a:r>
                      <a:r>
                        <a:rPr lang="en-US" sz="1100" dirty="0">
                          <a:solidFill>
                            <a:srgbClr val="000000"/>
                          </a:solidFill>
                          <a:latin typeface="Arial"/>
                          <a:ea typeface="Times New Roman"/>
                          <a:cs typeface="Times New Roman"/>
                        </a:rPr>
                        <a:t> 1. </a:t>
                      </a:r>
                      <a:r>
                        <a:rPr lang="en-US" sz="1100" dirty="0" err="1">
                          <a:solidFill>
                            <a:srgbClr val="000000"/>
                          </a:solidFill>
                          <a:latin typeface="Arial"/>
                          <a:ea typeface="Times New Roman"/>
                          <a:cs typeface="Times New Roman"/>
                        </a:rPr>
                        <a:t>Secara</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berkala</a:t>
                      </a:r>
                      <a:r>
                        <a:rPr lang="en-US" sz="1100" dirty="0">
                          <a:solidFill>
                            <a:srgbClr val="000000"/>
                          </a:solidFill>
                          <a:latin typeface="Arial"/>
                          <a:ea typeface="Times New Roman"/>
                          <a:cs typeface="Times New Roman"/>
                        </a:rPr>
                        <a:t> 6 </a:t>
                      </a:r>
                      <a:r>
                        <a:rPr lang="en-US" sz="1100" dirty="0" err="1">
                          <a:solidFill>
                            <a:srgbClr val="000000"/>
                          </a:solidFill>
                          <a:latin typeface="Arial"/>
                          <a:ea typeface="Times New Roman"/>
                          <a:cs typeface="Times New Roman"/>
                        </a:rPr>
                        <a:t>bulan</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untuk</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menjamin</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kesesuaianya</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dengan</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kondisi</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aktual</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proses</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Pada</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semua</a:t>
                      </a:r>
                      <a:r>
                        <a:rPr lang="en-US" sz="1100" dirty="0">
                          <a:solidFill>
                            <a:srgbClr val="000000"/>
                          </a:solidFill>
                          <a:latin typeface="Arial"/>
                          <a:ea typeface="Times New Roman"/>
                          <a:cs typeface="Times New Roman"/>
                        </a:rPr>
                        <a:t> area audit </a:t>
                      </a:r>
                      <a:r>
                        <a:rPr lang="en-US" sz="1100" dirty="0" err="1">
                          <a:solidFill>
                            <a:srgbClr val="000000"/>
                          </a:solidFill>
                          <a:latin typeface="Arial"/>
                          <a:ea typeface="Times New Roman"/>
                          <a:cs typeface="Times New Roman"/>
                        </a:rPr>
                        <a:t>belum</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ditemukan</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bukti</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bahwa</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dilakukan</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analisa</a:t>
                      </a:r>
                      <a:r>
                        <a:rPr lang="en-US" sz="1100" dirty="0">
                          <a:solidFill>
                            <a:srgbClr val="000000"/>
                          </a:solidFill>
                          <a:latin typeface="Arial"/>
                          <a:ea typeface="Times New Roman"/>
                          <a:cs typeface="Times New Roman"/>
                        </a:rPr>
                        <a:t> per 6 </a:t>
                      </a:r>
                      <a:r>
                        <a:rPr lang="en-US" sz="1100" dirty="0" err="1">
                          <a:solidFill>
                            <a:srgbClr val="000000"/>
                          </a:solidFill>
                          <a:latin typeface="Arial"/>
                          <a:ea typeface="Times New Roman"/>
                          <a:cs typeface="Times New Roman"/>
                        </a:rPr>
                        <a:t>bulan</a:t>
                      </a:r>
                      <a:r>
                        <a:rPr lang="en-US" sz="1100" dirty="0">
                          <a:solidFill>
                            <a:srgbClr val="000000"/>
                          </a:solidFill>
                          <a:latin typeface="Arial"/>
                          <a:ea typeface="Times New Roman"/>
                          <a:cs typeface="Times New Roman"/>
                        </a:rPr>
                        <a:t> </a:t>
                      </a:r>
                      <a:r>
                        <a:rPr lang="en-US" sz="1100" dirty="0" err="1">
                          <a:solidFill>
                            <a:srgbClr val="000000"/>
                          </a:solidFill>
                          <a:latin typeface="Arial"/>
                          <a:ea typeface="Times New Roman"/>
                          <a:cs typeface="Times New Roman"/>
                        </a:rPr>
                        <a:t>pada</a:t>
                      </a:r>
                      <a:r>
                        <a:rPr lang="en-US" sz="1100" dirty="0">
                          <a:solidFill>
                            <a:srgbClr val="000000"/>
                          </a:solidFill>
                          <a:latin typeface="Arial"/>
                          <a:ea typeface="Times New Roman"/>
                          <a:cs typeface="Times New Roman"/>
                        </a:rPr>
                        <a:t> semester ke-1 (</a:t>
                      </a:r>
                      <a:r>
                        <a:rPr lang="en-US" sz="1100" dirty="0" err="1">
                          <a:solidFill>
                            <a:srgbClr val="000000"/>
                          </a:solidFill>
                          <a:latin typeface="Arial"/>
                          <a:ea typeface="Times New Roman"/>
                          <a:cs typeface="Times New Roman"/>
                        </a:rPr>
                        <a:t>Juli</a:t>
                      </a:r>
                      <a:r>
                        <a:rPr lang="en-US" sz="1100" dirty="0">
                          <a:solidFill>
                            <a:srgbClr val="000000"/>
                          </a:solidFill>
                          <a:latin typeface="Arial"/>
                          <a:ea typeface="Times New Roman"/>
                          <a:cs typeface="Times New Roman"/>
                        </a:rPr>
                        <a:t> - Des 2019)</a:t>
                      </a:r>
                      <a:endParaRPr lang="en-US" sz="1100" dirty="0">
                        <a:latin typeface="Arial Narrow"/>
                        <a:ea typeface="Times New Roman"/>
                        <a:cs typeface="Times New Roman"/>
                      </a:endParaRPr>
                    </a:p>
                  </a:txBody>
                  <a:tcPr marL="38415" marR="384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dirty="0">
                        <a:latin typeface="Times New Roman"/>
                      </a:endParaRPr>
                    </a:p>
                  </a:txBody>
                  <a:tcPr marL="38415" marR="38415" marT="0" marB="0" anchor="b">
                    <a:lnL w="12700" cap="flat" cmpd="sng" algn="ctr">
                      <a:solidFill>
                        <a:srgbClr val="000000"/>
                      </a:solidFill>
                      <a:prstDash val="solid"/>
                      <a:round/>
                      <a:headEnd type="none" w="med" len="med"/>
                      <a:tailEnd type="none" w="med" len="med"/>
                    </a:lnL>
                    <a:lnR>
                      <a:noFill/>
                    </a:lnR>
                    <a:lnT>
                      <a:noFill/>
                    </a:lnT>
                    <a:lnB>
                      <a:noFill/>
                    </a:lnB>
                  </a:tcPr>
                </a:tc>
              </a:tr>
              <a:tr h="803550">
                <a:tc rowSpan="2" gridSpan="2">
                  <a:txBody>
                    <a:bodyPr/>
                    <a:lstStyle/>
                    <a:p>
                      <a:pPr marL="0" marR="0">
                        <a:spcBef>
                          <a:spcPts val="0"/>
                        </a:spcBef>
                        <a:spcAft>
                          <a:spcPts val="0"/>
                        </a:spcAft>
                      </a:pPr>
                      <a:r>
                        <a:rPr lang="en-US" sz="1100" b="1" dirty="0">
                          <a:latin typeface="Arial"/>
                          <a:ea typeface="Times New Roman"/>
                          <a:cs typeface="Times New Roman"/>
                        </a:rPr>
                        <a:t>8.1 </a:t>
                      </a:r>
                      <a:r>
                        <a:rPr lang="en-US" sz="1100" b="1" dirty="0" err="1">
                          <a:latin typeface="Arial"/>
                          <a:ea typeface="Times New Roman"/>
                          <a:cs typeface="Times New Roman"/>
                        </a:rPr>
                        <a:t>Perencanaan</a:t>
                      </a:r>
                      <a:r>
                        <a:rPr lang="en-US" sz="1100" b="1" dirty="0">
                          <a:latin typeface="Arial"/>
                          <a:ea typeface="Times New Roman"/>
                          <a:cs typeface="Times New Roman"/>
                        </a:rPr>
                        <a:t> </a:t>
                      </a:r>
                      <a:r>
                        <a:rPr lang="en-US" sz="1100" b="1" dirty="0" err="1">
                          <a:latin typeface="Arial"/>
                          <a:ea typeface="Times New Roman"/>
                          <a:cs typeface="Times New Roman"/>
                        </a:rPr>
                        <a:t>dan</a:t>
                      </a:r>
                      <a:r>
                        <a:rPr lang="en-US" sz="1100" b="1" dirty="0">
                          <a:latin typeface="Arial"/>
                          <a:ea typeface="Times New Roman"/>
                          <a:cs typeface="Times New Roman"/>
                        </a:rPr>
                        <a:t> </a:t>
                      </a:r>
                      <a:r>
                        <a:rPr lang="en-US" sz="1100" b="1" dirty="0" err="1">
                          <a:latin typeface="Arial"/>
                          <a:ea typeface="Times New Roman"/>
                          <a:cs typeface="Times New Roman"/>
                        </a:rPr>
                        <a:t>pengendalian</a:t>
                      </a:r>
                      <a:r>
                        <a:rPr lang="en-US" sz="1100" b="1" dirty="0">
                          <a:latin typeface="Arial"/>
                          <a:ea typeface="Times New Roman"/>
                          <a:cs typeface="Times New Roman"/>
                        </a:rPr>
                        <a:t> </a:t>
                      </a:r>
                      <a:r>
                        <a:rPr lang="en-US" sz="1100" b="1" dirty="0" err="1">
                          <a:latin typeface="Arial"/>
                          <a:ea typeface="Times New Roman"/>
                          <a:cs typeface="Times New Roman"/>
                        </a:rPr>
                        <a:t>operasional</a:t>
                      </a:r>
                      <a:r>
                        <a:rPr lang="en-US" sz="1100" b="1" dirty="0">
                          <a:latin typeface="Arial"/>
                          <a:ea typeface="Times New Roman"/>
                          <a:cs typeface="Times New Roman"/>
                        </a:rPr>
                        <a:t> ( </a:t>
                      </a:r>
                      <a:r>
                        <a:rPr lang="en-US" sz="1100" i="1" dirty="0">
                          <a:latin typeface="Arial"/>
                          <a:ea typeface="Times New Roman"/>
                          <a:cs typeface="Times New Roman"/>
                        </a:rPr>
                        <a:t>Operational planning and control</a:t>
                      </a:r>
                      <a:r>
                        <a:rPr lang="en-US" sz="1100" b="1" dirty="0">
                          <a:latin typeface="Arial"/>
                          <a:ea typeface="Times New Roman"/>
                          <a:cs typeface="Times New Roman"/>
                        </a:rPr>
                        <a:t> )    </a:t>
                      </a:r>
                      <a:endParaRPr lang="en-US" sz="1100" dirty="0">
                        <a:latin typeface="Arial Narrow"/>
                        <a:ea typeface="Times New Roman"/>
                        <a:cs typeface="Times New Roman"/>
                      </a:endParaRPr>
                    </a:p>
                  </a:txBody>
                  <a:tcPr marL="38415" marR="384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rowSpan="2" hMerge="1">
                  <a:txBody>
                    <a:bodyPr/>
                    <a:lstStyle/>
                    <a:p>
                      <a:endParaRPr lang="en-US"/>
                    </a:p>
                  </a:txBody>
                  <a:tcPr/>
                </a:tc>
                <a:tc rowSpan="2">
                  <a:txBody>
                    <a:bodyPr/>
                    <a:lstStyle/>
                    <a:p>
                      <a:pPr marL="0" marR="0" algn="ctr">
                        <a:spcBef>
                          <a:spcPts val="0"/>
                        </a:spcBef>
                        <a:spcAft>
                          <a:spcPts val="0"/>
                        </a:spcAft>
                      </a:pPr>
                      <a:r>
                        <a:rPr lang="en-US" sz="1100" b="1">
                          <a:solidFill>
                            <a:srgbClr val="000000"/>
                          </a:solidFill>
                          <a:latin typeface="Calibri"/>
                          <a:ea typeface="Times New Roman"/>
                          <a:cs typeface="Times New Roman"/>
                        </a:rPr>
                        <a:t>QC</a:t>
                      </a:r>
                      <a:endParaRPr lang="en-US" sz="1100">
                        <a:latin typeface="Arial Narrow"/>
                        <a:ea typeface="Times New Roman"/>
                        <a:cs typeface="Times New Roman"/>
                      </a:endParaRPr>
                    </a:p>
                  </a:txBody>
                  <a:tcPr marL="38415" marR="384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38415" marR="3841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spcBef>
                          <a:spcPts val="0"/>
                        </a:spcBef>
                        <a:spcAft>
                          <a:spcPts val="0"/>
                        </a:spcAft>
                      </a:pPr>
                      <a:r>
                        <a:rPr lang="en-US" sz="1100" b="1">
                          <a:solidFill>
                            <a:srgbClr val="000000"/>
                          </a:solidFill>
                          <a:latin typeface="Arial"/>
                          <a:ea typeface="Times New Roman"/>
                          <a:cs typeface="Times New Roman"/>
                        </a:rPr>
                        <a:t>۷</a:t>
                      </a:r>
                      <a:endParaRPr lang="en-US" sz="1100">
                        <a:latin typeface="Arial Narrow"/>
                        <a:ea typeface="Times New Roman"/>
                        <a:cs typeface="Times New Roman"/>
                      </a:endParaRPr>
                    </a:p>
                  </a:txBody>
                  <a:tcPr marL="38415" marR="384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spcBef>
                          <a:spcPts val="0"/>
                        </a:spcBef>
                        <a:spcAft>
                          <a:spcPts val="0"/>
                        </a:spcAft>
                      </a:pPr>
                      <a:r>
                        <a:rPr lang="en-US" sz="1100" b="1">
                          <a:solidFill>
                            <a:srgbClr val="000000"/>
                          </a:solidFill>
                          <a:latin typeface="Arial"/>
                          <a:ea typeface="Times New Roman"/>
                          <a:cs typeface="Times New Roman"/>
                        </a:rPr>
                        <a:t> </a:t>
                      </a:r>
                      <a:endParaRPr lang="en-US" sz="1100">
                        <a:latin typeface="Arial Narrow"/>
                        <a:ea typeface="Times New Roman"/>
                        <a:cs typeface="Times New Roman"/>
                      </a:endParaRPr>
                    </a:p>
                  </a:txBody>
                  <a:tcPr marL="38415" marR="384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Arial"/>
                          <a:ea typeface="Times New Roman"/>
                          <a:cs typeface="Times New Roman"/>
                        </a:rPr>
                        <a:t>Sesuai dengan prosedur QA.P.2. Inspeksi dan pengetesan selama proses, bahwa pelaksanaan inspeksi dan pengetesen di bagian konstruksi Nursing Bed akan dilakukan secara mandiri oleh bagian Nursing Bed.</a:t>
                      </a:r>
                      <a:endParaRPr lang="en-US" sz="1100">
                        <a:latin typeface="Arial Narrow"/>
                        <a:ea typeface="Times New Roman"/>
                        <a:cs typeface="Times New Roman"/>
                      </a:endParaRPr>
                    </a:p>
                  </a:txBody>
                  <a:tcPr marL="38415" marR="384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n-US" sz="1100" dirty="0">
                        <a:latin typeface="Times New Roman"/>
                      </a:endParaRPr>
                    </a:p>
                  </a:txBody>
                  <a:tcPr marL="38415" marR="38415" marT="0" marB="0" anchor="b">
                    <a:lnL w="12700" cap="flat" cmpd="sng" algn="ctr">
                      <a:solidFill>
                        <a:srgbClr val="000000"/>
                      </a:solidFill>
                      <a:prstDash val="solid"/>
                      <a:round/>
                      <a:headEnd type="none" w="med" len="med"/>
                      <a:tailEnd type="none" w="med" len="med"/>
                    </a:lnL>
                    <a:lnR>
                      <a:noFill/>
                    </a:lnR>
                    <a:lnT>
                      <a:noFill/>
                    </a:lnT>
                    <a:lnB>
                      <a:noFill/>
                    </a:lnB>
                  </a:tcPr>
                </a:tc>
              </a:tr>
              <a:tr h="803550">
                <a:tc gridSpan="2" vMerge="1">
                  <a:txBody>
                    <a:bodyPr/>
                    <a:lstStyle/>
                    <a:p>
                      <a:endParaRPr lang="en-US"/>
                    </a:p>
                  </a:txBody>
                  <a:tcPr/>
                </a:tc>
                <a:tc hMerge="1"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spcBef>
                          <a:spcPts val="0"/>
                        </a:spcBef>
                        <a:spcAft>
                          <a:spcPts val="0"/>
                        </a:spcAft>
                      </a:pPr>
                      <a:r>
                        <a:rPr lang="en-US" sz="1100">
                          <a:solidFill>
                            <a:srgbClr val="000000"/>
                          </a:solidFill>
                          <a:latin typeface="Arial"/>
                          <a:ea typeface="Times New Roman"/>
                          <a:cs typeface="Times New Roman"/>
                        </a:rPr>
                        <a:t>Evidence : Belum ditemukan Instruksi Kerja terkait pelaksanaan proses Inspeksi dan pengetesan dibagian konstruksi Nursing Bed dan juga formulir-formulir yang dibutuhkan sebagai catatan hasil Inspeksi </a:t>
                      </a:r>
                      <a:endParaRPr lang="en-US" sz="1100">
                        <a:latin typeface="Arial Narrow"/>
                        <a:ea typeface="Times New Roman"/>
                        <a:cs typeface="Times New Roman"/>
                      </a:endParaRPr>
                    </a:p>
                  </a:txBody>
                  <a:tcPr marL="38415" marR="384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endParaRPr lang="en-US" sz="1100" dirty="0">
                        <a:latin typeface="Times New Roman"/>
                      </a:endParaRPr>
                    </a:p>
                  </a:txBody>
                  <a:tcPr marL="38415" marR="38415" marT="0" marB="0" anchor="b">
                    <a:lnL w="12700" cap="flat" cmpd="sng" algn="ctr">
                      <a:solidFill>
                        <a:srgbClr val="000000"/>
                      </a:solidFill>
                      <a:prstDash val="solid"/>
                      <a:round/>
                      <a:headEnd type="none" w="med" len="med"/>
                      <a:tailEnd type="none" w="med" len="med"/>
                    </a:lnL>
                    <a:lnR>
                      <a:noFill/>
                    </a:lnR>
                    <a:lnT>
                      <a:noFill/>
                    </a:lnT>
                    <a:lnB>
                      <a:noFill/>
                    </a:lnB>
                  </a:tcPr>
                </a:tc>
              </a:tr>
              <a:tr h="803550">
                <a:tc rowSpan="2" gridSpan="2">
                  <a:txBody>
                    <a:bodyPr/>
                    <a:lstStyle/>
                    <a:p>
                      <a:pPr marL="0" marR="0">
                        <a:spcBef>
                          <a:spcPts val="0"/>
                        </a:spcBef>
                        <a:spcAft>
                          <a:spcPts val="0"/>
                        </a:spcAft>
                      </a:pPr>
                      <a:r>
                        <a:rPr lang="en-US" sz="1100" b="1" dirty="0">
                          <a:latin typeface="Arial"/>
                          <a:ea typeface="Times New Roman"/>
                          <a:cs typeface="Times New Roman"/>
                        </a:rPr>
                        <a:t>8.4.2 </a:t>
                      </a:r>
                      <a:r>
                        <a:rPr lang="en-US" sz="1100" b="1" dirty="0" err="1">
                          <a:latin typeface="Arial"/>
                          <a:ea typeface="Times New Roman"/>
                          <a:cs typeface="Times New Roman"/>
                        </a:rPr>
                        <a:t>Jenis</a:t>
                      </a:r>
                      <a:r>
                        <a:rPr lang="en-US" sz="1100" b="1" dirty="0">
                          <a:latin typeface="Arial"/>
                          <a:ea typeface="Times New Roman"/>
                          <a:cs typeface="Times New Roman"/>
                        </a:rPr>
                        <a:t> </a:t>
                      </a:r>
                      <a:r>
                        <a:rPr lang="en-US" sz="1100" b="1" dirty="0" err="1">
                          <a:latin typeface="Arial"/>
                          <a:ea typeface="Times New Roman"/>
                          <a:cs typeface="Times New Roman"/>
                        </a:rPr>
                        <a:t>dan</a:t>
                      </a:r>
                      <a:r>
                        <a:rPr lang="en-US" sz="1100" b="1" dirty="0">
                          <a:latin typeface="Arial"/>
                          <a:ea typeface="Times New Roman"/>
                          <a:cs typeface="Times New Roman"/>
                        </a:rPr>
                        <a:t> </a:t>
                      </a:r>
                      <a:r>
                        <a:rPr lang="en-US" sz="1100" b="1" dirty="0" err="1">
                          <a:latin typeface="Arial"/>
                          <a:ea typeface="Times New Roman"/>
                          <a:cs typeface="Times New Roman"/>
                        </a:rPr>
                        <a:t>tingkat</a:t>
                      </a:r>
                      <a:r>
                        <a:rPr lang="en-US" sz="1100" b="1" dirty="0">
                          <a:latin typeface="Arial"/>
                          <a:ea typeface="Times New Roman"/>
                          <a:cs typeface="Times New Roman"/>
                        </a:rPr>
                        <a:t> </a:t>
                      </a:r>
                      <a:r>
                        <a:rPr lang="en-US" sz="1100" b="1" dirty="0" err="1" smtClean="0">
                          <a:latin typeface="Arial"/>
                          <a:ea typeface="Times New Roman"/>
                          <a:cs typeface="Times New Roman"/>
                        </a:rPr>
                        <a:t>pengendalian</a:t>
                      </a:r>
                      <a:r>
                        <a:rPr lang="en-US" sz="1100" b="1" dirty="0" smtClean="0">
                          <a:latin typeface="Arial"/>
                          <a:ea typeface="Times New Roman"/>
                          <a:cs typeface="Times New Roman"/>
                        </a:rPr>
                        <a:t>                  </a:t>
                      </a:r>
                      <a:r>
                        <a:rPr lang="en-US" sz="1100" b="1" dirty="0">
                          <a:latin typeface="Arial"/>
                          <a:ea typeface="Times New Roman"/>
                          <a:cs typeface="Times New Roman"/>
                        </a:rPr>
                        <a:t>( </a:t>
                      </a:r>
                      <a:r>
                        <a:rPr lang="en-US" sz="1100" i="1" dirty="0">
                          <a:latin typeface="Arial"/>
                          <a:ea typeface="Times New Roman"/>
                          <a:cs typeface="Times New Roman"/>
                        </a:rPr>
                        <a:t>Type and extent of   control</a:t>
                      </a:r>
                      <a:r>
                        <a:rPr lang="en-US" sz="1100" b="1" dirty="0">
                          <a:latin typeface="Arial"/>
                          <a:ea typeface="Times New Roman"/>
                          <a:cs typeface="Times New Roman"/>
                        </a:rPr>
                        <a:t> )</a:t>
                      </a:r>
                      <a:endParaRPr lang="en-US" sz="1100" dirty="0">
                        <a:latin typeface="Arial Narrow"/>
                        <a:ea typeface="Times New Roman"/>
                        <a:cs typeface="Times New Roman"/>
                      </a:endParaRPr>
                    </a:p>
                  </a:txBody>
                  <a:tcPr marL="38415" marR="384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8D8D8"/>
                    </a:solidFill>
                  </a:tcPr>
                </a:tc>
                <a:tc rowSpan="2" hMerge="1">
                  <a:txBody>
                    <a:bodyPr/>
                    <a:lstStyle/>
                    <a:p>
                      <a:endParaRPr lang="en-US"/>
                    </a:p>
                  </a:txBody>
                  <a:tcPr/>
                </a:tc>
                <a:tc rowSpan="2">
                  <a:txBody>
                    <a:bodyPr/>
                    <a:lstStyle/>
                    <a:p>
                      <a:pPr marL="0" marR="0" algn="ctr">
                        <a:spcBef>
                          <a:spcPts val="0"/>
                        </a:spcBef>
                        <a:spcAft>
                          <a:spcPts val="0"/>
                        </a:spcAft>
                      </a:pPr>
                      <a:r>
                        <a:rPr lang="en-US" sz="1100" b="1">
                          <a:solidFill>
                            <a:srgbClr val="000000"/>
                          </a:solidFill>
                          <a:latin typeface="Calibri"/>
                          <a:ea typeface="Times New Roman"/>
                          <a:cs typeface="Times New Roman"/>
                        </a:rPr>
                        <a:t>PPIC</a:t>
                      </a:r>
                      <a:endParaRPr lang="en-US" sz="1100">
                        <a:latin typeface="Arial Narrow"/>
                        <a:ea typeface="Times New Roman"/>
                        <a:cs typeface="Times New Roman"/>
                      </a:endParaRPr>
                    </a:p>
                  </a:txBody>
                  <a:tcPr marL="38415" marR="384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spcBef>
                          <a:spcPts val="0"/>
                        </a:spcBef>
                        <a:spcAft>
                          <a:spcPts val="0"/>
                        </a:spcAft>
                      </a:pPr>
                      <a:r>
                        <a:rPr lang="en-US" sz="1100">
                          <a:solidFill>
                            <a:srgbClr val="000000"/>
                          </a:solidFill>
                          <a:latin typeface="Calibri"/>
                          <a:ea typeface="Times New Roman"/>
                          <a:cs typeface="Times New Roman"/>
                        </a:rPr>
                        <a:t> </a:t>
                      </a:r>
                      <a:endParaRPr lang="en-US" sz="1100">
                        <a:latin typeface="Arial Narrow"/>
                        <a:ea typeface="Times New Roman"/>
                        <a:cs typeface="Times New Roman"/>
                      </a:endParaRPr>
                    </a:p>
                  </a:txBody>
                  <a:tcPr marL="38415" marR="3841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spcBef>
                          <a:spcPts val="0"/>
                        </a:spcBef>
                        <a:spcAft>
                          <a:spcPts val="0"/>
                        </a:spcAft>
                      </a:pPr>
                      <a:r>
                        <a:rPr lang="en-US" sz="1100" b="1">
                          <a:solidFill>
                            <a:srgbClr val="000000"/>
                          </a:solidFill>
                          <a:latin typeface="Arial"/>
                          <a:ea typeface="Times New Roman"/>
                          <a:cs typeface="Times New Roman"/>
                        </a:rPr>
                        <a:t>۷</a:t>
                      </a:r>
                      <a:endParaRPr lang="en-US" sz="1100">
                        <a:latin typeface="Arial Narrow"/>
                        <a:ea typeface="Times New Roman"/>
                        <a:cs typeface="Times New Roman"/>
                      </a:endParaRPr>
                    </a:p>
                  </a:txBody>
                  <a:tcPr marL="38415" marR="384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spcBef>
                          <a:spcPts val="0"/>
                        </a:spcBef>
                        <a:spcAft>
                          <a:spcPts val="0"/>
                        </a:spcAft>
                      </a:pPr>
                      <a:r>
                        <a:rPr lang="en-US" sz="1100" b="1">
                          <a:solidFill>
                            <a:srgbClr val="000000"/>
                          </a:solidFill>
                          <a:latin typeface="Arial"/>
                          <a:ea typeface="Times New Roman"/>
                          <a:cs typeface="Times New Roman"/>
                        </a:rPr>
                        <a:t> </a:t>
                      </a:r>
                      <a:endParaRPr lang="en-US" sz="1100">
                        <a:latin typeface="Arial Narrow"/>
                        <a:ea typeface="Times New Roman"/>
                        <a:cs typeface="Times New Roman"/>
                      </a:endParaRPr>
                    </a:p>
                  </a:txBody>
                  <a:tcPr marL="38415" marR="384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a:solidFill>
                            <a:srgbClr val="000000"/>
                          </a:solidFill>
                          <a:latin typeface="Arial"/>
                          <a:ea typeface="Times New Roman"/>
                          <a:cs typeface="Times New Roman"/>
                        </a:rPr>
                        <a:t>monitoring Perjalanan SPP sampai dengan selesai menjadi PO yang dimulai dari proses di PPIC, FNA sampai dengan pengiriman ke Sub. Kont dan Supplier dengan MDAX (tool) belum konsisten dan belum berjalan dengan effektif</a:t>
                      </a:r>
                      <a:endParaRPr lang="en-US" sz="1100">
                        <a:latin typeface="Arial Narrow"/>
                        <a:ea typeface="Times New Roman"/>
                        <a:cs typeface="Times New Roman"/>
                      </a:endParaRPr>
                    </a:p>
                  </a:txBody>
                  <a:tcPr marL="38415" marR="384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endParaRPr lang="en-US" sz="1100" dirty="0">
                        <a:latin typeface="Times New Roman"/>
                      </a:endParaRPr>
                    </a:p>
                  </a:txBody>
                  <a:tcPr marL="38415" marR="38415" marT="0" marB="0" anchor="b">
                    <a:lnL w="12700" cap="flat" cmpd="sng" algn="ctr">
                      <a:solidFill>
                        <a:srgbClr val="000000"/>
                      </a:solidFill>
                      <a:prstDash val="solid"/>
                      <a:round/>
                      <a:headEnd type="none" w="med" len="med"/>
                      <a:tailEnd type="none" w="med" len="med"/>
                    </a:lnL>
                    <a:lnR>
                      <a:noFill/>
                    </a:lnR>
                    <a:lnT>
                      <a:noFill/>
                    </a:lnT>
                    <a:lnB>
                      <a:noFill/>
                    </a:lnB>
                  </a:tcPr>
                </a:tc>
              </a:tr>
              <a:tr h="642840">
                <a:tc gridSpan="2" vMerge="1">
                  <a:txBody>
                    <a:bodyPr/>
                    <a:lstStyle/>
                    <a:p>
                      <a:endParaRPr lang="en-US"/>
                    </a:p>
                  </a:txBody>
                  <a:tcPr/>
                </a:tc>
                <a:tc hMerge="1"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spcBef>
                          <a:spcPts val="0"/>
                        </a:spcBef>
                        <a:spcAft>
                          <a:spcPts val="0"/>
                        </a:spcAft>
                      </a:pPr>
                      <a:r>
                        <a:rPr lang="en-US" sz="1100">
                          <a:solidFill>
                            <a:srgbClr val="000000"/>
                          </a:solidFill>
                          <a:latin typeface="Arial"/>
                          <a:ea typeface="Times New Roman"/>
                          <a:cs typeface="Times New Roman"/>
                        </a:rPr>
                        <a:t>Evidence : Pemeriksaan untuk kebutuhan konstruksi, draft lead time proses belum dilengkapi (Direncanakan akan dijalankan kembali November 2019)</a:t>
                      </a:r>
                      <a:endParaRPr lang="en-US" sz="1100">
                        <a:latin typeface="Arial Narrow"/>
                        <a:ea typeface="Times New Roman"/>
                        <a:cs typeface="Times New Roman"/>
                      </a:endParaRPr>
                    </a:p>
                  </a:txBody>
                  <a:tcPr marL="38415" marR="384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endParaRPr lang="en-US" sz="1100" dirty="0">
                        <a:latin typeface="Times New Roman"/>
                      </a:endParaRPr>
                    </a:p>
                  </a:txBody>
                  <a:tcPr marL="38415" marR="38415" marT="0" marB="0" anchor="b">
                    <a:lnL w="12700" cap="flat" cmpd="sng" algn="ctr">
                      <a:solidFill>
                        <a:srgbClr val="000000"/>
                      </a:solidFill>
                      <a:prstDash val="solid"/>
                      <a:round/>
                      <a:headEnd type="none" w="med" len="med"/>
                      <a:tailEnd type="none" w="med" len="med"/>
                    </a:lnL>
                    <a:lnR>
                      <a:noFill/>
                    </a:lnR>
                    <a:lnT>
                      <a:noFill/>
                    </a:lnT>
                    <a:lnB>
                      <a:noFill/>
                    </a:lnB>
                  </a:tcPr>
                </a:tc>
              </a:tr>
              <a:tr h="158909">
                <a:tc>
                  <a:txBody>
                    <a:bodyPr/>
                    <a:lstStyle/>
                    <a:p>
                      <a:pPr marL="0" marR="0">
                        <a:spcBef>
                          <a:spcPts val="0"/>
                        </a:spcBef>
                        <a:spcAft>
                          <a:spcPts val="0"/>
                        </a:spcAft>
                      </a:pPr>
                      <a:r>
                        <a:rPr lang="en-US" sz="600" dirty="0">
                          <a:solidFill>
                            <a:srgbClr val="000000"/>
                          </a:solidFill>
                          <a:latin typeface="Calibri"/>
                          <a:ea typeface="Times New Roman"/>
                          <a:cs typeface="Times New Roman"/>
                        </a:rPr>
                        <a:t> </a:t>
                      </a:r>
                      <a:endParaRPr lang="en-US" sz="700" dirty="0">
                        <a:latin typeface="Arial Narrow"/>
                        <a:ea typeface="Times New Roman"/>
                        <a:cs typeface="Times New Roman"/>
                      </a:endParaRPr>
                    </a:p>
                  </a:txBody>
                  <a:tcPr marL="38415" marR="38415"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600">
                          <a:solidFill>
                            <a:srgbClr val="000000"/>
                          </a:solidFill>
                          <a:latin typeface="Calibri"/>
                          <a:ea typeface="Times New Roman"/>
                          <a:cs typeface="Times New Roman"/>
                        </a:rPr>
                        <a:t> </a:t>
                      </a:r>
                      <a:endParaRPr lang="en-US" sz="700">
                        <a:latin typeface="Arial Narrow"/>
                        <a:ea typeface="Times New Roman"/>
                        <a:cs typeface="Times New Roman"/>
                      </a:endParaRPr>
                    </a:p>
                  </a:txBody>
                  <a:tcPr marL="38415" marR="38415"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600">
                          <a:solidFill>
                            <a:srgbClr val="000000"/>
                          </a:solidFill>
                          <a:latin typeface="Calibri"/>
                          <a:ea typeface="Times New Roman"/>
                          <a:cs typeface="Times New Roman"/>
                        </a:rPr>
                        <a:t> </a:t>
                      </a:r>
                      <a:endParaRPr lang="en-US" sz="700">
                        <a:latin typeface="Arial Narrow"/>
                        <a:ea typeface="Times New Roman"/>
                        <a:cs typeface="Times New Roman"/>
                      </a:endParaRPr>
                    </a:p>
                  </a:txBody>
                  <a:tcPr marL="38415" marR="38415"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600">
                          <a:solidFill>
                            <a:srgbClr val="000000"/>
                          </a:solidFill>
                          <a:latin typeface="Calibri"/>
                          <a:ea typeface="Times New Roman"/>
                          <a:cs typeface="Times New Roman"/>
                        </a:rPr>
                        <a:t> </a:t>
                      </a:r>
                      <a:endParaRPr lang="en-US" sz="700">
                        <a:latin typeface="Arial Narrow"/>
                        <a:ea typeface="Times New Roman"/>
                        <a:cs typeface="Times New Roman"/>
                      </a:endParaRPr>
                    </a:p>
                  </a:txBody>
                  <a:tcPr marL="38415" marR="38415"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600">
                          <a:solidFill>
                            <a:srgbClr val="000000"/>
                          </a:solidFill>
                          <a:latin typeface="Calibri"/>
                          <a:ea typeface="Times New Roman"/>
                          <a:cs typeface="Times New Roman"/>
                        </a:rPr>
                        <a:t> </a:t>
                      </a:r>
                      <a:endParaRPr lang="en-US" sz="700">
                        <a:latin typeface="Arial Narrow"/>
                        <a:ea typeface="Times New Roman"/>
                        <a:cs typeface="Times New Roman"/>
                      </a:endParaRPr>
                    </a:p>
                  </a:txBody>
                  <a:tcPr marL="38415" marR="38415"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600">
                          <a:solidFill>
                            <a:srgbClr val="000000"/>
                          </a:solidFill>
                          <a:latin typeface="Calibri"/>
                          <a:ea typeface="Times New Roman"/>
                          <a:cs typeface="Times New Roman"/>
                        </a:rPr>
                        <a:t> </a:t>
                      </a:r>
                      <a:endParaRPr lang="en-US" sz="700">
                        <a:latin typeface="Arial Narrow"/>
                        <a:ea typeface="Times New Roman"/>
                        <a:cs typeface="Times New Roman"/>
                      </a:endParaRPr>
                    </a:p>
                  </a:txBody>
                  <a:tcPr marL="38415" marR="38415"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600">
                          <a:solidFill>
                            <a:srgbClr val="000000"/>
                          </a:solidFill>
                          <a:latin typeface="Arial Narrow"/>
                          <a:ea typeface="Times New Roman"/>
                          <a:cs typeface="Times New Roman"/>
                        </a:rPr>
                        <a:t> </a:t>
                      </a:r>
                      <a:endParaRPr lang="en-US" sz="700">
                        <a:latin typeface="Arial Narrow"/>
                        <a:ea typeface="Times New Roman"/>
                        <a:cs typeface="Times New Roman"/>
                      </a:endParaRPr>
                    </a:p>
                  </a:txBody>
                  <a:tcPr marL="38415" marR="38415"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endParaRPr lang="en-US" sz="600" dirty="0">
                        <a:latin typeface="Times New Roman"/>
                      </a:endParaRPr>
                    </a:p>
                  </a:txBody>
                  <a:tcPr marL="38415" marR="38415" marT="0"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ISO 9001:2015 STANDAR</a:t>
            </a:r>
            <a:endParaRPr lang="en-US" dirty="0"/>
          </a:p>
        </p:txBody>
      </p:sp>
      <p:sp>
        <p:nvSpPr>
          <p:cNvPr id="3" name="Content Placeholder 2"/>
          <p:cNvSpPr>
            <a:spLocks noGrp="1"/>
          </p:cNvSpPr>
          <p:nvPr>
            <p:ph idx="1"/>
          </p:nvPr>
        </p:nvSpPr>
        <p:spPr>
          <a:xfrm>
            <a:off x="457200" y="838200"/>
            <a:ext cx="8382000" cy="5638800"/>
          </a:xfrm>
        </p:spPr>
        <p:txBody>
          <a:bodyPr>
            <a:normAutofit fontScale="47500" lnSpcReduction="20000"/>
          </a:bodyPr>
          <a:lstStyle/>
          <a:p>
            <a:pPr>
              <a:buNone/>
            </a:pPr>
            <a:r>
              <a:rPr lang="en-US" b="1" i="1" dirty="0"/>
              <a:t>6. </a:t>
            </a:r>
            <a:r>
              <a:rPr lang="en-US" sz="3400" b="1" i="1" dirty="0"/>
              <a:t>Planning</a:t>
            </a:r>
            <a:endParaRPr lang="en-US" sz="3400" dirty="0"/>
          </a:p>
          <a:p>
            <a:pPr>
              <a:buNone/>
            </a:pPr>
            <a:r>
              <a:rPr lang="en-US" sz="3400" dirty="0"/>
              <a:t>6. </a:t>
            </a:r>
            <a:r>
              <a:rPr lang="en-US" sz="3400" dirty="0" err="1" smtClean="0"/>
              <a:t>Perencanaan</a:t>
            </a:r>
            <a:endParaRPr lang="en-US" sz="3400" dirty="0" smtClean="0"/>
          </a:p>
          <a:p>
            <a:pPr>
              <a:buNone/>
            </a:pPr>
            <a:endParaRPr lang="en-US" sz="2100" dirty="0" smtClean="0"/>
          </a:p>
          <a:p>
            <a:pPr>
              <a:buNone/>
            </a:pPr>
            <a:r>
              <a:rPr lang="en-US" sz="3400" b="1" dirty="0" smtClean="0"/>
              <a:t>6.1 </a:t>
            </a:r>
            <a:r>
              <a:rPr lang="en-US" sz="3400" b="1" i="1" dirty="0"/>
              <a:t>Action to address risks and </a:t>
            </a:r>
            <a:r>
              <a:rPr lang="en-US" sz="3400" b="1" i="1" dirty="0" smtClean="0"/>
              <a:t>opportunities</a:t>
            </a:r>
          </a:p>
          <a:p>
            <a:pPr>
              <a:buNone/>
            </a:pPr>
            <a:r>
              <a:rPr lang="en-US" sz="3400" dirty="0" smtClean="0"/>
              <a:t>6.1 </a:t>
            </a:r>
            <a:r>
              <a:rPr lang="en-US" sz="3400" dirty="0" err="1"/>
              <a:t>Tindakan</a:t>
            </a:r>
            <a:r>
              <a:rPr lang="en-US" sz="3400" dirty="0"/>
              <a:t> </a:t>
            </a:r>
            <a:r>
              <a:rPr lang="en-US" sz="3400" dirty="0" err="1"/>
              <a:t>untuk</a:t>
            </a:r>
            <a:r>
              <a:rPr lang="en-US" sz="3400" dirty="0"/>
              <a:t> </a:t>
            </a:r>
            <a:r>
              <a:rPr lang="en-US" sz="3400" dirty="0" err="1"/>
              <a:t>menangani</a:t>
            </a:r>
            <a:r>
              <a:rPr lang="en-US" sz="3400" dirty="0"/>
              <a:t> </a:t>
            </a:r>
            <a:r>
              <a:rPr lang="en-US" sz="3400" dirty="0" err="1"/>
              <a:t>risiko</a:t>
            </a:r>
            <a:r>
              <a:rPr lang="en-US" sz="3400" dirty="0"/>
              <a:t> </a:t>
            </a:r>
            <a:r>
              <a:rPr lang="en-US" sz="3400" dirty="0" err="1"/>
              <a:t>dan</a:t>
            </a:r>
            <a:r>
              <a:rPr lang="en-US" sz="3400" dirty="0"/>
              <a:t> </a:t>
            </a:r>
            <a:r>
              <a:rPr lang="en-US" sz="3400" dirty="0" err="1" smtClean="0"/>
              <a:t>peluang</a:t>
            </a:r>
            <a:endParaRPr lang="en-US" sz="3400" dirty="0" smtClean="0"/>
          </a:p>
          <a:p>
            <a:pPr>
              <a:buNone/>
            </a:pPr>
            <a:endParaRPr lang="en-US" sz="2100" dirty="0"/>
          </a:p>
          <a:p>
            <a:pPr>
              <a:buNone/>
            </a:pPr>
            <a:r>
              <a:rPr lang="en-US" sz="3400" b="1" dirty="0" smtClean="0"/>
              <a:t>6.1.1 </a:t>
            </a:r>
            <a:r>
              <a:rPr lang="en-US" sz="3400" b="1" i="1" dirty="0"/>
              <a:t>When planning for the quality management system, the organization shall consider the </a:t>
            </a:r>
            <a:r>
              <a:rPr lang="en-US" sz="3400" b="1" i="1" dirty="0" err="1" smtClean="0"/>
              <a:t>issuesreferred</a:t>
            </a:r>
            <a:r>
              <a:rPr lang="en-US" sz="3400" b="1" i="1" dirty="0" smtClean="0"/>
              <a:t> </a:t>
            </a:r>
            <a:r>
              <a:rPr lang="en-US" sz="3400" b="1" i="1" dirty="0"/>
              <a:t>to in 4.1 and the requirements referred to in 4.2 and determine the risks </a:t>
            </a:r>
            <a:r>
              <a:rPr lang="en-US" sz="3400" b="1" i="1" dirty="0" smtClean="0"/>
              <a:t>and</a:t>
            </a:r>
            <a:r>
              <a:rPr lang="en-US" sz="3400" b="1" i="1" dirty="0"/>
              <a:t> </a:t>
            </a:r>
            <a:r>
              <a:rPr lang="en-US" sz="3400" b="1" i="1" dirty="0" smtClean="0"/>
              <a:t>Opportunities </a:t>
            </a:r>
            <a:r>
              <a:rPr lang="en-US" sz="3400" b="1" i="1" dirty="0"/>
              <a:t>that need to be addressed to:</a:t>
            </a:r>
            <a:endParaRPr lang="en-US" sz="3400" dirty="0"/>
          </a:p>
          <a:p>
            <a:pPr>
              <a:buNone/>
            </a:pPr>
            <a:r>
              <a:rPr lang="en-US" sz="3400" dirty="0" smtClean="0"/>
              <a:t>6.1.1 </a:t>
            </a:r>
            <a:r>
              <a:rPr lang="en-US" sz="3400" dirty="0" err="1" smtClean="0"/>
              <a:t>Ketika</a:t>
            </a:r>
            <a:r>
              <a:rPr lang="en-US" sz="3400" dirty="0" smtClean="0"/>
              <a:t> </a:t>
            </a:r>
            <a:r>
              <a:rPr lang="en-US" sz="3400" dirty="0" err="1"/>
              <a:t>merencanakan</a:t>
            </a:r>
            <a:r>
              <a:rPr lang="en-US" sz="3400" dirty="0"/>
              <a:t> </a:t>
            </a:r>
            <a:r>
              <a:rPr lang="en-US" sz="3400" dirty="0" err="1"/>
              <a:t>sistem</a:t>
            </a:r>
            <a:r>
              <a:rPr lang="en-US" sz="3400" dirty="0"/>
              <a:t> </a:t>
            </a:r>
            <a:r>
              <a:rPr lang="en-US" sz="3400" dirty="0" err="1"/>
              <a:t>manajemen</a:t>
            </a:r>
            <a:r>
              <a:rPr lang="en-US" sz="3400" dirty="0"/>
              <a:t> </a:t>
            </a:r>
            <a:r>
              <a:rPr lang="en-US" sz="3400" dirty="0" err="1"/>
              <a:t>mutu</a:t>
            </a:r>
            <a:r>
              <a:rPr lang="en-US" sz="3400" dirty="0"/>
              <a:t>, </a:t>
            </a:r>
            <a:r>
              <a:rPr lang="en-US" sz="3400" dirty="0" err="1"/>
              <a:t>organisasi</a:t>
            </a:r>
            <a:r>
              <a:rPr lang="en-US" sz="3400" dirty="0"/>
              <a:t> </a:t>
            </a:r>
            <a:r>
              <a:rPr lang="en-US" sz="3400" dirty="0" err="1"/>
              <a:t>harus</a:t>
            </a:r>
            <a:r>
              <a:rPr lang="en-US" sz="3400" dirty="0"/>
              <a:t> </a:t>
            </a:r>
            <a:r>
              <a:rPr lang="en-US" sz="3400" dirty="0" err="1"/>
              <a:t>mempertimbangkan</a:t>
            </a:r>
            <a:r>
              <a:rPr lang="en-US" sz="3400" dirty="0"/>
              <a:t> </a:t>
            </a:r>
            <a:r>
              <a:rPr lang="en-US" sz="3400" dirty="0" err="1" smtClean="0"/>
              <a:t>isu-isu</a:t>
            </a:r>
            <a:r>
              <a:rPr lang="en-US" sz="3400" dirty="0" smtClean="0"/>
              <a:t> </a:t>
            </a:r>
            <a:r>
              <a:rPr lang="en-US" sz="3400" dirty="0" err="1" smtClean="0"/>
              <a:t>dimaksud</a:t>
            </a:r>
            <a:r>
              <a:rPr lang="en-US" sz="3400" dirty="0" smtClean="0"/>
              <a:t> </a:t>
            </a:r>
            <a:r>
              <a:rPr lang="en-US" sz="3400" dirty="0" err="1"/>
              <a:t>dalam</a:t>
            </a:r>
            <a:r>
              <a:rPr lang="en-US" sz="3400" dirty="0"/>
              <a:t> 4.1 </a:t>
            </a:r>
            <a:r>
              <a:rPr lang="en-US" sz="3400" dirty="0" err="1"/>
              <a:t>dan</a:t>
            </a:r>
            <a:r>
              <a:rPr lang="en-US" sz="3400" dirty="0"/>
              <a:t> </a:t>
            </a:r>
            <a:r>
              <a:rPr lang="en-US" sz="3400" dirty="0" err="1"/>
              <a:t>persyaratan</a:t>
            </a:r>
            <a:r>
              <a:rPr lang="en-US" sz="3400" dirty="0"/>
              <a:t> </a:t>
            </a:r>
            <a:r>
              <a:rPr lang="en-US" sz="3400" dirty="0" err="1"/>
              <a:t>sebagaimana</a:t>
            </a:r>
            <a:r>
              <a:rPr lang="en-US" sz="3400" dirty="0"/>
              <a:t> </a:t>
            </a:r>
            <a:r>
              <a:rPr lang="en-US" sz="3400" dirty="0" err="1"/>
              <a:t>dimaksud</a:t>
            </a:r>
            <a:r>
              <a:rPr lang="en-US" sz="3400" dirty="0"/>
              <a:t> </a:t>
            </a:r>
            <a:r>
              <a:rPr lang="en-US" sz="3400" dirty="0" err="1"/>
              <a:t>dalam</a:t>
            </a:r>
            <a:r>
              <a:rPr lang="en-US" sz="3400" dirty="0"/>
              <a:t> 4.2 </a:t>
            </a:r>
            <a:r>
              <a:rPr lang="en-US" sz="3400" dirty="0" err="1"/>
              <a:t>dan</a:t>
            </a:r>
            <a:r>
              <a:rPr lang="en-US" sz="3400" dirty="0"/>
              <a:t> </a:t>
            </a:r>
            <a:r>
              <a:rPr lang="en-US" sz="3400" dirty="0" err="1"/>
              <a:t>menentukan</a:t>
            </a:r>
            <a:r>
              <a:rPr lang="en-US" sz="3400" dirty="0"/>
              <a:t> </a:t>
            </a:r>
            <a:r>
              <a:rPr lang="en-US" sz="3400" dirty="0" err="1"/>
              <a:t>risiko</a:t>
            </a:r>
            <a:r>
              <a:rPr lang="en-US" sz="3400" dirty="0"/>
              <a:t> </a:t>
            </a:r>
            <a:r>
              <a:rPr lang="en-US" sz="3400" dirty="0" err="1" smtClean="0"/>
              <a:t>dan</a:t>
            </a:r>
            <a:r>
              <a:rPr lang="en-US" sz="3400" dirty="0" smtClean="0"/>
              <a:t> </a:t>
            </a:r>
            <a:r>
              <a:rPr lang="en-US" sz="3400" dirty="0" err="1" smtClean="0"/>
              <a:t>Peluang</a:t>
            </a:r>
            <a:r>
              <a:rPr lang="en-US" sz="3400" dirty="0" smtClean="0"/>
              <a:t> </a:t>
            </a:r>
            <a:r>
              <a:rPr lang="en-US" sz="3400" dirty="0"/>
              <a:t>yang </a:t>
            </a:r>
            <a:r>
              <a:rPr lang="en-US" sz="3400" dirty="0" err="1"/>
              <a:t>perlu</a:t>
            </a:r>
            <a:r>
              <a:rPr lang="en-US" sz="3400" dirty="0"/>
              <a:t> </a:t>
            </a:r>
            <a:r>
              <a:rPr lang="en-US" sz="3400" dirty="0" err="1"/>
              <a:t>ditujukan</a:t>
            </a:r>
            <a:r>
              <a:rPr lang="en-US" sz="3400" dirty="0"/>
              <a:t> </a:t>
            </a:r>
            <a:r>
              <a:rPr lang="en-US" sz="3400" dirty="0" err="1"/>
              <a:t>kepada</a:t>
            </a:r>
            <a:r>
              <a:rPr lang="en-US" sz="3400" dirty="0" smtClean="0"/>
              <a:t>:</a:t>
            </a:r>
          </a:p>
          <a:p>
            <a:pPr>
              <a:buNone/>
            </a:pPr>
            <a:endParaRPr lang="en-US" sz="2100" dirty="0"/>
          </a:p>
          <a:p>
            <a:pPr>
              <a:buNone/>
            </a:pPr>
            <a:r>
              <a:rPr lang="en-US" b="1" i="1" dirty="0" smtClean="0"/>
              <a:t>	</a:t>
            </a:r>
            <a:r>
              <a:rPr lang="en-US" sz="3400" b="1" i="1" dirty="0" smtClean="0"/>
              <a:t>a</a:t>
            </a:r>
            <a:r>
              <a:rPr lang="en-US" sz="3400" b="1" i="1" dirty="0"/>
              <a:t>) Give assurance that the quality management system can achieve its intended result(s);</a:t>
            </a:r>
            <a:endParaRPr lang="en-US" sz="3400" dirty="0"/>
          </a:p>
          <a:p>
            <a:pPr>
              <a:buNone/>
            </a:pPr>
            <a:r>
              <a:rPr lang="en-US" sz="3400" dirty="0" smtClean="0"/>
              <a:t>	</a:t>
            </a:r>
            <a:r>
              <a:rPr lang="en-US" sz="3400" dirty="0" err="1" smtClean="0"/>
              <a:t>Berikan</a:t>
            </a:r>
            <a:r>
              <a:rPr lang="en-US" sz="3400" dirty="0" smtClean="0"/>
              <a:t> </a:t>
            </a:r>
            <a:r>
              <a:rPr lang="en-US" sz="3400" dirty="0" err="1"/>
              <a:t>jaminan</a:t>
            </a:r>
            <a:r>
              <a:rPr lang="en-US" sz="3400" dirty="0"/>
              <a:t> </a:t>
            </a:r>
            <a:r>
              <a:rPr lang="en-US" sz="3400" dirty="0" err="1"/>
              <a:t>bahwa</a:t>
            </a:r>
            <a:r>
              <a:rPr lang="en-US" sz="3400" dirty="0"/>
              <a:t> </a:t>
            </a:r>
            <a:r>
              <a:rPr lang="en-US" sz="3400" dirty="0" err="1"/>
              <a:t>sistem</a:t>
            </a:r>
            <a:r>
              <a:rPr lang="en-US" sz="3400" dirty="0"/>
              <a:t> </a:t>
            </a:r>
            <a:r>
              <a:rPr lang="en-US" sz="3400" dirty="0" err="1"/>
              <a:t>manajemen</a:t>
            </a:r>
            <a:r>
              <a:rPr lang="en-US" sz="3400" dirty="0"/>
              <a:t> </a:t>
            </a:r>
            <a:r>
              <a:rPr lang="en-US" sz="3400" dirty="0" err="1"/>
              <a:t>mutu</a:t>
            </a:r>
            <a:r>
              <a:rPr lang="en-US" sz="3400" dirty="0"/>
              <a:t> </a:t>
            </a:r>
            <a:r>
              <a:rPr lang="en-US" sz="3400" dirty="0" err="1"/>
              <a:t>dapat</a:t>
            </a:r>
            <a:r>
              <a:rPr lang="en-US" sz="3400" dirty="0"/>
              <a:t> </a:t>
            </a:r>
            <a:r>
              <a:rPr lang="en-US" sz="3400" dirty="0" err="1"/>
              <a:t>mencapai</a:t>
            </a:r>
            <a:r>
              <a:rPr lang="en-US" sz="3400" dirty="0"/>
              <a:t> </a:t>
            </a:r>
            <a:r>
              <a:rPr lang="en-US" sz="3400" dirty="0" err="1"/>
              <a:t>hasil</a:t>
            </a:r>
            <a:r>
              <a:rPr lang="en-US" sz="3400" dirty="0"/>
              <a:t> yang </a:t>
            </a:r>
            <a:r>
              <a:rPr lang="en-US" sz="3400" dirty="0" err="1"/>
              <a:t>diinginkan</a:t>
            </a:r>
            <a:r>
              <a:rPr lang="en-US" sz="3400" dirty="0" smtClean="0"/>
              <a:t>;</a:t>
            </a:r>
          </a:p>
          <a:p>
            <a:pPr>
              <a:buNone/>
            </a:pPr>
            <a:endParaRPr lang="en-US" sz="3400" dirty="0"/>
          </a:p>
          <a:p>
            <a:pPr>
              <a:buNone/>
            </a:pPr>
            <a:r>
              <a:rPr lang="en-US" sz="3400" b="1" i="1" dirty="0" smtClean="0"/>
              <a:t>	b</a:t>
            </a:r>
            <a:r>
              <a:rPr lang="en-US" sz="3400" b="1" i="1" dirty="0"/>
              <a:t>) Enhance desirable effects.</a:t>
            </a:r>
            <a:endParaRPr lang="en-US" sz="3400" dirty="0"/>
          </a:p>
          <a:p>
            <a:pPr>
              <a:buNone/>
            </a:pPr>
            <a:r>
              <a:rPr lang="en-US" sz="3400" dirty="0" smtClean="0"/>
              <a:t>	</a:t>
            </a:r>
            <a:r>
              <a:rPr lang="en-US" sz="3400" dirty="0" err="1" smtClean="0"/>
              <a:t>Meningkatkan</a:t>
            </a:r>
            <a:r>
              <a:rPr lang="en-US" sz="3400" dirty="0" smtClean="0"/>
              <a:t> </a:t>
            </a:r>
            <a:r>
              <a:rPr lang="en-US" sz="3400" dirty="0" err="1"/>
              <a:t>dampak</a:t>
            </a:r>
            <a:r>
              <a:rPr lang="en-US" sz="3400" dirty="0"/>
              <a:t> yang </a:t>
            </a:r>
            <a:r>
              <a:rPr lang="en-US" sz="3400" dirty="0" err="1"/>
              <a:t>diinginkan</a:t>
            </a:r>
            <a:r>
              <a:rPr lang="en-US" sz="3400" dirty="0" smtClean="0"/>
              <a:t>.</a:t>
            </a:r>
          </a:p>
          <a:p>
            <a:pPr>
              <a:buNone/>
            </a:pPr>
            <a:endParaRPr lang="en-US" sz="3400" dirty="0"/>
          </a:p>
          <a:p>
            <a:pPr>
              <a:buNone/>
            </a:pPr>
            <a:r>
              <a:rPr lang="en-US" sz="3400" b="1" i="1" dirty="0" smtClean="0"/>
              <a:t>	c</a:t>
            </a:r>
            <a:r>
              <a:rPr lang="en-US" sz="3400" b="1" i="1" dirty="0"/>
              <a:t>) Prevent, or reduce, undesired effects;</a:t>
            </a:r>
            <a:endParaRPr lang="en-US" sz="3400" dirty="0"/>
          </a:p>
          <a:p>
            <a:pPr>
              <a:buNone/>
            </a:pPr>
            <a:r>
              <a:rPr lang="en-US" sz="3400" dirty="0" smtClean="0"/>
              <a:t>	</a:t>
            </a:r>
            <a:r>
              <a:rPr lang="en-US" sz="3400" dirty="0" err="1" smtClean="0"/>
              <a:t>Mencegah</a:t>
            </a:r>
            <a:r>
              <a:rPr lang="en-US" sz="3400" dirty="0"/>
              <a:t>, </a:t>
            </a:r>
            <a:r>
              <a:rPr lang="en-US" sz="3400" dirty="0" err="1"/>
              <a:t>atau</a:t>
            </a:r>
            <a:r>
              <a:rPr lang="en-US" sz="3400" dirty="0"/>
              <a:t> </a:t>
            </a:r>
            <a:r>
              <a:rPr lang="en-US" sz="3400" dirty="0" err="1"/>
              <a:t>mengurangi</a:t>
            </a:r>
            <a:r>
              <a:rPr lang="en-US" sz="3400" dirty="0"/>
              <a:t>, </a:t>
            </a:r>
            <a:r>
              <a:rPr lang="en-US" sz="3400" dirty="0" err="1"/>
              <a:t>dampak</a:t>
            </a:r>
            <a:r>
              <a:rPr lang="en-US" sz="3400" dirty="0"/>
              <a:t> yang </a:t>
            </a:r>
            <a:r>
              <a:rPr lang="en-US" sz="3400" dirty="0" err="1"/>
              <a:t>tidak</a:t>
            </a:r>
            <a:r>
              <a:rPr lang="en-US" sz="3400" dirty="0"/>
              <a:t> </a:t>
            </a:r>
            <a:r>
              <a:rPr lang="en-US" sz="3400" dirty="0" err="1"/>
              <a:t>diinginkan</a:t>
            </a:r>
            <a:r>
              <a:rPr lang="en-US" sz="3400" dirty="0" smtClean="0"/>
              <a:t>;</a:t>
            </a:r>
          </a:p>
          <a:p>
            <a:pPr>
              <a:buNone/>
            </a:pPr>
            <a:endParaRPr lang="en-US" sz="3400" dirty="0"/>
          </a:p>
          <a:p>
            <a:pPr>
              <a:buNone/>
            </a:pPr>
            <a:r>
              <a:rPr lang="en-US" sz="3400" b="1" i="1" dirty="0" smtClean="0"/>
              <a:t>	d</a:t>
            </a:r>
            <a:r>
              <a:rPr lang="en-US" sz="3400" b="1" i="1" dirty="0"/>
              <a:t>) Achieve improvement.</a:t>
            </a:r>
            <a:endParaRPr lang="en-US" sz="3400" dirty="0"/>
          </a:p>
          <a:p>
            <a:pPr>
              <a:buNone/>
            </a:pPr>
            <a:r>
              <a:rPr lang="en-US" sz="3400" dirty="0" smtClean="0"/>
              <a:t>	</a:t>
            </a:r>
            <a:r>
              <a:rPr lang="en-US" sz="3400" dirty="0" err="1" smtClean="0"/>
              <a:t>Mencapai</a:t>
            </a:r>
            <a:r>
              <a:rPr lang="en-US" sz="3400" dirty="0" smtClean="0"/>
              <a:t> </a:t>
            </a:r>
            <a:r>
              <a:rPr lang="en-US" sz="3400" dirty="0" err="1"/>
              <a:t>peningkatan</a:t>
            </a:r>
            <a:r>
              <a:rPr lang="en-US" sz="3400" dirty="0" smtClean="0"/>
              <a:t>.</a:t>
            </a:r>
            <a:endParaRPr lang="en-US" sz="3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47500" lnSpcReduction="20000"/>
          </a:bodyPr>
          <a:lstStyle/>
          <a:p>
            <a:pPr>
              <a:buNone/>
            </a:pPr>
            <a:r>
              <a:rPr lang="en-US" sz="3400" b="1" dirty="0"/>
              <a:t>6.1.2 </a:t>
            </a:r>
            <a:r>
              <a:rPr lang="en-US" sz="3400" b="1" i="1" dirty="0"/>
              <a:t>The organization shall plan:</a:t>
            </a:r>
            <a:endParaRPr lang="en-US" sz="3400" dirty="0"/>
          </a:p>
          <a:p>
            <a:pPr>
              <a:buNone/>
            </a:pPr>
            <a:r>
              <a:rPr lang="en-US" sz="3400" dirty="0"/>
              <a:t>6.1.2 </a:t>
            </a:r>
            <a:r>
              <a:rPr lang="en-US" sz="3400" dirty="0" err="1"/>
              <a:t>Organisasi</a:t>
            </a:r>
            <a:r>
              <a:rPr lang="en-US" sz="3400" dirty="0"/>
              <a:t> </a:t>
            </a:r>
            <a:r>
              <a:rPr lang="en-US" sz="3400" dirty="0" err="1"/>
              <a:t>harus</a:t>
            </a:r>
            <a:r>
              <a:rPr lang="en-US" sz="3400" dirty="0"/>
              <a:t> </a:t>
            </a:r>
            <a:r>
              <a:rPr lang="en-US" sz="3400" dirty="0" err="1"/>
              <a:t>merencanakan</a:t>
            </a:r>
            <a:r>
              <a:rPr lang="en-US" sz="3400" dirty="0" smtClean="0"/>
              <a:t>:</a:t>
            </a:r>
          </a:p>
          <a:p>
            <a:pPr>
              <a:buNone/>
            </a:pPr>
            <a:endParaRPr lang="en-US" dirty="0"/>
          </a:p>
          <a:p>
            <a:pPr>
              <a:buNone/>
            </a:pPr>
            <a:r>
              <a:rPr lang="en-US" b="1" i="1" dirty="0"/>
              <a:t>	</a:t>
            </a:r>
            <a:r>
              <a:rPr lang="en-US" sz="3400" b="1" i="1" dirty="0" smtClean="0"/>
              <a:t>a</a:t>
            </a:r>
            <a:r>
              <a:rPr lang="en-US" sz="3400" b="1" i="1" dirty="0"/>
              <a:t>) Actions to address these risks and opportunities;</a:t>
            </a:r>
            <a:endParaRPr lang="en-US" sz="3400" dirty="0"/>
          </a:p>
          <a:p>
            <a:pPr>
              <a:buNone/>
            </a:pPr>
            <a:r>
              <a:rPr lang="en-US" sz="3400" dirty="0" smtClean="0"/>
              <a:t>	</a:t>
            </a:r>
            <a:r>
              <a:rPr lang="en-US" sz="3400" dirty="0" err="1" smtClean="0"/>
              <a:t>Tindakan</a:t>
            </a:r>
            <a:r>
              <a:rPr lang="en-US" sz="3400" dirty="0" smtClean="0"/>
              <a:t> </a:t>
            </a:r>
            <a:r>
              <a:rPr lang="en-US" sz="3400" dirty="0" err="1"/>
              <a:t>untuk</a:t>
            </a:r>
            <a:r>
              <a:rPr lang="en-US" sz="3400" dirty="0"/>
              <a:t> </a:t>
            </a:r>
            <a:r>
              <a:rPr lang="en-US" sz="3400" dirty="0" err="1"/>
              <a:t>menangani</a:t>
            </a:r>
            <a:r>
              <a:rPr lang="en-US" sz="3400" dirty="0"/>
              <a:t> </a:t>
            </a:r>
            <a:r>
              <a:rPr lang="en-US" sz="3400" dirty="0" err="1"/>
              <a:t>risiko</a:t>
            </a:r>
            <a:r>
              <a:rPr lang="en-US" sz="3400" dirty="0"/>
              <a:t> </a:t>
            </a:r>
            <a:r>
              <a:rPr lang="en-US" sz="3400" dirty="0" err="1"/>
              <a:t>dan</a:t>
            </a:r>
            <a:r>
              <a:rPr lang="en-US" sz="3400" dirty="0"/>
              <a:t> </a:t>
            </a:r>
            <a:r>
              <a:rPr lang="en-US" sz="3400" dirty="0" err="1"/>
              <a:t>peluang</a:t>
            </a:r>
            <a:r>
              <a:rPr lang="en-US" sz="3400" dirty="0" smtClean="0"/>
              <a:t>;</a:t>
            </a:r>
          </a:p>
          <a:p>
            <a:pPr>
              <a:buNone/>
            </a:pPr>
            <a:endParaRPr lang="en-US" sz="3400" dirty="0"/>
          </a:p>
          <a:p>
            <a:pPr>
              <a:buNone/>
            </a:pPr>
            <a:r>
              <a:rPr lang="en-US" sz="3400" b="1" i="1" dirty="0" smtClean="0"/>
              <a:t>	b</a:t>
            </a:r>
            <a:r>
              <a:rPr lang="en-US" sz="3400" b="1" i="1" dirty="0"/>
              <a:t>) How to:</a:t>
            </a:r>
            <a:endParaRPr lang="en-US" sz="3400" dirty="0"/>
          </a:p>
          <a:p>
            <a:pPr>
              <a:buNone/>
            </a:pPr>
            <a:r>
              <a:rPr lang="en-US" sz="3400" dirty="0" smtClean="0"/>
              <a:t>	Cara </a:t>
            </a:r>
            <a:r>
              <a:rPr lang="en-US" sz="3400" dirty="0" err="1"/>
              <a:t>untuk</a:t>
            </a:r>
            <a:r>
              <a:rPr lang="en-US" sz="3400" dirty="0"/>
              <a:t>:</a:t>
            </a:r>
          </a:p>
          <a:p>
            <a:pPr>
              <a:buNone/>
            </a:pPr>
            <a:r>
              <a:rPr lang="en-US" sz="3400" b="1" i="1" dirty="0"/>
              <a:t>	</a:t>
            </a:r>
            <a:r>
              <a:rPr lang="en-US" sz="3400" b="1" i="1" dirty="0" smtClean="0"/>
              <a:t>	1</a:t>
            </a:r>
            <a:r>
              <a:rPr lang="en-US" sz="3400" b="1" i="1" dirty="0"/>
              <a:t>) Integrate and implement the actions into its quality </a:t>
            </a:r>
            <a:r>
              <a:rPr lang="en-US" sz="3400" b="1" i="1" dirty="0" smtClean="0"/>
              <a:t>management system processes</a:t>
            </a:r>
            <a:endParaRPr lang="en-US" sz="3400" dirty="0" smtClean="0"/>
          </a:p>
          <a:p>
            <a:pPr>
              <a:buNone/>
            </a:pPr>
            <a:r>
              <a:rPr lang="en-US" sz="3400" b="1" i="1" dirty="0" smtClean="0"/>
              <a:t>		(</a:t>
            </a:r>
            <a:r>
              <a:rPr lang="en-US" sz="3400" b="1" i="1" dirty="0"/>
              <a:t>see 4.4);</a:t>
            </a:r>
            <a:endParaRPr lang="en-US" sz="3400" dirty="0"/>
          </a:p>
          <a:p>
            <a:pPr>
              <a:buNone/>
            </a:pPr>
            <a:r>
              <a:rPr lang="en-US" sz="3400" dirty="0" smtClean="0"/>
              <a:t>		</a:t>
            </a:r>
            <a:r>
              <a:rPr lang="en-US" sz="3400" dirty="0" err="1" smtClean="0"/>
              <a:t>Mengintegrasikan</a:t>
            </a:r>
            <a:r>
              <a:rPr lang="en-US" sz="3400" dirty="0" smtClean="0"/>
              <a:t> </a:t>
            </a:r>
            <a:r>
              <a:rPr lang="en-US" sz="3400" dirty="0" err="1"/>
              <a:t>dan</a:t>
            </a:r>
            <a:r>
              <a:rPr lang="en-US" sz="3400" dirty="0"/>
              <a:t> </a:t>
            </a:r>
            <a:r>
              <a:rPr lang="en-US" sz="3400" dirty="0" err="1"/>
              <a:t>menerapkan</a:t>
            </a:r>
            <a:r>
              <a:rPr lang="en-US" sz="3400" dirty="0"/>
              <a:t> </a:t>
            </a:r>
            <a:r>
              <a:rPr lang="en-US" sz="3400" dirty="0" err="1"/>
              <a:t>tindakan</a:t>
            </a:r>
            <a:r>
              <a:rPr lang="en-US" sz="3400" dirty="0"/>
              <a:t> </a:t>
            </a:r>
            <a:r>
              <a:rPr lang="en-US" sz="3400" dirty="0" err="1"/>
              <a:t>ke</a:t>
            </a:r>
            <a:r>
              <a:rPr lang="en-US" sz="3400" dirty="0"/>
              <a:t> </a:t>
            </a:r>
            <a:r>
              <a:rPr lang="en-US" sz="3400" dirty="0" err="1"/>
              <a:t>dalam</a:t>
            </a:r>
            <a:r>
              <a:rPr lang="en-US" sz="3400" dirty="0"/>
              <a:t> </a:t>
            </a:r>
            <a:r>
              <a:rPr lang="en-US" sz="3400" dirty="0" err="1"/>
              <a:t>proses-proses</a:t>
            </a:r>
            <a:r>
              <a:rPr lang="en-US" sz="3400" dirty="0"/>
              <a:t> </a:t>
            </a:r>
            <a:r>
              <a:rPr lang="en-US" sz="3400" dirty="0" err="1"/>
              <a:t>pada</a:t>
            </a:r>
            <a:r>
              <a:rPr lang="en-US" sz="3400" dirty="0"/>
              <a:t> </a:t>
            </a:r>
            <a:r>
              <a:rPr lang="en-US" sz="3400" dirty="0" err="1" smtClean="0"/>
              <a:t>sistem</a:t>
            </a:r>
            <a:r>
              <a:rPr lang="en-US" sz="3400" dirty="0" smtClean="0"/>
              <a:t> 	</a:t>
            </a:r>
            <a:r>
              <a:rPr lang="en-US" sz="3400" dirty="0" err="1" smtClean="0"/>
              <a:t>manajemen</a:t>
            </a:r>
            <a:r>
              <a:rPr lang="en-US" sz="3400" dirty="0" smtClean="0"/>
              <a:t> </a:t>
            </a:r>
            <a:r>
              <a:rPr lang="en-US" sz="3400" dirty="0" err="1"/>
              <a:t>mutu</a:t>
            </a:r>
            <a:r>
              <a:rPr lang="en-US" sz="3400" dirty="0"/>
              <a:t> (</a:t>
            </a:r>
            <a:r>
              <a:rPr lang="en-US" sz="3400" dirty="0" err="1"/>
              <a:t>lihat</a:t>
            </a:r>
            <a:r>
              <a:rPr lang="en-US" sz="3400" dirty="0"/>
              <a:t> 4.4);</a:t>
            </a:r>
          </a:p>
          <a:p>
            <a:pPr>
              <a:buNone/>
            </a:pPr>
            <a:r>
              <a:rPr lang="en-US" sz="3400" b="1" i="1" dirty="0" smtClean="0"/>
              <a:t>		2</a:t>
            </a:r>
            <a:r>
              <a:rPr lang="en-US" sz="3400" b="1" i="1" dirty="0"/>
              <a:t>) Evaluate the effectiveness of these actions.</a:t>
            </a:r>
            <a:endParaRPr lang="en-US" sz="3400" dirty="0"/>
          </a:p>
          <a:p>
            <a:pPr>
              <a:buNone/>
            </a:pPr>
            <a:r>
              <a:rPr lang="en-US" sz="3400" dirty="0" smtClean="0"/>
              <a:t>		</a:t>
            </a:r>
            <a:r>
              <a:rPr lang="en-US" sz="3400" dirty="0" err="1" smtClean="0"/>
              <a:t>Mengevaluasi</a:t>
            </a:r>
            <a:r>
              <a:rPr lang="en-US" sz="3400" dirty="0" smtClean="0"/>
              <a:t> </a:t>
            </a:r>
            <a:r>
              <a:rPr lang="en-US" sz="3400" dirty="0" err="1"/>
              <a:t>efektivitas</a:t>
            </a:r>
            <a:r>
              <a:rPr lang="en-US" sz="3400" dirty="0"/>
              <a:t> </a:t>
            </a:r>
            <a:r>
              <a:rPr lang="en-US" sz="3400" dirty="0" err="1"/>
              <a:t>dari</a:t>
            </a:r>
            <a:r>
              <a:rPr lang="en-US" sz="3400" dirty="0"/>
              <a:t> </a:t>
            </a:r>
            <a:r>
              <a:rPr lang="en-US" sz="3400" dirty="0" err="1"/>
              <a:t>tindakan</a:t>
            </a:r>
            <a:r>
              <a:rPr lang="en-US" sz="3400" dirty="0"/>
              <a:t> </a:t>
            </a:r>
            <a:r>
              <a:rPr lang="en-US" sz="3400" dirty="0" err="1"/>
              <a:t>ini</a:t>
            </a:r>
            <a:r>
              <a:rPr lang="en-US" sz="3400" dirty="0" smtClean="0"/>
              <a:t>.</a:t>
            </a:r>
          </a:p>
          <a:p>
            <a:pPr>
              <a:buNone/>
            </a:pPr>
            <a:endParaRPr lang="en-US" dirty="0"/>
          </a:p>
          <a:p>
            <a:pPr>
              <a:buNone/>
            </a:pPr>
            <a:r>
              <a:rPr lang="en-US" sz="3400" b="1" i="1" dirty="0" smtClean="0"/>
              <a:t>Actions </a:t>
            </a:r>
            <a:r>
              <a:rPr lang="en-US" sz="3400" b="1" i="1" dirty="0"/>
              <a:t>taken to address risks and opportunities shall be proportionate to the potential impact </a:t>
            </a:r>
            <a:r>
              <a:rPr lang="en-US" sz="3400" b="1" i="1" dirty="0" smtClean="0"/>
              <a:t>on</a:t>
            </a:r>
            <a:endParaRPr lang="en-US" sz="3400" dirty="0" smtClean="0"/>
          </a:p>
          <a:p>
            <a:pPr>
              <a:buNone/>
            </a:pPr>
            <a:r>
              <a:rPr lang="en-US" sz="3400" b="1" i="1" dirty="0" smtClean="0"/>
              <a:t>the conformity of products and services.</a:t>
            </a:r>
            <a:endParaRPr lang="en-US" sz="3400" dirty="0" smtClean="0"/>
          </a:p>
          <a:p>
            <a:pPr>
              <a:buNone/>
            </a:pPr>
            <a:r>
              <a:rPr lang="en-US" sz="3400" dirty="0" err="1" smtClean="0"/>
              <a:t>Tindakan</a:t>
            </a:r>
            <a:r>
              <a:rPr lang="en-US" sz="3400" dirty="0" smtClean="0"/>
              <a:t> </a:t>
            </a:r>
            <a:r>
              <a:rPr lang="en-US" sz="3400" dirty="0"/>
              <a:t>yang </a:t>
            </a:r>
            <a:r>
              <a:rPr lang="en-US" sz="3400" dirty="0" err="1"/>
              <a:t>diambil</a:t>
            </a:r>
            <a:r>
              <a:rPr lang="en-US" sz="3400" dirty="0"/>
              <a:t> </a:t>
            </a:r>
            <a:r>
              <a:rPr lang="en-US" sz="3400" dirty="0" err="1"/>
              <a:t>untuk</a:t>
            </a:r>
            <a:r>
              <a:rPr lang="en-US" sz="3400" dirty="0"/>
              <a:t> </a:t>
            </a:r>
            <a:r>
              <a:rPr lang="en-US" sz="3400" dirty="0" err="1"/>
              <a:t>manangani</a:t>
            </a:r>
            <a:r>
              <a:rPr lang="en-US" sz="3400" dirty="0"/>
              <a:t> </a:t>
            </a:r>
            <a:r>
              <a:rPr lang="en-US" sz="3400" dirty="0" err="1"/>
              <a:t>risiko</a:t>
            </a:r>
            <a:r>
              <a:rPr lang="en-US" sz="3400" dirty="0"/>
              <a:t> </a:t>
            </a:r>
            <a:r>
              <a:rPr lang="en-US" sz="3400" dirty="0" err="1"/>
              <a:t>dan</a:t>
            </a:r>
            <a:r>
              <a:rPr lang="en-US" sz="3400" dirty="0"/>
              <a:t> </a:t>
            </a:r>
            <a:r>
              <a:rPr lang="en-US" sz="3400" dirty="0" err="1"/>
              <a:t>peluang</a:t>
            </a:r>
            <a:r>
              <a:rPr lang="en-US" sz="3400" dirty="0"/>
              <a:t> </a:t>
            </a:r>
            <a:r>
              <a:rPr lang="en-US" sz="3400" dirty="0" err="1"/>
              <a:t>harus</a:t>
            </a:r>
            <a:r>
              <a:rPr lang="en-US" sz="3400" dirty="0"/>
              <a:t> </a:t>
            </a:r>
            <a:r>
              <a:rPr lang="en-US" sz="3400" dirty="0" err="1"/>
              <a:t>proporsional</a:t>
            </a:r>
            <a:r>
              <a:rPr lang="en-US" sz="3400" dirty="0"/>
              <a:t> </a:t>
            </a:r>
            <a:r>
              <a:rPr lang="en-US" sz="3400" dirty="0" err="1"/>
              <a:t>dengan</a:t>
            </a:r>
            <a:r>
              <a:rPr lang="en-US" sz="3400" dirty="0"/>
              <a:t> </a:t>
            </a:r>
            <a:r>
              <a:rPr lang="en-US" sz="3400" dirty="0" err="1" smtClean="0"/>
              <a:t>dampak</a:t>
            </a:r>
            <a:endParaRPr lang="en-US" sz="3400" dirty="0" smtClean="0"/>
          </a:p>
          <a:p>
            <a:pPr>
              <a:buNone/>
            </a:pPr>
            <a:r>
              <a:rPr lang="en-US" sz="3400" dirty="0" err="1" smtClean="0"/>
              <a:t>potensial</a:t>
            </a:r>
            <a:r>
              <a:rPr lang="en-US" sz="3400" dirty="0" smtClean="0"/>
              <a:t> </a:t>
            </a:r>
            <a:r>
              <a:rPr lang="en-US" sz="3400" dirty="0" err="1" smtClean="0"/>
              <a:t>pada</a:t>
            </a:r>
            <a:r>
              <a:rPr lang="en-US" sz="3400" dirty="0" smtClean="0"/>
              <a:t> </a:t>
            </a:r>
            <a:r>
              <a:rPr lang="en-US" sz="3400" dirty="0" err="1"/>
              <a:t>kesesuaian</a:t>
            </a:r>
            <a:r>
              <a:rPr lang="en-US" sz="3400" dirty="0"/>
              <a:t> </a:t>
            </a:r>
            <a:r>
              <a:rPr lang="en-US" sz="3400" dirty="0" err="1"/>
              <a:t>produk</a:t>
            </a:r>
            <a:r>
              <a:rPr lang="en-US" sz="3400" dirty="0"/>
              <a:t> </a:t>
            </a:r>
            <a:r>
              <a:rPr lang="en-US" sz="3400" dirty="0" err="1"/>
              <a:t>dan</a:t>
            </a:r>
            <a:r>
              <a:rPr lang="en-US" sz="3400" dirty="0"/>
              <a:t> </a:t>
            </a:r>
            <a:r>
              <a:rPr lang="en-US" sz="3400" dirty="0" err="1"/>
              <a:t>layanan</a:t>
            </a:r>
            <a:r>
              <a:rPr lang="en-US" sz="3400" dirty="0"/>
              <a:t>.</a:t>
            </a:r>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Autofit/>
          </a:bodyPr>
          <a:lstStyle/>
          <a:p>
            <a:r>
              <a:rPr lang="en-US" sz="2800" b="1" dirty="0" smtClean="0"/>
              <a:t>CONTOH MATRIKS ANALISA RESIKO PCH</a:t>
            </a:r>
            <a:endParaRPr lang="en-US" sz="2800" b="1" dirty="0"/>
          </a:p>
        </p:txBody>
      </p:sp>
      <p:graphicFrame>
        <p:nvGraphicFramePr>
          <p:cNvPr id="5" name="Table 4"/>
          <p:cNvGraphicFramePr>
            <a:graphicFrameLocks noGrp="1"/>
          </p:cNvGraphicFramePr>
          <p:nvPr/>
        </p:nvGraphicFramePr>
        <p:xfrm>
          <a:off x="609600" y="914401"/>
          <a:ext cx="8077199" cy="5344886"/>
        </p:xfrm>
        <a:graphic>
          <a:graphicData uri="http://schemas.openxmlformats.org/drawingml/2006/table">
            <a:tbl>
              <a:tblPr/>
              <a:tblGrid>
                <a:gridCol w="75006"/>
                <a:gridCol w="808657"/>
                <a:gridCol w="600047"/>
                <a:gridCol w="1183290"/>
                <a:gridCol w="666074"/>
                <a:gridCol w="1171968"/>
                <a:gridCol w="1293852"/>
                <a:gridCol w="1125089"/>
                <a:gridCol w="1059459"/>
                <a:gridCol w="93757"/>
              </a:tblGrid>
              <a:tr h="104503">
                <a:tc>
                  <a:txBody>
                    <a:bodyPr/>
                    <a:lstStyle/>
                    <a:p>
                      <a:pPr algn="l" fontAlgn="b"/>
                      <a:endParaRPr lang="en-US" sz="400" b="0" i="0" u="none" strike="noStrike" dirty="0">
                        <a:solidFill>
                          <a:srgbClr val="000000"/>
                        </a:solidFill>
                        <a:latin typeface="Calibri"/>
                      </a:endParaRPr>
                    </a:p>
                  </a:txBody>
                  <a:tcPr marL="0" marR="0" marT="0" marB="0" anchor="b">
                    <a:lnL>
                      <a:noFill/>
                    </a:lnL>
                    <a:lnR>
                      <a:noFill/>
                    </a:lnR>
                    <a:lnT>
                      <a:noFill/>
                    </a:lnT>
                    <a:lnB>
                      <a:noFill/>
                    </a:lnB>
                  </a:tcPr>
                </a:tc>
                <a:tc>
                  <a:txBody>
                    <a:bodyPr/>
                    <a:lstStyle/>
                    <a:p>
                      <a:pPr algn="l" fontAlgn="b"/>
                      <a:r>
                        <a:rPr lang="en-US" sz="400" b="0" i="0" u="none" strike="noStrike">
                          <a:solidFill>
                            <a:srgbClr val="000000"/>
                          </a:solidFill>
                          <a:latin typeface="Calibri"/>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a:noFill/>
                    </a:lnT>
                    <a:lnB>
                      <a:noFill/>
                    </a:lnB>
                  </a:tcPr>
                </a:tc>
              </a:tr>
              <a:tr h="104503">
                <a:tc>
                  <a:txBody>
                    <a:bodyPr/>
                    <a:lstStyle/>
                    <a:p>
                      <a:pPr algn="l" fontAlgn="b"/>
                      <a:endParaRPr lang="en-US" sz="400" b="0" i="0" u="none" strike="noStrike">
                        <a:solidFill>
                          <a:srgbClr val="000000"/>
                        </a:solidFill>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rowSpan="2">
                  <a:txBody>
                    <a:bodyPr/>
                    <a:lstStyle/>
                    <a:p>
                      <a:pPr algn="ctr" fontAlgn="ctr"/>
                      <a:r>
                        <a:rPr lang="en-US" sz="1100" b="1" i="0" u="none" strike="noStrike" dirty="0">
                          <a:solidFill>
                            <a:srgbClr val="000000"/>
                          </a:solidFill>
                          <a:latin typeface="Calibri"/>
                        </a:rPr>
                        <a:t>Basic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n-US" sz="1100" b="1" i="0" u="none" strike="noStrike" dirty="0">
                          <a:solidFill>
                            <a:srgbClr val="000000"/>
                          </a:solidFill>
                          <a:latin typeface="Calibri"/>
                        </a:rPr>
                        <a:t>PIC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n-US" sz="1100" b="1" i="0" u="none" strike="noStrike" dirty="0">
                          <a:solidFill>
                            <a:srgbClr val="000000"/>
                          </a:solidFill>
                          <a:latin typeface="Calibri"/>
                        </a:rPr>
                        <a:t>HASIL YANG DIHARAPKAN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n-US" sz="1100" b="1" i="0" u="none" strike="noStrike" dirty="0">
                          <a:solidFill>
                            <a:srgbClr val="000000"/>
                          </a:solidFill>
                          <a:latin typeface="Calibri"/>
                        </a:rPr>
                        <a:t>RESIKO (Risk)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n-US" sz="1100" b="1" i="0" u="none" strike="noStrike" dirty="0">
                          <a:solidFill>
                            <a:srgbClr val="000000"/>
                          </a:solidFill>
                          <a:latin typeface="Calibri"/>
                        </a:rPr>
                        <a:t>ANALISIS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n-US" sz="1100" b="1" i="0" u="none" strike="noStrike" dirty="0">
                          <a:solidFill>
                            <a:srgbClr val="000000"/>
                          </a:solidFill>
                          <a:latin typeface="Calibri"/>
                        </a:rPr>
                        <a:t>TINDAKAN PERBAIKAN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n-US" sz="1100" b="1" i="0" u="none" strike="noStrike" dirty="0">
                          <a:solidFill>
                            <a:srgbClr val="000000"/>
                          </a:solidFill>
                          <a:latin typeface="Calibri"/>
                        </a:rPr>
                        <a:t>SASARAN MUTU</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n-US" sz="1100" b="1" i="0" u="none" strike="noStrike" dirty="0" err="1">
                          <a:solidFill>
                            <a:srgbClr val="000000"/>
                          </a:solidFill>
                          <a:latin typeface="Calibri"/>
                        </a:rPr>
                        <a:t>Realisasi</a:t>
                      </a:r>
                      <a:endParaRPr lang="en-US" sz="1100" b="1" i="0" u="none" strike="noStrike" dirty="0">
                        <a:solidFill>
                          <a:srgbClr val="000000"/>
                        </a:solidFill>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400" b="0" i="0" u="none" strike="noStrike">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04503">
                <a:tc>
                  <a:txBody>
                    <a:bodyPr/>
                    <a:lstStyle/>
                    <a:p>
                      <a:pPr algn="l" fontAlgn="b"/>
                      <a:endParaRPr lang="en-US" sz="400" b="0" i="0" u="none" strike="noStrike">
                        <a:solidFill>
                          <a:srgbClr val="000000"/>
                        </a:solidFill>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b"/>
                      <a:endParaRPr lang="en-US" sz="400" b="0" i="0" u="none" strike="noStrike">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355309">
                <a:tc>
                  <a:txBody>
                    <a:bodyPr/>
                    <a:lstStyle/>
                    <a:p>
                      <a:pPr algn="l" fontAlgn="b"/>
                      <a:endParaRPr lang="en-US" sz="400" b="0" i="0" u="none" strike="noStrike">
                        <a:solidFill>
                          <a:srgbClr val="000000"/>
                        </a:solidFill>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900" b="1" i="0" u="none" strike="noStrike" dirty="0">
                          <a:solidFill>
                            <a:srgbClr val="0070C0"/>
                          </a:solidFill>
                          <a:latin typeface="Arial Narrow"/>
                        </a:rPr>
                        <a:t>Flow </a:t>
                      </a:r>
                      <a:r>
                        <a:rPr lang="en-US" sz="900" b="1" i="0" u="none" strike="noStrike" dirty="0" err="1">
                          <a:solidFill>
                            <a:srgbClr val="0070C0"/>
                          </a:solidFill>
                          <a:latin typeface="Arial Narrow"/>
                        </a:rPr>
                        <a:t>proses</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dari</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suatu</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kegiatan</a:t>
                      </a:r>
                      <a:endParaRPr lang="en-US" sz="900" b="1" i="0" u="none" strike="noStrike" dirty="0">
                        <a:solidFill>
                          <a:srgbClr val="0070C0"/>
                        </a:solidFill>
                        <a:latin typeface="Arial Narrow"/>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dirty="0" err="1">
                          <a:solidFill>
                            <a:srgbClr val="0070C0"/>
                          </a:solidFill>
                          <a:latin typeface="Arial Narrow"/>
                        </a:rPr>
                        <a:t>Penanggung</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jawab</a:t>
                      </a:r>
                      <a:endParaRPr lang="en-US" sz="900" b="1" i="0" u="none" strike="noStrike" dirty="0">
                        <a:solidFill>
                          <a:srgbClr val="0070C0"/>
                        </a:solidFill>
                        <a:latin typeface="Arial Narrow"/>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dirty="0" err="1">
                          <a:solidFill>
                            <a:srgbClr val="0070C0"/>
                          </a:solidFill>
                          <a:latin typeface="Arial Narrow"/>
                        </a:rPr>
                        <a:t>hasil</a:t>
                      </a:r>
                      <a:r>
                        <a:rPr lang="en-US" sz="900" b="1" i="0" u="none" strike="noStrike" dirty="0">
                          <a:solidFill>
                            <a:srgbClr val="0070C0"/>
                          </a:solidFill>
                          <a:latin typeface="Arial Narrow"/>
                        </a:rPr>
                        <a:t> yang </a:t>
                      </a:r>
                      <a:r>
                        <a:rPr lang="en-US" sz="900" b="1" i="0" u="none" strike="noStrike" dirty="0" err="1">
                          <a:solidFill>
                            <a:srgbClr val="0070C0"/>
                          </a:solidFill>
                          <a:latin typeface="Arial Narrow"/>
                        </a:rPr>
                        <a:t>diharapkan</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dari</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proses</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kolom</a:t>
                      </a:r>
                      <a:r>
                        <a:rPr lang="en-US" sz="900" b="1" i="0" u="none" strike="noStrike" dirty="0">
                          <a:solidFill>
                            <a:srgbClr val="0070C0"/>
                          </a:solidFill>
                          <a:latin typeface="Arial Narrow"/>
                        </a:rPr>
                        <a:t> 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nn-NO" sz="900" b="1" i="0" u="none" strike="noStrike" dirty="0">
                          <a:solidFill>
                            <a:srgbClr val="0070C0"/>
                          </a:solidFill>
                          <a:latin typeface="Arial Narrow"/>
                        </a:rPr>
                        <a:t>Identifikasi resiko apabila hasil yang diharapkan tidak dapat di realisasikan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i-FI" sz="900" b="1" i="0" u="none" strike="noStrike" dirty="0">
                          <a:solidFill>
                            <a:srgbClr val="0070C0"/>
                          </a:solidFill>
                          <a:latin typeface="Arial Narrow"/>
                        </a:rPr>
                        <a:t>Analisis kenapa resiko dapat terjadi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dirty="0" err="1">
                          <a:solidFill>
                            <a:srgbClr val="0070C0"/>
                          </a:solidFill>
                          <a:latin typeface="Arial Narrow"/>
                        </a:rPr>
                        <a:t>Perbaikan</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berdasarkan</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analisis</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untuk</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mencegah</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terjadinya</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atau</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mengurangi</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resiko</a:t>
                      </a:r>
                      <a:endParaRPr lang="en-US" sz="900" b="1" i="0" u="none" strike="noStrike" dirty="0">
                        <a:solidFill>
                          <a:srgbClr val="0070C0"/>
                        </a:solidFill>
                        <a:latin typeface="Arial Narrow"/>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dirty="0" err="1">
                          <a:solidFill>
                            <a:srgbClr val="0070C0"/>
                          </a:solidFill>
                          <a:latin typeface="Arial Narrow"/>
                        </a:rPr>
                        <a:t>tetapkan</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resiko</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dapar</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berdasarkan</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kepada</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hasil</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atau</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resiko</a:t>
                      </a:r>
                      <a:r>
                        <a:rPr lang="en-US" sz="900" b="1" i="0" u="none" strike="noStrike" dirty="0">
                          <a:solidFill>
                            <a:srgbClr val="0070C0"/>
                          </a:solidFill>
                          <a:latin typeface="Arial Narrow"/>
                        </a:rPr>
                        <a:t> yang </a:t>
                      </a:r>
                      <a:r>
                        <a:rPr lang="en-US" sz="900" b="1" i="0" u="none" strike="noStrike" dirty="0" err="1">
                          <a:solidFill>
                            <a:srgbClr val="0070C0"/>
                          </a:solidFill>
                          <a:latin typeface="Arial Narrow"/>
                        </a:rPr>
                        <a:t>teridentifikasi</a:t>
                      </a:r>
                      <a:endParaRPr lang="en-US" sz="900" b="1" i="0" u="none" strike="noStrike" dirty="0">
                        <a:solidFill>
                          <a:srgbClr val="0070C0"/>
                        </a:solidFill>
                        <a:latin typeface="Arial Narrow"/>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v-SE" sz="900" b="1" i="0" u="none" strike="noStrike" dirty="0">
                          <a:solidFill>
                            <a:srgbClr val="000000"/>
                          </a:solidFill>
                          <a:latin typeface="Calibri"/>
                        </a:rPr>
                        <a:t>Semester ke-1 Th. 2018 (Januari-Juni)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400" b="0" i="0" u="none" strike="noStrike">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621792">
                <a:tc>
                  <a:txBody>
                    <a:bodyPr/>
                    <a:lstStyle/>
                    <a:p>
                      <a:pPr algn="l" fontAlgn="b"/>
                      <a:endParaRPr lang="en-US" sz="900" b="0" i="0" u="none" strike="noStrike">
                        <a:solidFill>
                          <a:srgbClr val="000000"/>
                        </a:solidFill>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just" fontAlgn="ctr"/>
                      <a:r>
                        <a:rPr lang="en-US" sz="900" b="1" i="0" u="none" strike="noStrike">
                          <a:solidFill>
                            <a:srgbClr val="000000"/>
                          </a:solidFill>
                          <a:latin typeface="Arial Narrow"/>
                        </a:rPr>
                        <a:t>Penerimaan Pemesanan Pembelian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a:solidFill>
                            <a:srgbClr val="000000"/>
                          </a:solidFill>
                          <a:latin typeface="Arial Narrow"/>
                        </a:rPr>
                        <a:t>Purchasing Staff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Arial Narrow"/>
                        </a:rPr>
                        <a:t>Pembelian yang memenuhi persyaratan dan ketentuan. memastikan barang yang diorder sesuai dengan yang dibutuhkan dan pengiriman  tepat sesuai waktu yang ditetapkan.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Arial Narrow"/>
                        </a:rPr>
                        <a:t>Pembuatan PO terlambat, Salah Spesifikasi.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solidFill>
                            <a:srgbClr val="000000"/>
                          </a:solidFill>
                          <a:latin typeface="Arial Narrow"/>
                        </a:rPr>
                        <a:t>Kesalahan dalam pengisian spek dan jumlahpermintaan, keterlambatan dalam pembuatan permintaan (melibihi interval yang ditetapkan)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Arial Narrow"/>
                        </a:rPr>
                        <a:t>Ketelitian saat Verifikasi PR apakah permintaan normal atau urgent (mendesak) serta follow up approve dari bagian terkait dalam percepatan proses PO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Arial Narrow"/>
                        </a:rPr>
                        <a:t>maksimal keterlambatan pembuatan sampai dengan pengiriman PO ke vendor 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solidFill>
                            <a:srgbClr val="000000"/>
                          </a:solidFill>
                          <a:latin typeface="Arial Narrow"/>
                        </a:rPr>
                        <a:t>85% on time dan 18 % Late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710619">
                <a:tc>
                  <a:txBody>
                    <a:bodyPr/>
                    <a:lstStyle/>
                    <a:p>
                      <a:pPr algn="l" fontAlgn="b"/>
                      <a:endParaRPr lang="en-US" sz="900" b="0" i="0" u="none" strike="noStrike">
                        <a:solidFill>
                          <a:srgbClr val="000000"/>
                        </a:solidFill>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just" fontAlgn="ctr"/>
                      <a:r>
                        <a:rPr lang="en-US" sz="900" b="1" i="0" u="none" strike="noStrike" dirty="0" err="1">
                          <a:solidFill>
                            <a:srgbClr val="000000"/>
                          </a:solidFill>
                          <a:latin typeface="Arial Narrow"/>
                        </a:rPr>
                        <a:t>Penentuan</a:t>
                      </a:r>
                      <a:r>
                        <a:rPr lang="en-US" sz="900" b="1" i="0" u="none" strike="noStrike" dirty="0">
                          <a:solidFill>
                            <a:srgbClr val="000000"/>
                          </a:solidFill>
                          <a:latin typeface="Arial Narrow"/>
                        </a:rPr>
                        <a:t> </a:t>
                      </a:r>
                      <a:r>
                        <a:rPr lang="en-US" sz="900" b="1" i="0" u="none" strike="noStrike" dirty="0" err="1">
                          <a:solidFill>
                            <a:srgbClr val="000000"/>
                          </a:solidFill>
                          <a:latin typeface="Arial Narrow"/>
                        </a:rPr>
                        <a:t>pemasok</a:t>
                      </a:r>
                      <a:endParaRPr lang="en-US" sz="900" b="1" i="0" u="none" strike="noStrike" dirty="0">
                        <a:solidFill>
                          <a:srgbClr val="000000"/>
                        </a:solidFill>
                        <a:latin typeface="Arial Narrow"/>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a:solidFill>
                            <a:srgbClr val="000000"/>
                          </a:solidFill>
                          <a:latin typeface="Arial Narrow"/>
                        </a:rPr>
                        <a:t>Purchasing Manager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Arial Narrow"/>
                        </a:rPr>
                        <a:t>Mendapatkan vendor/supplier sesuai dengan  kriteria yang dibutuhkan (Harga, kesesuaian kualitas dan kemampuan dalam pemenuhan permintaan (pengiriman barang)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Arial Narrow"/>
                        </a:rPr>
                        <a:t>- Keterlambatan pengiriman barang.</a:t>
                      </a:r>
                      <a:br>
                        <a:rPr lang="en-US" sz="900" b="0" i="0" u="none" strike="noStrike">
                          <a:solidFill>
                            <a:srgbClr val="000000"/>
                          </a:solidFill>
                          <a:latin typeface="Arial Narrow"/>
                        </a:rPr>
                      </a:br>
                      <a:r>
                        <a:rPr lang="en-US" sz="900" b="0" i="0" u="none" strike="noStrike">
                          <a:solidFill>
                            <a:srgbClr val="000000"/>
                          </a:solidFill>
                          <a:latin typeface="Arial Narrow"/>
                        </a:rPr>
                        <a:t>- Harga mahal.</a:t>
                      </a:r>
                      <a:br>
                        <a:rPr lang="en-US" sz="900" b="0" i="0" u="none" strike="noStrike">
                          <a:solidFill>
                            <a:srgbClr val="000000"/>
                          </a:solidFill>
                          <a:latin typeface="Arial Narrow"/>
                        </a:rPr>
                      </a:br>
                      <a:r>
                        <a:rPr lang="en-US" sz="900" b="0" i="0" u="none" strike="noStrike">
                          <a:solidFill>
                            <a:srgbClr val="000000"/>
                          </a:solidFill>
                          <a:latin typeface="Arial Narrow"/>
                        </a:rPr>
                        <a:t>-barang yang dikirim tidak sesuai dengan kebutuhan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Arial Narrow"/>
                        </a:rPr>
                        <a:t>- Keterbatas waktu dalam pemilihan vendor/ supplier</a:t>
                      </a:r>
                      <a:br>
                        <a:rPr lang="en-US" sz="900" b="0" i="0" u="none" strike="noStrike">
                          <a:solidFill>
                            <a:srgbClr val="000000"/>
                          </a:solidFill>
                          <a:latin typeface="Arial Narrow"/>
                        </a:rPr>
                      </a:br>
                      <a:r>
                        <a:rPr lang="en-US" sz="900" b="0" i="0" u="none" strike="noStrike">
                          <a:solidFill>
                            <a:srgbClr val="000000"/>
                          </a:solidFill>
                          <a:latin typeface="Arial Narrow"/>
                        </a:rPr>
                        <a:t>- Referensi dari customer atau top management</a:t>
                      </a:r>
                      <a:br>
                        <a:rPr lang="en-US" sz="900" b="0" i="0" u="none" strike="noStrike">
                          <a:solidFill>
                            <a:srgbClr val="000000"/>
                          </a:solidFill>
                          <a:latin typeface="Arial Narrow"/>
                        </a:rPr>
                      </a:br>
                      <a:r>
                        <a:rPr lang="en-US" sz="900" b="0" i="0" u="none" strike="noStrike">
                          <a:solidFill>
                            <a:srgbClr val="000000"/>
                          </a:solidFill>
                          <a:latin typeface="Arial Narrow"/>
                        </a:rPr>
                        <a:t>- Rekanan dari group perusahaan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Arial Narrow"/>
                        </a:rPr>
                        <a:t>- Melakukan pembaharuan daftar rekanan apabila ada perubahan</a:t>
                      </a:r>
                      <a:br>
                        <a:rPr lang="en-US" sz="900" b="0" i="0" u="none" strike="noStrike">
                          <a:solidFill>
                            <a:srgbClr val="000000"/>
                          </a:solidFill>
                          <a:latin typeface="Arial Narrow"/>
                        </a:rPr>
                      </a:br>
                      <a:r>
                        <a:rPr lang="en-US" sz="900" b="0" i="0" u="none" strike="noStrike">
                          <a:solidFill>
                            <a:srgbClr val="000000"/>
                          </a:solidFill>
                          <a:latin typeface="Arial Narrow"/>
                        </a:rPr>
                        <a:t>- Mengkomunikasikan ke pihak customer, top manajemen atau group apabila rekanan yang ditunjuk tidak sesuai</a:t>
                      </a:r>
                      <a:br>
                        <a:rPr lang="en-US" sz="900" b="0" i="0" u="none" strike="noStrike">
                          <a:solidFill>
                            <a:srgbClr val="000000"/>
                          </a:solidFill>
                          <a:latin typeface="Arial Narrow"/>
                        </a:rPr>
                      </a:br>
                      <a:r>
                        <a:rPr lang="en-US" sz="900" b="0" i="0" u="none" strike="noStrike">
                          <a:solidFill>
                            <a:srgbClr val="000000"/>
                          </a:solidFill>
                          <a:latin typeface="Arial Narrow"/>
                        </a:rPr>
                        <a:t>- Mencari potensial rekanan yang lain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sv-SE" sz="900" b="0" i="0" u="none" strike="noStrike">
                          <a:solidFill>
                            <a:srgbClr val="000000"/>
                          </a:solidFill>
                          <a:latin typeface="Arial Narrow"/>
                        </a:rPr>
                        <a:t>Pergantian Rekanan maksimal2 kali dalam sebulan dalam PO yang sama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solidFill>
                            <a:srgbClr val="000000"/>
                          </a:solidFill>
                          <a:latin typeface="Arial Narrow"/>
                        </a:rPr>
                        <a:t>Tidak  ada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888274">
                <a:tc>
                  <a:txBody>
                    <a:bodyPr/>
                    <a:lstStyle/>
                    <a:p>
                      <a:pPr algn="l" fontAlgn="b"/>
                      <a:endParaRPr lang="en-US" sz="900" b="0" i="0" u="none" strike="noStrike">
                        <a:solidFill>
                          <a:srgbClr val="000000"/>
                        </a:solidFill>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just" fontAlgn="ctr"/>
                      <a:r>
                        <a:rPr lang="en-US" sz="900" b="1" i="0" u="none" strike="noStrike">
                          <a:solidFill>
                            <a:srgbClr val="000000"/>
                          </a:solidFill>
                          <a:latin typeface="Arial Narrow"/>
                        </a:rPr>
                        <a:t>Pembuatan Purchase Order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a:solidFill>
                            <a:srgbClr val="000000"/>
                          </a:solidFill>
                          <a:latin typeface="Arial Narrow"/>
                        </a:rPr>
                        <a:t>Purchasing Staff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Arial Narrow"/>
                        </a:rPr>
                        <a:t>pembuatan PO harus tepat : 1. jumlah.                                     2. Spesifikasi                              3. Waktu</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dirty="0" err="1">
                          <a:solidFill>
                            <a:srgbClr val="000000"/>
                          </a:solidFill>
                          <a:latin typeface="Arial Narrow"/>
                        </a:rPr>
                        <a:t>Kesalahan</a:t>
                      </a:r>
                      <a:r>
                        <a:rPr lang="en-US" sz="900" b="0" i="0" u="none" strike="noStrike" dirty="0">
                          <a:solidFill>
                            <a:srgbClr val="000000"/>
                          </a:solidFill>
                          <a:latin typeface="Arial Narrow"/>
                        </a:rPr>
                        <a:t> </a:t>
                      </a:r>
                      <a:r>
                        <a:rPr lang="en-US" sz="900" b="0" i="0" u="none" strike="noStrike" dirty="0" err="1">
                          <a:solidFill>
                            <a:srgbClr val="000000"/>
                          </a:solidFill>
                          <a:latin typeface="Arial Narrow"/>
                        </a:rPr>
                        <a:t>dalam</a:t>
                      </a:r>
                      <a:r>
                        <a:rPr lang="en-US" sz="900" b="0" i="0" u="none" strike="noStrike" dirty="0">
                          <a:solidFill>
                            <a:srgbClr val="000000"/>
                          </a:solidFill>
                          <a:latin typeface="Arial Narrow"/>
                        </a:rPr>
                        <a:t> </a:t>
                      </a:r>
                      <a:r>
                        <a:rPr lang="en-US" sz="900" b="0" i="0" u="none" strike="noStrike" dirty="0" err="1">
                          <a:solidFill>
                            <a:srgbClr val="000000"/>
                          </a:solidFill>
                          <a:latin typeface="Arial Narrow"/>
                        </a:rPr>
                        <a:t>penulisan</a:t>
                      </a:r>
                      <a:r>
                        <a:rPr lang="en-US" sz="900" b="0" i="0" u="none" strike="noStrike" dirty="0">
                          <a:solidFill>
                            <a:srgbClr val="000000"/>
                          </a:solidFill>
                          <a:latin typeface="Arial Narrow"/>
                        </a:rPr>
                        <a:t> </a:t>
                      </a:r>
                      <a:r>
                        <a:rPr lang="en-US" sz="900" b="0" i="0" u="none" strike="noStrike" dirty="0" smtClean="0">
                          <a:solidFill>
                            <a:srgbClr val="000000"/>
                          </a:solidFill>
                          <a:latin typeface="Arial Narrow"/>
                        </a:rPr>
                        <a:t>    :  </a:t>
                      </a:r>
                      <a:r>
                        <a:rPr lang="en-US" sz="900" b="0" i="0" u="none" strike="noStrike" dirty="0">
                          <a:solidFill>
                            <a:srgbClr val="000000"/>
                          </a:solidFill>
                          <a:latin typeface="Arial Narrow"/>
                        </a:rPr>
                        <a:t>1. </a:t>
                      </a:r>
                      <a:r>
                        <a:rPr lang="en-US" sz="900" b="0" i="0" u="none" strike="noStrike" dirty="0" err="1">
                          <a:solidFill>
                            <a:srgbClr val="000000"/>
                          </a:solidFill>
                          <a:latin typeface="Arial Narrow"/>
                        </a:rPr>
                        <a:t>Jumlah</a:t>
                      </a:r>
                      <a:r>
                        <a:rPr lang="en-US" sz="900" b="0" i="0" u="none" strike="noStrike" dirty="0">
                          <a:solidFill>
                            <a:srgbClr val="000000"/>
                          </a:solidFill>
                          <a:latin typeface="Arial Narrow"/>
                        </a:rPr>
                        <a:t>                                  2. </a:t>
                      </a:r>
                      <a:r>
                        <a:rPr lang="en-US" sz="900" b="0" i="0" u="none" strike="noStrike" dirty="0" err="1">
                          <a:solidFill>
                            <a:srgbClr val="000000"/>
                          </a:solidFill>
                          <a:latin typeface="Arial Narrow"/>
                        </a:rPr>
                        <a:t>Spesifikasi</a:t>
                      </a:r>
                      <a:r>
                        <a:rPr lang="en-US" sz="900" b="0" i="0" u="none" strike="noStrike" dirty="0">
                          <a:solidFill>
                            <a:srgbClr val="000000"/>
                          </a:solidFill>
                          <a:latin typeface="Arial Narrow"/>
                        </a:rPr>
                        <a:t>                                </a:t>
                      </a:r>
                      <a:r>
                        <a:rPr lang="en-US" sz="900" b="0" i="0" u="none" strike="noStrike" dirty="0" err="1">
                          <a:solidFill>
                            <a:srgbClr val="000000"/>
                          </a:solidFill>
                          <a:latin typeface="Arial Narrow"/>
                        </a:rPr>
                        <a:t>Keterlambatan</a:t>
                      </a:r>
                      <a:r>
                        <a:rPr lang="en-US" sz="900" b="0" i="0" u="none" strike="noStrike" dirty="0">
                          <a:solidFill>
                            <a:srgbClr val="000000"/>
                          </a:solidFill>
                          <a:latin typeface="Arial Narrow"/>
                        </a:rPr>
                        <a:t> </a:t>
                      </a:r>
                      <a:r>
                        <a:rPr lang="en-US" sz="900" b="0" i="0" u="none" strike="noStrike" dirty="0" err="1">
                          <a:solidFill>
                            <a:srgbClr val="000000"/>
                          </a:solidFill>
                          <a:latin typeface="Arial Narrow"/>
                        </a:rPr>
                        <a:t>dalam</a:t>
                      </a:r>
                      <a:r>
                        <a:rPr lang="en-US" sz="900" b="0" i="0" u="none" strike="noStrike" dirty="0">
                          <a:solidFill>
                            <a:srgbClr val="000000"/>
                          </a:solidFill>
                          <a:latin typeface="Arial Narrow"/>
                        </a:rPr>
                        <a:t> :                  1. </a:t>
                      </a:r>
                      <a:r>
                        <a:rPr lang="en-US" sz="900" b="0" i="0" u="none" strike="noStrike" dirty="0" err="1">
                          <a:solidFill>
                            <a:srgbClr val="000000"/>
                          </a:solidFill>
                          <a:latin typeface="Arial Narrow"/>
                        </a:rPr>
                        <a:t>pembuatan</a:t>
                      </a:r>
                      <a:r>
                        <a:rPr lang="en-US" sz="900" b="0" i="0" u="none" strike="noStrike" dirty="0">
                          <a:solidFill>
                            <a:srgbClr val="000000"/>
                          </a:solidFill>
                          <a:latin typeface="Arial Narrow"/>
                        </a:rPr>
                        <a:t> PO                       2. </a:t>
                      </a:r>
                      <a:r>
                        <a:rPr lang="en-US" sz="900" b="0" i="0" u="none" strike="noStrike" dirty="0" err="1">
                          <a:solidFill>
                            <a:srgbClr val="000000"/>
                          </a:solidFill>
                          <a:latin typeface="Arial Narrow"/>
                        </a:rPr>
                        <a:t>penerimaan</a:t>
                      </a:r>
                      <a:r>
                        <a:rPr lang="en-US" sz="900" b="0" i="0" u="none" strike="noStrike" dirty="0">
                          <a:solidFill>
                            <a:srgbClr val="000000"/>
                          </a:solidFill>
                          <a:latin typeface="Arial Narrow"/>
                        </a:rPr>
                        <a:t> </a:t>
                      </a:r>
                      <a:r>
                        <a:rPr lang="en-US" sz="900" b="0" i="0" u="none" strike="noStrike" dirty="0" err="1">
                          <a:solidFill>
                            <a:srgbClr val="000000"/>
                          </a:solidFill>
                          <a:latin typeface="Arial Narrow"/>
                        </a:rPr>
                        <a:t>inputan</a:t>
                      </a:r>
                      <a:r>
                        <a:rPr lang="en-US" sz="900" b="0" i="0" u="none" strike="noStrike" dirty="0">
                          <a:solidFill>
                            <a:srgbClr val="000000"/>
                          </a:solidFill>
                          <a:latin typeface="Arial Narrow"/>
                        </a:rPr>
                        <a:t> PO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sv-SE" sz="900" b="0" i="0" u="none" strike="noStrike">
                          <a:solidFill>
                            <a:srgbClr val="000000"/>
                          </a:solidFill>
                          <a:latin typeface="Arial Narrow"/>
                        </a:rPr>
                        <a:t>- Kesalahan dalam proses input permintaan</a:t>
                      </a:r>
                      <a:br>
                        <a:rPr lang="sv-SE" sz="900" b="0" i="0" u="none" strike="noStrike">
                          <a:solidFill>
                            <a:srgbClr val="000000"/>
                          </a:solidFill>
                          <a:latin typeface="Arial Narrow"/>
                        </a:rPr>
                      </a:br>
                      <a:r>
                        <a:rPr lang="sv-SE" sz="900" b="0" i="0" u="none" strike="noStrike">
                          <a:solidFill>
                            <a:srgbClr val="000000"/>
                          </a:solidFill>
                          <a:latin typeface="Arial Narrow"/>
                        </a:rPr>
                        <a:t>- Keterlambatan dalam mendapatkan vendor sesuai dengan persyaratan                  -. Perubahan spec karena ada koreksi SPB</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Arial Narrow"/>
                        </a:rPr>
                        <a:t> - Verifikasi ulang oleh operator PCH setelah selesai input</a:t>
                      </a:r>
                      <a:br>
                        <a:rPr lang="en-US" sz="900" b="0" i="0" u="none" strike="noStrike">
                          <a:solidFill>
                            <a:srgbClr val="000000"/>
                          </a:solidFill>
                          <a:latin typeface="Arial Narrow"/>
                        </a:rPr>
                      </a:br>
                      <a:r>
                        <a:rPr lang="en-US" sz="900" b="0" i="0" u="none" strike="noStrike">
                          <a:solidFill>
                            <a:srgbClr val="000000"/>
                          </a:solidFill>
                          <a:latin typeface="Arial Narrow"/>
                        </a:rPr>
                        <a:t>- Mencari referensi vendor sebanyak mungkin diluar vendor regular</a:t>
                      </a:r>
                      <a:br>
                        <a:rPr lang="en-US" sz="900" b="0" i="0" u="none" strike="noStrike">
                          <a:solidFill>
                            <a:srgbClr val="000000"/>
                          </a:solidFill>
                          <a:latin typeface="Arial Narrow"/>
                        </a:rPr>
                      </a:br>
                      <a:r>
                        <a:rPr lang="en-US" sz="900" b="0" i="0" u="none" strike="noStrike">
                          <a:solidFill>
                            <a:srgbClr val="000000"/>
                          </a:solidFill>
                          <a:latin typeface="Arial Narrow"/>
                        </a:rPr>
                        <a:t>- Meminta persetujuan / konfirmasi dari rekanan tentang kesanggupan untuk pemenuhan order</a:t>
                      </a:r>
                      <a:br>
                        <a:rPr lang="en-US" sz="900" b="0" i="0" u="none" strike="noStrike">
                          <a:solidFill>
                            <a:srgbClr val="000000"/>
                          </a:solidFill>
                          <a:latin typeface="Arial Narrow"/>
                        </a:rPr>
                      </a:br>
                      <a:r>
                        <a:rPr lang="en-US" sz="900" b="0" i="0" u="none" strike="noStrike">
                          <a:solidFill>
                            <a:srgbClr val="000000"/>
                          </a:solidFill>
                          <a:latin typeface="Arial Narrow"/>
                        </a:rPr>
                        <a:t>- Konfirmasi kebagian keuangan terkait ketersediaan budget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en-US" sz="900" b="0" i="0" u="none" strike="noStrike">
                          <a:solidFill>
                            <a:srgbClr val="000000"/>
                          </a:solidFill>
                          <a:latin typeface="Arial Narrow"/>
                        </a:rPr>
                        <a:t>Revisi PO maksimal 2 kali dalam sebulan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solidFill>
                            <a:srgbClr val="000000"/>
                          </a:solidFill>
                          <a:latin typeface="Arial Narrow"/>
                        </a:rPr>
                        <a:t>Rata-rata 5 po dalam 1 bulan,Revisi ini bukan bahan material utama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04503">
                <a:tc>
                  <a:txBody>
                    <a:bodyPr/>
                    <a:lstStyle/>
                    <a:p>
                      <a:pPr algn="l" fontAlgn="b"/>
                      <a:endParaRPr lang="en-US" sz="400" b="0" i="0" u="none" strike="noStrike" dirty="0">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400" b="0" i="0" u="none" strike="noStrike" dirty="0">
                        <a:solidFill>
                          <a:srgbClr val="000000"/>
                        </a:solidFill>
                        <a:latin typeface="Calibri"/>
                      </a:endParaRPr>
                    </a:p>
                  </a:txBody>
                  <a:tcPr marL="0" marR="0" marT="0"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609600" y="914401"/>
          <a:ext cx="8077199" cy="5619206"/>
        </p:xfrm>
        <a:graphic>
          <a:graphicData uri="http://schemas.openxmlformats.org/drawingml/2006/table">
            <a:tbl>
              <a:tblPr/>
              <a:tblGrid>
                <a:gridCol w="75006"/>
                <a:gridCol w="808657"/>
                <a:gridCol w="600047"/>
                <a:gridCol w="1183290"/>
                <a:gridCol w="666074"/>
                <a:gridCol w="1171968"/>
                <a:gridCol w="1293852"/>
                <a:gridCol w="1125089"/>
                <a:gridCol w="1059459"/>
                <a:gridCol w="93757"/>
              </a:tblGrid>
              <a:tr h="104503">
                <a:tc>
                  <a:txBody>
                    <a:bodyPr/>
                    <a:lstStyle/>
                    <a:p>
                      <a:pPr algn="l" fontAlgn="b"/>
                      <a:endParaRPr lang="en-US" sz="400" b="0" i="0" u="none" strike="noStrike" dirty="0">
                        <a:solidFill>
                          <a:srgbClr val="000000"/>
                        </a:solidFill>
                        <a:latin typeface="Calibri"/>
                      </a:endParaRPr>
                    </a:p>
                  </a:txBody>
                  <a:tcPr marL="0" marR="0" marT="0" marB="0" anchor="b">
                    <a:lnL>
                      <a:noFill/>
                    </a:lnL>
                    <a:lnR>
                      <a:noFill/>
                    </a:lnR>
                    <a:lnT>
                      <a:noFill/>
                    </a:lnT>
                    <a:lnB>
                      <a:noFill/>
                    </a:lnB>
                  </a:tcPr>
                </a:tc>
                <a:tc>
                  <a:txBody>
                    <a:bodyPr/>
                    <a:lstStyle/>
                    <a:p>
                      <a:pPr algn="l" fontAlgn="b"/>
                      <a:r>
                        <a:rPr lang="en-US" sz="400" b="0" i="0" u="none" strike="noStrike">
                          <a:solidFill>
                            <a:srgbClr val="000000"/>
                          </a:solidFill>
                          <a:latin typeface="Calibri"/>
                        </a:rPr>
                        <a:t> </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a:noFill/>
                    </a:lnT>
                    <a:lnB>
                      <a:noFill/>
                    </a:lnB>
                  </a:tcPr>
                </a:tc>
              </a:tr>
              <a:tr h="104503">
                <a:tc>
                  <a:txBody>
                    <a:bodyPr/>
                    <a:lstStyle/>
                    <a:p>
                      <a:pPr algn="l" fontAlgn="b"/>
                      <a:endParaRPr lang="en-US" sz="400" b="0" i="0" u="none" strike="noStrike">
                        <a:solidFill>
                          <a:srgbClr val="000000"/>
                        </a:solidFill>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rowSpan="2">
                  <a:txBody>
                    <a:bodyPr/>
                    <a:lstStyle/>
                    <a:p>
                      <a:pPr algn="ctr" fontAlgn="ctr"/>
                      <a:r>
                        <a:rPr lang="en-US" sz="1100" b="1" i="0" u="none" strike="noStrike" dirty="0">
                          <a:solidFill>
                            <a:srgbClr val="000000"/>
                          </a:solidFill>
                          <a:latin typeface="Calibri"/>
                        </a:rPr>
                        <a:t>Basic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n-US" sz="1100" b="1" i="0" u="none" strike="noStrike" dirty="0">
                          <a:solidFill>
                            <a:srgbClr val="000000"/>
                          </a:solidFill>
                          <a:latin typeface="Calibri"/>
                        </a:rPr>
                        <a:t>PIC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n-US" sz="1100" b="1" i="0" u="none" strike="noStrike" dirty="0">
                          <a:solidFill>
                            <a:srgbClr val="000000"/>
                          </a:solidFill>
                          <a:latin typeface="Calibri"/>
                        </a:rPr>
                        <a:t>HASIL YANG DIHARAPKAN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n-US" sz="1100" b="1" i="0" u="none" strike="noStrike" dirty="0">
                          <a:solidFill>
                            <a:srgbClr val="000000"/>
                          </a:solidFill>
                          <a:latin typeface="Calibri"/>
                        </a:rPr>
                        <a:t>RESIKO (Risk)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n-US" sz="1100" b="1" i="0" u="none" strike="noStrike" dirty="0">
                          <a:solidFill>
                            <a:srgbClr val="000000"/>
                          </a:solidFill>
                          <a:latin typeface="Calibri"/>
                        </a:rPr>
                        <a:t>ANALISIS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n-US" sz="1100" b="1" i="0" u="none" strike="noStrike" dirty="0">
                          <a:solidFill>
                            <a:srgbClr val="000000"/>
                          </a:solidFill>
                          <a:latin typeface="Calibri"/>
                        </a:rPr>
                        <a:t>TINDAKAN PERBAIKAN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n-US" sz="1100" b="1" i="0" u="none" strike="noStrike" dirty="0">
                          <a:solidFill>
                            <a:srgbClr val="000000"/>
                          </a:solidFill>
                          <a:latin typeface="Calibri"/>
                        </a:rPr>
                        <a:t>SASARAN MUTU</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n-US" sz="1100" b="1" i="0" u="none" strike="noStrike" dirty="0" err="1">
                          <a:solidFill>
                            <a:srgbClr val="000000"/>
                          </a:solidFill>
                          <a:latin typeface="Calibri"/>
                        </a:rPr>
                        <a:t>Realisasi</a:t>
                      </a:r>
                      <a:endParaRPr lang="en-US" sz="1100" b="1" i="0" u="none" strike="noStrike" dirty="0">
                        <a:solidFill>
                          <a:srgbClr val="000000"/>
                        </a:solidFill>
                        <a:latin typeface="Calibri"/>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400" b="0" i="0" u="none" strike="noStrike">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04503">
                <a:tc>
                  <a:txBody>
                    <a:bodyPr/>
                    <a:lstStyle/>
                    <a:p>
                      <a:pPr algn="l" fontAlgn="b"/>
                      <a:endParaRPr lang="en-US" sz="400" b="0" i="0" u="none" strike="noStrike">
                        <a:solidFill>
                          <a:srgbClr val="000000"/>
                        </a:solidFill>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b"/>
                      <a:endParaRPr lang="en-US" sz="400" b="0" i="0" u="none" strike="noStrike">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355309">
                <a:tc>
                  <a:txBody>
                    <a:bodyPr/>
                    <a:lstStyle/>
                    <a:p>
                      <a:pPr algn="l" fontAlgn="b"/>
                      <a:endParaRPr lang="en-US" sz="400" b="0" i="0" u="none" strike="noStrike">
                        <a:solidFill>
                          <a:srgbClr val="000000"/>
                        </a:solidFill>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900" b="1" i="0" u="none" strike="noStrike" dirty="0">
                          <a:solidFill>
                            <a:srgbClr val="0070C0"/>
                          </a:solidFill>
                          <a:latin typeface="Arial Narrow"/>
                        </a:rPr>
                        <a:t>Flow </a:t>
                      </a:r>
                      <a:r>
                        <a:rPr lang="en-US" sz="900" b="1" i="0" u="none" strike="noStrike" dirty="0" err="1">
                          <a:solidFill>
                            <a:srgbClr val="0070C0"/>
                          </a:solidFill>
                          <a:latin typeface="Arial Narrow"/>
                        </a:rPr>
                        <a:t>proses</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dari</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suatu</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kegiatan</a:t>
                      </a:r>
                      <a:endParaRPr lang="en-US" sz="900" b="1" i="0" u="none" strike="noStrike" dirty="0">
                        <a:solidFill>
                          <a:srgbClr val="0070C0"/>
                        </a:solidFill>
                        <a:latin typeface="Arial Narrow"/>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dirty="0" err="1">
                          <a:solidFill>
                            <a:srgbClr val="0070C0"/>
                          </a:solidFill>
                          <a:latin typeface="Arial Narrow"/>
                        </a:rPr>
                        <a:t>Penanggung</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jawab</a:t>
                      </a:r>
                      <a:endParaRPr lang="en-US" sz="900" b="1" i="0" u="none" strike="noStrike" dirty="0">
                        <a:solidFill>
                          <a:srgbClr val="0070C0"/>
                        </a:solidFill>
                        <a:latin typeface="Arial Narrow"/>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dirty="0" err="1">
                          <a:solidFill>
                            <a:srgbClr val="0070C0"/>
                          </a:solidFill>
                          <a:latin typeface="Arial Narrow"/>
                        </a:rPr>
                        <a:t>hasil</a:t>
                      </a:r>
                      <a:r>
                        <a:rPr lang="en-US" sz="900" b="1" i="0" u="none" strike="noStrike" dirty="0">
                          <a:solidFill>
                            <a:srgbClr val="0070C0"/>
                          </a:solidFill>
                          <a:latin typeface="Arial Narrow"/>
                        </a:rPr>
                        <a:t> yang </a:t>
                      </a:r>
                      <a:r>
                        <a:rPr lang="en-US" sz="900" b="1" i="0" u="none" strike="noStrike" dirty="0" err="1">
                          <a:solidFill>
                            <a:srgbClr val="0070C0"/>
                          </a:solidFill>
                          <a:latin typeface="Arial Narrow"/>
                        </a:rPr>
                        <a:t>diharapkan</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dari</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proses</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kolom</a:t>
                      </a:r>
                      <a:r>
                        <a:rPr lang="en-US" sz="900" b="1" i="0" u="none" strike="noStrike" dirty="0">
                          <a:solidFill>
                            <a:srgbClr val="0070C0"/>
                          </a:solidFill>
                          <a:latin typeface="Arial Narrow"/>
                        </a:rPr>
                        <a:t> 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nn-NO" sz="900" b="1" i="0" u="none" strike="noStrike" dirty="0">
                          <a:solidFill>
                            <a:srgbClr val="0070C0"/>
                          </a:solidFill>
                          <a:latin typeface="Arial Narrow"/>
                        </a:rPr>
                        <a:t>Identifikasi resiko apabila hasil yang diharapkan tidak dapat di realisasikan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i-FI" sz="900" b="1" i="0" u="none" strike="noStrike" dirty="0">
                          <a:solidFill>
                            <a:srgbClr val="0070C0"/>
                          </a:solidFill>
                          <a:latin typeface="Arial Narrow"/>
                        </a:rPr>
                        <a:t>Analisis kenapa resiko dapat terjadi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dirty="0" err="1">
                          <a:solidFill>
                            <a:srgbClr val="0070C0"/>
                          </a:solidFill>
                          <a:latin typeface="Arial Narrow"/>
                        </a:rPr>
                        <a:t>Perbaikan</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berdasarkan</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analisis</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untuk</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mencegah</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terjadinya</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atau</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mengurangi</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resiko</a:t>
                      </a:r>
                      <a:endParaRPr lang="en-US" sz="900" b="1" i="0" u="none" strike="noStrike" dirty="0">
                        <a:solidFill>
                          <a:srgbClr val="0070C0"/>
                        </a:solidFill>
                        <a:latin typeface="Arial Narrow"/>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dirty="0" err="1">
                          <a:solidFill>
                            <a:srgbClr val="0070C0"/>
                          </a:solidFill>
                          <a:latin typeface="Arial Narrow"/>
                        </a:rPr>
                        <a:t>tetapkan</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resiko</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dapar</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berdasarkan</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kepada</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hasil</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atau</a:t>
                      </a:r>
                      <a:r>
                        <a:rPr lang="en-US" sz="900" b="1" i="0" u="none" strike="noStrike" dirty="0">
                          <a:solidFill>
                            <a:srgbClr val="0070C0"/>
                          </a:solidFill>
                          <a:latin typeface="Arial Narrow"/>
                        </a:rPr>
                        <a:t> </a:t>
                      </a:r>
                      <a:r>
                        <a:rPr lang="en-US" sz="900" b="1" i="0" u="none" strike="noStrike" dirty="0" err="1">
                          <a:solidFill>
                            <a:srgbClr val="0070C0"/>
                          </a:solidFill>
                          <a:latin typeface="Arial Narrow"/>
                        </a:rPr>
                        <a:t>resiko</a:t>
                      </a:r>
                      <a:r>
                        <a:rPr lang="en-US" sz="900" b="1" i="0" u="none" strike="noStrike" dirty="0">
                          <a:solidFill>
                            <a:srgbClr val="0070C0"/>
                          </a:solidFill>
                          <a:latin typeface="Arial Narrow"/>
                        </a:rPr>
                        <a:t> yang </a:t>
                      </a:r>
                      <a:r>
                        <a:rPr lang="en-US" sz="900" b="1" i="0" u="none" strike="noStrike" dirty="0" err="1">
                          <a:solidFill>
                            <a:srgbClr val="0070C0"/>
                          </a:solidFill>
                          <a:latin typeface="Arial Narrow"/>
                        </a:rPr>
                        <a:t>teridentifikasi</a:t>
                      </a:r>
                      <a:endParaRPr lang="en-US" sz="900" b="1" i="0" u="none" strike="noStrike" dirty="0">
                        <a:solidFill>
                          <a:srgbClr val="0070C0"/>
                        </a:solidFill>
                        <a:latin typeface="Arial Narrow"/>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v-SE" sz="900" b="1" i="0" u="none" strike="noStrike" dirty="0">
                          <a:solidFill>
                            <a:srgbClr val="000000"/>
                          </a:solidFill>
                          <a:latin typeface="Calibri"/>
                        </a:rPr>
                        <a:t>Semester ke-1 Th. 2018 (Januari-Juni)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400" b="0" i="0" u="none" strike="noStrike">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627016">
                <a:tc>
                  <a:txBody>
                    <a:bodyPr/>
                    <a:lstStyle/>
                    <a:p>
                      <a:pPr algn="l" fontAlgn="b"/>
                      <a:endParaRPr lang="en-US" sz="900" b="0" i="0" u="none" strike="noStrike" dirty="0">
                        <a:solidFill>
                          <a:srgbClr val="000000"/>
                        </a:solidFill>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900" b="1" i="0" u="none" strike="noStrike">
                          <a:solidFill>
                            <a:srgbClr val="000000"/>
                          </a:solidFill>
                          <a:latin typeface="Arial Narrow"/>
                        </a:rPr>
                        <a:t>Pengiriman Purchase Order (PO) kepada pemasok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a:solidFill>
                            <a:srgbClr val="000000"/>
                          </a:solidFill>
                          <a:latin typeface="Arial Narrow"/>
                        </a:rPr>
                        <a:t>Purchasing Staff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Arial Narrow"/>
                        </a:rPr>
                        <a:t>PO yang diterima oleh vendor/ supplier harus tepat dalam :</a:t>
                      </a:r>
                      <a:br>
                        <a:rPr lang="en-US" sz="900" b="0" i="0" u="none" strike="noStrike">
                          <a:solidFill>
                            <a:srgbClr val="000000"/>
                          </a:solidFill>
                          <a:latin typeface="Arial Narrow"/>
                        </a:rPr>
                      </a:br>
                      <a:r>
                        <a:rPr lang="en-US" sz="900" b="0" i="0" u="none" strike="noStrike">
                          <a:solidFill>
                            <a:srgbClr val="000000"/>
                          </a:solidFill>
                          <a:latin typeface="Arial Narrow"/>
                        </a:rPr>
                        <a:t>- waktu penerimaan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Arial Narrow"/>
                        </a:rPr>
                        <a:t>- tidak tepat waktu penerimaan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solidFill>
                            <a:srgbClr val="000000"/>
                          </a:solidFill>
                          <a:latin typeface="Arial Narrow"/>
                        </a:rPr>
                        <a:t>- Menunggu proses penyelesaian PO di internal</a:t>
                      </a:r>
                      <a:br>
                        <a:rPr lang="en-US" sz="900" b="0" i="0" u="none" strike="noStrike">
                          <a:solidFill>
                            <a:srgbClr val="000000"/>
                          </a:solidFill>
                          <a:latin typeface="Arial Narrow"/>
                        </a:rPr>
                      </a:br>
                      <a:r>
                        <a:rPr lang="en-US" sz="900" b="0" i="0" u="none" strike="noStrike">
                          <a:solidFill>
                            <a:srgbClr val="000000"/>
                          </a:solidFill>
                          <a:latin typeface="Arial Narrow"/>
                        </a:rPr>
                        <a:t>- Ada penambahan jumlah setelah PO terkirim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it-IT" sz="900" b="0" i="0" u="none" strike="noStrike">
                          <a:solidFill>
                            <a:srgbClr val="000000"/>
                          </a:solidFill>
                          <a:latin typeface="Arial Narrow"/>
                        </a:rPr>
                        <a:t> Memastikan semua PO diajukan sebelum tanggal di terima vendor            - Memastikan tidak ada revisi permintaan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solidFill>
                            <a:srgbClr val="000000"/>
                          </a:solidFill>
                          <a:latin typeface="Arial Narrow"/>
                        </a:rPr>
                        <a:t>Maksimal ketidaksesuain  1 PO dalam sebulan.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solidFill>
                            <a:srgbClr val="000000"/>
                          </a:solidFill>
                          <a:latin typeface="Arial Narrow"/>
                        </a:rPr>
                        <a:t>10 Po untuk kebutuhan umum(Non Komponen) 15 % untuk yang komponen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621792">
                <a:tc>
                  <a:txBody>
                    <a:bodyPr/>
                    <a:lstStyle/>
                    <a:p>
                      <a:pPr algn="l" fontAlgn="b"/>
                      <a:endParaRPr lang="en-US" sz="900" b="0" i="0" u="none" strike="noStrike">
                        <a:solidFill>
                          <a:srgbClr val="000000"/>
                        </a:solidFill>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just" fontAlgn="ctr"/>
                      <a:r>
                        <a:rPr lang="en-US" sz="900" b="1" i="0" u="none" strike="noStrike">
                          <a:solidFill>
                            <a:srgbClr val="000000"/>
                          </a:solidFill>
                          <a:latin typeface="Arial Narrow"/>
                        </a:rPr>
                        <a:t>Pemantauan kedatangan barang  / Monitoring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a:solidFill>
                            <a:srgbClr val="000000"/>
                          </a:solidFill>
                          <a:latin typeface="Arial Narrow"/>
                        </a:rPr>
                        <a:t>Purchasing Manager &amp; Staff</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en-US" sz="900" b="0" i="0" u="none" strike="noStrike">
                          <a:solidFill>
                            <a:srgbClr val="000000"/>
                          </a:solidFill>
                          <a:latin typeface="Arial Narrow"/>
                        </a:rPr>
                        <a:t>Barang yang datang tepat waktu, spesifikasi /  jumlah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en-US" sz="900" b="0" i="0" u="none" strike="noStrike" dirty="0">
                          <a:solidFill>
                            <a:srgbClr val="000000"/>
                          </a:solidFill>
                          <a:latin typeface="Arial Narrow"/>
                        </a:rPr>
                        <a:t>- </a:t>
                      </a:r>
                      <a:r>
                        <a:rPr lang="en-US" sz="900" b="0" i="0" u="none" strike="noStrike" dirty="0" err="1">
                          <a:solidFill>
                            <a:srgbClr val="000000"/>
                          </a:solidFill>
                          <a:latin typeface="Arial Narrow"/>
                        </a:rPr>
                        <a:t>Terganggunya</a:t>
                      </a:r>
                      <a:r>
                        <a:rPr lang="en-US" sz="900" b="0" i="0" u="none" strike="noStrike" dirty="0">
                          <a:solidFill>
                            <a:srgbClr val="000000"/>
                          </a:solidFill>
                          <a:latin typeface="Arial Narrow"/>
                        </a:rPr>
                        <a:t> </a:t>
                      </a:r>
                      <a:r>
                        <a:rPr lang="en-US" sz="900" b="0" i="0" u="none" strike="noStrike" dirty="0" err="1">
                          <a:solidFill>
                            <a:srgbClr val="000000"/>
                          </a:solidFill>
                          <a:latin typeface="Arial Narrow"/>
                        </a:rPr>
                        <a:t>pengadaan</a:t>
                      </a:r>
                      <a:r>
                        <a:rPr lang="en-US" sz="900" b="0" i="0" u="none" strike="noStrike" dirty="0">
                          <a:solidFill>
                            <a:srgbClr val="000000"/>
                          </a:solidFill>
                          <a:latin typeface="Arial Narrow"/>
                        </a:rPr>
                        <a:t> PPIC </a:t>
                      </a:r>
                      <a:r>
                        <a:rPr lang="en-US" sz="900" b="0" i="0" u="none" strike="noStrike" dirty="0" err="1">
                          <a:solidFill>
                            <a:srgbClr val="000000"/>
                          </a:solidFill>
                          <a:latin typeface="Arial Narrow"/>
                        </a:rPr>
                        <a:t>untuk</a:t>
                      </a:r>
                      <a:r>
                        <a:rPr lang="en-US" sz="900" b="0" i="0" u="none" strike="noStrike" dirty="0">
                          <a:solidFill>
                            <a:srgbClr val="000000"/>
                          </a:solidFill>
                          <a:latin typeface="Arial Narrow"/>
                        </a:rPr>
                        <a:t> supply </a:t>
                      </a:r>
                      <a:r>
                        <a:rPr lang="en-US" sz="900" b="0" i="0" u="none" strike="noStrike" dirty="0" err="1">
                          <a:solidFill>
                            <a:srgbClr val="000000"/>
                          </a:solidFill>
                          <a:latin typeface="Arial Narrow"/>
                        </a:rPr>
                        <a:t>barang</a:t>
                      </a:r>
                      <a:r>
                        <a:rPr lang="en-US" sz="900" b="0" i="0" u="none" strike="noStrike" dirty="0">
                          <a:solidFill>
                            <a:srgbClr val="000000"/>
                          </a:solidFill>
                          <a:latin typeface="Arial Narrow"/>
                        </a:rPr>
                        <a:t> </a:t>
                      </a:r>
                      <a:r>
                        <a:rPr lang="en-US" sz="900" b="0" i="0" u="none" strike="noStrike" dirty="0" err="1">
                          <a:solidFill>
                            <a:srgbClr val="000000"/>
                          </a:solidFill>
                          <a:latin typeface="Arial Narrow"/>
                        </a:rPr>
                        <a:t>ke</a:t>
                      </a:r>
                      <a:r>
                        <a:rPr lang="en-US" sz="900" b="0" i="0" u="none" strike="noStrike" dirty="0">
                          <a:solidFill>
                            <a:srgbClr val="000000"/>
                          </a:solidFill>
                          <a:latin typeface="Arial Narrow"/>
                        </a:rPr>
                        <a:t> </a:t>
                      </a:r>
                      <a:r>
                        <a:rPr lang="en-US" sz="900" b="0" i="0" u="none" strike="noStrike" dirty="0" err="1">
                          <a:solidFill>
                            <a:srgbClr val="000000"/>
                          </a:solidFill>
                          <a:latin typeface="Arial Narrow"/>
                        </a:rPr>
                        <a:t>produksi</a:t>
                      </a:r>
                      <a:endParaRPr lang="en-US" sz="900" b="0" i="0" u="none" strike="noStrike" dirty="0">
                        <a:solidFill>
                          <a:srgbClr val="000000"/>
                        </a:solidFill>
                        <a:latin typeface="Arial Narrow"/>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solidFill>
                            <a:srgbClr val="000000"/>
                          </a:solidFill>
                          <a:latin typeface="Arial Narrow"/>
                        </a:rPr>
                        <a:t>- Tidak ada catatan hasil monitoring kedatangan                                -  Personil penanggung jawab sering berganti  (untuk mengidentifikasikan kemajuan pengiriman)</a:t>
                      </a:r>
                      <a:br>
                        <a:rPr lang="en-US" sz="900" b="0" i="0" u="none" strike="noStrike">
                          <a:solidFill>
                            <a:srgbClr val="000000"/>
                          </a:solidFill>
                          <a:latin typeface="Arial Narrow"/>
                        </a:rPr>
                      </a:br>
                      <a:r>
                        <a:rPr lang="en-US" sz="900" b="0" i="0" u="none" strike="noStrike">
                          <a:solidFill>
                            <a:srgbClr val="000000"/>
                          </a:solidFill>
                          <a:latin typeface="Arial Narrow"/>
                        </a:rPr>
                        <a:t>- Vendor/rekanan sulit t dihubungi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solidFill>
                            <a:srgbClr val="000000"/>
                          </a:solidFill>
                          <a:latin typeface="Arial Narrow"/>
                        </a:rPr>
                        <a:t>- ditunjuk penanggung jawab yang tetap</a:t>
                      </a:r>
                      <a:br>
                        <a:rPr lang="en-US" sz="900" b="0" i="0" u="none" strike="noStrike">
                          <a:solidFill>
                            <a:srgbClr val="000000"/>
                          </a:solidFill>
                          <a:latin typeface="Arial Narrow"/>
                        </a:rPr>
                      </a:br>
                      <a:r>
                        <a:rPr lang="en-US" sz="900" b="0" i="0" u="none" strike="noStrike">
                          <a:solidFill>
                            <a:srgbClr val="000000"/>
                          </a:solidFill>
                          <a:latin typeface="Arial Narrow"/>
                        </a:rPr>
                        <a:t>- Disipllin dalam mencatat hasil monitoring dan komunikasi dengan pelanggan</a:t>
                      </a:r>
                      <a:br>
                        <a:rPr lang="en-US" sz="900" b="0" i="0" u="none" strike="noStrike">
                          <a:solidFill>
                            <a:srgbClr val="000000"/>
                          </a:solidFill>
                          <a:latin typeface="Arial Narrow"/>
                        </a:rPr>
                      </a:br>
                      <a:r>
                        <a:rPr lang="en-US" sz="900" b="0" i="0" u="none" strike="noStrike">
                          <a:solidFill>
                            <a:srgbClr val="000000"/>
                          </a:solidFill>
                          <a:latin typeface="Arial Narrow"/>
                        </a:rPr>
                        <a:t>- Membuat inventaris daftar kontak rekanan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en-US" sz="900" b="0" i="0" u="none" strike="noStrike">
                          <a:solidFill>
                            <a:srgbClr val="000000"/>
                          </a:solidFill>
                          <a:latin typeface="Arial Narrow"/>
                        </a:rPr>
                        <a:t>Maksimal ketidaksesuain barang yang dibeli 1 PO dalam sebulan.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solidFill>
                            <a:srgbClr val="000000"/>
                          </a:solidFill>
                          <a:latin typeface="Arial Narrow"/>
                        </a:rPr>
                        <a:t>98,6% sesuai dgn po dan 1.4% tidak sesuai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532965">
                <a:tc>
                  <a:txBody>
                    <a:bodyPr/>
                    <a:lstStyle/>
                    <a:p>
                      <a:pPr algn="l" fontAlgn="b"/>
                      <a:endParaRPr lang="en-US" sz="900" b="0" i="0" u="none" strike="noStrike">
                        <a:solidFill>
                          <a:srgbClr val="000000"/>
                        </a:solidFill>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en-US" sz="900" b="1" i="0" u="none" strike="noStrike">
                          <a:solidFill>
                            <a:srgbClr val="000000"/>
                          </a:solidFill>
                          <a:latin typeface="Arial Narrow"/>
                        </a:rPr>
                        <a:t>Revisi PO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a:solidFill>
                            <a:srgbClr val="000000"/>
                          </a:solidFill>
                          <a:latin typeface="Arial Narrow"/>
                        </a:rPr>
                        <a:t>Purchasing Manager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900" b="0" i="0" u="none" strike="noStrike">
                          <a:solidFill>
                            <a:srgbClr val="000000"/>
                          </a:solidFill>
                          <a:latin typeface="Arial Narrow"/>
                        </a:rPr>
                        <a:t>Semua PO benar dan tidak ada revisi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Arial Narrow"/>
                        </a:rPr>
                        <a:t>- Terjadi revisi PO</a:t>
                      </a:r>
                      <a:br>
                        <a:rPr lang="en-US" sz="900" b="0" i="0" u="none" strike="noStrike">
                          <a:solidFill>
                            <a:srgbClr val="000000"/>
                          </a:solidFill>
                          <a:latin typeface="Arial Narrow"/>
                        </a:rPr>
                      </a:br>
                      <a:endParaRPr lang="en-US" sz="900" b="0" i="0" u="none" strike="noStrike">
                        <a:solidFill>
                          <a:srgbClr val="000000"/>
                        </a:solidFill>
                        <a:latin typeface="Arial Narrow"/>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Arial Narrow"/>
                        </a:rPr>
                        <a:t>kesalahan dalam input quantity, harga, discount (jika ada), pajak dan waktu pengiriman serta perubahan jumlah permintaan atau spesifikasi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Arial Narrow"/>
                        </a:rPr>
                        <a:t>Pastikan PO yang dibuat sudah benar, Quantity, harga, discount, pajak dan batas waktu kirim serta konfirmasi ke bagian yang mengajukan permintaan jika akan ada perubahan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en-US" sz="900" b="0" i="0" u="none" strike="noStrike">
                          <a:solidFill>
                            <a:srgbClr val="000000"/>
                          </a:solidFill>
                          <a:latin typeface="Arial Narrow"/>
                        </a:rPr>
                        <a:t>Maksimal ketidaksesuain  1 PO dalam sebulan.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900" b="0" i="0" u="none" strike="noStrike">
                          <a:solidFill>
                            <a:srgbClr val="000000"/>
                          </a:solidFill>
                          <a:latin typeface="Arial Narrow"/>
                        </a:rPr>
                        <a:t>Rata2 Revisi dalam 1 bln 5 po dari total po perbulannya 1000 ( 0.050%)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710619">
                <a:tc>
                  <a:txBody>
                    <a:bodyPr/>
                    <a:lstStyle/>
                    <a:p>
                      <a:pPr algn="l" fontAlgn="b"/>
                      <a:endParaRPr lang="en-US" sz="900" b="0" i="0" u="none" strike="noStrike">
                        <a:solidFill>
                          <a:srgbClr val="000000"/>
                        </a:solidFill>
                        <a:latin typeface="Calibri"/>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900" b="1" i="0" u="none" strike="noStrike">
                          <a:solidFill>
                            <a:srgbClr val="000000"/>
                          </a:solidFill>
                          <a:latin typeface="Arial Narrow"/>
                        </a:rPr>
                        <a:t>Penilaian Kinerja Pemasok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1" i="0" u="none" strike="noStrike">
                          <a:solidFill>
                            <a:srgbClr val="000000"/>
                          </a:solidFill>
                          <a:latin typeface="Arial Narrow"/>
                        </a:rPr>
                        <a:t>Purchasing Manager</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Arial Narrow"/>
                        </a:rPr>
                        <a:t>- Semua vendor mempunyai hasil penilaian yang baik</a:t>
                      </a:r>
                      <a:br>
                        <a:rPr lang="en-US" sz="900" b="0" i="0" u="none" strike="noStrike">
                          <a:solidFill>
                            <a:srgbClr val="000000"/>
                          </a:solidFill>
                          <a:latin typeface="Arial Narrow"/>
                        </a:rPr>
                      </a:br>
                      <a:r>
                        <a:rPr lang="en-US" sz="900" b="0" i="0" u="none" strike="noStrike">
                          <a:solidFill>
                            <a:srgbClr val="000000"/>
                          </a:solidFill>
                          <a:latin typeface="Arial Narrow"/>
                        </a:rPr>
                        <a:t>- vendor yang tidak baik atau tidak layak akan teridentifikasi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Arial Narrow"/>
                        </a:rPr>
                        <a:t>- Tidak semua vendor memiliki hasil penilaian baik</a:t>
                      </a:r>
                      <a:br>
                        <a:rPr lang="en-US" sz="900" b="0" i="0" u="none" strike="noStrike">
                          <a:solidFill>
                            <a:srgbClr val="000000"/>
                          </a:solidFill>
                          <a:latin typeface="Arial Narrow"/>
                        </a:rPr>
                      </a:br>
                      <a:r>
                        <a:rPr lang="en-US" sz="900" b="0" i="0" u="none" strike="noStrike">
                          <a:solidFill>
                            <a:srgbClr val="000000"/>
                          </a:solidFill>
                          <a:latin typeface="Arial Narrow"/>
                        </a:rPr>
                        <a:t>- Harus melakukan pembinaan atau negosiasi ulang dengan vendor yang tidak baik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Arial Narrow"/>
                        </a:rPr>
                        <a:t>- Alat atau media untuk penilaian vendor kurang masimal                                  - Intervensi dari internal organisasi</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Arial Narrow"/>
                        </a:rPr>
                        <a:t>Perbaikan media penilaian dan komukasi dengan internal atau eksternal perlunya perbaikan komitmen pada vendor yang tidak layak</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en-US" sz="900" b="0" i="0" u="none" strike="noStrike">
                          <a:solidFill>
                            <a:srgbClr val="000000"/>
                          </a:solidFill>
                          <a:latin typeface="Arial Narrow"/>
                        </a:rPr>
                        <a:t>Minimal penilaian kinerja dilakukan 2 kali dalam setahun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ES" sz="900" b="0" i="0" u="none" strike="noStrike">
                          <a:solidFill>
                            <a:srgbClr val="000000"/>
                          </a:solidFill>
                          <a:latin typeface="Arial Narrow"/>
                        </a:rPr>
                        <a:t>Tidak ada penilaian ditahun 2018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9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r>
              <a:tr h="104503">
                <a:tc>
                  <a:txBody>
                    <a:bodyPr/>
                    <a:lstStyle/>
                    <a:p>
                      <a:pPr algn="l" fontAlgn="b"/>
                      <a:endParaRPr lang="en-US" sz="400" b="0" i="0" u="none" strike="noStrike">
                        <a:solidFill>
                          <a:srgbClr val="000000"/>
                        </a:solidFill>
                        <a:latin typeface="Calibri"/>
                      </a:endParaRPr>
                    </a:p>
                  </a:txBody>
                  <a:tcPr marL="0" marR="0" marT="0" marB="0" anchor="b">
                    <a:lnL>
                      <a:noFill/>
                    </a:lnL>
                    <a:lnR>
                      <a:noFill/>
                    </a:lnR>
                    <a:lnT>
                      <a:noFill/>
                    </a:lnT>
                    <a:lnB>
                      <a:noFill/>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400" b="0" i="0" u="none" strike="noStrike">
                        <a:solidFill>
                          <a:srgbClr val="000000"/>
                        </a:solidFill>
                        <a:latin typeface="Calibri"/>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400" b="0" i="0" u="none" strike="noStrike" dirty="0">
                        <a:solidFill>
                          <a:srgbClr val="000000"/>
                        </a:solidFill>
                        <a:latin typeface="Calibri"/>
                      </a:endParaRPr>
                    </a:p>
                  </a:txBody>
                  <a:tcPr marL="0" marR="0" marT="0"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1677</Words>
  <Application>Microsoft Office PowerPoint</Application>
  <PresentationFormat>On-screen Show (4:3)</PresentationFormat>
  <Paragraphs>518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  HASIL AUDIT MUTU INTERNAL I ( Periode : 28 Oktober – 11 November 2019) </vt:lpstr>
      <vt:lpstr>GRAFIK TEMUAN KETIDAKSESUAIAN</vt:lpstr>
      <vt:lpstr>TEMUAN KETIDAKSESUAIAN BERDASARKAN PERSYARATAN ISO 9001:2015 DAN KLASIFIKASI</vt:lpstr>
      <vt:lpstr>TEMUAN KETIDAKSESUAIAN MINOR PERSYARATAN ISO 9001:2015 DAN AREA</vt:lpstr>
      <vt:lpstr>ISO 9001:2015 STANDAR</vt:lpstr>
      <vt:lpstr>Slide 7</vt:lpstr>
      <vt:lpstr>CONTOH MATRIKS ANALISA RESIKO PCH</vt:lpstr>
      <vt:lpstr>Slide 9</vt:lpstr>
      <vt:lpstr>Slide 10</vt:lpstr>
      <vt:lpstr>Slide 11</vt:lpstr>
      <vt:lpstr>   MATRIK IDENTIFIKASI PROSES PERLUASAN SCOPE ISO 9001:2015 PENAMBAHAN LINE C-PRO DAN LINE WOOD </vt:lpstr>
      <vt:lpstr>Slide 13</vt:lpstr>
    </vt:vector>
  </TitlesOfParts>
  <Company>PT. Chitose Internasional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Agung</dc:creator>
  <cp:lastModifiedBy>Agung</cp:lastModifiedBy>
  <cp:revision>24</cp:revision>
  <dcterms:created xsi:type="dcterms:W3CDTF">2020-01-20T02:46:49Z</dcterms:created>
  <dcterms:modified xsi:type="dcterms:W3CDTF">2020-01-21T02:50:50Z</dcterms:modified>
</cp:coreProperties>
</file>