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_7\Prosedur%20ISO\Audit%20mutu%20Internal\2021\semester%201\AMI\3.%20Hasil%20AMI%20semester%20ke-1%20(jan-%20jun)%20202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_7\Prosedur%20ISO\Audit%20mutu%20Internal\2021\semester%201\AMI\3.%20Hasil%20AMI%20semester%20ke-1%20(jan-%20jun)%20202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_7\Prosedur%20ISO\Audit%20mutu%20Internal\2021\semester%201\AMI\3.%20Hasil%20AMI%20semester%20ke-1%20(jan-%20jun)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0" vertOverflow="ellipsis" vert="horz" wrap="square" anchor="ctr" anchorCtr="1"/>
          <a:lstStyle/>
          <a:p>
            <a:pPr>
              <a:defRPr lang="id-ID" sz="1800" b="1" i="0" u="none" strike="noStrike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en-US" sz="1200" baseline="0">
                <a:latin typeface="Arial" pitchFamily="34" charset="0"/>
                <a:cs typeface="Arial" pitchFamily="34" charset="0"/>
              </a:rPr>
              <a:t>DISTRIBUSI TEMUAN AMI SEMESTER KE-2 TAHUN 2020 </a:t>
            </a:r>
          </a:p>
          <a:p>
            <a:pPr>
              <a:defRPr lang="id-ID" sz="1800" b="1" i="0" u="none" strike="noStrike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en-US" sz="1200" baseline="0">
                <a:latin typeface="Arial" pitchFamily="34" charset="0"/>
                <a:cs typeface="Arial" pitchFamily="34" charset="0"/>
              </a:rPr>
              <a:t>BERDASAR AREA</a:t>
            </a:r>
          </a:p>
        </c:rich>
      </c:tx>
      <c:layout>
        <c:manualLayout>
          <c:xMode val="edge"/>
          <c:yMode val="edge"/>
          <c:x val="0.15874259274291763"/>
          <c:y val="2.6902382782475056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Dist!$C$4:$C$5</c:f>
              <c:strCache>
                <c:ptCount val="1"/>
                <c:pt idx="0">
                  <c:v>Mayor</c:v>
                </c:pt>
              </c:strCache>
            </c:strRef>
          </c:tx>
          <c:cat>
            <c:strRef>
              <c:f>Dist!$B$6:$B$17</c:f>
              <c:strCache>
                <c:ptCount val="12"/>
                <c:pt idx="0">
                  <c:v>QC</c:v>
                </c:pt>
                <c:pt idx="1">
                  <c:v>HC&amp;GA</c:v>
                </c:pt>
                <c:pt idx="2">
                  <c:v>MKT</c:v>
                </c:pt>
                <c:pt idx="3">
                  <c:v>IT</c:v>
                </c:pt>
                <c:pt idx="4">
                  <c:v>PCH</c:v>
                </c:pt>
                <c:pt idx="5">
                  <c:v>FNA</c:v>
                </c:pt>
                <c:pt idx="6">
                  <c:v>RnD</c:v>
                </c:pt>
                <c:pt idx="7">
                  <c:v>PPIC-PPC</c:v>
                </c:pt>
                <c:pt idx="8">
                  <c:v>ENGINEERING</c:v>
                </c:pt>
                <c:pt idx="9">
                  <c:v>Produksi Steel</c:v>
                </c:pt>
                <c:pt idx="10">
                  <c:v>Produksi NSB</c:v>
                </c:pt>
                <c:pt idx="11">
                  <c:v>Produksi WoodLine</c:v>
                </c:pt>
              </c:strCache>
            </c:strRef>
          </c:cat>
          <c:val>
            <c:numRef>
              <c:f>Dist!$C$6:$C$17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Dist!$D$4:$D$5</c:f>
              <c:strCache>
                <c:ptCount val="1"/>
                <c:pt idx="0">
                  <c:v>Minor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id-ID" sz="1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Dist!$B$6:$B$17</c:f>
              <c:strCache>
                <c:ptCount val="12"/>
                <c:pt idx="0">
                  <c:v>QC</c:v>
                </c:pt>
                <c:pt idx="1">
                  <c:v>HC&amp;GA</c:v>
                </c:pt>
                <c:pt idx="2">
                  <c:v>MKT</c:v>
                </c:pt>
                <c:pt idx="3">
                  <c:v>IT</c:v>
                </c:pt>
                <c:pt idx="4">
                  <c:v>PCH</c:v>
                </c:pt>
                <c:pt idx="5">
                  <c:v>FNA</c:v>
                </c:pt>
                <c:pt idx="6">
                  <c:v>RnD</c:v>
                </c:pt>
                <c:pt idx="7">
                  <c:v>PPIC-PPC</c:v>
                </c:pt>
                <c:pt idx="8">
                  <c:v>ENGINEERING</c:v>
                </c:pt>
                <c:pt idx="9">
                  <c:v>Produksi Steel</c:v>
                </c:pt>
                <c:pt idx="10">
                  <c:v>Produksi NSB</c:v>
                </c:pt>
                <c:pt idx="11">
                  <c:v>Produksi WoodLine</c:v>
                </c:pt>
              </c:strCache>
            </c:strRef>
          </c:cat>
          <c:val>
            <c:numRef>
              <c:f>Dist!$D$6:$D$17</c:f>
              <c:numCache>
                <c:formatCode>General</c:formatCode>
                <c:ptCount val="12"/>
                <c:pt idx="0">
                  <c:v>2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3</c:v>
                </c:pt>
                <c:pt idx="8">
                  <c:v>0</c:v>
                </c:pt>
                <c:pt idx="9">
                  <c:v>3</c:v>
                </c:pt>
                <c:pt idx="10">
                  <c:v>0</c:v>
                </c:pt>
                <c:pt idx="11">
                  <c:v>3</c:v>
                </c:pt>
              </c:numCache>
            </c:numRef>
          </c:val>
        </c:ser>
        <c:ser>
          <c:idx val="2"/>
          <c:order val="2"/>
          <c:tx>
            <c:strRef>
              <c:f>Dist!$E$4:$E$5</c:f>
              <c:strCache>
                <c:ptCount val="1"/>
                <c:pt idx="0">
                  <c:v>Perlu Perhatian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id-ID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Dist!$B$6:$B$17</c:f>
              <c:strCache>
                <c:ptCount val="12"/>
                <c:pt idx="0">
                  <c:v>QC</c:v>
                </c:pt>
                <c:pt idx="1">
                  <c:v>HC&amp;GA</c:v>
                </c:pt>
                <c:pt idx="2">
                  <c:v>MKT</c:v>
                </c:pt>
                <c:pt idx="3">
                  <c:v>IT</c:v>
                </c:pt>
                <c:pt idx="4">
                  <c:v>PCH</c:v>
                </c:pt>
                <c:pt idx="5">
                  <c:v>FNA</c:v>
                </c:pt>
                <c:pt idx="6">
                  <c:v>RnD</c:v>
                </c:pt>
                <c:pt idx="7">
                  <c:v>PPIC-PPC</c:v>
                </c:pt>
                <c:pt idx="8">
                  <c:v>ENGINEERING</c:v>
                </c:pt>
                <c:pt idx="9">
                  <c:v>Produksi Steel</c:v>
                </c:pt>
                <c:pt idx="10">
                  <c:v>Produksi NSB</c:v>
                </c:pt>
                <c:pt idx="11">
                  <c:v>Produksi WoodLine</c:v>
                </c:pt>
              </c:strCache>
            </c:strRef>
          </c:cat>
          <c:val>
            <c:numRef>
              <c:f>Dist!$E$6:$E$17</c:f>
              <c:numCache>
                <c:formatCode>General</c:formatCode>
                <c:ptCount val="12"/>
                <c:pt idx="0">
                  <c:v>4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6</c:v>
                </c:pt>
                <c:pt idx="8">
                  <c:v>0</c:v>
                </c:pt>
                <c:pt idx="9">
                  <c:v>4</c:v>
                </c:pt>
                <c:pt idx="10">
                  <c:v>1</c:v>
                </c:pt>
                <c:pt idx="11">
                  <c:v>3</c:v>
                </c:pt>
              </c:numCache>
            </c:numRef>
          </c:val>
        </c:ser>
        <c:axId val="73813376"/>
        <c:axId val="73827840"/>
      </c:barChart>
      <c:catAx>
        <c:axId val="73813376"/>
        <c:scaling>
          <c:orientation val="minMax"/>
        </c:scaling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id-ID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AREA</a:t>
                </a:r>
                <a:r>
                  <a:rPr lang="en-US" baseline="0"/>
                  <a:t> AUDIT</a:t>
                </a:r>
                <a:endParaRPr lang="en-US"/>
              </a:p>
            </c:rich>
          </c:tx>
          <c:layout/>
        </c:title>
        <c:maj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id-ID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827840"/>
        <c:crosses val="autoZero"/>
        <c:auto val="1"/>
        <c:lblAlgn val="ctr"/>
        <c:lblOffset val="100"/>
      </c:catAx>
      <c:valAx>
        <c:axId val="73827840"/>
        <c:scaling>
          <c:orientation val="minMax"/>
        </c:scaling>
        <c:axPos val="l"/>
        <c:majorGridlines/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id-ID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aseline="0"/>
                  <a:t>JUMLAH TEMUAN</a:t>
                </a:r>
              </a:p>
            </c:rich>
          </c:tx>
          <c:layout/>
        </c:title>
        <c:numFmt formatCode="General" sourceLinked="1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id-ID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813376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/>
      <c:txPr>
        <a:bodyPr rot="0" spcFirstLastPara="0" vertOverflow="ellipsis" vert="horz" wrap="square" anchor="ctr" anchorCtr="1"/>
        <a:lstStyle/>
        <a:p>
          <a:pPr>
            <a:defRPr lang="id-ID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lang="id-ID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DISTRIBUSI TEMUAN</a:t>
            </a:r>
            <a:r>
              <a:rPr lang="en-US" baseline="0"/>
              <a:t> KETIDAKSESUAIAN BERDASAR KLAUSUL STANDAR ISO 9001:2015 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Dist!$B$39</c:f>
              <c:strCache>
                <c:ptCount val="1"/>
              </c:strCache>
            </c:strRef>
          </c:tx>
          <c:cat>
            <c:strRef>
              <c:f>Dist!$A$40:$A$51</c:f>
              <c:strCache>
                <c:ptCount val="12"/>
                <c:pt idx="0">
                  <c:v>5.3 Peran Organisasi, tanggung jawab dan otoritas</c:v>
                </c:pt>
                <c:pt idx="1">
                  <c:v>6.1 Tindakan untuk menangani risiko dan peluang                                  Action to address risks and opportunities</c:v>
                </c:pt>
                <c:pt idx="2">
                  <c:v>6.2 Sasaran Mutu dan Perencanaan untuk Mencapainya</c:v>
                </c:pt>
                <c:pt idx="3">
                  <c:v>7.1.5 Pemantauan dan pengukuran sumber daya</c:v>
                </c:pt>
                <c:pt idx="4">
                  <c:v>7.5 Informasi terdokumentasi</c:v>
                </c:pt>
                <c:pt idx="5">
                  <c:v>7.5.3 Pengendalian Informasi terdokumentasi</c:v>
                </c:pt>
                <c:pt idx="6">
                  <c:v>8.1 Perencanaan dan pengendalian operasional     Operational planning and control
8.1 Perencanaan dan pengendalian operasional</c:v>
                </c:pt>
                <c:pt idx="7">
                  <c:v>8.4 Pengendalian produk dan layanan eksternal yang disediakan Control of externally provided products and services</c:v>
                </c:pt>
                <c:pt idx="8">
                  <c:v>8.4.2 Jenis dan tingkat pengendalian</c:v>
                </c:pt>
                <c:pt idx="9">
                  <c:v>8.5.1 Pengendalian dan penyediaan</c:v>
                </c:pt>
                <c:pt idx="10">
                  <c:v>8.5.4 Perlindungan     </c:v>
                </c:pt>
                <c:pt idx="11">
                  <c:v>9.1  Pemantauan, pengukuran, analisis   </c:v>
                </c:pt>
              </c:strCache>
            </c:strRef>
          </c:cat>
          <c:val>
            <c:numRef>
              <c:f>Dist!$B$40:$B$51</c:f>
              <c:numCache>
                <c:formatCode>General</c:formatCode>
                <c:ptCount val="12"/>
              </c:numCache>
            </c:numRef>
          </c:val>
        </c:ser>
        <c:ser>
          <c:idx val="1"/>
          <c:order val="1"/>
          <c:tx>
            <c:strRef>
              <c:f>Dist!$C$39</c:f>
              <c:strCache>
                <c:ptCount val="1"/>
                <c:pt idx="0">
                  <c:v>TOTAL</c:v>
                </c:pt>
              </c:strCache>
            </c:strRef>
          </c:tx>
          <c:dLbls>
            <c:showVal val="1"/>
          </c:dLbls>
          <c:cat>
            <c:strRef>
              <c:f>Dist!$A$40:$A$51</c:f>
              <c:strCache>
                <c:ptCount val="12"/>
                <c:pt idx="0">
                  <c:v>5.3 Peran Organisasi, tanggung jawab dan otoritas</c:v>
                </c:pt>
                <c:pt idx="1">
                  <c:v>6.1 Tindakan untuk menangani risiko dan peluang                                  Action to address risks and opportunities</c:v>
                </c:pt>
                <c:pt idx="2">
                  <c:v>6.2 Sasaran Mutu dan Perencanaan untuk Mencapainya</c:v>
                </c:pt>
                <c:pt idx="3">
                  <c:v>7.1.5 Pemantauan dan pengukuran sumber daya</c:v>
                </c:pt>
                <c:pt idx="4">
                  <c:v>7.5 Informasi terdokumentasi</c:v>
                </c:pt>
                <c:pt idx="5">
                  <c:v>7.5.3 Pengendalian Informasi terdokumentasi</c:v>
                </c:pt>
                <c:pt idx="6">
                  <c:v>8.1 Perencanaan dan pengendalian operasional     Operational planning and control
8.1 Perencanaan dan pengendalian operasional</c:v>
                </c:pt>
                <c:pt idx="7">
                  <c:v>8.4 Pengendalian produk dan layanan eksternal yang disediakan Control of externally provided products and services</c:v>
                </c:pt>
                <c:pt idx="8">
                  <c:v>8.4.2 Jenis dan tingkat pengendalian</c:v>
                </c:pt>
                <c:pt idx="9">
                  <c:v>8.5.1 Pengendalian dan penyediaan</c:v>
                </c:pt>
                <c:pt idx="10">
                  <c:v>8.5.4 Perlindungan     </c:v>
                </c:pt>
                <c:pt idx="11">
                  <c:v>9.1  Pemantauan, pengukuran, analisis   </c:v>
                </c:pt>
              </c:strCache>
            </c:strRef>
          </c:cat>
          <c:val>
            <c:numRef>
              <c:f>Dist!$C$40:$C$51</c:f>
              <c:numCache>
                <c:formatCode>General</c:formatCode>
                <c:ptCount val="12"/>
                <c:pt idx="0">
                  <c:v>3</c:v>
                </c:pt>
                <c:pt idx="1">
                  <c:v>5</c:v>
                </c:pt>
                <c:pt idx="2">
                  <c:v>5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  <c:pt idx="6">
                  <c:v>9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0">
                  <c:v>2</c:v>
                </c:pt>
                <c:pt idx="11">
                  <c:v>4</c:v>
                </c:pt>
              </c:numCache>
            </c:numRef>
          </c:val>
        </c:ser>
        <c:axId val="73787264"/>
        <c:axId val="73788800"/>
      </c:barChart>
      <c:catAx>
        <c:axId val="73787264"/>
        <c:scaling>
          <c:orientation val="minMax"/>
        </c:scaling>
        <c:axPos val="b"/>
        <c:majorTickMark val="none"/>
        <c:tickLblPos val="nextTo"/>
        <c:crossAx val="73788800"/>
        <c:crosses val="autoZero"/>
        <c:auto val="1"/>
        <c:lblAlgn val="ctr"/>
        <c:lblOffset val="100"/>
      </c:catAx>
      <c:valAx>
        <c:axId val="7378880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378726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0" vertOverflow="ellipsis" vert="horz" wrap="square" anchor="ctr" anchorCtr="1"/>
          <a:lstStyle/>
          <a:p>
            <a:pPr>
              <a:defRPr lang="id-ID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/>
              <a:t>DISTRIBUSI TEMUAN TEMUAN KETIDAKSESUAIAN BERDASAR STANDAR PERSYARATAN</a:t>
            </a:r>
            <a:r>
              <a:rPr lang="en-US" sz="1200" b="0" i="0" u="none" strike="noStrike" baseline="0"/>
              <a:t> </a:t>
            </a:r>
          </a:p>
          <a:p>
            <a:pPr>
              <a:defRPr lang="id-ID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/>
              <a:t> DAN KLASIFIKASI TEMUAN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Dist!$B$61</c:f>
              <c:strCache>
                <c:ptCount val="1"/>
              </c:strCache>
            </c:strRef>
          </c:tx>
          <c:cat>
            <c:strRef>
              <c:f>Dist!$A$62:$A$73</c:f>
              <c:strCache>
                <c:ptCount val="12"/>
                <c:pt idx="0">
                  <c:v>5.3 Peran Organisasi, tanggung jawab dan otoritas</c:v>
                </c:pt>
                <c:pt idx="1">
                  <c:v>6.1 Tindakan untuk menangani risiko dan peluang                                  Action to address risks and opportunities</c:v>
                </c:pt>
                <c:pt idx="2">
                  <c:v>6.2 Sasaran Mutu dan Perencanaan untuk Mencapainya</c:v>
                </c:pt>
                <c:pt idx="3">
                  <c:v>7.1.5 Pemantauan dan pengukuran sumber daya</c:v>
                </c:pt>
                <c:pt idx="4">
                  <c:v>7.5 Informasi terdokumentasi</c:v>
                </c:pt>
                <c:pt idx="5">
                  <c:v>7.5.3 Pengendalian Informasi terdokumentasi</c:v>
                </c:pt>
                <c:pt idx="6">
                  <c:v>8.1 Perencanaan dan pengendalian operasional     Operational planning and control
8.1 Perencanaan dan pengendalian operasional</c:v>
                </c:pt>
                <c:pt idx="7">
                  <c:v>8.4 Pengendalian produk dan layanan eksternal </c:v>
                </c:pt>
                <c:pt idx="8">
                  <c:v>8.4.2 Jenis dan tingkat pengendalian</c:v>
                </c:pt>
                <c:pt idx="9">
                  <c:v>8.5.1 Pengendalian produksi dan penyediaan layanan    </c:v>
                </c:pt>
                <c:pt idx="10">
                  <c:v>8.5.4 Perlindungan     </c:v>
                </c:pt>
                <c:pt idx="11">
                  <c:v>9.1  Pemantauan, pengukuran, analisis dan evaluasi     </c:v>
                </c:pt>
              </c:strCache>
            </c:strRef>
          </c:cat>
          <c:val>
            <c:numRef>
              <c:f>Dist!$B$62:$B$73</c:f>
              <c:numCache>
                <c:formatCode>General</c:formatCode>
                <c:ptCount val="12"/>
              </c:numCache>
            </c:numRef>
          </c:val>
        </c:ser>
        <c:ser>
          <c:idx val="1"/>
          <c:order val="1"/>
          <c:tx>
            <c:strRef>
              <c:f>Dist!$C$61</c:f>
              <c:strCache>
                <c:ptCount val="1"/>
                <c:pt idx="0">
                  <c:v>MAYOR</c:v>
                </c:pt>
              </c:strCache>
            </c:strRef>
          </c:tx>
          <c:cat>
            <c:strRef>
              <c:f>Dist!$A$62:$A$73</c:f>
              <c:strCache>
                <c:ptCount val="12"/>
                <c:pt idx="0">
                  <c:v>5.3 Peran Organisasi, tanggung jawab dan otoritas</c:v>
                </c:pt>
                <c:pt idx="1">
                  <c:v>6.1 Tindakan untuk menangani risiko dan peluang                                  Action to address risks and opportunities</c:v>
                </c:pt>
                <c:pt idx="2">
                  <c:v>6.2 Sasaran Mutu dan Perencanaan untuk Mencapainya</c:v>
                </c:pt>
                <c:pt idx="3">
                  <c:v>7.1.5 Pemantauan dan pengukuran sumber daya</c:v>
                </c:pt>
                <c:pt idx="4">
                  <c:v>7.5 Informasi terdokumentasi</c:v>
                </c:pt>
                <c:pt idx="5">
                  <c:v>7.5.3 Pengendalian Informasi terdokumentasi</c:v>
                </c:pt>
                <c:pt idx="6">
                  <c:v>8.1 Perencanaan dan pengendalian operasional     Operational planning and control
8.1 Perencanaan dan pengendalian operasional</c:v>
                </c:pt>
                <c:pt idx="7">
                  <c:v>8.4 Pengendalian produk dan layanan eksternal </c:v>
                </c:pt>
                <c:pt idx="8">
                  <c:v>8.4.2 Jenis dan tingkat pengendalian</c:v>
                </c:pt>
                <c:pt idx="9">
                  <c:v>8.5.1 Pengendalian produksi dan penyediaan layanan    </c:v>
                </c:pt>
                <c:pt idx="10">
                  <c:v>8.5.4 Perlindungan     </c:v>
                </c:pt>
                <c:pt idx="11">
                  <c:v>9.1  Pemantauan, pengukuran, analisis dan evaluasi     </c:v>
                </c:pt>
              </c:strCache>
            </c:strRef>
          </c:cat>
          <c:val>
            <c:numRef>
              <c:f>Dist!$C$62:$C$73</c:f>
              <c:numCache>
                <c:formatCode>General</c:formatCode>
                <c:ptCount val="12"/>
              </c:numCache>
            </c:numRef>
          </c:val>
        </c:ser>
        <c:ser>
          <c:idx val="2"/>
          <c:order val="2"/>
          <c:tx>
            <c:strRef>
              <c:f>Dist!$D$61</c:f>
              <c:strCache>
                <c:ptCount val="1"/>
                <c:pt idx="0">
                  <c:v>MINOR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id-ID" sz="1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Dist!$A$62:$A$73</c:f>
              <c:strCache>
                <c:ptCount val="12"/>
                <c:pt idx="0">
                  <c:v>5.3 Peran Organisasi, tanggung jawab dan otoritas</c:v>
                </c:pt>
                <c:pt idx="1">
                  <c:v>6.1 Tindakan untuk menangani risiko dan peluang                                  Action to address risks and opportunities</c:v>
                </c:pt>
                <c:pt idx="2">
                  <c:v>6.2 Sasaran Mutu dan Perencanaan untuk Mencapainya</c:v>
                </c:pt>
                <c:pt idx="3">
                  <c:v>7.1.5 Pemantauan dan pengukuran sumber daya</c:v>
                </c:pt>
                <c:pt idx="4">
                  <c:v>7.5 Informasi terdokumentasi</c:v>
                </c:pt>
                <c:pt idx="5">
                  <c:v>7.5.3 Pengendalian Informasi terdokumentasi</c:v>
                </c:pt>
                <c:pt idx="6">
                  <c:v>8.1 Perencanaan dan pengendalian operasional     Operational planning and control
8.1 Perencanaan dan pengendalian operasional</c:v>
                </c:pt>
                <c:pt idx="7">
                  <c:v>8.4 Pengendalian produk dan layanan eksternal </c:v>
                </c:pt>
                <c:pt idx="8">
                  <c:v>8.4.2 Jenis dan tingkat pengendalian</c:v>
                </c:pt>
                <c:pt idx="9">
                  <c:v>8.5.1 Pengendalian produksi dan penyediaan layanan    </c:v>
                </c:pt>
                <c:pt idx="10">
                  <c:v>8.5.4 Perlindungan     </c:v>
                </c:pt>
                <c:pt idx="11">
                  <c:v>9.1  Pemantauan, pengukuran, analisis dan evaluasi     </c:v>
                </c:pt>
              </c:strCache>
            </c:strRef>
          </c:cat>
          <c:val>
            <c:numRef>
              <c:f>Dist!$D$62:$D$73</c:f>
              <c:numCache>
                <c:formatCode>General</c:formatCode>
                <c:ptCount val="12"/>
                <c:pt idx="1">
                  <c:v>5</c:v>
                </c:pt>
                <c:pt idx="2">
                  <c:v>5</c:v>
                </c:pt>
                <c:pt idx="6">
                  <c:v>3</c:v>
                </c:pt>
                <c:pt idx="8">
                  <c:v>1</c:v>
                </c:pt>
                <c:pt idx="9">
                  <c:v>1</c:v>
                </c:pt>
                <c:pt idx="11">
                  <c:v>2</c:v>
                </c:pt>
              </c:numCache>
            </c:numRef>
          </c:val>
        </c:ser>
        <c:ser>
          <c:idx val="3"/>
          <c:order val="3"/>
          <c:tx>
            <c:strRef>
              <c:f>Dist!$E$61</c:f>
              <c:strCache>
                <c:ptCount val="1"/>
                <c:pt idx="0">
                  <c:v>PERLU PERHATIAN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id-ID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Dist!$A$62:$A$73</c:f>
              <c:strCache>
                <c:ptCount val="12"/>
                <c:pt idx="0">
                  <c:v>5.3 Peran Organisasi, tanggung jawab dan otoritas</c:v>
                </c:pt>
                <c:pt idx="1">
                  <c:v>6.1 Tindakan untuk menangani risiko dan peluang                                  Action to address risks and opportunities</c:v>
                </c:pt>
                <c:pt idx="2">
                  <c:v>6.2 Sasaran Mutu dan Perencanaan untuk Mencapainya</c:v>
                </c:pt>
                <c:pt idx="3">
                  <c:v>7.1.5 Pemantauan dan pengukuran sumber daya</c:v>
                </c:pt>
                <c:pt idx="4">
                  <c:v>7.5 Informasi terdokumentasi</c:v>
                </c:pt>
                <c:pt idx="5">
                  <c:v>7.5.3 Pengendalian Informasi terdokumentasi</c:v>
                </c:pt>
                <c:pt idx="6">
                  <c:v>8.1 Perencanaan dan pengendalian operasional     Operational planning and control
8.1 Perencanaan dan pengendalian operasional</c:v>
                </c:pt>
                <c:pt idx="7">
                  <c:v>8.4 Pengendalian produk dan layanan eksternal </c:v>
                </c:pt>
                <c:pt idx="8">
                  <c:v>8.4.2 Jenis dan tingkat pengendalian</c:v>
                </c:pt>
                <c:pt idx="9">
                  <c:v>8.5.1 Pengendalian produksi dan penyediaan layanan    </c:v>
                </c:pt>
                <c:pt idx="10">
                  <c:v>8.5.4 Perlindungan     </c:v>
                </c:pt>
                <c:pt idx="11">
                  <c:v>9.1  Pemantauan, pengukuran, analisis dan evaluasi     </c:v>
                </c:pt>
              </c:strCache>
            </c:strRef>
          </c:cat>
          <c:val>
            <c:numRef>
              <c:f>Dist!$E$62:$E$73</c:f>
              <c:numCache>
                <c:formatCode>General</c:formatCode>
                <c:ptCount val="12"/>
                <c:pt idx="0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  <c:pt idx="6">
                  <c:v>6</c:v>
                </c:pt>
                <c:pt idx="7">
                  <c:v>1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</c:numCache>
            </c:numRef>
          </c:val>
        </c:ser>
        <c:axId val="73986048"/>
        <c:axId val="73987968"/>
      </c:barChart>
      <c:catAx>
        <c:axId val="73986048"/>
        <c:scaling>
          <c:orientation val="minMax"/>
        </c:scaling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id-ID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STANDAR</a:t>
                </a:r>
                <a:r>
                  <a:rPr lang="en-US" baseline="0"/>
                  <a:t> PERSYARATAN</a:t>
                </a:r>
                <a:endParaRPr lang="en-US"/>
              </a:p>
            </c:rich>
          </c:tx>
          <c:layout/>
        </c:title>
        <c:maj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id-ID"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987968"/>
        <c:crosses val="autoZero"/>
        <c:auto val="1"/>
        <c:lblAlgn val="ctr"/>
        <c:lblOffset val="100"/>
      </c:catAx>
      <c:valAx>
        <c:axId val="73987968"/>
        <c:scaling>
          <c:orientation val="minMax"/>
        </c:scaling>
        <c:axPos val="l"/>
        <c:majorGridlines/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id-ID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JUMLAH TEMUAN</a:t>
                </a:r>
              </a:p>
            </c:rich>
          </c:tx>
          <c:layout/>
        </c:title>
        <c:numFmt formatCode="General" sourceLinked="1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id-ID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986048"/>
        <c:crosses val="autoZero"/>
        <c:crossBetween val="between"/>
      </c:valAx>
    </c:plotArea>
    <c:legend>
      <c:legendPos val="r"/>
      <c:legendEntry>
        <c:idx val="0"/>
        <c:delete val="1"/>
      </c:legendEntry>
      <c:layout/>
      <c:txPr>
        <a:bodyPr rot="0" spcFirstLastPara="0" vertOverflow="ellipsis" vert="horz" wrap="square" anchor="ctr" anchorCtr="1"/>
        <a:lstStyle/>
        <a:p>
          <a:pPr>
            <a:defRPr lang="id-ID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lang="id-ID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76809-0C57-4178-BA1A-7A6A1F333D7A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18732-037E-48AC-8417-B6C61D519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1904999"/>
          </a:xfrm>
        </p:spPr>
        <p:txBody>
          <a:bodyPr>
            <a:normAutofit fontScale="90000"/>
          </a:bodyPr>
          <a:lstStyle/>
          <a:p>
            <a:r>
              <a:rPr lang="en-US" sz="2700" b="1" dirty="0"/>
              <a:t>MANAGEMENT REVIEW MEETING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b="1" dirty="0"/>
              <a:t>QUALITY SYSTEM MANAGEMENT ISO 9001 : 2015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b="1" dirty="0"/>
              <a:t>PT. CHITOSE INTERNASIONAL </a:t>
            </a:r>
            <a:r>
              <a:rPr lang="en-US" sz="2700" b="1" dirty="0" err="1"/>
              <a:t>Tbk</a:t>
            </a:r>
            <a:r>
              <a:rPr lang="en-US" sz="2700" b="1" dirty="0"/>
              <a:t>.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b="1" dirty="0"/>
              <a:t>Date : Mart 23,2021</a:t>
            </a:r>
            <a:r>
              <a:rPr lang="en-US" dirty="0"/>
              <a:t/>
            </a:r>
            <a:br>
              <a:rPr lang="en-US" dirty="0"/>
            </a:br>
            <a:r>
              <a:rPr lang="en-US" sz="1300" dirty="0" smtClean="0"/>
              <a:t>Form: </a:t>
            </a:r>
            <a:r>
              <a:rPr lang="en-US" sz="1300" dirty="0"/>
              <a:t>CINT/QA/F-001/ MGT Review/  Mart </a:t>
            </a:r>
            <a:r>
              <a:rPr lang="en-US" sz="1300" dirty="0" smtClean="0"/>
              <a:t>2021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620000" cy="175260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HASIL AUDIT MUTU INTERNAL SEMESTER 2  TAHUN  2020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EVALUASI KINERJA SMM TAHUN 2020</a:t>
            </a:r>
          </a:p>
          <a:p>
            <a:endParaRPr lang="en-US" dirty="0"/>
          </a:p>
        </p:txBody>
      </p:sp>
      <p:sp>
        <p:nvSpPr>
          <p:cNvPr id="406" name="Frame 405"/>
          <p:cNvSpPr/>
          <p:nvPr/>
        </p:nvSpPr>
        <p:spPr>
          <a:xfrm>
            <a:off x="609600" y="685800"/>
            <a:ext cx="8077200" cy="5257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/>
              <a:t>EVALUASI PENCAPAIAN SASARAN MUTU PT.CINT TAHUN 2020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295400"/>
          <a:ext cx="80772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1066800"/>
                <a:gridCol w="1066800"/>
                <a:gridCol w="2362200"/>
                <a:gridCol w="3124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cs typeface="Times New Roman"/>
                        </a:rPr>
                        <a:t>Target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Achievement of 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Corrective Action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Memenuhi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kebutuhan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harapan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pelanggan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Minimal 85%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Realization :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Tercapai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 </a:t>
                      </a:r>
                      <a:r>
                        <a:rPr lang="en-US" sz="1400" u="sng" dirty="0" err="1">
                          <a:latin typeface="Arial Narrow"/>
                          <a:ea typeface="Times New Roman"/>
                          <a:cs typeface="Times New Roman"/>
                        </a:rPr>
                        <a:t>Realisasi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u="sng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 x 100%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Jumlah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PO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=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=  98.00%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Melakukan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perbaikan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system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prosedur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pengadaan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barang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distribusi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agar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sesuai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dengan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Arial"/>
                        </a:rPr>
                        <a:t>perencanaan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Bersama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produksi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mengatur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jadwal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produksi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agar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lebih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Pengaturan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stok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barang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jadi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sesuai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kebutuhan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pasar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kegiatan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promosi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tepat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Survey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kepuasan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pelanggan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mengetahui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performance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perusahaan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Jumlah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keluhan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pelanggan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mutu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produk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Maksimal</a:t>
                      </a:r>
                      <a:r>
                        <a:rPr lang="en-US" sz="1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0,5% </a:t>
                      </a:r>
                      <a:r>
                        <a:rPr lang="en-US" sz="1200" b="1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unit </a:t>
                      </a:r>
                      <a:r>
                        <a:rPr lang="en-US" sz="1200" b="1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terjual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itchFamily="34" charset="0"/>
                          <a:cs typeface="Times New Roman"/>
                        </a:rPr>
                        <a:t>Realization : </a:t>
                      </a:r>
                      <a:r>
                        <a:rPr lang="en-US" sz="1200" b="1" dirty="0" err="1">
                          <a:latin typeface="Arial Narrow" pitchFamily="34" charset="0"/>
                          <a:cs typeface="Times New Roman"/>
                        </a:rPr>
                        <a:t>Tercapai</a:t>
                      </a:r>
                      <a:endParaRPr lang="en-US" sz="1200" b="1" dirty="0">
                        <a:latin typeface="Arial Narrow" pitchFamily="34" charset="0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=  </a:t>
                      </a:r>
                      <a:r>
                        <a:rPr lang="en-US" sz="1200" u="sng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Jumlah</a:t>
                      </a:r>
                      <a:r>
                        <a:rPr lang="en-US" sz="1200" u="sng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u="sng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200" u="sng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u="sng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servis</a:t>
                      </a:r>
                      <a:r>
                        <a:rPr lang="en-US" sz="1200" u="sng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US" sz="1200" u="sng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200" u="sng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x 100%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              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Jumlah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US" sz="1200" dirty="0" err="1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tahun</a:t>
                      </a:r>
                      <a:endParaRPr lang="en-US" sz="1200" dirty="0" smtClean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=  0.15 %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Terus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berkoordinasi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pihak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internal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terkait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keluhan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pelanggan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agar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keluhan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pelanggan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sama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terjadi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kemudian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hari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Menampung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keluhan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pelanggan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kualitas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pelayanan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promosi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saluran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distribusi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yamg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lainnya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Meneruskan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keluhan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pelanggan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terkait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Menindaklanjuti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serta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perbaikan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pencegahan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keluhan</a:t>
                      </a: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pelanggan</a:t>
                      </a:r>
                      <a:endParaRPr lang="en-US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457200"/>
          <a:ext cx="80772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1143000"/>
                <a:gridCol w="990600"/>
                <a:gridCol w="2362200"/>
                <a:gridCol w="3124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cs typeface="Times New Roman"/>
                        </a:rPr>
                        <a:t>Target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Achievement of 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Corrective Action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Souvenir Lt BT"/>
                          <a:ea typeface="Times New Roman"/>
                          <a:cs typeface="Times New Roman"/>
                        </a:rPr>
                        <a:t>Peningkatan</a:t>
                      </a:r>
                      <a:r>
                        <a:rPr lang="en-US" sz="1400" dirty="0">
                          <a:latin typeface="Souvenir Lt BT"/>
                          <a:ea typeface="Times New Roman"/>
                          <a:cs typeface="Times New Roman"/>
                        </a:rPr>
                        <a:t> rata-rata total value (</a:t>
                      </a:r>
                      <a:r>
                        <a:rPr lang="en-US" sz="1400" dirty="0" err="1">
                          <a:latin typeface="Souvenir Lt BT"/>
                          <a:ea typeface="Times New Roman"/>
                          <a:cs typeface="Times New Roman"/>
                        </a:rPr>
                        <a:t>nilai</a:t>
                      </a:r>
                      <a:r>
                        <a:rPr lang="en-US" sz="1400" dirty="0">
                          <a:latin typeface="Souvenir Lt BT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>
                          <a:latin typeface="Souvenir Lt BT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Souvenir Lt BT"/>
                          <a:ea typeface="Times New Roman"/>
                          <a:cs typeface="Times New Roman"/>
                        </a:rPr>
                        <a:t> 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7% </a:t>
                      </a:r>
                      <a:r>
                        <a:rPr lang="en-US" sz="1400" b="1" dirty="0" err="1">
                          <a:latin typeface="Arial Narrow"/>
                          <a:ea typeface="Times New Roman"/>
                          <a:cs typeface="Times New Roman"/>
                        </a:rPr>
                        <a:t>pertahun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Realization :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Tercapai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400" u="sng" dirty="0" err="1">
                          <a:latin typeface="Arial Narrow"/>
                          <a:ea typeface="Times New Roman"/>
                          <a:cs typeface="Times New Roman"/>
                        </a:rPr>
                        <a:t>Stn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en-US" sz="1400" u="sng" dirty="0" err="1">
                          <a:latin typeface="Arial Narrow"/>
                          <a:ea typeface="Times New Roman"/>
                          <a:cs typeface="Times New Roman"/>
                        </a:rPr>
                        <a:t>Stn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 (n-1) x 100%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Stn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(n-1)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400" dirty="0"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= -19%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Keterangan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Stn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        = Sales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2018 (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rupiah)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Stn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(n-1)  = Sales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2019 (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rupiah)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Meningkatkan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hubungan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kerjasama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komunikasi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jaringan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pemasaran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pelanggan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Mengkomunikasikan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kebutuhan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harapan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pelanggan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kepada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pihak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internal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Memberikan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layanan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after sales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servis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kepada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pelanggan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Gencar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meningkatkan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brand awareness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berbagai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media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promosi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iklan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, billboard,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dll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Aktif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kegiatan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marketing (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pameran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, gathering,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membuat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program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bagi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jaringan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pemasaran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4.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Pencapaian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market share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lokal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Eksport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 Narrow"/>
                          <a:ea typeface="Times New Roman"/>
                          <a:cs typeface="Times New Roman"/>
                        </a:rPr>
                        <a:t>Minimal 60%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 Narrow"/>
                          <a:ea typeface="Times New Roman"/>
                          <a:cs typeface="Times New Roman"/>
                        </a:rPr>
                        <a:t>Atau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 Narrow"/>
                          <a:ea typeface="Times New Roman"/>
                          <a:cs typeface="Times New Roman"/>
                        </a:rPr>
                        <a:t>Minimal 1.000.000 unit produk pertahun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cs typeface="Times New Roman"/>
                          <a:sym typeface="Symbol"/>
                        </a:rPr>
                        <a:t>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Realization :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Tercapai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678.346 (L) + 53.840 (E)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= 732.186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Mempertahankan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pencapaian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lokal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ekspor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kuantiti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terus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follow up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kebutuhan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jaringan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pemasaran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Membangun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relasi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jaringanpemasaran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sehingga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komunikasi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akan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berjalan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lancar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457200"/>
          <a:ext cx="80772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1143000"/>
                <a:gridCol w="990600"/>
                <a:gridCol w="2362200"/>
                <a:gridCol w="3124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cs typeface="Times New Roman"/>
                        </a:rPr>
                        <a:t>Target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Achievement of 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Corrective Action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5.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Pencapaian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eksport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 Narrow"/>
                          <a:ea typeface="Times New Roman"/>
                          <a:cs typeface="Times New Roman"/>
                        </a:rPr>
                        <a:t>Minimal 10% dari total penjualan lokal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cs typeface="Times New Roman"/>
                          <a:sym typeface="Symbol"/>
                        </a:rPr>
                        <a:t>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Realization :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Tercapai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 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Total </a:t>
                      </a:r>
                      <a:r>
                        <a:rPr lang="en-US" sz="1400" u="sng" dirty="0" err="1">
                          <a:latin typeface="Arial Narrow"/>
                          <a:ea typeface="Times New Roman"/>
                          <a:cs typeface="Times New Roman"/>
                        </a:rPr>
                        <a:t>Eksport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 2020  x 100%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       Total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2020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=  7.3%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kegiatan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promosi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luar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negeri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Membuat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strategi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harga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Mengikuti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pameran-pameran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menjaring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customer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luar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negeri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diselenggarakan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negeri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maupun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luar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negeri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rutin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Memantau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perkembangan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competitor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menentukan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strategi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perusahaan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depan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aktif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mengikuti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project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luar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negeri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6.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Pemanfaatan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aspek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sumber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daya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ada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 Narrow"/>
                          <a:ea typeface="Times New Roman"/>
                          <a:cs typeface="Times New Roman"/>
                        </a:rPr>
                        <a:t>Minimal 80%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cs typeface="Times New Roman"/>
                          <a:sym typeface="Symbol"/>
                        </a:rPr>
                        <a:t>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Realization :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Times New Roman"/>
                          <a:cs typeface="Times New Roman"/>
                        </a:rPr>
                        <a:t>Tercapai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400" u="sng" dirty="0" err="1">
                          <a:latin typeface="Arial Narrow"/>
                          <a:ea typeface="Times New Roman"/>
                          <a:cs typeface="Times New Roman"/>
                        </a:rPr>
                        <a:t>Hasil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 Produksi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Kap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Krp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x HK)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=  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620.695  x 100%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  3.900 x 246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= 64.7%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Permintaan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marketing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sangat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berpengaruh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hasil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pemanfaatan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SDM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produksi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mendukung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kapasitas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Produksi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Perbaikan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perencanaan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material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Tenaga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Kerja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457200"/>
          <a:ext cx="80772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1143000"/>
                <a:gridCol w="990600"/>
                <a:gridCol w="2362200"/>
                <a:gridCol w="3124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cs typeface="Times New Roman"/>
                        </a:rPr>
                        <a:t>Target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Achievement of Quality Objective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Narrow"/>
                          <a:ea typeface="Times New Roman"/>
                          <a:cs typeface="Times New Roman"/>
                        </a:rPr>
                        <a:t>Corrective Action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7.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Aspek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rasio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pengembalian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investasi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Minimal 5 % </a:t>
                      </a:r>
                      <a:r>
                        <a:rPr lang="en-US" sz="1400" b="1" dirty="0" err="1">
                          <a:latin typeface="Arial Narrow"/>
                          <a:ea typeface="Times New Roman"/>
                          <a:cs typeface="Times New Roman"/>
                        </a:rPr>
                        <a:t>pertahun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cs typeface="Times New Roman"/>
                          <a:sym typeface="Symbol"/>
                        </a:rPr>
                        <a:t>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Realization :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Tercapai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                                                             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ROI =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u="sng" dirty="0" err="1">
                          <a:latin typeface="Arial Narrow"/>
                          <a:ea typeface="Times New Roman"/>
                          <a:cs typeface="Times New Roman"/>
                        </a:rPr>
                        <a:t>Laba</a:t>
                      </a:r>
                      <a:r>
                        <a:rPr lang="en-US" sz="1400" u="sng" dirty="0">
                          <a:latin typeface="Arial Narrow"/>
                          <a:ea typeface="Times New Roman"/>
                          <a:cs typeface="Times New Roman"/>
                        </a:rPr>
                        <a:t>) X 100 %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          Modal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     = 1.5 %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Meningkatkan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local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maupun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eksport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Meningkatkan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margin profit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baru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maupun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lama</a:t>
                      </a: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Meningkatkan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effisiensi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proses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produksi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pengadaan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maupun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administrasi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8.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Kegagalan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 Narrow"/>
                          <a:ea typeface="Times New Roman"/>
                          <a:cs typeface="Times New Roman"/>
                        </a:rPr>
                        <a:t>Maksimal</a:t>
                      </a: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 0,5% </a:t>
                      </a:r>
                      <a:r>
                        <a:rPr lang="en-US" sz="1400" b="1" dirty="0" err="1">
                          <a:latin typeface="Arial Narrow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 Narrow"/>
                          <a:ea typeface="Times New Roman"/>
                          <a:cs typeface="Times New Roman"/>
                        </a:rPr>
                        <a:t>jumlah</a:t>
                      </a: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 Narrow"/>
                          <a:ea typeface="Times New Roman"/>
                          <a:cs typeface="Times New Roman"/>
                        </a:rPr>
                        <a:t>pemakaian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cs typeface="Times New Roman"/>
                          <a:sym typeface="Symbol"/>
                        </a:rPr>
                        <a:t>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Realization</a:t>
                      </a: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 : </a:t>
                      </a:r>
                      <a:r>
                        <a:rPr lang="en-US" sz="1400" b="1" dirty="0" err="1">
                          <a:latin typeface="Arial Narrow"/>
                          <a:ea typeface="Times New Roman"/>
                          <a:cs typeface="Times New Roman"/>
                        </a:rPr>
                        <a:t>Tercapai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Narrow"/>
                          <a:ea typeface="Times New Roman"/>
                          <a:cs typeface="Times New Roman"/>
                        </a:rPr>
                        <a:t>0.33%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Mempertahankan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system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kualitas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sudah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berjalan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Meningkatkan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kompetensi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Narrow"/>
                          <a:ea typeface="Times New Roman"/>
                          <a:cs typeface="Times New Roman"/>
                        </a:rPr>
                        <a:t>Karyawan</a:t>
                      </a:r>
                      <a:r>
                        <a:rPr lang="en-US" sz="1400" dirty="0">
                          <a:latin typeface="Arial Narrow"/>
                          <a:ea typeface="Times New Roman"/>
                          <a:cs typeface="Times New Roman"/>
                        </a:rPr>
                        <a:t> QC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100" b="1" dirty="0" smtClean="0"/>
              <a:t>REKOMENDASI UNTUK PENINGKATAN </a:t>
            </a:r>
            <a:r>
              <a:rPr lang="en-US" sz="3100" b="1" dirty="0" smtClean="0"/>
              <a:t>PERBAIKAN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27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6172200"/>
                <a:gridCol w="1600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NO.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REKOMENDASI UNTUK PENINGKATAN PERBAIKAN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DEPARTEMEN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1.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Evaluasi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pencapaian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QMS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dibuat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dianalisa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minimal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6 (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enam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bulan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maksimal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1 (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satu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perbaikan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kinerja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bagian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All Dept</a:t>
                      </a:r>
                      <a:endParaRPr lang="en-US" sz="14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2.</a:t>
                      </a:r>
                      <a:endParaRPr lang="en-US" sz="14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Evaluasi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/ review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Analisa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resiko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perbaikan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minimal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6 (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enam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bulan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sesuai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Instruksi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analisa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proses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tiap-tiap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perbaikan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All Dept</a:t>
                      </a:r>
                      <a:endParaRPr lang="en-US" sz="14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3.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Struktur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Organisasi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, Job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desc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perencanaan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training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selalu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up date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sesuai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kebutuhan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organisasi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terkait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kualifikasi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terakhir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ditetapkan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kompetensi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yang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diharapkan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personel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Demikian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juga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monitoring,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pembinaan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pengarahan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produktivitas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disiplin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kehadiran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karyawan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upaya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peningkatan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produktifitas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HC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4.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Program monitoring, </a:t>
                      </a:r>
                      <a:r>
                        <a:rPr lang="en-US" sz="140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pembinaan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pengarahan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karyawan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sebagai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upaya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peningkatan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kinerja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terkait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dengan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tingkat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kehadiran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harus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dilaksanakan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secara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konsisten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PRD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Steel, PRD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WoodLine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HC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5.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Perubahan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struktur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Organisasi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diikuti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penyerahan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delegasi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pekerjaan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agar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terjadi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ketidaksambungan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(lack)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pekerjaan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, yang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disebabkan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terjadinya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perubahan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personil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HC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Dept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Terkait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/>
                          <a:ea typeface="Times New Roman"/>
                          <a:cs typeface="Times New Roman"/>
                        </a:rPr>
                        <a:t>6.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Penilaian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Kinerja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Penyedia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Eksternal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sesuai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Prosedur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sudah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ditetapkan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bagian-bagian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terkait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dibuat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langkah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pembinaan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terintegrasi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terhadap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supplier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Sub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kont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mempunyai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kinerja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kurang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agar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bisa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mensupport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kinerja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internal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PCH, PPIC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QC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6000" dirty="0" smtClean="0">
                <a:latin typeface="Monotype Corsiva" pitchFamily="66" charset="0"/>
              </a:rPr>
              <a:t>SEKIAN</a:t>
            </a:r>
          </a:p>
          <a:p>
            <a:pPr algn="ctr">
              <a:buNone/>
            </a:pPr>
            <a:r>
              <a:rPr lang="en-US" sz="6000" dirty="0" smtClean="0">
                <a:latin typeface="Bookman Old Style" pitchFamily="18" charset="0"/>
              </a:rPr>
              <a:t>&amp;</a:t>
            </a:r>
          </a:p>
          <a:p>
            <a:pPr algn="ctr">
              <a:buNone/>
            </a:pPr>
            <a:r>
              <a:rPr lang="en-US" sz="6000" dirty="0" smtClean="0">
                <a:latin typeface="Monotype Corsiva" pitchFamily="66" charset="0"/>
              </a:rPr>
              <a:t>TERIMAKASIH</a:t>
            </a:r>
            <a:endParaRPr lang="en-US" sz="60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15962"/>
          </a:xfrm>
        </p:spPr>
        <p:txBody>
          <a:bodyPr>
            <a:normAutofit fontScale="90000"/>
          </a:bodyPr>
          <a:lstStyle/>
          <a:p>
            <a:pPr lvl="0"/>
            <a:r>
              <a:rPr lang="en-US" sz="3100" b="1" dirty="0"/>
              <a:t>TEMUAN KETIDAKSESUAIAN BERDASARKAN </a:t>
            </a:r>
            <a:r>
              <a:rPr lang="en-US" sz="3100" b="1" dirty="0" smtClean="0"/>
              <a:t>AREA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799" y="1600200"/>
          <a:ext cx="7848601" cy="391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033"/>
                <a:gridCol w="1671462"/>
                <a:gridCol w="872067"/>
                <a:gridCol w="1017412"/>
                <a:gridCol w="1453445"/>
                <a:gridCol w="1090083"/>
                <a:gridCol w="1308099"/>
              </a:tblGrid>
              <a:tr h="717684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Mayor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Minor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Perlu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Perhatian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Status         12 Aug 2020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QC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Closed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HC&amp;GA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Closed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MKT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On Progress (3)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IT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Closed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Closed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FNA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Closed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RnD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Closed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PPIC-PPC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On Progress (3)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ENGINEERING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Closed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Produksi Steel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Produksi NSB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On Progress (1)</a:t>
                      </a:r>
                    </a:p>
                  </a:txBody>
                  <a:tcPr marL="0" marR="0" marT="0" marB="0"/>
                </a:tc>
              </a:tr>
              <a:tr h="4062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Produksi WoodLine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223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Total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GRAFIK DISTRIBUSI TEMUAN KETIDAKSESUAIAN BERDASAR AREA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44562"/>
          </a:xfrm>
        </p:spPr>
        <p:txBody>
          <a:bodyPr>
            <a:normAutofit/>
          </a:bodyPr>
          <a:lstStyle/>
          <a:p>
            <a:pPr lvl="0"/>
            <a:r>
              <a:rPr lang="en-US" sz="2700" b="1" dirty="0"/>
              <a:t>TEMUAN KETIDAKSESUAIAN BERDASARKAN PERSYARATAN ISO 9001:2015 DAN </a:t>
            </a:r>
            <a:r>
              <a:rPr lang="en-US" sz="2700" b="1" dirty="0" smtClean="0"/>
              <a:t>AREA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0" y="1600200"/>
          <a:ext cx="7772400" cy="4437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7736"/>
                <a:gridCol w="1584664"/>
              </a:tblGrid>
              <a:tr h="2655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KLAUSUL STANDAR  ISO 9001:2015</a:t>
                      </a:r>
                      <a:endParaRPr lang="en-US" sz="18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8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5.3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Peran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Organisasi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tanggung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jawab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otoritas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2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6.1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Tindakan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menangani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risiko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peluang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i="1" dirty="0">
                          <a:latin typeface="Arial"/>
                          <a:ea typeface="Times New Roman"/>
                          <a:cs typeface="Times New Roman"/>
                        </a:rPr>
                        <a:t>Action to address risks and opportunities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6.2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Sasaran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Mutu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Perencanaan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Mencapainya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7.1.5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Pemantauan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pengukuran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sumber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daya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7.5 Informasi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terdokumentasi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7.5.3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Informasi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terdokumentasi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2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8.1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Perencanaan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operasional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1600" i="1" dirty="0">
                          <a:latin typeface="Arial"/>
                          <a:ea typeface="Times New Roman"/>
                          <a:cs typeface="Times New Roman"/>
                        </a:rPr>
                        <a:t>Operational planning and control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237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8.4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layanan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eksternal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disediakan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i="1" dirty="0">
                          <a:latin typeface="Arial"/>
                          <a:ea typeface="Times New Roman"/>
                          <a:cs typeface="Times New Roman"/>
                        </a:rPr>
                        <a:t>Control of externally provided products and services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8.4.2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Jenis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tingkat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8.5.1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penyediaan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8.5.4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Perlindungan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    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9.1 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Pemantauan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pengukuran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  <a:cs typeface="Times New Roman"/>
                        </a:rPr>
                        <a:t>analisis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   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5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8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US" sz="18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TEMUAN KETIDAKSESUAIAN BERDASARKAN PERSYARATAN ISO 9001:2015 DAN AREA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784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/>
              <a:t>TEMUAN KETIDAKSESUAIAN BERDASARKAN PERSYARATAN ISO 9001:2015 DAN </a:t>
            </a:r>
            <a:r>
              <a:rPr lang="en-US" sz="2800" b="1" dirty="0" smtClean="0"/>
              <a:t>KLASIFIKASI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34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914400"/>
                <a:gridCol w="990600"/>
                <a:gridCol w="1295400"/>
                <a:gridCol w="8382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KLAUSUL STANDAR  ISO 9001:2015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MAYOR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MINOR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PERLU PERHATIAN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5.3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Organisasi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tanggung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jawab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otoritas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6.1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Tindakan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untuk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menangani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risiko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peluang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en-US" sz="1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Action to address risks and opportunities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6.2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Sasaran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Mutu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Perencanaan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untuk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Mencapainya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7.1.5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Pemantauan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pengukuran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sumber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daya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7.5 Informasi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terdokumentasi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7.5.3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Pengendalian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Informasi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terdokumentasi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8.1 Perencanaan dan pengendalian operasional     </a:t>
                      </a: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Operational planning and control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8.4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Pengendalian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produk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layanan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eksternal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8.4.2 Jenis dan tingkat pengendalian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8.5.1 Pengendalian produksi dan penyediaan layanan    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8.5.4 Perlindungan     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9.1  Pemantauan, pengukuran, analisis dan evaluasi     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</a:t>
                      </a: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39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TEMUAN KETIDAKSESUAIAN BERDASARKAN PERSYARATAN ISO 9001:2015 DAN KLASIFIKASI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100" b="1" dirty="0"/>
              <a:t>DETAIL TEMUAN KETIDAKSESUAIAN MINOR PERSYARATAN ISO 9001:2015 DAN </a:t>
            </a:r>
            <a:r>
              <a:rPr lang="en-US" sz="3100" b="1" dirty="0" smtClean="0"/>
              <a:t>AREA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450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990600"/>
                <a:gridCol w="609600"/>
                <a:gridCol w="533400"/>
                <a:gridCol w="457200"/>
                <a:gridCol w="3124200"/>
              </a:tblGrid>
              <a:tr h="37084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KLAUSUL STANDAR  ISO 9001:2015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AREA AUDIT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STATUS TEMUAN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RINGKASAN TEMUAN AUDIT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6.1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Tindakan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menangani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risiko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peluang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 (</a:t>
                      </a: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Action to address risks and opportunities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QC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4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Evaluasi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analisa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resiko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semester ke-2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Juli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- Des)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2020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ditemukan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bukti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pelaksanaan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PCH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PPIC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PRD STEEL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PRD WOODLINE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6.2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Sasaran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mutu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perencanaan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mencapainya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( </a:t>
                      </a: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Quality Objective and Planning to Achieve them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)                                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RnD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Sasaran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Mutu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(QMS)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realisasi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belum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bukti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analisa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Sasaran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Mutu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(QMS) target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2021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belum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bukti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PCH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PPIC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PRD STEEL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PRD WOODLINE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54000"/>
          <a:ext cx="8610600" cy="639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650"/>
                <a:gridCol w="1036461"/>
                <a:gridCol w="478367"/>
                <a:gridCol w="398639"/>
                <a:gridCol w="239183"/>
                <a:gridCol w="4305300"/>
              </a:tblGrid>
              <a:tr h="37084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KLAUSUL STANDAR  ISO 9001:2015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AREA AUDIT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STATUS TEMUAN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RINGKASAN TEMUAN AUDIT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2590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8.1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Perencanaan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Operasional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Operation Planning and  control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QC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Pelaksanaan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Inspeksi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Pengetesan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penerimaan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gudang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material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woodline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maupun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C-Pro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belum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ditemukan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bukti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pelaksanaan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         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Laporan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Hasil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Inspeksi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selama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proses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C-Pro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belum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ditemukan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bukti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pelaksanaan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PRD Steel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ROP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Marketing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record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Produksi Steel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Woodline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serta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kelengkapan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isian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kolom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approval)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diisi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monitoring progress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realisasi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permintaan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ROP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Bisa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ditunjukkan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saat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Audit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PRD WOODLINE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8.4.2 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Jenis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tingkat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Type and extent of control)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PPIC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Monitoring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proses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permintaan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kebutuhan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(RKB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ROP)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mulai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dokumen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sampai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terkirim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vendor (supplier/ sub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kont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.)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belum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bisa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ditunjukkan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8.5.1 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Pengendalian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produksi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penyediaan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layanan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Control of production and service provision)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MKT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Verifikasi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form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pengajuan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ROP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diisi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lengkap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dikembalikan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record)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bagian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sales.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bukti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bahwa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seluruh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departemen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terkait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berkepentingan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ROP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menyetujui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menyanggupi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ROP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9.1. 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Pemantauan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pengukuran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analisis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latin typeface="Arial"/>
                          <a:ea typeface="Times New Roman"/>
                          <a:cs typeface="Times New Roman"/>
                        </a:rPr>
                        <a:t>evaluasi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(Monitoring, measurement, analysis and evaluation)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MKT</a:t>
                      </a:r>
                      <a:endParaRPr lang="en-US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hasil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evaluasi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Supplier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angkutan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semester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- 2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2020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belum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dapat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ditunjukkan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saat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audit                                                                                                  Evidence 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perjanjian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Trans Logistic Indonesia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berakhir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31 des 2020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belum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pembaharuan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1631</Words>
  <Application>Microsoft Office PowerPoint</Application>
  <PresentationFormat>On-screen Show (4:3)</PresentationFormat>
  <Paragraphs>440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MANAGEMENT REVIEW MEETING QUALITY SYSTEM MANAGEMENT ISO 9001 : 2015 PT. CHITOSE INTERNASIONAL Tbk. Date : Mart 23,2021 Form: CINT/QA/F-001/ MGT Review/  Mart 2021</vt:lpstr>
      <vt:lpstr>TEMUAN KETIDAKSESUAIAN BERDASARKAN AREA</vt:lpstr>
      <vt:lpstr>GRAFIK DISTRIBUSI TEMUAN KETIDAKSESUAIAN BERDASAR AREA</vt:lpstr>
      <vt:lpstr>TEMUAN KETIDAKSESUAIAN BERDASARKAN PERSYARATAN ISO 9001:2015 DAN AREA</vt:lpstr>
      <vt:lpstr>TEMUAN KETIDAKSESUAIAN BERDASARKAN PERSYARATAN ISO 9001:2015 DAN AREA</vt:lpstr>
      <vt:lpstr>TEMUAN KETIDAKSESUAIAN BERDASARKAN PERSYARATAN ISO 9001:2015 DAN KLASIFIKASI</vt:lpstr>
      <vt:lpstr>TEMUAN KETIDAKSESUAIAN BERDASARKAN PERSYARATAN ISO 9001:2015 DAN KLASIFIKASI</vt:lpstr>
      <vt:lpstr>DETAIL TEMUAN KETIDAKSESUAIAN MINOR PERSYARATAN ISO 9001:2015 DAN AREA</vt:lpstr>
      <vt:lpstr>Slide 9</vt:lpstr>
      <vt:lpstr>EVALUASI PENCAPAIAN SASARAN MUTU PT.CINT TAHUN 2020</vt:lpstr>
      <vt:lpstr>Slide 11</vt:lpstr>
      <vt:lpstr>Slide 12</vt:lpstr>
      <vt:lpstr>Slide 13</vt:lpstr>
      <vt:lpstr>REKOMENDASI UNTUK PENINGKATAN PERBAIKAN</vt:lpstr>
      <vt:lpstr>Slide 15</vt:lpstr>
    </vt:vector>
  </TitlesOfParts>
  <Company>PT. Chitose Internasional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REVIEW MEETING QUALITY SYSTEM MANAGEMENT ISO 9001 : 2015 PT. CHITOSE INTERNASIONAL Tbk. Date : Mart 23,2021 Form : CINT/QA/F-001/ MGT Review/  Mart 2021</dc:title>
  <dc:creator>Agung</dc:creator>
  <cp:lastModifiedBy>Agung</cp:lastModifiedBy>
  <cp:revision>33</cp:revision>
  <dcterms:created xsi:type="dcterms:W3CDTF">2021-03-22T03:44:12Z</dcterms:created>
  <dcterms:modified xsi:type="dcterms:W3CDTF">2021-03-22T08:03:47Z</dcterms:modified>
</cp:coreProperties>
</file>