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2.xml" ContentType="application/vnd.openxmlformats-officedocument.themeOverr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3.xml" ContentType="application/vnd.openxmlformats-officedocument.themeOverr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heme/themeOverride4.xml" ContentType="application/vnd.openxmlformats-officedocument.themeOverride+xml"/>
  <Override PartName="/ppt/notesSlides/notesSlide3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theme/themeOverride5.xml" ContentType="application/vnd.openxmlformats-officedocument.themeOverr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317" r:id="rId2"/>
    <p:sldId id="257" r:id="rId3"/>
    <p:sldId id="258" r:id="rId4"/>
    <p:sldId id="298" r:id="rId5"/>
    <p:sldId id="318" r:id="rId6"/>
    <p:sldId id="325" r:id="rId7"/>
    <p:sldId id="327" r:id="rId8"/>
    <p:sldId id="319" r:id="rId9"/>
    <p:sldId id="264" r:id="rId10"/>
    <p:sldId id="265" r:id="rId11"/>
    <p:sldId id="320" r:id="rId12"/>
    <p:sldId id="266" r:id="rId13"/>
    <p:sldId id="272" r:id="rId14"/>
    <p:sldId id="331" r:id="rId15"/>
    <p:sldId id="322" r:id="rId16"/>
    <p:sldId id="267" r:id="rId17"/>
    <p:sldId id="321" r:id="rId18"/>
    <p:sldId id="333" r:id="rId19"/>
    <p:sldId id="334" r:id="rId20"/>
    <p:sldId id="268" r:id="rId21"/>
    <p:sldId id="328" r:id="rId22"/>
    <p:sldId id="336" r:id="rId23"/>
    <p:sldId id="269" r:id="rId24"/>
    <p:sldId id="332" r:id="rId25"/>
    <p:sldId id="270" r:id="rId26"/>
    <p:sldId id="329" r:id="rId27"/>
    <p:sldId id="271" r:id="rId28"/>
    <p:sldId id="274" r:id="rId29"/>
    <p:sldId id="330" r:id="rId30"/>
    <p:sldId id="276" r:id="rId31"/>
    <p:sldId id="338" r:id="rId32"/>
    <p:sldId id="277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1D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32" autoAdjust="0"/>
    <p:restoredTop sz="93554" autoAdjust="0"/>
  </p:normalViewPr>
  <p:slideViewPr>
    <p:cSldViewPr snapToGrid="0" showGuides="1">
      <p:cViewPr varScale="1">
        <p:scale>
          <a:sx n="64" d="100"/>
          <a:sy n="64" d="100"/>
        </p:scale>
        <p:origin x="1116" y="72"/>
      </p:cViewPr>
      <p:guideLst>
        <p:guide orient="horz" pos="2160"/>
        <p:guide pos="37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cuments\Olah%20Data%20Materi%20RTM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cuments\Olah%20Data%20Materi%20RTM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cuments\Olah%20Data%20Materi%20RTM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cuments\Olah%20Data%20Materi%20RTM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file:///C:\Users\MT05\Documents\Olah%20Data%20Materi%20RTM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oleObject" Target="file:///C:\Users\MT05\Documents\Olah%20Data%20Materi%20RTM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oleObject" Target="file:///C:\Users\MT05\Documents\Olah%20Data%20Materi%20RTM.xlsx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cuments\Olah%20Data%20Materi%20RTM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18.xml"/><Relationship Id="rId1" Type="http://schemas.microsoft.com/office/2011/relationships/chartStyle" Target="style18.xml"/><Relationship Id="rId4" Type="http://schemas.openxmlformats.org/officeDocument/2006/relationships/oleObject" Target="file:///C:\Users\MT05\Documents\Olah%20Data%20Materi%20RTM.xlsx" TargetMode="Externa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AppData\Local\Microsoft\Windows\INetCache\Content.Outlook\MCD2V0EF\BREAK%20DOWN%20GAGAL%20G1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cuments\Olah%20Data%20Materi%20RTM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cuments\Copy%20of%20BREAK%20DOWN%20GAGAL%20G1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cuments\Copy%20of%20BREAK%20DOWN%20GAGAL%20G2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cuments\Copy%20of%20BREAK%20DOWN%20GAGAL%20G2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cuments\Olah%20Data%20Materi%20RTM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cuments\Olah%20Data%20Materi%20RTM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wnloads\Form%20Penilaian%20Auditor%20%20(Responses)%20(1)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wnloads\Form%20Penilaian%20Auditor%20%20(Responses)%20(1)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wnloads\Form%20Penilaian%20Auditor%20%20(Responses)%20(1)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cuments\Olah%20Data%20Materi%20RTM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cuments\Olah%20Data%20Materi%20RTM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cuments\Olah%20Data%20Materi%20RTM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cuments\Olah%20Data%20Materi%20RTM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cuments\Olah%20Data%20Materi%20RTM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cuments\Olah%20Data%20Materi%20RTM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cuments\Olah%20Data%20Materi%20RTM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wnloads\Pivot%20All%20Data%20Mesin%20(5%20Juni%2024).xlsx" TargetMode="External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0.10\Folder%20ISO\SISTEM%20MANAJEMEN\7.%20BSC\2.%20TAHUN%202024\03.%20PENCAPAIAN%20BSC%20TAHUN%202024\00.%20Monitoring%20Update%20Pencapaian%20BSC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cuments\Olah%20Data%20Materi%20RTM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cuments\Olah%20Data%20Materi%20RTM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MT05\Documents\Olah%20Data%20Materi%20RTM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wnloads\INVENTORY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05\Downloads\INVENTORY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rgbClr val="002060"/>
                </a:solidFill>
              </a:rPr>
              <a:t>Customer Complain by Qty Product</a:t>
            </a:r>
          </a:p>
          <a:p>
            <a:pPr>
              <a:defRPr/>
            </a:pPr>
            <a:r>
              <a:rPr lang="en-US" b="1" baseline="0" dirty="0">
                <a:solidFill>
                  <a:srgbClr val="002060"/>
                </a:solidFill>
              </a:rPr>
              <a:t>Jan-Jun '24</a:t>
            </a:r>
            <a:endParaRPr lang="en-US" b="1" dirty="0">
              <a:solidFill>
                <a:srgbClr val="00206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'Complain &amp; Sarmut'!$K$1</c:f>
              <c:strCache>
                <c:ptCount val="1"/>
                <c:pt idx="0">
                  <c:v>Jml. Customer Complain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'Complain &amp; Sarmut'!$J$2:$J$8</c:f>
              <c:strCache>
                <c:ptCount val="7"/>
                <c:pt idx="0">
                  <c:v>Kualitas Internal</c:v>
                </c:pt>
                <c:pt idx="1">
                  <c:v>Kualitas Vendor</c:v>
                </c:pt>
                <c:pt idx="2">
                  <c:v>Standar / Spek</c:v>
                </c:pt>
                <c:pt idx="3">
                  <c:v>Handling</c:v>
                </c:pt>
                <c:pt idx="4">
                  <c:v>Kurang Komponen</c:v>
                </c:pt>
                <c:pt idx="5">
                  <c:v>Salah Komponen</c:v>
                </c:pt>
                <c:pt idx="6">
                  <c:v>Grand Total</c:v>
                </c:pt>
              </c:strCache>
            </c:strRef>
          </c:cat>
          <c:val>
            <c:numRef>
              <c:f>'Complain &amp; Sarmut'!$K$2:$K$8</c:f>
              <c:numCache>
                <c:formatCode>General</c:formatCode>
                <c:ptCount val="7"/>
                <c:pt idx="0">
                  <c:v>15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2</c:v>
                </c:pt>
                <c:pt idx="5">
                  <c:v>2</c:v>
                </c:pt>
                <c:pt idx="6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9E-4175-9E08-6452B2CD6647}"/>
            </c:ext>
          </c:extLst>
        </c:ser>
        <c:ser>
          <c:idx val="1"/>
          <c:order val="1"/>
          <c:tx>
            <c:strRef>
              <c:f>'Complain &amp; Sarmut'!$L$1</c:f>
              <c:strCache>
                <c:ptCount val="1"/>
                <c:pt idx="0">
                  <c:v>Type Produk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'Complain &amp; Sarmut'!$J$2:$J$8</c:f>
              <c:strCache>
                <c:ptCount val="7"/>
                <c:pt idx="0">
                  <c:v>Kualitas Internal</c:v>
                </c:pt>
                <c:pt idx="1">
                  <c:v>Kualitas Vendor</c:v>
                </c:pt>
                <c:pt idx="2">
                  <c:v>Standar / Spek</c:v>
                </c:pt>
                <c:pt idx="3">
                  <c:v>Handling</c:v>
                </c:pt>
                <c:pt idx="4">
                  <c:v>Kurang Komponen</c:v>
                </c:pt>
                <c:pt idx="5">
                  <c:v>Salah Komponen</c:v>
                </c:pt>
                <c:pt idx="6">
                  <c:v>Grand Total</c:v>
                </c:pt>
              </c:strCache>
            </c:strRef>
          </c:cat>
          <c:val>
            <c:numRef>
              <c:f>'Complain &amp; Sarmut'!$L$2:$L$8</c:f>
              <c:numCache>
                <c:formatCode>General</c:formatCode>
                <c:ptCount val="7"/>
                <c:pt idx="0">
                  <c:v>15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2</c:v>
                </c:pt>
                <c:pt idx="5">
                  <c:v>2</c:v>
                </c:pt>
                <c:pt idx="6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9E-4175-9E08-6452B2CD6647}"/>
            </c:ext>
          </c:extLst>
        </c:ser>
        <c:ser>
          <c:idx val="2"/>
          <c:order val="2"/>
          <c:tx>
            <c:strRef>
              <c:f>'Complain &amp; Sarmut'!$M$1</c:f>
              <c:strCache>
                <c:ptCount val="1"/>
                <c:pt idx="0">
                  <c:v>Qty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'Complain &amp; Sarmut'!$J$2:$J$8</c:f>
              <c:strCache>
                <c:ptCount val="7"/>
                <c:pt idx="0">
                  <c:v>Kualitas Internal</c:v>
                </c:pt>
                <c:pt idx="1">
                  <c:v>Kualitas Vendor</c:v>
                </c:pt>
                <c:pt idx="2">
                  <c:v>Standar / Spek</c:v>
                </c:pt>
                <c:pt idx="3">
                  <c:v>Handling</c:v>
                </c:pt>
                <c:pt idx="4">
                  <c:v>Kurang Komponen</c:v>
                </c:pt>
                <c:pt idx="5">
                  <c:v>Salah Komponen</c:v>
                </c:pt>
                <c:pt idx="6">
                  <c:v>Grand Total</c:v>
                </c:pt>
              </c:strCache>
            </c:strRef>
          </c:cat>
          <c:val>
            <c:numRef>
              <c:f>'Complain &amp; Sarmut'!$M$2:$M$8</c:f>
              <c:numCache>
                <c:formatCode>General</c:formatCode>
                <c:ptCount val="7"/>
                <c:pt idx="0">
                  <c:v>160</c:v>
                </c:pt>
                <c:pt idx="1">
                  <c:v>151</c:v>
                </c:pt>
                <c:pt idx="2">
                  <c:v>15</c:v>
                </c:pt>
                <c:pt idx="3">
                  <c:v>6</c:v>
                </c:pt>
                <c:pt idx="4">
                  <c:v>20</c:v>
                </c:pt>
                <c:pt idx="5">
                  <c:v>5</c:v>
                </c:pt>
                <c:pt idx="6">
                  <c:v>357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9E-4175-9E08-6452B2CD66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1260056"/>
        <c:axId val="431260776"/>
      </c:barChart>
      <c:lineChart>
        <c:grouping val="standard"/>
        <c:varyColors val="0"/>
        <c:ser>
          <c:idx val="3"/>
          <c:order val="3"/>
          <c:tx>
            <c:strRef>
              <c:f>'Complain &amp; Sarmut'!$N$1</c:f>
              <c:strCache>
                <c:ptCount val="1"/>
                <c:pt idx="0">
                  <c:v>%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'Complain &amp; Sarmut'!$J$2:$J$8</c:f>
              <c:strCache>
                <c:ptCount val="7"/>
                <c:pt idx="0">
                  <c:v>Kualitas Internal</c:v>
                </c:pt>
                <c:pt idx="1">
                  <c:v>Kualitas Vendor</c:v>
                </c:pt>
                <c:pt idx="2">
                  <c:v>Standar / Spek</c:v>
                </c:pt>
                <c:pt idx="3">
                  <c:v>Handling</c:v>
                </c:pt>
                <c:pt idx="4">
                  <c:v>Kurang Komponen</c:v>
                </c:pt>
                <c:pt idx="5">
                  <c:v>Salah Komponen</c:v>
                </c:pt>
                <c:pt idx="6">
                  <c:v>Grand Total</c:v>
                </c:pt>
              </c:strCache>
            </c:strRef>
          </c:cat>
          <c:val>
            <c:numRef>
              <c:f>'Complain &amp; Sarmut'!$N$2:$N$8</c:f>
              <c:numCache>
                <c:formatCode>0%</c:formatCode>
                <c:ptCount val="7"/>
                <c:pt idx="0">
                  <c:v>0.44817927170868349</c:v>
                </c:pt>
                <c:pt idx="1">
                  <c:v>0.42296918767507002</c:v>
                </c:pt>
                <c:pt idx="2">
                  <c:v>4.2016806722689079E-2</c:v>
                </c:pt>
                <c:pt idx="3">
                  <c:v>1.680672268907563E-2</c:v>
                </c:pt>
                <c:pt idx="4">
                  <c:v>5.6022408963585436E-2</c:v>
                </c:pt>
                <c:pt idx="5">
                  <c:v>1.4005602240896359E-2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A9E-4175-9E08-6452B2CD66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1269776"/>
        <c:axId val="431270856"/>
      </c:lineChart>
      <c:catAx>
        <c:axId val="431260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1260776"/>
        <c:crosses val="autoZero"/>
        <c:auto val="1"/>
        <c:lblAlgn val="ctr"/>
        <c:lblOffset val="100"/>
        <c:noMultiLvlLbl val="0"/>
      </c:catAx>
      <c:valAx>
        <c:axId val="43126077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Complain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1260056"/>
        <c:crosses val="autoZero"/>
        <c:crossBetween val="between"/>
      </c:valAx>
      <c:valAx>
        <c:axId val="431270856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1269776"/>
        <c:crosses val="max"/>
        <c:crossBetween val="between"/>
      </c:valAx>
      <c:catAx>
        <c:axId val="4312697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31270856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>
                <a:solidFill>
                  <a:srgbClr val="002060"/>
                </a:solidFill>
              </a:rPr>
              <a:t>Hasil </a:t>
            </a:r>
            <a:r>
              <a:rPr lang="en-US" sz="1600" b="1" dirty="0" err="1">
                <a:solidFill>
                  <a:srgbClr val="002060"/>
                </a:solidFill>
              </a:rPr>
              <a:t>Produksi</a:t>
            </a:r>
            <a:r>
              <a:rPr lang="en-US" sz="1600" b="1" dirty="0">
                <a:solidFill>
                  <a:srgbClr val="002060"/>
                </a:solidFill>
              </a:rPr>
              <a:t>  vs APS</a:t>
            </a:r>
          </a:p>
          <a:p>
            <a:pPr>
              <a:defRPr/>
            </a:pPr>
            <a:r>
              <a:rPr lang="en-US" sz="1600" b="1" dirty="0" err="1">
                <a:solidFill>
                  <a:srgbClr val="002060"/>
                </a:solidFill>
              </a:rPr>
              <a:t>Januari</a:t>
            </a:r>
            <a:r>
              <a:rPr lang="en-US" sz="1600" b="1" baseline="0" dirty="0">
                <a:solidFill>
                  <a:srgbClr val="002060"/>
                </a:solidFill>
              </a:rPr>
              <a:t> - </a:t>
            </a:r>
            <a:r>
              <a:rPr lang="en-US" sz="1600" b="1" baseline="0" dirty="0" err="1">
                <a:solidFill>
                  <a:srgbClr val="002060"/>
                </a:solidFill>
              </a:rPr>
              <a:t>Juni</a:t>
            </a:r>
            <a:r>
              <a:rPr lang="en-US" sz="1600" b="1" dirty="0">
                <a:solidFill>
                  <a:srgbClr val="002060"/>
                </a:solidFill>
              </a:rPr>
              <a:t> 2024</a:t>
            </a:r>
          </a:p>
        </c:rich>
      </c:tx>
      <c:layout>
        <c:manualLayout>
          <c:xMode val="edge"/>
          <c:yMode val="edge"/>
          <c:x val="0.40865884301906352"/>
          <c:y val="8.178066340216574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'APS Vs Poduksi'!$B$1</c:f>
              <c:strCache>
                <c:ptCount val="1"/>
                <c:pt idx="0">
                  <c:v>APS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'APS Vs Poduksi'!$A$2:$A$8</c:f>
              <c:strCache>
                <c:ptCount val="7"/>
                <c:pt idx="0">
                  <c:v>Januari</c:v>
                </c:pt>
                <c:pt idx="1">
                  <c:v>Februari</c:v>
                </c:pt>
                <c:pt idx="2">
                  <c:v>Maret </c:v>
                </c:pt>
                <c:pt idx="3">
                  <c:v>April</c:v>
                </c:pt>
                <c:pt idx="4">
                  <c:v>Mei</c:v>
                </c:pt>
                <c:pt idx="5">
                  <c:v>Juni</c:v>
                </c:pt>
                <c:pt idx="6">
                  <c:v>Grand Total</c:v>
                </c:pt>
              </c:strCache>
            </c:strRef>
          </c:cat>
          <c:val>
            <c:numRef>
              <c:f>'APS Vs Poduksi'!$B$2:$B$8</c:f>
              <c:numCache>
                <c:formatCode>#,##0</c:formatCode>
                <c:ptCount val="7"/>
                <c:pt idx="0">
                  <c:v>49601</c:v>
                </c:pt>
                <c:pt idx="1">
                  <c:v>45350</c:v>
                </c:pt>
                <c:pt idx="2">
                  <c:v>38068</c:v>
                </c:pt>
                <c:pt idx="3">
                  <c:v>28196</c:v>
                </c:pt>
                <c:pt idx="4">
                  <c:v>26578</c:v>
                </c:pt>
                <c:pt idx="5">
                  <c:v>23588</c:v>
                </c:pt>
                <c:pt idx="6">
                  <c:v>211381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CF-419B-B5F5-024E47500895}"/>
            </c:ext>
          </c:extLst>
        </c:ser>
        <c:ser>
          <c:idx val="1"/>
          <c:order val="1"/>
          <c:tx>
            <c:strRef>
              <c:f>'APS Vs Poduksi'!$C$1</c:f>
              <c:strCache>
                <c:ptCount val="1"/>
                <c:pt idx="0">
                  <c:v>HASIL PRODUKSI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'APS Vs Poduksi'!$A$2:$A$8</c:f>
              <c:strCache>
                <c:ptCount val="7"/>
                <c:pt idx="0">
                  <c:v>Januari</c:v>
                </c:pt>
                <c:pt idx="1">
                  <c:v>Februari</c:v>
                </c:pt>
                <c:pt idx="2">
                  <c:v>Maret </c:v>
                </c:pt>
                <c:pt idx="3">
                  <c:v>April</c:v>
                </c:pt>
                <c:pt idx="4">
                  <c:v>Mei</c:v>
                </c:pt>
                <c:pt idx="5">
                  <c:v>Juni</c:v>
                </c:pt>
                <c:pt idx="6">
                  <c:v>Grand Total</c:v>
                </c:pt>
              </c:strCache>
            </c:strRef>
          </c:cat>
          <c:val>
            <c:numRef>
              <c:f>'APS Vs Poduksi'!$C$2:$C$8</c:f>
              <c:numCache>
                <c:formatCode>#,##0</c:formatCode>
                <c:ptCount val="7"/>
                <c:pt idx="0">
                  <c:v>50602</c:v>
                </c:pt>
                <c:pt idx="1">
                  <c:v>45449</c:v>
                </c:pt>
                <c:pt idx="2">
                  <c:v>38461</c:v>
                </c:pt>
                <c:pt idx="3">
                  <c:v>29217</c:v>
                </c:pt>
                <c:pt idx="4">
                  <c:v>27361</c:v>
                </c:pt>
                <c:pt idx="5">
                  <c:v>23780</c:v>
                </c:pt>
                <c:pt idx="6">
                  <c:v>214870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CF-419B-B5F5-024E475008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60615672"/>
        <c:axId val="560620352"/>
      </c:barChart>
      <c:lineChart>
        <c:grouping val="standard"/>
        <c:varyColors val="0"/>
        <c:ser>
          <c:idx val="2"/>
          <c:order val="2"/>
          <c:tx>
            <c:strRef>
              <c:f>'APS Vs Poduksi'!$D$1</c:f>
              <c:strCache>
                <c:ptCount val="1"/>
                <c:pt idx="0">
                  <c:v>% HASIL PRODUKSI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'APS Vs Poduksi'!$A$2:$A$8</c:f>
              <c:strCache>
                <c:ptCount val="7"/>
                <c:pt idx="0">
                  <c:v>Januari</c:v>
                </c:pt>
                <c:pt idx="1">
                  <c:v>Februari</c:v>
                </c:pt>
                <c:pt idx="2">
                  <c:v>Maret </c:v>
                </c:pt>
                <c:pt idx="3">
                  <c:v>April</c:v>
                </c:pt>
                <c:pt idx="4">
                  <c:v>Mei</c:v>
                </c:pt>
                <c:pt idx="5">
                  <c:v>Juni</c:v>
                </c:pt>
                <c:pt idx="6">
                  <c:v>Grand Total</c:v>
                </c:pt>
              </c:strCache>
            </c:strRef>
          </c:cat>
          <c:val>
            <c:numRef>
              <c:f>'APS Vs Poduksi'!$D$2:$D$8</c:f>
              <c:numCache>
                <c:formatCode>0%</c:formatCode>
                <c:ptCount val="7"/>
                <c:pt idx="0">
                  <c:v>1.0201810447370012</c:v>
                </c:pt>
                <c:pt idx="1">
                  <c:v>1.0021830209481808</c:v>
                </c:pt>
                <c:pt idx="2">
                  <c:v>1.0103236313964485</c:v>
                </c:pt>
                <c:pt idx="3">
                  <c:v>1.036210810043978</c:v>
                </c:pt>
                <c:pt idx="4">
                  <c:v>1.0294604560162541</c:v>
                </c:pt>
                <c:pt idx="5">
                  <c:v>1.0081397320671528</c:v>
                </c:pt>
                <c:pt idx="6">
                  <c:v>1.0165057408187113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2CF-419B-B5F5-024E475008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60610632"/>
        <c:axId val="560611352"/>
      </c:lineChart>
      <c:catAx>
        <c:axId val="560615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0620352"/>
        <c:crosses val="autoZero"/>
        <c:auto val="1"/>
        <c:lblAlgn val="ctr"/>
        <c:lblOffset val="100"/>
        <c:noMultiLvlLbl val="0"/>
      </c:catAx>
      <c:valAx>
        <c:axId val="56062035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PCS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0615672"/>
        <c:crosses val="autoZero"/>
        <c:crossBetween val="between"/>
      </c:valAx>
      <c:valAx>
        <c:axId val="560611352"/>
        <c:scaling>
          <c:orientation val="minMax"/>
        </c:scaling>
        <c:delete val="0"/>
        <c:axPos val="r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0610632"/>
        <c:crosses val="max"/>
        <c:crossBetween val="between"/>
      </c:valAx>
      <c:catAx>
        <c:axId val="56061063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60611352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>
                <a:solidFill>
                  <a:srgbClr val="002060"/>
                </a:solidFill>
              </a:rPr>
              <a:t>PRODUKTIVITAS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Sheet4!$A$3</c:f>
              <c:strCache>
                <c:ptCount val="1"/>
                <c:pt idx="0">
                  <c:v>Hasil Produksi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multiLvlStrRef>
              <c:f>Sheet4!$B$1:$S$2</c:f>
              <c:multiLvlStrCache>
                <c:ptCount val="18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MEI</c:v>
                  </c:pt>
                  <c:pt idx="5">
                    <c:v>JUNI</c:v>
                  </c:pt>
                  <c:pt idx="6">
                    <c:v>JULI</c:v>
                  </c:pt>
                  <c:pt idx="7">
                    <c:v>AGS</c:v>
                  </c:pt>
                  <c:pt idx="8">
                    <c:v>SEP</c:v>
                  </c:pt>
                  <c:pt idx="9">
                    <c:v>OKT</c:v>
                  </c:pt>
                  <c:pt idx="10">
                    <c:v>NOV</c:v>
                  </c:pt>
                  <c:pt idx="11">
                    <c:v>DES</c:v>
                  </c:pt>
                  <c:pt idx="13">
                    <c:v>JAN</c:v>
                  </c:pt>
                  <c:pt idx="14">
                    <c:v>FEB</c:v>
                  </c:pt>
                  <c:pt idx="15">
                    <c:v>MAR</c:v>
                  </c:pt>
                  <c:pt idx="16">
                    <c:v>APR</c:v>
                  </c:pt>
                  <c:pt idx="17">
                    <c:v>MEI</c:v>
                  </c:pt>
                </c:lvl>
                <c:lvl>
                  <c:pt idx="0">
                    <c:v>2023</c:v>
                  </c:pt>
                  <c:pt idx="12">
                    <c:v>TOTAL 2023</c:v>
                  </c:pt>
                  <c:pt idx="13">
                    <c:v>2024</c:v>
                  </c:pt>
                </c:lvl>
              </c:multiLvlStrCache>
              <c:extLst/>
            </c:multiLvlStrRef>
          </c:cat>
          <c:val>
            <c:numRef>
              <c:f>(Sheet4!$B$3:$M$3,Sheet4!$O$3:$S$3)</c:f>
              <c:numCache>
                <c:formatCode>_-* #,##0_-;\-* #,##0_-;_-* "-"_-;_-@_-</c:formatCode>
                <c:ptCount val="17"/>
                <c:pt idx="0">
                  <c:v>52420</c:v>
                </c:pt>
                <c:pt idx="1">
                  <c:v>53878</c:v>
                </c:pt>
                <c:pt idx="2">
                  <c:v>51465</c:v>
                </c:pt>
                <c:pt idx="3">
                  <c:v>22034</c:v>
                </c:pt>
                <c:pt idx="4">
                  <c:v>43205</c:v>
                </c:pt>
                <c:pt idx="5">
                  <c:v>37030</c:v>
                </c:pt>
                <c:pt idx="6">
                  <c:v>33670</c:v>
                </c:pt>
                <c:pt idx="7">
                  <c:v>32487</c:v>
                </c:pt>
                <c:pt idx="8">
                  <c:v>54830</c:v>
                </c:pt>
                <c:pt idx="9">
                  <c:v>79539</c:v>
                </c:pt>
                <c:pt idx="10">
                  <c:v>66007</c:v>
                </c:pt>
                <c:pt idx="11">
                  <c:v>46800</c:v>
                </c:pt>
                <c:pt idx="12">
                  <c:v>51608</c:v>
                </c:pt>
                <c:pt idx="13">
                  <c:v>52168</c:v>
                </c:pt>
                <c:pt idx="14">
                  <c:v>41542</c:v>
                </c:pt>
                <c:pt idx="15">
                  <c:v>35657</c:v>
                </c:pt>
                <c:pt idx="16">
                  <c:v>35984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DA66-420D-8CD3-F901287D18D5}"/>
            </c:ext>
          </c:extLst>
        </c:ser>
        <c:ser>
          <c:idx val="1"/>
          <c:order val="1"/>
          <c:tx>
            <c:strRef>
              <c:f>Sheet4!$A$4</c:f>
              <c:strCache>
                <c:ptCount val="1"/>
                <c:pt idx="0">
                  <c:v>Total MO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multiLvlStrRef>
              <c:f>Sheet4!$B$1:$S$2</c:f>
              <c:multiLvlStrCache>
                <c:ptCount val="18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MEI</c:v>
                  </c:pt>
                  <c:pt idx="5">
                    <c:v>JUNI</c:v>
                  </c:pt>
                  <c:pt idx="6">
                    <c:v>JULI</c:v>
                  </c:pt>
                  <c:pt idx="7">
                    <c:v>AGS</c:v>
                  </c:pt>
                  <c:pt idx="8">
                    <c:v>SEP</c:v>
                  </c:pt>
                  <c:pt idx="9">
                    <c:v>OKT</c:v>
                  </c:pt>
                  <c:pt idx="10">
                    <c:v>NOV</c:v>
                  </c:pt>
                  <c:pt idx="11">
                    <c:v>DES</c:v>
                  </c:pt>
                  <c:pt idx="13">
                    <c:v>JAN</c:v>
                  </c:pt>
                  <c:pt idx="14">
                    <c:v>FEB</c:v>
                  </c:pt>
                  <c:pt idx="15">
                    <c:v>MAR</c:v>
                  </c:pt>
                  <c:pt idx="16">
                    <c:v>APR</c:v>
                  </c:pt>
                  <c:pt idx="17">
                    <c:v>MEI</c:v>
                  </c:pt>
                </c:lvl>
                <c:lvl>
                  <c:pt idx="0">
                    <c:v>2023</c:v>
                  </c:pt>
                  <c:pt idx="12">
                    <c:v>TOTAL 2023</c:v>
                  </c:pt>
                  <c:pt idx="13">
                    <c:v>2024</c:v>
                  </c:pt>
                </c:lvl>
              </c:multiLvlStrCache>
              <c:extLst/>
            </c:multiLvlStrRef>
          </c:cat>
          <c:val>
            <c:numRef>
              <c:f>(Sheet4!$B$4:$M$4,Sheet4!$O$4:$S$4)</c:f>
              <c:numCache>
                <c:formatCode>General</c:formatCode>
                <c:ptCount val="17"/>
                <c:pt idx="0">
                  <c:v>360</c:v>
                </c:pt>
                <c:pt idx="1">
                  <c:v>358</c:v>
                </c:pt>
                <c:pt idx="2">
                  <c:v>356</c:v>
                </c:pt>
                <c:pt idx="3">
                  <c:v>355</c:v>
                </c:pt>
                <c:pt idx="4">
                  <c:v>355</c:v>
                </c:pt>
                <c:pt idx="5">
                  <c:v>354</c:v>
                </c:pt>
                <c:pt idx="6">
                  <c:v>352</c:v>
                </c:pt>
                <c:pt idx="7">
                  <c:v>351</c:v>
                </c:pt>
                <c:pt idx="8">
                  <c:v>349</c:v>
                </c:pt>
                <c:pt idx="9">
                  <c:v>350</c:v>
                </c:pt>
                <c:pt idx="10">
                  <c:v>349</c:v>
                </c:pt>
                <c:pt idx="11">
                  <c:v>354</c:v>
                </c:pt>
                <c:pt idx="12">
                  <c:v>354</c:v>
                </c:pt>
                <c:pt idx="13">
                  <c:v>354</c:v>
                </c:pt>
                <c:pt idx="14">
                  <c:v>354</c:v>
                </c:pt>
                <c:pt idx="15">
                  <c:v>351</c:v>
                </c:pt>
                <c:pt idx="16">
                  <c:v>350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DA66-420D-8CD3-F901287D18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24889176"/>
        <c:axId val="724889536"/>
      </c:barChart>
      <c:lineChart>
        <c:grouping val="standard"/>
        <c:varyColors val="0"/>
        <c:ser>
          <c:idx val="2"/>
          <c:order val="2"/>
          <c:tx>
            <c:strRef>
              <c:f>Sheet4!$A$5</c:f>
              <c:strCache>
                <c:ptCount val="1"/>
                <c:pt idx="0">
                  <c:v>Pcs/Man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Sheet4!$B$1:$S$2</c:f>
              <c:multiLvlStrCache>
                <c:ptCount val="18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MEI</c:v>
                  </c:pt>
                  <c:pt idx="5">
                    <c:v>JUNI</c:v>
                  </c:pt>
                  <c:pt idx="6">
                    <c:v>JULI</c:v>
                  </c:pt>
                  <c:pt idx="7">
                    <c:v>AGS</c:v>
                  </c:pt>
                  <c:pt idx="8">
                    <c:v>SEP</c:v>
                  </c:pt>
                  <c:pt idx="9">
                    <c:v>OKT</c:v>
                  </c:pt>
                  <c:pt idx="10">
                    <c:v>NOV</c:v>
                  </c:pt>
                  <c:pt idx="11">
                    <c:v>DES</c:v>
                  </c:pt>
                  <c:pt idx="13">
                    <c:v>JAN</c:v>
                  </c:pt>
                  <c:pt idx="14">
                    <c:v>FEB</c:v>
                  </c:pt>
                  <c:pt idx="15">
                    <c:v>MAR</c:v>
                  </c:pt>
                  <c:pt idx="16">
                    <c:v>APR</c:v>
                  </c:pt>
                  <c:pt idx="17">
                    <c:v>MEI</c:v>
                  </c:pt>
                </c:lvl>
                <c:lvl>
                  <c:pt idx="0">
                    <c:v>2023</c:v>
                  </c:pt>
                  <c:pt idx="12">
                    <c:v>TOTAL 2023</c:v>
                  </c:pt>
                  <c:pt idx="13">
                    <c:v>2024</c:v>
                  </c:pt>
                </c:lvl>
              </c:multiLvlStrCache>
              <c:extLst/>
            </c:multiLvlStrRef>
          </c:cat>
          <c:val>
            <c:numRef>
              <c:f>(Sheet4!$B$5:$M$5,Sheet4!$O$5:$S$5)</c:f>
              <c:numCache>
                <c:formatCode>_(* #,##0_);_(* \(#,##0\);_(* "-"??_);_(@_)</c:formatCode>
                <c:ptCount val="17"/>
                <c:pt idx="0">
                  <c:v>145.61111111111111</c:v>
                </c:pt>
                <c:pt idx="1">
                  <c:v>150.49720670391062</c:v>
                </c:pt>
                <c:pt idx="2">
                  <c:v>144.56460674157304</c:v>
                </c:pt>
                <c:pt idx="3">
                  <c:v>62.06760563380282</c:v>
                </c:pt>
                <c:pt idx="4">
                  <c:v>121.70422535211267</c:v>
                </c:pt>
                <c:pt idx="5">
                  <c:v>104.60451977401129</c:v>
                </c:pt>
                <c:pt idx="6">
                  <c:v>95.653409090909093</c:v>
                </c:pt>
                <c:pt idx="7">
                  <c:v>92.555555555555557</c:v>
                </c:pt>
                <c:pt idx="8">
                  <c:v>157.10601719197709</c:v>
                </c:pt>
                <c:pt idx="9">
                  <c:v>227.25428571428571</c:v>
                </c:pt>
                <c:pt idx="10">
                  <c:v>189.13180515759313</c:v>
                </c:pt>
                <c:pt idx="11">
                  <c:v>132.20338983050848</c:v>
                </c:pt>
                <c:pt idx="12">
                  <c:v>145.78531073446328</c:v>
                </c:pt>
                <c:pt idx="13">
                  <c:v>147.36723163841808</c:v>
                </c:pt>
                <c:pt idx="14">
                  <c:v>117.35028248587571</c:v>
                </c:pt>
                <c:pt idx="15">
                  <c:v>101.58689458689459</c:v>
                </c:pt>
                <c:pt idx="16">
                  <c:v>102.81142857142858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2-DA66-420D-8CD3-F901287D18D5}"/>
            </c:ext>
          </c:extLst>
        </c:ser>
        <c:ser>
          <c:idx val="3"/>
          <c:order val="3"/>
          <c:tx>
            <c:strRef>
              <c:f>Sheet4!$A$6</c:f>
              <c:strCache>
                <c:ptCount val="1"/>
                <c:pt idx="0">
                  <c:v>Rata-rata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multiLvlStrRef>
              <c:f>Sheet4!$B$1:$S$2</c:f>
              <c:multiLvlStrCache>
                <c:ptCount val="18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MEI</c:v>
                  </c:pt>
                  <c:pt idx="5">
                    <c:v>JUNI</c:v>
                  </c:pt>
                  <c:pt idx="6">
                    <c:v>JULI</c:v>
                  </c:pt>
                  <c:pt idx="7">
                    <c:v>AGS</c:v>
                  </c:pt>
                  <c:pt idx="8">
                    <c:v>SEP</c:v>
                  </c:pt>
                  <c:pt idx="9">
                    <c:v>OKT</c:v>
                  </c:pt>
                  <c:pt idx="10">
                    <c:v>NOV</c:v>
                  </c:pt>
                  <c:pt idx="11">
                    <c:v>DES</c:v>
                  </c:pt>
                  <c:pt idx="13">
                    <c:v>JAN</c:v>
                  </c:pt>
                  <c:pt idx="14">
                    <c:v>FEB</c:v>
                  </c:pt>
                  <c:pt idx="15">
                    <c:v>MAR</c:v>
                  </c:pt>
                  <c:pt idx="16">
                    <c:v>APR</c:v>
                  </c:pt>
                  <c:pt idx="17">
                    <c:v>MEI</c:v>
                  </c:pt>
                </c:lvl>
                <c:lvl>
                  <c:pt idx="0">
                    <c:v>2023</c:v>
                  </c:pt>
                  <c:pt idx="12">
                    <c:v>TOTAL 2023</c:v>
                  </c:pt>
                  <c:pt idx="13">
                    <c:v>2024</c:v>
                  </c:pt>
                </c:lvl>
              </c:multiLvlStrCache>
              <c:extLst/>
            </c:multiLvlStrRef>
          </c:cat>
          <c:val>
            <c:numRef>
              <c:f>(Sheet4!$B$6:$M$6,Sheet4!$O$6:$S$6)</c:f>
              <c:numCache>
                <c:formatCode>0</c:formatCode>
                <c:ptCount val="17"/>
                <c:pt idx="0">
                  <c:v>131.63999999999999</c:v>
                </c:pt>
                <c:pt idx="1">
                  <c:v>131.63999999999999</c:v>
                </c:pt>
                <c:pt idx="2">
                  <c:v>131.63999999999999</c:v>
                </c:pt>
                <c:pt idx="3">
                  <c:v>131.63999999999999</c:v>
                </c:pt>
                <c:pt idx="4">
                  <c:v>131.63999999999999</c:v>
                </c:pt>
                <c:pt idx="5">
                  <c:v>131.63999999999999</c:v>
                </c:pt>
                <c:pt idx="6">
                  <c:v>131.63999999999999</c:v>
                </c:pt>
                <c:pt idx="7">
                  <c:v>131.63999999999999</c:v>
                </c:pt>
                <c:pt idx="8">
                  <c:v>131.63999999999999</c:v>
                </c:pt>
                <c:pt idx="9">
                  <c:v>131.63999999999999</c:v>
                </c:pt>
                <c:pt idx="10">
                  <c:v>131.63999999999999</c:v>
                </c:pt>
                <c:pt idx="11">
                  <c:v>131.63999999999999</c:v>
                </c:pt>
                <c:pt idx="12">
                  <c:v>131.63999999999999</c:v>
                </c:pt>
                <c:pt idx="13">
                  <c:v>131.63999999999999</c:v>
                </c:pt>
                <c:pt idx="14">
                  <c:v>131.63999999999999</c:v>
                </c:pt>
                <c:pt idx="15">
                  <c:v>131.63999999999999</c:v>
                </c:pt>
                <c:pt idx="16">
                  <c:v>131.63999999999999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3-DA66-420D-8CD3-F901287D18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8188440"/>
        <c:axId val="438188080"/>
      </c:lineChart>
      <c:catAx>
        <c:axId val="724889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889536"/>
        <c:crosses val="autoZero"/>
        <c:auto val="1"/>
        <c:lblAlgn val="ctr"/>
        <c:lblOffset val="100"/>
        <c:noMultiLvlLbl val="0"/>
      </c:catAx>
      <c:valAx>
        <c:axId val="724889536"/>
        <c:scaling>
          <c:orientation val="minMax"/>
          <c:max val="90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Hasil</a:t>
                </a:r>
                <a:r>
                  <a:rPr lang="en-US" baseline="0"/>
                  <a:t> Produksi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-* #,##0_-;\-* #,##0_-;_-* &quot;-&quot;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889176"/>
        <c:crosses val="autoZero"/>
        <c:crossBetween val="between"/>
      </c:valAx>
      <c:valAx>
        <c:axId val="438188080"/>
        <c:scaling>
          <c:orientation val="minMax"/>
        </c:scaling>
        <c:delete val="0"/>
        <c:axPos val="r"/>
        <c:numFmt formatCode="_(* #,##0_);_(* \(#,##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8188440"/>
        <c:crosses val="max"/>
        <c:crossBetween val="between"/>
      </c:valAx>
      <c:catAx>
        <c:axId val="4381884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3818808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rgbClr val="002060"/>
                </a:solidFill>
              </a:rPr>
              <a:t>Survey</a:t>
            </a:r>
            <a:r>
              <a:rPr lang="en-US" b="1" baseline="0" dirty="0">
                <a:solidFill>
                  <a:srgbClr val="002060"/>
                </a:solidFill>
              </a:rPr>
              <a:t> </a:t>
            </a:r>
            <a:r>
              <a:rPr lang="en-US" b="1" baseline="0" dirty="0" err="1">
                <a:solidFill>
                  <a:srgbClr val="002060"/>
                </a:solidFill>
              </a:rPr>
              <a:t>Kepuasan</a:t>
            </a:r>
            <a:r>
              <a:rPr lang="en-US" b="1" baseline="0" dirty="0">
                <a:solidFill>
                  <a:srgbClr val="002060"/>
                </a:solidFill>
              </a:rPr>
              <a:t> </a:t>
            </a:r>
            <a:r>
              <a:rPr lang="en-US" b="1" baseline="0" dirty="0" err="1">
                <a:solidFill>
                  <a:srgbClr val="002060"/>
                </a:solidFill>
              </a:rPr>
              <a:t>Pelanggan</a:t>
            </a:r>
            <a:r>
              <a:rPr lang="en-US" b="1" baseline="0" dirty="0">
                <a:solidFill>
                  <a:srgbClr val="002060"/>
                </a:solidFill>
              </a:rPr>
              <a:t> </a:t>
            </a:r>
            <a:r>
              <a:rPr lang="en-US" b="1" baseline="0" dirty="0" err="1">
                <a:solidFill>
                  <a:srgbClr val="002060"/>
                </a:solidFill>
              </a:rPr>
              <a:t>Berdasarkan</a:t>
            </a:r>
            <a:r>
              <a:rPr lang="en-US" b="1" baseline="0" dirty="0">
                <a:solidFill>
                  <a:srgbClr val="002060"/>
                </a:solidFill>
              </a:rPr>
              <a:t> Nilai Skala </a:t>
            </a:r>
            <a:r>
              <a:rPr lang="en-US" b="1" baseline="0" dirty="0" err="1">
                <a:solidFill>
                  <a:srgbClr val="002060"/>
                </a:solidFill>
              </a:rPr>
              <a:t>Bobot</a:t>
            </a:r>
            <a:endParaRPr lang="en-US" b="1" dirty="0">
              <a:solidFill>
                <a:srgbClr val="00206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Sheet1!$I$1</c:f>
              <c:strCache>
                <c:ptCount val="1"/>
                <c:pt idx="0">
                  <c:v>Nilai Bobot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8D8-4DC5-877D-FADB8BD9BAB9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8D8-4DC5-877D-FADB8BD9BAB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8D8-4DC5-877D-FADB8BD9BAB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8D8-4DC5-877D-FADB8BD9BAB9}"/>
              </c:ext>
            </c:extLst>
          </c:dPt>
          <c:dPt>
            <c:idx val="4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8D8-4DC5-877D-FADB8BD9BAB9}"/>
              </c:ext>
            </c:extLst>
          </c:dPt>
          <c:dLbls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Sheet1!$H$2:$H$6</c:f>
              <c:strCache>
                <c:ptCount val="5"/>
                <c:pt idx="0">
                  <c:v>Sangat Tidak Puas</c:v>
                </c:pt>
                <c:pt idx="1">
                  <c:v>Tidak Puas</c:v>
                </c:pt>
                <c:pt idx="2">
                  <c:v>Ragu-ragu</c:v>
                </c:pt>
                <c:pt idx="3">
                  <c:v>Puas</c:v>
                </c:pt>
                <c:pt idx="4">
                  <c:v>Sangat Puas</c:v>
                </c:pt>
              </c:strCache>
            </c:strRef>
          </c:cat>
          <c:val>
            <c:numRef>
              <c:f>Sheet1!$I$2:$I$6</c:f>
              <c:numCache>
                <c:formatCode>General</c:formatCode>
                <c:ptCount val="5"/>
                <c:pt idx="0">
                  <c:v>20</c:v>
                </c:pt>
                <c:pt idx="1">
                  <c:v>10</c:v>
                </c:pt>
                <c:pt idx="2">
                  <c:v>5</c:v>
                </c:pt>
                <c:pt idx="3">
                  <c:v>25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8D8-4DC5-877D-FADB8BD9BA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 dirty="0">
                <a:solidFill>
                  <a:srgbClr val="002060"/>
                </a:solidFill>
              </a:rPr>
              <a:t>Performance </a:t>
            </a:r>
            <a:r>
              <a:rPr lang="en-US" sz="1400" b="1" i="0" u="none" strike="noStrike" kern="1200" spc="0" baseline="0" dirty="0" err="1">
                <a:solidFill>
                  <a:srgbClr val="002060"/>
                </a:solidFill>
              </a:rPr>
              <a:t>Kualitas</a:t>
            </a:r>
            <a:endParaRPr lang="en-US" sz="1400" b="1" i="0" u="none" strike="noStrike" kern="1200" spc="0" baseline="0" dirty="0">
              <a:solidFill>
                <a:srgbClr val="002060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prstClr val="black">
                    <a:lumMod val="65000"/>
                    <a:lumOff val="35000"/>
                  </a:prstClr>
                </a:solidFill>
              </a:defRPr>
            </a:pPr>
            <a:r>
              <a:rPr lang="en-US" b="1" baseline="0" dirty="0">
                <a:solidFill>
                  <a:srgbClr val="002060"/>
                </a:solidFill>
              </a:rPr>
              <a:t> Line </a:t>
            </a:r>
            <a:r>
              <a:rPr lang="en-US" b="1" baseline="0" dirty="0" err="1">
                <a:solidFill>
                  <a:srgbClr val="002060"/>
                </a:solidFill>
              </a:rPr>
              <a:t>Konstruksi</a:t>
            </a:r>
            <a:endParaRPr lang="en-US" b="1" dirty="0">
              <a:solidFill>
                <a:srgbClr val="00206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Kegagalan!$A$18</c:f>
              <c:strCache>
                <c:ptCount val="1"/>
                <c:pt idx="0">
                  <c:v>Baik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Kegagalan!$B$17:$G$17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  <c:extLst/>
            </c:strRef>
          </c:cat>
          <c:val>
            <c:numRef>
              <c:f>Kegagalan!$B$18:$G$18</c:f>
              <c:numCache>
                <c:formatCode>#,##0</c:formatCode>
                <c:ptCount val="6"/>
                <c:pt idx="0">
                  <c:v>73473</c:v>
                </c:pt>
                <c:pt idx="1">
                  <c:v>57580</c:v>
                </c:pt>
                <c:pt idx="2">
                  <c:v>34323</c:v>
                </c:pt>
                <c:pt idx="3" formatCode="_(* #,##0_);_(* \(#,##0\);_(* \-_);_(@_)">
                  <c:v>29469</c:v>
                </c:pt>
                <c:pt idx="4" formatCode="_(* #,##0_);_(* \(#,##0\);_(* \-_);_(@_)">
                  <c:v>21674</c:v>
                </c:pt>
                <c:pt idx="5" formatCode="_(* #,##0_);_(* \(#,##0\);_(* \-_);_(@_)">
                  <c:v>43354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455F-4061-B9B4-6452E4A43180}"/>
            </c:ext>
          </c:extLst>
        </c:ser>
        <c:ser>
          <c:idx val="1"/>
          <c:order val="1"/>
          <c:tx>
            <c:strRef>
              <c:f>Kegagalan!$A$19</c:f>
              <c:strCache>
                <c:ptCount val="1"/>
                <c:pt idx="0">
                  <c:v>G1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Kegagalan!$B$17:$G$17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  <c:extLst/>
            </c:strRef>
          </c:cat>
          <c:val>
            <c:numRef>
              <c:f>Kegagalan!$B$19:$G$19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 formatCode="#,##0">
                  <c:v>0</c:v>
                </c:pt>
                <c:pt idx="4" formatCode="#,##0">
                  <c:v>0</c:v>
                </c:pt>
                <c:pt idx="5" formatCode="#,##0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455F-4061-B9B4-6452E4A43180}"/>
            </c:ext>
          </c:extLst>
        </c:ser>
        <c:ser>
          <c:idx val="2"/>
          <c:order val="2"/>
          <c:tx>
            <c:strRef>
              <c:f>Kegagalan!$A$20</c:f>
              <c:strCache>
                <c:ptCount val="1"/>
                <c:pt idx="0">
                  <c:v>G2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Kegagalan!$B$17:$G$17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  <c:extLst/>
            </c:strRef>
          </c:cat>
          <c:val>
            <c:numRef>
              <c:f>Kegagalan!$B$20:$G$20</c:f>
              <c:numCache>
                <c:formatCode>General</c:formatCode>
                <c:ptCount val="6"/>
                <c:pt idx="0">
                  <c:v>262</c:v>
                </c:pt>
                <c:pt idx="1">
                  <c:v>192</c:v>
                </c:pt>
                <c:pt idx="2">
                  <c:v>109</c:v>
                </c:pt>
                <c:pt idx="3" formatCode="#,##0">
                  <c:v>93</c:v>
                </c:pt>
                <c:pt idx="4" formatCode="#,##0">
                  <c:v>96</c:v>
                </c:pt>
                <c:pt idx="5" formatCode="#,##0">
                  <c:v>246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455F-4061-B9B4-6452E4A431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1109872"/>
        <c:axId val="521103392"/>
      </c:barChart>
      <c:lineChart>
        <c:grouping val="standard"/>
        <c:varyColors val="0"/>
        <c:ser>
          <c:idx val="3"/>
          <c:order val="3"/>
          <c:tx>
            <c:strRef>
              <c:f>Kegagalan!$A$21</c:f>
              <c:strCache>
                <c:ptCount val="1"/>
                <c:pt idx="0">
                  <c:v>KPI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55F-4061-B9B4-6452E4A4318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55F-4061-B9B4-6452E4A4318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55F-4061-B9B4-6452E4A4318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55F-4061-B9B4-6452E4A43180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D7-44A7-8434-B60A310F5A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Kegagalan!$B$17:$G$17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  <c:extLst/>
            </c:strRef>
          </c:cat>
          <c:val>
            <c:numRef>
              <c:f>Kegagalan!$B$21:$G$21</c:f>
              <c:numCache>
                <c:formatCode>0.00%</c:formatCode>
                <c:ptCount val="6"/>
                <c:pt idx="0">
                  <c:v>2E-3</c:v>
                </c:pt>
                <c:pt idx="1">
                  <c:v>2E-3</c:v>
                </c:pt>
                <c:pt idx="2">
                  <c:v>2E-3</c:v>
                </c:pt>
                <c:pt idx="3">
                  <c:v>2E-3</c:v>
                </c:pt>
                <c:pt idx="4">
                  <c:v>2E-3</c:v>
                </c:pt>
                <c:pt idx="5">
                  <c:v>2E-3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7-455F-4061-B9B4-6452E4A43180}"/>
            </c:ext>
          </c:extLst>
        </c:ser>
        <c:ser>
          <c:idx val="4"/>
          <c:order val="4"/>
          <c:tx>
            <c:strRef>
              <c:f>Kegagalan!$A$22</c:f>
              <c:strCache>
                <c:ptCount val="1"/>
                <c:pt idx="0">
                  <c:v>% Kegagalan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Kegagalan!$B$17:$G$17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  <c:extLst/>
            </c:strRef>
          </c:cat>
          <c:val>
            <c:numRef>
              <c:f>Kegagalan!$B$22:$G$22</c:f>
              <c:numCache>
                <c:formatCode>0.00%</c:formatCode>
                <c:ptCount val="6"/>
                <c:pt idx="0">
                  <c:v>3.5532650708618701E-3</c:v>
                </c:pt>
                <c:pt idx="1">
                  <c:v>3.3234092640033234E-3</c:v>
                </c:pt>
                <c:pt idx="2">
                  <c:v>3.165659851301115E-3</c:v>
                </c:pt>
                <c:pt idx="3">
                  <c:v>3.1459305865638321E-3</c:v>
                </c:pt>
                <c:pt idx="4">
                  <c:v>4.4097381717960495E-3</c:v>
                </c:pt>
                <c:pt idx="5">
                  <c:v>5.6422018348623853E-3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8-455F-4061-B9B4-6452E4A431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103032"/>
        <c:axId val="521103752"/>
      </c:lineChart>
      <c:catAx>
        <c:axId val="521109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1103392"/>
        <c:crosses val="autoZero"/>
        <c:auto val="1"/>
        <c:lblAlgn val="ctr"/>
        <c:lblOffset val="100"/>
        <c:noMultiLvlLbl val="0"/>
      </c:catAx>
      <c:valAx>
        <c:axId val="52110339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Produk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1109872"/>
        <c:crosses val="autoZero"/>
        <c:crossBetween val="between"/>
      </c:valAx>
      <c:valAx>
        <c:axId val="521103752"/>
        <c:scaling>
          <c:orientation val="minMax"/>
        </c:scaling>
        <c:delete val="0"/>
        <c:axPos val="r"/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1103032"/>
        <c:crosses val="max"/>
        <c:crossBetween val="between"/>
      </c:valAx>
      <c:catAx>
        <c:axId val="5211030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103752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 dirty="0">
                <a:solidFill>
                  <a:srgbClr val="002060"/>
                </a:solidFill>
              </a:rPr>
              <a:t>Performance </a:t>
            </a:r>
            <a:r>
              <a:rPr lang="en-US" sz="1400" b="1" i="0" u="none" strike="noStrike" kern="1200" spc="0" baseline="0" dirty="0" err="1">
                <a:solidFill>
                  <a:srgbClr val="002060"/>
                </a:solidFill>
              </a:rPr>
              <a:t>Kualitas</a:t>
            </a:r>
            <a:endParaRPr lang="en-US" sz="1400" b="1" i="0" u="none" strike="noStrike" kern="1200" spc="0" baseline="0" dirty="0">
              <a:solidFill>
                <a:srgbClr val="002060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prstClr val="black">
                    <a:lumMod val="65000"/>
                    <a:lumOff val="35000"/>
                  </a:prstClr>
                </a:solidFill>
              </a:defRPr>
            </a:pPr>
            <a:r>
              <a:rPr lang="en-US" b="1" dirty="0">
                <a:solidFill>
                  <a:srgbClr val="002060"/>
                </a:solidFill>
              </a:rPr>
              <a:t> Line Finishing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Kegagalan!$A$25</c:f>
              <c:strCache>
                <c:ptCount val="1"/>
                <c:pt idx="0">
                  <c:v>Baik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Kegagalan!$B$24:$G$24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Kegagalan!$B$25:$G$25</c:f>
              <c:numCache>
                <c:formatCode>#,##0</c:formatCode>
                <c:ptCount val="6"/>
                <c:pt idx="0">
                  <c:v>174178</c:v>
                </c:pt>
                <c:pt idx="1">
                  <c:v>115470</c:v>
                </c:pt>
                <c:pt idx="2">
                  <c:v>97480</c:v>
                </c:pt>
                <c:pt idx="3" formatCode="_(* #,##0_);_(* \(#,##0\);_(* \-_);_(@_)">
                  <c:v>73939</c:v>
                </c:pt>
                <c:pt idx="4" formatCode="_(* #,##0_);_(* \(#,##0\);_(* \-_);_(@_)">
                  <c:v>76354</c:v>
                </c:pt>
                <c:pt idx="5" formatCode="_(* #,##0_);_(* \(#,##0\);_(* \-_);_(@_)">
                  <c:v>58602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6D-44DE-A9C5-CFD5BB1BF0E0}"/>
            </c:ext>
          </c:extLst>
        </c:ser>
        <c:ser>
          <c:idx val="1"/>
          <c:order val="1"/>
          <c:tx>
            <c:strRef>
              <c:f>Kegagalan!$A$26</c:f>
              <c:strCache>
                <c:ptCount val="1"/>
                <c:pt idx="0">
                  <c:v>G1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Kegagalan!$B$24:$G$24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Kegagalan!$B$26:$G$26</c:f>
              <c:numCache>
                <c:formatCode>General</c:formatCode>
                <c:ptCount val="6"/>
                <c:pt idx="0" formatCode="#,##0">
                  <c:v>1490</c:v>
                </c:pt>
                <c:pt idx="1">
                  <c:v>756</c:v>
                </c:pt>
                <c:pt idx="2">
                  <c:v>485</c:v>
                </c:pt>
                <c:pt idx="3" formatCode="#,##0">
                  <c:v>550</c:v>
                </c:pt>
                <c:pt idx="4" formatCode="#,##0">
                  <c:v>879</c:v>
                </c:pt>
                <c:pt idx="5" formatCode="#,##0">
                  <c:v>459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6D-44DE-A9C5-CFD5BB1BF0E0}"/>
            </c:ext>
          </c:extLst>
        </c:ser>
        <c:ser>
          <c:idx val="2"/>
          <c:order val="2"/>
          <c:tx>
            <c:strRef>
              <c:f>Kegagalan!$A$27</c:f>
              <c:strCache>
                <c:ptCount val="1"/>
                <c:pt idx="0">
                  <c:v>G2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Kegagalan!$B$24:$G$24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Kegagalan!$B$27:$G$27</c:f>
              <c:numCache>
                <c:formatCode>General</c:formatCode>
                <c:ptCount val="6"/>
                <c:pt idx="0" formatCode="#,##0">
                  <c:v>1905</c:v>
                </c:pt>
                <c:pt idx="1">
                  <c:v>670</c:v>
                </c:pt>
                <c:pt idx="2">
                  <c:v>790</c:v>
                </c:pt>
                <c:pt idx="3" formatCode="#,##0">
                  <c:v>945</c:v>
                </c:pt>
                <c:pt idx="4" formatCode="#,##0">
                  <c:v>674</c:v>
                </c:pt>
                <c:pt idx="5" formatCode="#,##0">
                  <c:v>752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06D-44DE-A9C5-CFD5BB1BF0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1109872"/>
        <c:axId val="521103392"/>
      </c:barChart>
      <c:lineChart>
        <c:grouping val="standard"/>
        <c:varyColors val="0"/>
        <c:ser>
          <c:idx val="3"/>
          <c:order val="3"/>
          <c:tx>
            <c:strRef>
              <c:f>Kegagalan!$A$28</c:f>
              <c:strCache>
                <c:ptCount val="1"/>
                <c:pt idx="0">
                  <c:v>KPI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06D-44DE-A9C5-CFD5BB1BF0E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06D-44DE-A9C5-CFD5BB1BF0E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06D-44DE-A9C5-CFD5BB1BF0E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06D-44DE-A9C5-CFD5BB1BF0E0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06D-44DE-A9C5-CFD5BB1BF0E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Kegagalan!$B$24:$G$24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Kegagalan!$B$28:$G$28</c:f>
              <c:numCache>
                <c:formatCode>0.00%</c:formatCode>
                <c:ptCount val="6"/>
                <c:pt idx="0">
                  <c:v>2E-3</c:v>
                </c:pt>
                <c:pt idx="1">
                  <c:v>2E-3</c:v>
                </c:pt>
                <c:pt idx="2">
                  <c:v>2E-3</c:v>
                </c:pt>
                <c:pt idx="3">
                  <c:v>2E-3</c:v>
                </c:pt>
                <c:pt idx="4">
                  <c:v>2E-3</c:v>
                </c:pt>
                <c:pt idx="5">
                  <c:v>2E-3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F06D-44DE-A9C5-CFD5BB1BF0E0}"/>
            </c:ext>
          </c:extLst>
        </c:ser>
        <c:ser>
          <c:idx val="4"/>
          <c:order val="4"/>
          <c:tx>
            <c:strRef>
              <c:f>Kegagalan!$A$29</c:f>
              <c:strCache>
                <c:ptCount val="1"/>
                <c:pt idx="0">
                  <c:v>% Kegagalan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Kegagalan!$B$24:$G$24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Kegagalan!$B$29:$G$29</c:f>
              <c:numCache>
                <c:formatCode>0.00%</c:formatCode>
                <c:ptCount val="6"/>
                <c:pt idx="0">
                  <c:v>1.9118897580150136E-2</c:v>
                </c:pt>
                <c:pt idx="1">
                  <c:v>1.2198877634820695E-2</c:v>
                </c:pt>
                <c:pt idx="2">
                  <c:v>1.2910738696774848E-2</c:v>
                </c:pt>
                <c:pt idx="3">
                  <c:v>1.9818649415382982E-2</c:v>
                </c:pt>
                <c:pt idx="4">
                  <c:v>1.9934023900291371E-2</c:v>
                </c:pt>
                <c:pt idx="5">
                  <c:v>2.0246434721548828E-2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F06D-44DE-A9C5-CFD5BB1BF0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103032"/>
        <c:axId val="521103752"/>
      </c:lineChart>
      <c:catAx>
        <c:axId val="521109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1103392"/>
        <c:crosses val="autoZero"/>
        <c:auto val="1"/>
        <c:lblAlgn val="ctr"/>
        <c:lblOffset val="100"/>
        <c:noMultiLvlLbl val="0"/>
      </c:catAx>
      <c:valAx>
        <c:axId val="521103392"/>
        <c:scaling>
          <c:orientation val="minMax"/>
          <c:max val="180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Produk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1109872"/>
        <c:crosses val="autoZero"/>
        <c:crossBetween val="between"/>
      </c:valAx>
      <c:valAx>
        <c:axId val="521103752"/>
        <c:scaling>
          <c:orientation val="minMax"/>
          <c:max val="3.0000000000000006E-2"/>
        </c:scaling>
        <c:delete val="0"/>
        <c:axPos val="r"/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1103032"/>
        <c:crosses val="max"/>
        <c:crossBetween val="between"/>
      </c:valAx>
      <c:catAx>
        <c:axId val="5211030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103752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 dirty="0">
                <a:solidFill>
                  <a:srgbClr val="002060"/>
                </a:solidFill>
              </a:rPr>
              <a:t>Performance </a:t>
            </a:r>
            <a:r>
              <a:rPr lang="en-US" sz="1400" b="1" i="0" u="none" strike="noStrike" kern="1200" spc="0" baseline="0" dirty="0" err="1">
                <a:solidFill>
                  <a:srgbClr val="002060"/>
                </a:solidFill>
              </a:rPr>
              <a:t>Kualitas</a:t>
            </a:r>
            <a:endParaRPr lang="en-US" sz="1400" b="1" i="0" u="none" strike="noStrike" kern="1200" spc="0" baseline="0" dirty="0">
              <a:solidFill>
                <a:srgbClr val="002060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prstClr val="black">
                    <a:lumMod val="65000"/>
                    <a:lumOff val="35000"/>
                  </a:prstClr>
                </a:solidFill>
              </a:defRPr>
            </a:pPr>
            <a:r>
              <a:rPr lang="en-US" b="1" baseline="0" dirty="0">
                <a:solidFill>
                  <a:srgbClr val="002060"/>
                </a:solidFill>
              </a:rPr>
              <a:t> Line Assembling</a:t>
            </a:r>
            <a:endParaRPr lang="en-US" b="1" dirty="0">
              <a:solidFill>
                <a:srgbClr val="00206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Kegagalan!$A$32</c:f>
              <c:strCache>
                <c:ptCount val="1"/>
                <c:pt idx="0">
                  <c:v>Baik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Kegagalan!$B$31:$G$31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Kegagalan!$B$32:$G$32</c:f>
              <c:numCache>
                <c:formatCode>#,##0</c:formatCode>
                <c:ptCount val="6"/>
                <c:pt idx="0">
                  <c:v>248810</c:v>
                </c:pt>
                <c:pt idx="1">
                  <c:v>168566</c:v>
                </c:pt>
                <c:pt idx="2">
                  <c:v>166490</c:v>
                </c:pt>
                <c:pt idx="3" formatCode="_(* #,##0_);_(* \(#,##0\);_(* \-_);_(@_)">
                  <c:v>119303</c:v>
                </c:pt>
                <c:pt idx="4" formatCode="_(* #,##0_);_(* \(#,##0\);_(* \-_);_(@_)">
                  <c:v>135838</c:v>
                </c:pt>
                <c:pt idx="5" formatCode="_(* #,##0_);_(* \(#,##0\);_(* \-_);_(@_)">
                  <c:v>144422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64-42D5-81CA-098A5C6B758B}"/>
            </c:ext>
          </c:extLst>
        </c:ser>
        <c:ser>
          <c:idx val="1"/>
          <c:order val="1"/>
          <c:tx>
            <c:strRef>
              <c:f>Kegagalan!$A$33</c:f>
              <c:strCache>
                <c:ptCount val="1"/>
                <c:pt idx="0">
                  <c:v>G1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Kegagalan!$B$31:$G$31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Kegagalan!$B$33:$G$33</c:f>
              <c:numCache>
                <c:formatCode>#,##0</c:formatCode>
                <c:ptCount val="6"/>
                <c:pt idx="0">
                  <c:v>1922</c:v>
                </c:pt>
                <c:pt idx="1">
                  <c:v>1330</c:v>
                </c:pt>
                <c:pt idx="2" formatCode="General">
                  <c:v>839</c:v>
                </c:pt>
                <c:pt idx="3">
                  <c:v>713</c:v>
                </c:pt>
                <c:pt idx="4">
                  <c:v>737</c:v>
                </c:pt>
                <c:pt idx="5">
                  <c:v>621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64-42D5-81CA-098A5C6B758B}"/>
            </c:ext>
          </c:extLst>
        </c:ser>
        <c:ser>
          <c:idx val="2"/>
          <c:order val="2"/>
          <c:tx>
            <c:strRef>
              <c:f>Kegagalan!$A$34</c:f>
              <c:strCache>
                <c:ptCount val="1"/>
                <c:pt idx="0">
                  <c:v>G2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Kegagalan!$B$31:$G$31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Kegagalan!$B$34:$G$34</c:f>
              <c:numCache>
                <c:formatCode>General</c:formatCode>
                <c:ptCount val="6"/>
                <c:pt idx="0">
                  <c:v>328</c:v>
                </c:pt>
                <c:pt idx="1">
                  <c:v>220</c:v>
                </c:pt>
                <c:pt idx="2">
                  <c:v>150</c:v>
                </c:pt>
                <c:pt idx="3" formatCode="#,##0">
                  <c:v>63</c:v>
                </c:pt>
                <c:pt idx="4" formatCode="#,##0">
                  <c:v>74</c:v>
                </c:pt>
                <c:pt idx="5" formatCode="#,##0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564-42D5-81CA-098A5C6B75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1109872"/>
        <c:axId val="521103392"/>
      </c:barChart>
      <c:lineChart>
        <c:grouping val="standard"/>
        <c:varyColors val="0"/>
        <c:ser>
          <c:idx val="3"/>
          <c:order val="3"/>
          <c:tx>
            <c:strRef>
              <c:f>Kegagalan!$A$35</c:f>
              <c:strCache>
                <c:ptCount val="1"/>
                <c:pt idx="0">
                  <c:v>KPI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564-42D5-81CA-098A5C6B758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564-42D5-81CA-098A5C6B758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564-42D5-81CA-098A5C6B758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564-42D5-81CA-098A5C6B758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564-42D5-81CA-098A5C6B758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Kegagalan!$B$31:$G$31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Kegagalan!$B$35:$G$35</c:f>
              <c:numCache>
                <c:formatCode>0.00%</c:formatCode>
                <c:ptCount val="6"/>
                <c:pt idx="0">
                  <c:v>2E-3</c:v>
                </c:pt>
                <c:pt idx="1">
                  <c:v>2E-3</c:v>
                </c:pt>
                <c:pt idx="2">
                  <c:v>2E-3</c:v>
                </c:pt>
                <c:pt idx="3">
                  <c:v>2E-3</c:v>
                </c:pt>
                <c:pt idx="4">
                  <c:v>2E-3</c:v>
                </c:pt>
                <c:pt idx="5">
                  <c:v>2E-3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3564-42D5-81CA-098A5C6B758B}"/>
            </c:ext>
          </c:extLst>
        </c:ser>
        <c:ser>
          <c:idx val="4"/>
          <c:order val="4"/>
          <c:tx>
            <c:strRef>
              <c:f>Kegagalan!$A$36</c:f>
              <c:strCache>
                <c:ptCount val="1"/>
                <c:pt idx="0">
                  <c:v>% Kegagalan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Kegagalan!$B$31:$G$31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Kegagalan!$B$36:$G$36</c:f>
              <c:numCache>
                <c:formatCode>0.00%</c:formatCode>
                <c:ptCount val="6"/>
                <c:pt idx="0">
                  <c:v>8.9620011152712498E-3</c:v>
                </c:pt>
                <c:pt idx="1">
                  <c:v>9.111429847868514E-3</c:v>
                </c:pt>
                <c:pt idx="2">
                  <c:v>5.9052179676257919E-3</c:v>
                </c:pt>
                <c:pt idx="3">
                  <c:v>6.4624122452718626E-3</c:v>
                </c:pt>
                <c:pt idx="4">
                  <c:v>5.9349135376036413E-3</c:v>
                </c:pt>
                <c:pt idx="5">
                  <c:v>4.6520603458376124E-3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3564-42D5-81CA-098A5C6B75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103032"/>
        <c:axId val="521103752"/>
      </c:lineChart>
      <c:catAx>
        <c:axId val="521109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1103392"/>
        <c:crosses val="autoZero"/>
        <c:auto val="1"/>
        <c:lblAlgn val="ctr"/>
        <c:lblOffset val="100"/>
        <c:noMultiLvlLbl val="0"/>
      </c:catAx>
      <c:valAx>
        <c:axId val="52110339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Produk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1109872"/>
        <c:crosses val="autoZero"/>
        <c:crossBetween val="between"/>
      </c:valAx>
      <c:valAx>
        <c:axId val="521103752"/>
        <c:scaling>
          <c:orientation val="minMax"/>
          <c:max val="2.0000000000000004E-2"/>
        </c:scaling>
        <c:delete val="0"/>
        <c:axPos val="r"/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1103032"/>
        <c:crosses val="max"/>
        <c:crossBetween val="between"/>
      </c:valAx>
      <c:catAx>
        <c:axId val="5211030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103752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 dirty="0">
                <a:solidFill>
                  <a:srgbClr val="002060"/>
                </a:solidFill>
              </a:rPr>
              <a:t>Performance </a:t>
            </a:r>
            <a:r>
              <a:rPr lang="en-US" sz="1400" b="1" i="0" u="none" strike="noStrike" kern="1200" spc="0" baseline="0" dirty="0" err="1">
                <a:solidFill>
                  <a:srgbClr val="002060"/>
                </a:solidFill>
              </a:rPr>
              <a:t>Kualitas</a:t>
            </a:r>
            <a:r>
              <a:rPr lang="en-US" sz="1400" b="1" i="0" u="none" strike="noStrike" kern="1200" spc="0" baseline="0" dirty="0">
                <a:solidFill>
                  <a:srgbClr val="002060"/>
                </a:solidFill>
              </a:rPr>
              <a:t> All Line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Kegagalan!$S$18</c:f>
              <c:strCache>
                <c:ptCount val="1"/>
                <c:pt idx="0">
                  <c:v>Baik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Kegagalan!$T$17:$Z$17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YTD</c:v>
                </c:pt>
              </c:strCache>
            </c:strRef>
          </c:cat>
          <c:val>
            <c:numRef>
              <c:f>Kegagalan!$T$18:$Z$18</c:f>
              <c:numCache>
                <c:formatCode>#,##0</c:formatCode>
                <c:ptCount val="7"/>
                <c:pt idx="0">
                  <c:v>496461</c:v>
                </c:pt>
                <c:pt idx="1">
                  <c:v>341616</c:v>
                </c:pt>
                <c:pt idx="2">
                  <c:v>298293</c:v>
                </c:pt>
                <c:pt idx="3">
                  <c:v>222711</c:v>
                </c:pt>
                <c:pt idx="4">
                  <c:v>233866</c:v>
                </c:pt>
                <c:pt idx="5">
                  <c:v>246378</c:v>
                </c:pt>
                <c:pt idx="6">
                  <c:v>1592947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C4-4411-87DB-F2FA1CF4FB1C}"/>
            </c:ext>
          </c:extLst>
        </c:ser>
        <c:ser>
          <c:idx val="1"/>
          <c:order val="1"/>
          <c:tx>
            <c:strRef>
              <c:f>Kegagalan!$S$19</c:f>
              <c:strCache>
                <c:ptCount val="1"/>
                <c:pt idx="0">
                  <c:v>G1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Kegagalan!$T$17:$Z$17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YTD</c:v>
                </c:pt>
              </c:strCache>
            </c:strRef>
          </c:cat>
          <c:val>
            <c:numRef>
              <c:f>Kegagalan!$T$19:$Z$19</c:f>
              <c:numCache>
                <c:formatCode>#,##0</c:formatCode>
                <c:ptCount val="7"/>
                <c:pt idx="0">
                  <c:v>3412</c:v>
                </c:pt>
                <c:pt idx="1">
                  <c:v>2086</c:v>
                </c:pt>
                <c:pt idx="2">
                  <c:v>1324</c:v>
                </c:pt>
                <c:pt idx="3">
                  <c:v>1263</c:v>
                </c:pt>
                <c:pt idx="4">
                  <c:v>1616</c:v>
                </c:pt>
                <c:pt idx="5">
                  <c:v>1080</c:v>
                </c:pt>
                <c:pt idx="6">
                  <c:v>9701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C4-4411-87DB-F2FA1CF4FB1C}"/>
            </c:ext>
          </c:extLst>
        </c:ser>
        <c:ser>
          <c:idx val="2"/>
          <c:order val="2"/>
          <c:tx>
            <c:strRef>
              <c:f>Kegagalan!$S$20</c:f>
              <c:strCache>
                <c:ptCount val="1"/>
                <c:pt idx="0">
                  <c:v>G2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Kegagalan!$T$17:$Z$17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YTD</c:v>
                </c:pt>
              </c:strCache>
            </c:strRef>
          </c:cat>
          <c:val>
            <c:numRef>
              <c:f>Kegagalan!$T$20:$Z$20</c:f>
              <c:numCache>
                <c:formatCode>#,##0</c:formatCode>
                <c:ptCount val="7"/>
                <c:pt idx="0">
                  <c:v>2495</c:v>
                </c:pt>
                <c:pt idx="1">
                  <c:v>1082</c:v>
                </c:pt>
                <c:pt idx="2">
                  <c:v>1049</c:v>
                </c:pt>
                <c:pt idx="3">
                  <c:v>1101</c:v>
                </c:pt>
                <c:pt idx="4">
                  <c:v>844</c:v>
                </c:pt>
                <c:pt idx="5">
                  <c:v>1052</c:v>
                </c:pt>
                <c:pt idx="6">
                  <c:v>6571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7C4-4411-87DB-F2FA1CF4FB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1109872"/>
        <c:axId val="521103392"/>
      </c:barChart>
      <c:lineChart>
        <c:grouping val="standard"/>
        <c:varyColors val="0"/>
        <c:ser>
          <c:idx val="3"/>
          <c:order val="3"/>
          <c:tx>
            <c:strRef>
              <c:f>Kegagalan!$S$21</c:f>
              <c:strCache>
                <c:ptCount val="1"/>
                <c:pt idx="0">
                  <c:v>KPI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7C4-4411-87DB-F2FA1CF4FB1C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7C4-4411-87DB-F2FA1CF4FB1C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7C4-4411-87DB-F2FA1CF4FB1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7C4-4411-87DB-F2FA1CF4FB1C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7C4-4411-87DB-F2FA1CF4FB1C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7C4-4411-87DB-F2FA1CF4FB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Kegagalan!$T$17:$Z$17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YTD</c:v>
                </c:pt>
              </c:strCache>
            </c:strRef>
          </c:cat>
          <c:val>
            <c:numRef>
              <c:f>Kegagalan!$T$21:$Z$21</c:f>
              <c:numCache>
                <c:formatCode>0.00%</c:formatCode>
                <c:ptCount val="7"/>
                <c:pt idx="0">
                  <c:v>2E-3</c:v>
                </c:pt>
                <c:pt idx="1">
                  <c:v>2E-3</c:v>
                </c:pt>
                <c:pt idx="2">
                  <c:v>2E-3</c:v>
                </c:pt>
                <c:pt idx="3">
                  <c:v>2E-3</c:v>
                </c:pt>
                <c:pt idx="4">
                  <c:v>2E-3</c:v>
                </c:pt>
                <c:pt idx="5">
                  <c:v>2E-3</c:v>
                </c:pt>
                <c:pt idx="6">
                  <c:v>2E-3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A7C4-4411-87DB-F2FA1CF4FB1C}"/>
            </c:ext>
          </c:extLst>
        </c:ser>
        <c:ser>
          <c:idx val="4"/>
          <c:order val="4"/>
          <c:tx>
            <c:strRef>
              <c:f>Kegagalan!$S$22</c:f>
              <c:strCache>
                <c:ptCount val="1"/>
                <c:pt idx="0">
                  <c:v>% Kegagalan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Kegagalan!$T$17:$Z$17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YTD</c:v>
                </c:pt>
              </c:strCache>
            </c:strRef>
          </c:cat>
          <c:val>
            <c:numRef>
              <c:f>Kegagalan!$T$22:$Z$22</c:f>
              <c:numCache>
                <c:formatCode>0.00%</c:formatCode>
                <c:ptCount val="7"/>
                <c:pt idx="0">
                  <c:v>1.1758312631377795E-2</c:v>
                </c:pt>
                <c:pt idx="1">
                  <c:v>9.1883614088820835E-3</c:v>
                </c:pt>
                <c:pt idx="2">
                  <c:v>7.892478697292012E-3</c:v>
                </c:pt>
                <c:pt idx="3">
                  <c:v>1.0503165611462846E-2</c:v>
                </c:pt>
                <c:pt idx="4">
                  <c:v>1.0409349796467592E-2</c:v>
                </c:pt>
                <c:pt idx="5">
                  <c:v>8.5791316244819126E-3</c:v>
                </c:pt>
                <c:pt idx="6">
                  <c:v>1.0111737432878931E-2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A7C4-4411-87DB-F2FA1CF4FB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103032"/>
        <c:axId val="521103752"/>
      </c:lineChart>
      <c:catAx>
        <c:axId val="521109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1103392"/>
        <c:crosses val="autoZero"/>
        <c:auto val="1"/>
        <c:lblAlgn val="ctr"/>
        <c:lblOffset val="100"/>
        <c:noMultiLvlLbl val="0"/>
      </c:catAx>
      <c:valAx>
        <c:axId val="52110339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pcs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1109872"/>
        <c:crosses val="autoZero"/>
        <c:crossBetween val="between"/>
      </c:valAx>
      <c:valAx>
        <c:axId val="521103752"/>
        <c:scaling>
          <c:orientation val="minMax"/>
        </c:scaling>
        <c:delete val="0"/>
        <c:axPos val="r"/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1103032"/>
        <c:crosses val="max"/>
        <c:crossBetween val="between"/>
      </c:valAx>
      <c:catAx>
        <c:axId val="5211030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103752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rgbClr val="002060"/>
                </a:solidFill>
              </a:rPr>
              <a:t>Kegagalan</a:t>
            </a:r>
            <a:r>
              <a:rPr lang="en-US" b="1" baseline="0">
                <a:solidFill>
                  <a:srgbClr val="002060"/>
                </a:solidFill>
              </a:rPr>
              <a:t> G2 All Line</a:t>
            </a:r>
            <a:endParaRPr lang="en-US" b="1">
              <a:solidFill>
                <a:srgbClr val="00206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Kegagalan!$A$40</c:f>
              <c:strCache>
                <c:ptCount val="1"/>
                <c:pt idx="0">
                  <c:v>Konstruksi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Kegagalan!$B$39:$H$39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YTD</c:v>
                </c:pt>
              </c:strCache>
            </c:strRef>
          </c:cat>
          <c:val>
            <c:numRef>
              <c:f>Kegagalan!$B$40:$H$40</c:f>
              <c:numCache>
                <c:formatCode>0.00%</c:formatCode>
                <c:ptCount val="7"/>
                <c:pt idx="0">
                  <c:v>3.5532650708618701E-3</c:v>
                </c:pt>
                <c:pt idx="1">
                  <c:v>3.3234092640033234E-3</c:v>
                </c:pt>
                <c:pt idx="2">
                  <c:v>3.165659851301115E-3</c:v>
                </c:pt>
                <c:pt idx="3">
                  <c:v>3.1459305865638321E-3</c:v>
                </c:pt>
                <c:pt idx="4">
                  <c:v>4.4097381717960495E-3</c:v>
                </c:pt>
                <c:pt idx="5">
                  <c:v>5.6422018348623853E-3</c:v>
                </c:pt>
                <c:pt idx="6">
                  <c:v>3.4611153812519847E-3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42-4077-BBB7-9DC4BE3E50FD}"/>
            </c:ext>
          </c:extLst>
        </c:ser>
        <c:ser>
          <c:idx val="1"/>
          <c:order val="1"/>
          <c:tx>
            <c:strRef>
              <c:f>Kegagalan!$A$41</c:f>
              <c:strCache>
                <c:ptCount val="1"/>
                <c:pt idx="0">
                  <c:v>Finishing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Kegagalan!$B$39:$H$39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YTD</c:v>
                </c:pt>
              </c:strCache>
            </c:strRef>
          </c:cat>
          <c:val>
            <c:numRef>
              <c:f>Kegagalan!$B$41:$H$41</c:f>
              <c:numCache>
                <c:formatCode>0.00%</c:formatCode>
                <c:ptCount val="7"/>
                <c:pt idx="0">
                  <c:v>1.0727982294605599E-2</c:v>
                </c:pt>
                <c:pt idx="1">
                  <c:v>5.7315904735833565E-3</c:v>
                </c:pt>
                <c:pt idx="2">
                  <c:v>7.9995949572173562E-3</c:v>
                </c:pt>
                <c:pt idx="3">
                  <c:v>1.2527507489991251E-2</c:v>
                </c:pt>
                <c:pt idx="4">
                  <c:v>8.6513407010923287E-3</c:v>
                </c:pt>
                <c:pt idx="5">
                  <c:v>1.2572517680102988E-2</c:v>
                </c:pt>
                <c:pt idx="6">
                  <c:v>9.1187690393640282E-3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42-4077-BBB7-9DC4BE3E50FD}"/>
            </c:ext>
          </c:extLst>
        </c:ser>
        <c:ser>
          <c:idx val="2"/>
          <c:order val="2"/>
          <c:tx>
            <c:strRef>
              <c:f>Kegagalan!$A$42</c:f>
              <c:strCache>
                <c:ptCount val="1"/>
                <c:pt idx="0">
                  <c:v>Assembling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Kegagalan!$B$39:$H$39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YTD</c:v>
                </c:pt>
              </c:strCache>
            </c:strRef>
          </c:cat>
          <c:val>
            <c:numRef>
              <c:f>Kegagalan!$B$42:$H$42</c:f>
              <c:numCache>
                <c:formatCode>0.00%</c:formatCode>
                <c:ptCount val="7"/>
                <c:pt idx="0">
                  <c:v>1.3064606070262088E-3</c:v>
                </c:pt>
                <c:pt idx="1">
                  <c:v>1.2932352042135955E-3</c:v>
                </c:pt>
                <c:pt idx="2">
                  <c:v>8.956346765863183E-4</c:v>
                </c:pt>
                <c:pt idx="3">
                  <c:v>5.2465460238676205E-4</c:v>
                </c:pt>
                <c:pt idx="4">
                  <c:v>5.4153341773448759E-4</c:v>
                </c:pt>
                <c:pt idx="5">
                  <c:v>3.7216482766700895E-4</c:v>
                </c:pt>
                <c:pt idx="6">
                  <c:v>9.8771799290972248E-4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42-4077-BBB7-9DC4BE3E50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10801616"/>
        <c:axId val="510801256"/>
      </c:barChart>
      <c:lineChart>
        <c:grouping val="standard"/>
        <c:varyColors val="0"/>
        <c:ser>
          <c:idx val="3"/>
          <c:order val="3"/>
          <c:tx>
            <c:strRef>
              <c:f>Kegagalan!$A$43</c:f>
              <c:strCache>
                <c:ptCount val="1"/>
                <c:pt idx="0">
                  <c:v>KPI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Kegagalan!$B$39:$H$39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YTD</c:v>
                </c:pt>
              </c:strCache>
            </c:strRef>
          </c:cat>
          <c:val>
            <c:numRef>
              <c:f>Kegagalan!$B$43:$H$43</c:f>
              <c:numCache>
                <c:formatCode>0.00%</c:formatCode>
                <c:ptCount val="7"/>
                <c:pt idx="0">
                  <c:v>2E-3</c:v>
                </c:pt>
                <c:pt idx="1">
                  <c:v>2E-3</c:v>
                </c:pt>
                <c:pt idx="2">
                  <c:v>2E-3</c:v>
                </c:pt>
                <c:pt idx="3">
                  <c:v>2E-3</c:v>
                </c:pt>
                <c:pt idx="4">
                  <c:v>2E-3</c:v>
                </c:pt>
                <c:pt idx="5">
                  <c:v>2E-3</c:v>
                </c:pt>
                <c:pt idx="6">
                  <c:v>2E-3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A42-4077-BBB7-9DC4BE3E50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10809536"/>
        <c:axId val="510809176"/>
      </c:lineChart>
      <c:catAx>
        <c:axId val="510801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0801256"/>
        <c:crosses val="autoZero"/>
        <c:auto val="1"/>
        <c:lblAlgn val="ctr"/>
        <c:lblOffset val="100"/>
        <c:noMultiLvlLbl val="0"/>
      </c:catAx>
      <c:valAx>
        <c:axId val="51080125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kegagalan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0801616"/>
        <c:crosses val="autoZero"/>
        <c:crossBetween val="between"/>
      </c:valAx>
      <c:valAx>
        <c:axId val="510809176"/>
        <c:scaling>
          <c:orientation val="minMax"/>
          <c:max val="1.2000000000000002E-2"/>
        </c:scaling>
        <c:delete val="0"/>
        <c:axPos val="r"/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0809536"/>
        <c:crosses val="max"/>
        <c:crossBetween val="between"/>
      </c:valAx>
      <c:catAx>
        <c:axId val="5108095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10809176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rgbClr val="002060"/>
                </a:solidFill>
              </a:rPr>
              <a:t>Kegagalan G1</a:t>
            </a:r>
            <a:r>
              <a:rPr lang="en-US" b="1" baseline="0">
                <a:solidFill>
                  <a:srgbClr val="002060"/>
                </a:solidFill>
              </a:rPr>
              <a:t> All Line</a:t>
            </a:r>
            <a:endParaRPr lang="en-US" b="1">
              <a:solidFill>
                <a:srgbClr val="00206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Kegagalan!$A$46</c:f>
              <c:strCache>
                <c:ptCount val="1"/>
                <c:pt idx="0">
                  <c:v>Konstruksi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Kegagalan!$B$45:$H$45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YTD</c:v>
                </c:pt>
              </c:strCache>
            </c:strRef>
          </c:cat>
          <c:val>
            <c:numRef>
              <c:f>Kegagalan!$B$46:$H$46</c:f>
              <c:numCache>
                <c:formatCode>0.00%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9C-4B19-9B3F-DCDB7D80DE23}"/>
            </c:ext>
          </c:extLst>
        </c:ser>
        <c:ser>
          <c:idx val="1"/>
          <c:order val="1"/>
          <c:tx>
            <c:strRef>
              <c:f>Kegagalan!$A$47</c:f>
              <c:strCache>
                <c:ptCount val="1"/>
                <c:pt idx="0">
                  <c:v>Finishing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Kegagalan!$B$45:$H$45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YTD</c:v>
                </c:pt>
              </c:strCache>
            </c:strRef>
          </c:cat>
          <c:val>
            <c:numRef>
              <c:f>Kegagalan!$B$47:$H$47</c:f>
              <c:numCache>
                <c:formatCode>0.00%</c:formatCode>
                <c:ptCount val="7"/>
                <c:pt idx="0">
                  <c:v>8.3909152855445365E-3</c:v>
                </c:pt>
                <c:pt idx="1">
                  <c:v>6.467287161237339E-3</c:v>
                </c:pt>
                <c:pt idx="2">
                  <c:v>4.9111437395574905E-3</c:v>
                </c:pt>
                <c:pt idx="3">
                  <c:v>7.291141925391733E-3</c:v>
                </c:pt>
                <c:pt idx="4">
                  <c:v>1.1282683199199044E-2</c:v>
                </c:pt>
                <c:pt idx="5">
                  <c:v>7.6739170414458395E-3</c:v>
                </c:pt>
                <c:pt idx="6">
                  <c:v>7.6111715898383543E-3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9C-4B19-9B3F-DCDB7D80DE23}"/>
            </c:ext>
          </c:extLst>
        </c:ser>
        <c:ser>
          <c:idx val="2"/>
          <c:order val="2"/>
          <c:tx>
            <c:strRef>
              <c:f>Kegagalan!$A$48</c:f>
              <c:strCache>
                <c:ptCount val="1"/>
                <c:pt idx="0">
                  <c:v>Assembling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Kegagalan!$B$45:$H$45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YTD</c:v>
                </c:pt>
              </c:strCache>
            </c:strRef>
          </c:cat>
          <c:val>
            <c:numRef>
              <c:f>Kegagalan!$B$48:$H$48</c:f>
              <c:numCache>
                <c:formatCode>0.00%</c:formatCode>
                <c:ptCount val="7"/>
                <c:pt idx="0">
                  <c:v>7.6555405082450413E-3</c:v>
                </c:pt>
                <c:pt idx="1">
                  <c:v>7.8181946436549181E-3</c:v>
                </c:pt>
                <c:pt idx="2">
                  <c:v>5.0095832910394735E-3</c:v>
                </c:pt>
                <c:pt idx="3">
                  <c:v>5.9377576428851003E-3</c:v>
                </c:pt>
                <c:pt idx="4">
                  <c:v>5.3933801198691542E-3</c:v>
                </c:pt>
                <c:pt idx="5">
                  <c:v>4.2798955181706034E-3</c:v>
                </c:pt>
                <c:pt idx="6">
                  <c:v>6.5544256272009258E-3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29C-4B19-9B3F-DCDB7D80DE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10801616"/>
        <c:axId val="510801256"/>
      </c:barChart>
      <c:lineChart>
        <c:grouping val="standard"/>
        <c:varyColors val="0"/>
        <c:ser>
          <c:idx val="3"/>
          <c:order val="3"/>
          <c:tx>
            <c:strRef>
              <c:f>Kegagalan!$A$49</c:f>
              <c:strCache>
                <c:ptCount val="1"/>
                <c:pt idx="0">
                  <c:v>KPI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Kegagalan!$B$45:$H$45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YTD</c:v>
                </c:pt>
              </c:strCache>
            </c:strRef>
          </c:cat>
          <c:val>
            <c:numRef>
              <c:f>Kegagalan!$B$49:$H$49</c:f>
              <c:numCache>
                <c:formatCode>0.00%</c:formatCode>
                <c:ptCount val="7"/>
                <c:pt idx="0">
                  <c:v>2E-3</c:v>
                </c:pt>
                <c:pt idx="1">
                  <c:v>2E-3</c:v>
                </c:pt>
                <c:pt idx="2">
                  <c:v>2E-3</c:v>
                </c:pt>
                <c:pt idx="3">
                  <c:v>2E-3</c:v>
                </c:pt>
                <c:pt idx="4">
                  <c:v>2E-3</c:v>
                </c:pt>
                <c:pt idx="5">
                  <c:v>2E-3</c:v>
                </c:pt>
                <c:pt idx="6">
                  <c:v>2E-3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29C-4B19-9B3F-DCDB7D80DE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10809536"/>
        <c:axId val="510809176"/>
      </c:lineChart>
      <c:catAx>
        <c:axId val="510801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0801256"/>
        <c:crosses val="autoZero"/>
        <c:auto val="1"/>
        <c:lblAlgn val="ctr"/>
        <c:lblOffset val="100"/>
        <c:noMultiLvlLbl val="0"/>
      </c:catAx>
      <c:valAx>
        <c:axId val="510801256"/>
        <c:scaling>
          <c:orientation val="minMax"/>
          <c:max val="1.2000000000000002E-2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kegagalan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0801616"/>
        <c:crosses val="autoZero"/>
        <c:crossBetween val="between"/>
      </c:valAx>
      <c:valAx>
        <c:axId val="510809176"/>
        <c:scaling>
          <c:orientation val="minMax"/>
          <c:max val="1.2000000000000002E-2"/>
        </c:scaling>
        <c:delete val="0"/>
        <c:axPos val="r"/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0809536"/>
        <c:crosses val="max"/>
        <c:crossBetween val="between"/>
      </c:valAx>
      <c:catAx>
        <c:axId val="5108095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10809176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[Copy of BREAK DOWN GAGAL G1.xlsx]Pareto FINISHING CAT!PivotTable21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>
                <a:solidFill>
                  <a:srgbClr val="002060"/>
                </a:solidFill>
              </a:rPr>
              <a:t>Penyebab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Gagal</a:t>
            </a:r>
            <a:r>
              <a:rPr lang="en-US" b="1" dirty="0">
                <a:solidFill>
                  <a:srgbClr val="002060"/>
                </a:solidFill>
              </a:rPr>
              <a:t> G1 Finishing Cat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'Pareto FINISHING CAT'!$V$15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explosion val="4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EE3-4DA4-B194-03B9C0A48E8D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EE3-4DA4-B194-03B9C0A48E8D}"/>
              </c:ext>
            </c:extLst>
          </c:dPt>
          <c:dLbls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'Pareto FINISHING CAT'!$U$16:$U$18</c:f>
              <c:strCache>
                <c:ptCount val="2"/>
                <c:pt idx="0">
                  <c:v>Mesin</c:v>
                </c:pt>
                <c:pt idx="1">
                  <c:v>Methode / SOP</c:v>
                </c:pt>
              </c:strCache>
            </c:strRef>
          </c:cat>
          <c:val>
            <c:numRef>
              <c:f>'Pareto FINISHING CAT'!$V$16:$V$18</c:f>
              <c:numCache>
                <c:formatCode>General</c:formatCode>
                <c:ptCount val="2"/>
                <c:pt idx="0">
                  <c:v>261</c:v>
                </c:pt>
                <c:pt idx="1">
                  <c:v>1769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EE3-4DA4-B194-03B9C0A48E8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2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rgbClr val="002060"/>
                </a:solidFill>
              </a:rPr>
              <a:t>Type of Product With the Most Complaints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'Complain &amp; Sarmut'!$V$1</c:f>
              <c:strCache>
                <c:ptCount val="1"/>
                <c:pt idx="0">
                  <c:v>Total Complain (pcs)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'Complain &amp; Sarmut'!$U$2:$U$7</c:f>
              <c:strCache>
                <c:ptCount val="6"/>
                <c:pt idx="0">
                  <c:v>Yamato MND Black </c:v>
                </c:pt>
                <c:pt idx="1">
                  <c:v>MANABU P Desk No. 5 P Ivory JP</c:v>
                </c:pt>
                <c:pt idx="2">
                  <c:v>MANABU L Desk AH-01 </c:v>
                </c:pt>
                <c:pt idx="3">
                  <c:v>Manabu P Desk No. 6 P Ivory</c:v>
                </c:pt>
                <c:pt idx="4">
                  <c:v>Manabu Desk AH-01 FB</c:v>
                </c:pt>
                <c:pt idx="5">
                  <c:v>ECHOOL CHAIR NO 6 P IVORY</c:v>
                </c:pt>
              </c:strCache>
            </c:strRef>
          </c:cat>
          <c:val>
            <c:numRef>
              <c:f>'Complain &amp; Sarmut'!$V$2:$V$7</c:f>
              <c:numCache>
                <c:formatCode>General</c:formatCode>
                <c:ptCount val="6"/>
                <c:pt idx="0">
                  <c:v>106</c:v>
                </c:pt>
                <c:pt idx="1">
                  <c:v>80</c:v>
                </c:pt>
                <c:pt idx="2">
                  <c:v>50</c:v>
                </c:pt>
                <c:pt idx="3">
                  <c:v>20</c:v>
                </c:pt>
                <c:pt idx="4">
                  <c:v>12</c:v>
                </c:pt>
                <c:pt idx="5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AF-4894-98D9-5E97C417BE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98982912"/>
        <c:axId val="698978952"/>
      </c:barChart>
      <c:lineChart>
        <c:grouping val="standard"/>
        <c:varyColors val="0"/>
        <c:ser>
          <c:idx val="1"/>
          <c:order val="1"/>
          <c:tx>
            <c:strRef>
              <c:f>'Complain &amp; Sarmut'!$W$1</c:f>
              <c:strCache>
                <c:ptCount val="1"/>
                <c:pt idx="0">
                  <c:v>Total Percentage (%)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'Complain &amp; Sarmut'!$U$2:$U$7</c:f>
              <c:strCache>
                <c:ptCount val="6"/>
                <c:pt idx="0">
                  <c:v>Yamato MND Black </c:v>
                </c:pt>
                <c:pt idx="1">
                  <c:v>MANABU P Desk No. 5 P Ivory JP</c:v>
                </c:pt>
                <c:pt idx="2">
                  <c:v>MANABU L Desk AH-01 </c:v>
                </c:pt>
                <c:pt idx="3">
                  <c:v>Manabu P Desk No. 6 P Ivory</c:v>
                </c:pt>
                <c:pt idx="4">
                  <c:v>Manabu Desk AH-01 FB</c:v>
                </c:pt>
                <c:pt idx="5">
                  <c:v>ECHOOL CHAIR NO 6 P IVORY</c:v>
                </c:pt>
              </c:strCache>
            </c:strRef>
          </c:cat>
          <c:val>
            <c:numRef>
              <c:f>'Complain &amp; Sarmut'!$W$2:$W$7</c:f>
              <c:numCache>
                <c:formatCode>0%</c:formatCode>
                <c:ptCount val="6"/>
                <c:pt idx="0">
                  <c:v>0.37857142857142856</c:v>
                </c:pt>
                <c:pt idx="1">
                  <c:v>0.2857142857142857</c:v>
                </c:pt>
                <c:pt idx="2">
                  <c:v>0.17857142857142858</c:v>
                </c:pt>
                <c:pt idx="3">
                  <c:v>7.1428571428571425E-2</c:v>
                </c:pt>
                <c:pt idx="4">
                  <c:v>4.2857142857142858E-2</c:v>
                </c:pt>
                <c:pt idx="5">
                  <c:v>4.2857142857142858E-2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7AF-4894-98D9-5E97C417BE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98977872"/>
        <c:axId val="698981472"/>
      </c:lineChart>
      <c:catAx>
        <c:axId val="698982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8978952"/>
        <c:crosses val="autoZero"/>
        <c:auto val="1"/>
        <c:lblAlgn val="ctr"/>
        <c:lblOffset val="100"/>
        <c:noMultiLvlLbl val="0"/>
      </c:catAx>
      <c:valAx>
        <c:axId val="69897895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Total Complain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8982912"/>
        <c:crosses val="autoZero"/>
        <c:crossBetween val="between"/>
      </c:valAx>
      <c:valAx>
        <c:axId val="698981472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8977872"/>
        <c:crosses val="max"/>
        <c:crossBetween val="between"/>
      </c:valAx>
      <c:catAx>
        <c:axId val="6989778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98981472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[Copy of BREAK DOWN GAGAL G1.xlsx]Pareto FINISHING CAT!PivotTable20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baseline="0" dirty="0">
                <a:solidFill>
                  <a:srgbClr val="002060"/>
                </a:solidFill>
              </a:rPr>
              <a:t>G1 Area Finishing Cat </a:t>
            </a:r>
            <a:r>
              <a:rPr lang="en-US" b="1" baseline="0" dirty="0" err="1">
                <a:solidFill>
                  <a:srgbClr val="002060"/>
                </a:solidFill>
              </a:rPr>
              <a:t>berdasarkan</a:t>
            </a:r>
            <a:r>
              <a:rPr lang="en-US" b="1" baseline="0" dirty="0">
                <a:solidFill>
                  <a:srgbClr val="002060"/>
                </a:solidFill>
              </a:rPr>
              <a:t> </a:t>
            </a:r>
            <a:r>
              <a:rPr lang="en-US" b="1" baseline="0" dirty="0" err="1">
                <a:solidFill>
                  <a:srgbClr val="002060"/>
                </a:solidFill>
              </a:rPr>
              <a:t>Produk</a:t>
            </a:r>
            <a:endParaRPr lang="en-US" b="1" dirty="0">
              <a:solidFill>
                <a:srgbClr val="00206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rgbClr val="00206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rgbClr val="00206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rgbClr val="00206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'Pareto FINISHING CAT'!$W$1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'Pareto FINISHING CAT'!$U$2:$V$12</c:f>
              <c:multiLvlStrCache>
                <c:ptCount val="10"/>
                <c:lvl>
                  <c:pt idx="0">
                    <c:v>Methode / SOP</c:v>
                  </c:pt>
                  <c:pt idx="1">
                    <c:v>Mesin</c:v>
                  </c:pt>
                  <c:pt idx="2">
                    <c:v>Methode / SOP</c:v>
                  </c:pt>
                  <c:pt idx="3">
                    <c:v>Mesin</c:v>
                  </c:pt>
                  <c:pt idx="4">
                    <c:v>Methode / SOP</c:v>
                  </c:pt>
                  <c:pt idx="5">
                    <c:v>Methode / SOP</c:v>
                  </c:pt>
                  <c:pt idx="6">
                    <c:v>Methode / SOP</c:v>
                  </c:pt>
                  <c:pt idx="7">
                    <c:v>Methode / SOP</c:v>
                  </c:pt>
                  <c:pt idx="8">
                    <c:v>Methode / SOP</c:v>
                  </c:pt>
                  <c:pt idx="9">
                    <c:v>Methode / SOP</c:v>
                  </c:pt>
                </c:lvl>
                <c:lvl>
                  <c:pt idx="0">
                    <c:v>Frame BNC 05</c:v>
                  </c:pt>
                  <c:pt idx="1">
                    <c:v>Frame BNC 05 BK</c:v>
                  </c:pt>
                  <c:pt idx="3">
                    <c:v>Frame BNC 05 WH</c:v>
                  </c:pt>
                  <c:pt idx="5">
                    <c:v>Leg BNC 05</c:v>
                  </c:pt>
                  <c:pt idx="6">
                    <c:v>Leg BNC 05 BK</c:v>
                  </c:pt>
                  <c:pt idx="7">
                    <c:v>Leg BNC 05 IV</c:v>
                  </c:pt>
                  <c:pt idx="8">
                    <c:v>Leg BNC 05 LA</c:v>
                  </c:pt>
                  <c:pt idx="9">
                    <c:v>Leg BNC 05 WH</c:v>
                  </c:pt>
                </c:lvl>
              </c:multiLvlStrCache>
            </c:multiLvlStrRef>
          </c:cat>
          <c:val>
            <c:numRef>
              <c:f>'Pareto FINISHING CAT'!$W$2:$W$12</c:f>
              <c:numCache>
                <c:formatCode>General</c:formatCode>
                <c:ptCount val="10"/>
                <c:pt idx="0">
                  <c:v>40</c:v>
                </c:pt>
                <c:pt idx="1">
                  <c:v>195</c:v>
                </c:pt>
                <c:pt idx="2">
                  <c:v>26</c:v>
                </c:pt>
                <c:pt idx="3">
                  <c:v>66</c:v>
                </c:pt>
                <c:pt idx="4">
                  <c:v>47</c:v>
                </c:pt>
                <c:pt idx="5">
                  <c:v>43</c:v>
                </c:pt>
                <c:pt idx="6">
                  <c:v>955</c:v>
                </c:pt>
                <c:pt idx="7">
                  <c:v>254</c:v>
                </c:pt>
                <c:pt idx="8">
                  <c:v>273</c:v>
                </c:pt>
                <c:pt idx="9">
                  <c:v>131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54-4EFB-B0DF-892EA5F36B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1485040"/>
        <c:axId val="671489720"/>
      </c:barChart>
      <c:catAx>
        <c:axId val="671485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1489720"/>
        <c:crosses val="autoZero"/>
        <c:auto val="1"/>
        <c:lblAlgn val="ctr"/>
        <c:lblOffset val="100"/>
        <c:noMultiLvlLbl val="0"/>
      </c:catAx>
      <c:valAx>
        <c:axId val="6714897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1485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[Copy of BREAK DOWN GAGAL G2.xlsx]FINISHING CHROME!PivotTable26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 dirty="0">
                <a:solidFill>
                  <a:srgbClr val="002060"/>
                </a:solidFill>
              </a:rPr>
              <a:t>G2 Area Finishing Chrome </a:t>
            </a:r>
            <a:r>
              <a:rPr lang="en-US" sz="1400" b="1" i="0" u="none" strike="noStrike" kern="1200" spc="0" baseline="0" dirty="0" err="1">
                <a:solidFill>
                  <a:srgbClr val="002060"/>
                </a:solidFill>
              </a:rPr>
              <a:t>berdasarkan</a:t>
            </a:r>
            <a:r>
              <a:rPr lang="en-US" sz="1400" b="1" i="0" u="none" strike="noStrike" kern="1200" spc="0" baseline="0" dirty="0">
                <a:solidFill>
                  <a:srgbClr val="002060"/>
                </a:solidFill>
              </a:rPr>
              <a:t> </a:t>
            </a:r>
            <a:r>
              <a:rPr lang="en-US" sz="1400" b="1" i="0" u="none" strike="noStrike" kern="1200" spc="0" baseline="0" dirty="0" err="1">
                <a:solidFill>
                  <a:srgbClr val="002060"/>
                </a:solidFill>
              </a:rPr>
              <a:t>Produk</a:t>
            </a:r>
            <a:endParaRPr lang="en-US" sz="1400" b="1" i="0" u="none" strike="noStrike" kern="1200" spc="0" baseline="0" dirty="0">
              <a:solidFill>
                <a:srgbClr val="00206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rgbClr val="00206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rgbClr val="00206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rgbClr val="00206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4.8767763313214432E-2"/>
          <c:y val="8.9440344401874983E-2"/>
          <c:w val="0.93242881282153922"/>
          <c:h val="0.401415961721601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'FINISHING CHROME'!$Y$3</c:f>
              <c:strCache>
                <c:ptCount val="1"/>
                <c:pt idx="0">
                  <c:v>Sum of Jumlah Gagal
(pcs)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'FINISHING CHROME'!$X$4:$X$12</c:f>
              <c:strCache>
                <c:ptCount val="8"/>
                <c:pt idx="0">
                  <c:v>Back Caesar</c:v>
                </c:pt>
                <c:pt idx="1">
                  <c:v>Backrest Yamato</c:v>
                </c:pt>
                <c:pt idx="2">
                  <c:v>Backrest Yamato </c:v>
                </c:pt>
                <c:pt idx="3">
                  <c:v>Joint Metal R/L</c:v>
                </c:pt>
                <c:pt idx="4">
                  <c:v>Kaki Depan Yamato AA</c:v>
                </c:pt>
                <c:pt idx="5">
                  <c:v>Leg Caesar</c:v>
                </c:pt>
                <c:pt idx="6">
                  <c:v>Mainseat Yamato</c:v>
                </c:pt>
                <c:pt idx="7">
                  <c:v>Seat Caesar</c:v>
                </c:pt>
              </c:strCache>
            </c:strRef>
          </c:cat>
          <c:val>
            <c:numRef>
              <c:f>'FINISHING CHROME'!$Y$4:$Y$12</c:f>
              <c:numCache>
                <c:formatCode>General</c:formatCode>
                <c:ptCount val="8"/>
                <c:pt idx="0">
                  <c:v>125</c:v>
                </c:pt>
                <c:pt idx="1">
                  <c:v>781</c:v>
                </c:pt>
                <c:pt idx="2">
                  <c:v>69</c:v>
                </c:pt>
                <c:pt idx="3">
                  <c:v>139</c:v>
                </c:pt>
                <c:pt idx="4">
                  <c:v>115</c:v>
                </c:pt>
                <c:pt idx="5">
                  <c:v>1221</c:v>
                </c:pt>
                <c:pt idx="6">
                  <c:v>260</c:v>
                </c:pt>
                <c:pt idx="7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5B-4603-A99D-1045385828A3}"/>
            </c:ext>
          </c:extLst>
        </c:ser>
        <c:ser>
          <c:idx val="1"/>
          <c:order val="1"/>
          <c:tx>
            <c:strRef>
              <c:f>'FINISHING CHROME'!$Z$3</c:f>
              <c:strCache>
                <c:ptCount val="1"/>
                <c:pt idx="0">
                  <c:v>Count of Keterangan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'FINISHING CHROME'!$X$4:$X$12</c:f>
              <c:strCache>
                <c:ptCount val="8"/>
                <c:pt idx="0">
                  <c:v>Back Caesar</c:v>
                </c:pt>
                <c:pt idx="1">
                  <c:v>Backrest Yamato</c:v>
                </c:pt>
                <c:pt idx="2">
                  <c:v>Backrest Yamato </c:v>
                </c:pt>
                <c:pt idx="3">
                  <c:v>Joint Metal R/L</c:v>
                </c:pt>
                <c:pt idx="4">
                  <c:v>Kaki Depan Yamato AA</c:v>
                </c:pt>
                <c:pt idx="5">
                  <c:v>Leg Caesar</c:v>
                </c:pt>
                <c:pt idx="6">
                  <c:v>Mainseat Yamato</c:v>
                </c:pt>
                <c:pt idx="7">
                  <c:v>Seat Caesar</c:v>
                </c:pt>
              </c:strCache>
            </c:strRef>
          </c:cat>
          <c:val>
            <c:numRef>
              <c:f>'FINISHING CHROME'!$Z$4:$Z$12</c:f>
              <c:numCache>
                <c:formatCode>General</c:formatCode>
                <c:ptCount val="8"/>
                <c:pt idx="0">
                  <c:v>1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10</c:v>
                </c:pt>
                <c:pt idx="6">
                  <c:v>2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5B-4603-A99D-1045385828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37082960"/>
        <c:axId val="737079720"/>
      </c:barChart>
      <c:catAx>
        <c:axId val="73708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7079720"/>
        <c:crosses val="autoZero"/>
        <c:auto val="1"/>
        <c:lblAlgn val="ctr"/>
        <c:lblOffset val="100"/>
        <c:noMultiLvlLbl val="0"/>
      </c:catAx>
      <c:valAx>
        <c:axId val="7370797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708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[Copy of BREAK DOWN GAGAL G2.xlsx]FINISHING CHROME!PivotTable27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rgbClr val="002060"/>
                </a:solidFill>
              </a:rPr>
              <a:t>Penyebab G2 Area Finishing Chrome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0.10313245786573508"/>
          <c:y val="0.19486111111111112"/>
          <c:w val="0.89686754213426489"/>
          <c:h val="0.301730246436535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'FINISHING CHROME'!$AD$3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206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solidFill>
                <a:schemeClr val="bg2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'FINISHING CHROME'!$AC$4:$AC$14</c:f>
              <c:strCache>
                <c:ptCount val="10"/>
                <c:pt idx="0">
                  <c:v>Cacat Sebelum Proses / Handling</c:v>
                </c:pt>
                <c:pt idx="1">
                  <c:v>Mesin (Suhu Tidak Sesuai)</c:v>
                </c:pt>
                <c:pt idx="2">
                  <c:v>Mesin Error</c:v>
                </c:pt>
                <c:pt idx="3">
                  <c:v>Pemasangan Hanger Berdekatan &amp; Hanger Longgar</c:v>
                </c:pt>
                <c:pt idx="4">
                  <c:v>Pemasangan Hanger Berdekatan &amp; Penambahan Kimia</c:v>
                </c:pt>
                <c:pt idx="5">
                  <c:v>Pemasangan Hanger terlalu berdekatan</c:v>
                </c:pt>
                <c:pt idx="6">
                  <c:v>Pemasangan Hanger tidak sesuai </c:v>
                </c:pt>
                <c:pt idx="7">
                  <c:v>Pemasangan pada Hanger terlalu berdekatan</c:v>
                </c:pt>
                <c:pt idx="8">
                  <c:v>Penambahan &amp; Analisa Kimia</c:v>
                </c:pt>
                <c:pt idx="9">
                  <c:v>Penambahan Kimia &amp; Analisa Kimia</c:v>
                </c:pt>
              </c:strCache>
            </c:strRef>
          </c:cat>
          <c:val>
            <c:numRef>
              <c:f>'FINISHING CHROME'!$AD$4:$AD$14</c:f>
              <c:numCache>
                <c:formatCode>General</c:formatCode>
                <c:ptCount val="10"/>
                <c:pt idx="0">
                  <c:v>65</c:v>
                </c:pt>
                <c:pt idx="1">
                  <c:v>115</c:v>
                </c:pt>
                <c:pt idx="2">
                  <c:v>1146</c:v>
                </c:pt>
                <c:pt idx="3">
                  <c:v>146</c:v>
                </c:pt>
                <c:pt idx="4">
                  <c:v>348</c:v>
                </c:pt>
                <c:pt idx="5">
                  <c:v>54</c:v>
                </c:pt>
                <c:pt idx="6">
                  <c:v>121</c:v>
                </c:pt>
                <c:pt idx="7">
                  <c:v>86</c:v>
                </c:pt>
                <c:pt idx="8">
                  <c:v>595</c:v>
                </c:pt>
                <c:pt idx="9">
                  <c:v>174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29-4FED-95A0-F1999FBAC1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5385536"/>
        <c:axId val="440749704"/>
      </c:barChart>
      <c:catAx>
        <c:axId val="675385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0749704"/>
        <c:crosses val="autoZero"/>
        <c:auto val="1"/>
        <c:lblAlgn val="ctr"/>
        <c:lblOffset val="100"/>
        <c:noMultiLvlLbl val="0"/>
      </c:catAx>
      <c:valAx>
        <c:axId val="4407497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5385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[Olah Data Materi RTM.xlsx]Sheet1!PivotTable5</c:name>
    <c:fmtId val="5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>
                <a:solidFill>
                  <a:srgbClr val="002060"/>
                </a:solidFill>
              </a:rPr>
              <a:t>Status</a:t>
            </a:r>
            <a:r>
              <a:rPr lang="en-US" sz="1400" b="1" baseline="0" dirty="0">
                <a:solidFill>
                  <a:srgbClr val="002060"/>
                </a:solidFill>
              </a:rPr>
              <a:t> </a:t>
            </a:r>
            <a:r>
              <a:rPr lang="en-US" sz="1400" b="1" baseline="0" dirty="0" err="1">
                <a:solidFill>
                  <a:srgbClr val="002060"/>
                </a:solidFill>
              </a:rPr>
              <a:t>Temuan</a:t>
            </a:r>
            <a:r>
              <a:rPr lang="en-US" sz="1400" b="1" baseline="0" dirty="0">
                <a:solidFill>
                  <a:srgbClr val="002060"/>
                </a:solidFill>
              </a:rPr>
              <a:t> Internal Audit ISO Q1 2024</a:t>
            </a:r>
            <a:endParaRPr lang="en-US" sz="1400" b="1" dirty="0">
              <a:solidFill>
                <a:srgbClr val="00206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rgbClr val="002060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bg1">
              <a:lumMod val="65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rgbClr val="002060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bg1">
              <a:lumMod val="65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rgbClr val="002060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bg1">
              <a:lumMod val="65000"/>
            </a:schemeClr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Sheet1!$G$1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580-4547-8D35-1FFCD01B50F2}"/>
              </c:ext>
            </c:extLst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580-4547-8D35-1FFCD01B50F2}"/>
              </c:ext>
            </c:extLst>
          </c:dPt>
          <c:dLbls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Sheet1!$F$2:$F$4</c:f>
              <c:strCache>
                <c:ptCount val="2"/>
                <c:pt idx="0">
                  <c:v>Efektif</c:v>
                </c:pt>
                <c:pt idx="1">
                  <c:v>Tidak Efektif</c:v>
                </c:pt>
              </c:strCache>
            </c:strRef>
          </c:cat>
          <c:val>
            <c:numRef>
              <c:f>Sheet1!$G$2:$G$4</c:f>
              <c:numCache>
                <c:formatCode>General</c:formatCode>
                <c:ptCount val="2"/>
                <c:pt idx="0">
                  <c:v>7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580-4547-8D35-1FFCD01B50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3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[Olah Data Materi RTM.xlsx]Sheet1!PivotTable6</c:name>
    <c:fmtId val="17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 err="1">
                <a:solidFill>
                  <a:srgbClr val="002060"/>
                </a:solidFill>
              </a:rPr>
              <a:t>Kategori</a:t>
            </a: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err="1">
                <a:solidFill>
                  <a:srgbClr val="002060"/>
                </a:solidFill>
              </a:rPr>
              <a:t>Temuan</a:t>
            </a:r>
            <a:r>
              <a:rPr lang="en-US" sz="1400" b="1" baseline="0" dirty="0">
                <a:solidFill>
                  <a:srgbClr val="002060"/>
                </a:solidFill>
              </a:rPr>
              <a:t> Internal Audit ISO </a:t>
            </a:r>
            <a:endParaRPr lang="en-US" sz="1400" b="1" dirty="0">
              <a:solidFill>
                <a:srgbClr val="00206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bg1">
              <a:lumMod val="65000"/>
            </a:schemeClr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rgbClr val="002060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bg1">
              <a:lumMod val="65000"/>
            </a:schemeClr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bg1">
              <a:lumMod val="65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rgbClr val="002060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bg1">
              <a:lumMod val="65000"/>
            </a:schemeClr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bg1">
              <a:lumMod val="65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rgbClr val="002060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Sheet1!$M$1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dPt>
            <c:idx val="0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E89-4A26-814C-A90B33A07D61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E89-4A26-814C-A90B33A07D61}"/>
              </c:ext>
            </c:extLst>
          </c:dPt>
          <c:dLbls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Sheet1!$L$2:$L$4</c:f>
              <c:strCache>
                <c:ptCount val="2"/>
                <c:pt idx="0">
                  <c:v>Minor</c:v>
                </c:pt>
                <c:pt idx="1">
                  <c:v>Observasi</c:v>
                </c:pt>
              </c:strCache>
            </c:strRef>
          </c:cat>
          <c:val>
            <c:numRef>
              <c:f>Sheet1!$M$2:$M$4</c:f>
              <c:numCache>
                <c:formatCode>General</c:formatCode>
                <c:ptCount val="2"/>
                <c:pt idx="0">
                  <c:v>5</c:v>
                </c:pt>
                <c:pt idx="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E89-4A26-814C-A90B33A07D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 err="1">
                <a:solidFill>
                  <a:srgbClr val="002060"/>
                </a:solidFill>
              </a:rPr>
              <a:t>Penilaian</a:t>
            </a:r>
            <a:r>
              <a:rPr lang="en-US" sz="1600" b="1" dirty="0">
                <a:solidFill>
                  <a:srgbClr val="002060"/>
                </a:solidFill>
              </a:rPr>
              <a:t> Auditor </a:t>
            </a:r>
            <a:r>
              <a:rPr lang="en-US" sz="1600" b="1" dirty="0" err="1">
                <a:solidFill>
                  <a:srgbClr val="002060"/>
                </a:solidFill>
              </a:rPr>
              <a:t>Kuartal</a:t>
            </a:r>
            <a:r>
              <a:rPr lang="en-US" sz="1600" b="1" dirty="0">
                <a:solidFill>
                  <a:srgbClr val="002060"/>
                </a:solidFill>
              </a:rPr>
              <a:t> 1 2024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7931741261764339E-2"/>
          <c:y val="0.14936481114178543"/>
          <c:w val="0.93930300624894292"/>
          <c:h val="0.416169752171272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Sheet1!$B$19</c:f>
              <c:strCache>
                <c:ptCount val="1"/>
                <c:pt idx="0">
                  <c:v>Nilai Rata-rata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Sheet1!$A$20:$A$35</c:f>
              <c:strCache>
                <c:ptCount val="16"/>
                <c:pt idx="0">
                  <c:v>Erna Herlina</c:v>
                </c:pt>
                <c:pt idx="1">
                  <c:v>Andreas Asmara</c:v>
                </c:pt>
                <c:pt idx="2">
                  <c:v>Annisa Nurfitriani</c:v>
                </c:pt>
                <c:pt idx="3">
                  <c:v>Fitri Nuzulianti Nur Endang</c:v>
                </c:pt>
                <c:pt idx="4">
                  <c:v>Maudina Racmawati</c:v>
                </c:pt>
                <c:pt idx="5">
                  <c:v>Fitri Febriani Edi Putri</c:v>
                </c:pt>
                <c:pt idx="6">
                  <c:v>Yulan Septian</c:v>
                </c:pt>
                <c:pt idx="7">
                  <c:v>Gunawan Indrianto</c:v>
                </c:pt>
                <c:pt idx="8">
                  <c:v>Siti Nur Aisyah</c:v>
                </c:pt>
                <c:pt idx="9">
                  <c:v>Diah Kusumawardhani</c:v>
                </c:pt>
                <c:pt idx="10">
                  <c:v>Mukhammad Surya</c:v>
                </c:pt>
                <c:pt idx="11">
                  <c:v>Kisty Riagustina</c:v>
                </c:pt>
                <c:pt idx="12">
                  <c:v>Lilik Saroni</c:v>
                </c:pt>
                <c:pt idx="13">
                  <c:v>Rizky Dwi Anggoro</c:v>
                </c:pt>
                <c:pt idx="14">
                  <c:v>Adhi Prasetia Utama</c:v>
                </c:pt>
                <c:pt idx="15">
                  <c:v>All Auditor</c:v>
                </c:pt>
              </c:strCache>
            </c:strRef>
          </c:cat>
          <c:val>
            <c:numRef>
              <c:f>Sheet1!$B$20:$B$35</c:f>
              <c:numCache>
                <c:formatCode>_(* #,##0_);_(* \(#,##0\);_(* "-"??_);_(@_)</c:formatCode>
                <c:ptCount val="16"/>
                <c:pt idx="0">
                  <c:v>93.63636363636364</c:v>
                </c:pt>
                <c:pt idx="1">
                  <c:v>89.393939393939377</c:v>
                </c:pt>
                <c:pt idx="2">
                  <c:v>84.545454545454547</c:v>
                </c:pt>
                <c:pt idx="3">
                  <c:v>83.63636363636364</c:v>
                </c:pt>
                <c:pt idx="4">
                  <c:v>81.298701298701303</c:v>
                </c:pt>
                <c:pt idx="5">
                  <c:v>80.22727272727272</c:v>
                </c:pt>
                <c:pt idx="6">
                  <c:v>80</c:v>
                </c:pt>
                <c:pt idx="7">
                  <c:v>78.63636363636364</c:v>
                </c:pt>
                <c:pt idx="8">
                  <c:v>78.181818181818187</c:v>
                </c:pt>
                <c:pt idx="9">
                  <c:v>76.36363636363636</c:v>
                </c:pt>
                <c:pt idx="10">
                  <c:v>76.36363636363636</c:v>
                </c:pt>
                <c:pt idx="11">
                  <c:v>75.454545454545453</c:v>
                </c:pt>
                <c:pt idx="12">
                  <c:v>75.454545454545453</c:v>
                </c:pt>
                <c:pt idx="13">
                  <c:v>75</c:v>
                </c:pt>
                <c:pt idx="14">
                  <c:v>70</c:v>
                </c:pt>
                <c:pt idx="15">
                  <c:v>81.130221130221145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50-4479-A586-0E404ADFC784}"/>
            </c:ext>
          </c:extLst>
        </c:ser>
        <c:ser>
          <c:idx val="1"/>
          <c:order val="1"/>
          <c:tx>
            <c:strRef>
              <c:f>Sheet1!$C$19</c:f>
              <c:strCache>
                <c:ptCount val="1"/>
                <c:pt idx="0">
                  <c:v>Kategori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Sheet1!$A$20:$A$35</c:f>
              <c:strCache>
                <c:ptCount val="16"/>
                <c:pt idx="0">
                  <c:v>Erna Herlina</c:v>
                </c:pt>
                <c:pt idx="1">
                  <c:v>Andreas Asmara</c:v>
                </c:pt>
                <c:pt idx="2">
                  <c:v>Annisa Nurfitriani</c:v>
                </c:pt>
                <c:pt idx="3">
                  <c:v>Fitri Nuzulianti Nur Endang</c:v>
                </c:pt>
                <c:pt idx="4">
                  <c:v>Maudina Racmawati</c:v>
                </c:pt>
                <c:pt idx="5">
                  <c:v>Fitri Febriani Edi Putri</c:v>
                </c:pt>
                <c:pt idx="6">
                  <c:v>Yulan Septian</c:v>
                </c:pt>
                <c:pt idx="7">
                  <c:v>Gunawan Indrianto</c:v>
                </c:pt>
                <c:pt idx="8">
                  <c:v>Siti Nur Aisyah</c:v>
                </c:pt>
                <c:pt idx="9">
                  <c:v>Diah Kusumawardhani</c:v>
                </c:pt>
                <c:pt idx="10">
                  <c:v>Mukhammad Surya</c:v>
                </c:pt>
                <c:pt idx="11">
                  <c:v>Kisty Riagustina</c:v>
                </c:pt>
                <c:pt idx="12">
                  <c:v>Lilik Saroni</c:v>
                </c:pt>
                <c:pt idx="13">
                  <c:v>Rizky Dwi Anggoro</c:v>
                </c:pt>
                <c:pt idx="14">
                  <c:v>Adhi Prasetia Utama</c:v>
                </c:pt>
                <c:pt idx="15">
                  <c:v>All Auditor</c:v>
                </c:pt>
              </c:strCache>
            </c:strRef>
          </c:cat>
          <c:val>
            <c:numRef>
              <c:f>Sheet1!$C$20:$C$35</c:f>
              <c:numCache>
                <c:formatCode>General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50-4479-A586-0E404ADFC7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09642072"/>
        <c:axId val="709645672"/>
      </c:barChart>
      <c:catAx>
        <c:axId val="709642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645672"/>
        <c:crosses val="autoZero"/>
        <c:auto val="1"/>
        <c:lblAlgn val="ctr"/>
        <c:lblOffset val="100"/>
        <c:noMultiLvlLbl val="0"/>
      </c:catAx>
      <c:valAx>
        <c:axId val="709645672"/>
        <c:scaling>
          <c:orientation val="minMax"/>
        </c:scaling>
        <c:delete val="0"/>
        <c:axPos val="l"/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642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[Form Penilaian Auditor  (Responses) (1).xlsx]Sheet1!PivotTable14</c:name>
    <c:fmtId val="7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rgbClr val="002060"/>
                </a:solidFill>
              </a:rPr>
              <a:t>Penilaian Auditor Berdasarkan</a:t>
            </a:r>
            <a:r>
              <a:rPr lang="en-US" b="1" baseline="0">
                <a:solidFill>
                  <a:srgbClr val="002060"/>
                </a:solidFill>
              </a:rPr>
              <a:t> Kategori</a:t>
            </a:r>
            <a:endParaRPr lang="en-US" b="1">
              <a:solidFill>
                <a:srgbClr val="00206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rgbClr val="002060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>
              <a:lumMod val="20000"/>
              <a:lumOff val="80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>
              <a:lumMod val="20000"/>
              <a:lumOff val="80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rgbClr val="002060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1">
              <a:lumMod val="20000"/>
              <a:lumOff val="80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rgbClr val="002060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Sheet1!$B$38</c:f>
              <c:strCache>
                <c:ptCount val="1"/>
                <c:pt idx="0">
                  <c:v>Count of Auditor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BAA-42AA-B217-0C48FEF93E0A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BAA-42AA-B217-0C48FEF93E0A}"/>
              </c:ext>
            </c:extLst>
          </c:dPt>
          <c:dLbls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Sheet1!$A$39:$A$41</c:f>
              <c:strCache>
                <c:ptCount val="2"/>
                <c:pt idx="0">
                  <c:v>A</c:v>
                </c:pt>
                <c:pt idx="1">
                  <c:v>B</c:v>
                </c:pt>
              </c:strCache>
            </c:strRef>
          </c:cat>
          <c:val>
            <c:numRef>
              <c:f>Sheet1!$B$39:$B$41</c:f>
              <c:numCache>
                <c:formatCode>_(* #,##0_);_(* \(#,##0\);_(* "-"??_);_(@_)</c:formatCode>
                <c:ptCount val="2"/>
                <c:pt idx="0">
                  <c:v>7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BAA-42AA-B217-0C48FEF93E0A}"/>
            </c:ext>
          </c:extLst>
        </c:ser>
        <c:ser>
          <c:idx val="1"/>
          <c:order val="1"/>
          <c:tx>
            <c:strRef>
              <c:f>Sheet1!$C$38</c:f>
              <c:strCache>
                <c:ptCount val="1"/>
                <c:pt idx="0">
                  <c:v>Average of Nilai Rata-rata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0BAA-42AA-B217-0C48FEF93E0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0BAA-42AA-B217-0C48FEF93E0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Sheet1!$A$39:$A$41</c:f>
              <c:strCache>
                <c:ptCount val="2"/>
                <c:pt idx="0">
                  <c:v>A</c:v>
                </c:pt>
                <c:pt idx="1">
                  <c:v>B</c:v>
                </c:pt>
              </c:strCache>
            </c:strRef>
          </c:cat>
          <c:val>
            <c:numRef>
              <c:f>Sheet1!$C$39:$C$41</c:f>
              <c:numCache>
                <c:formatCode>_(* #,##0.00_);_(* \(#,##0.00\);_(* "-"??_);_(@_)</c:formatCode>
                <c:ptCount val="2"/>
                <c:pt idx="0">
                  <c:v>84.676870748299308</c:v>
                </c:pt>
                <c:pt idx="1">
                  <c:v>75.681818181818187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BAA-42AA-B217-0C48FEF93E0A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[Form Penilaian Auditor  (Responses) (1).xlsx]Sheet1!PivotTable15</c:name>
    <c:fmtId val="8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rgbClr val="002060"/>
                </a:solidFill>
              </a:rPr>
              <a:t>Rata Rata Nilai</a:t>
            </a:r>
            <a:r>
              <a:rPr lang="en-US" b="1" baseline="0">
                <a:solidFill>
                  <a:srgbClr val="002060"/>
                </a:solidFill>
              </a:rPr>
              <a:t> Auditor berdasarkan Kategori</a:t>
            </a:r>
            <a:endParaRPr lang="en-US" b="1">
              <a:solidFill>
                <a:srgbClr val="00206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rgbClr val="00206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rgbClr val="00206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rgbClr val="00206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Sheet1!$I$38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Sheet1!$H$39:$H$41</c:f>
              <c:strCache>
                <c:ptCount val="2"/>
                <c:pt idx="0">
                  <c:v>A</c:v>
                </c:pt>
                <c:pt idx="1">
                  <c:v>B</c:v>
                </c:pt>
              </c:strCache>
            </c:strRef>
          </c:cat>
          <c:val>
            <c:numRef>
              <c:f>Sheet1!$I$39:$I$41</c:f>
              <c:numCache>
                <c:formatCode>_(* #,##0.00_);_(* \(#,##0.00\);_(* "-"??_);_(@_)</c:formatCode>
                <c:ptCount val="2"/>
                <c:pt idx="0">
                  <c:v>84.676870748299308</c:v>
                </c:pt>
                <c:pt idx="1">
                  <c:v>75.681818181818187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6C-4919-98CE-62147EB5C44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9671592"/>
        <c:axId val="982219800"/>
      </c:barChart>
      <c:catAx>
        <c:axId val="709671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2219800"/>
        <c:crosses val="autoZero"/>
        <c:auto val="1"/>
        <c:lblAlgn val="ctr"/>
        <c:lblOffset val="100"/>
        <c:noMultiLvlLbl val="0"/>
      </c:catAx>
      <c:valAx>
        <c:axId val="982219800"/>
        <c:scaling>
          <c:orientation val="minMax"/>
        </c:scaling>
        <c:delete val="0"/>
        <c:axPos val="l"/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671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[Olah Data Materi RTM.xlsx]Pen.VDR!PivotTable10</c:name>
    <c:fmtId val="6"/>
  </c:pivotSource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 err="1">
                <a:solidFill>
                  <a:srgbClr val="002060"/>
                </a:solidFill>
              </a:rPr>
              <a:t>Rekapitulasi</a:t>
            </a:r>
            <a:r>
              <a:rPr lang="en-US" sz="1400" b="1" baseline="0" dirty="0">
                <a:solidFill>
                  <a:srgbClr val="002060"/>
                </a:solidFill>
              </a:rPr>
              <a:t> </a:t>
            </a:r>
            <a:r>
              <a:rPr lang="en-US" sz="1400" b="1" baseline="0" dirty="0" err="1">
                <a:solidFill>
                  <a:srgbClr val="002060"/>
                </a:solidFill>
              </a:rPr>
              <a:t>Penilaian</a:t>
            </a:r>
            <a:r>
              <a:rPr lang="en-US" sz="1400" b="1" baseline="0" dirty="0">
                <a:solidFill>
                  <a:srgbClr val="002060"/>
                </a:solidFill>
              </a:rPr>
              <a:t> Vendor </a:t>
            </a:r>
            <a:r>
              <a:rPr lang="en-US" sz="1400" b="1" baseline="0" dirty="0" err="1">
                <a:solidFill>
                  <a:srgbClr val="002060"/>
                </a:solidFill>
              </a:rPr>
              <a:t>dari</a:t>
            </a:r>
            <a:r>
              <a:rPr lang="en-US" sz="1400" b="1" baseline="0" dirty="0">
                <a:solidFill>
                  <a:srgbClr val="002060"/>
                </a:solidFill>
              </a:rPr>
              <a:t> </a:t>
            </a:r>
            <a:r>
              <a:rPr lang="en-US" sz="1400" b="1" baseline="0" dirty="0" err="1">
                <a:solidFill>
                  <a:srgbClr val="002060"/>
                </a:solidFill>
              </a:rPr>
              <a:t>Kategori</a:t>
            </a:r>
            <a:endParaRPr lang="en-US" sz="1400" b="1" baseline="0" dirty="0">
              <a:solidFill>
                <a:srgbClr val="002060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prstClr val="black">
                    <a:lumMod val="65000"/>
                    <a:lumOff val="35000"/>
                  </a:prstClr>
                </a:solidFill>
              </a:defRPr>
            </a:pPr>
            <a:r>
              <a:rPr lang="en-US" sz="1400" b="1" i="0" u="none" strike="noStrike" kern="1200" spc="0" baseline="0" dirty="0" err="1">
                <a:solidFill>
                  <a:srgbClr val="002060"/>
                </a:solidFill>
              </a:rPr>
              <a:t>Januari</a:t>
            </a:r>
            <a:r>
              <a:rPr lang="en-US" sz="1400" b="1" i="0" u="none" strike="noStrike" kern="1200" spc="0" baseline="0" dirty="0">
                <a:solidFill>
                  <a:srgbClr val="002060"/>
                </a:solidFill>
              </a:rPr>
              <a:t> – Mei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rgbClr val="002060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15000000000000002"/>
              <c:y val="5.5555555555555552E-2"/>
            </c:manualLayout>
          </c:layout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bg2">
              <a:lumMod val="90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10277777777777768"/>
              <c:y val="-6.9444444444444489E-2"/>
            </c:manualLayout>
          </c:layout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bg2">
              <a:lumMod val="90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10277777777777768"/>
              <c:y val="-6.9444444444444489E-2"/>
            </c:manualLayout>
          </c:layout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rgbClr val="002060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15000000000000002"/>
              <c:y val="5.5555555555555552E-2"/>
            </c:manualLayout>
          </c:layout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bg2">
              <a:lumMod val="90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10277777777777768"/>
              <c:y val="-6.9444444444444489E-2"/>
            </c:manualLayout>
          </c:layout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rgbClr val="002060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15000000000000002"/>
              <c:y val="5.5555555555555552E-2"/>
            </c:manualLayout>
          </c:layout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doughnutChart>
        <c:varyColors val="1"/>
        <c:ser>
          <c:idx val="0"/>
          <c:order val="0"/>
          <c:tx>
            <c:strRef>
              <c:f>Pen.VDR!$G$18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bg2">
                  <a:lumMod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55D-4AD6-9B63-69A00981AC53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55D-4AD6-9B63-69A00981AC53}"/>
              </c:ext>
            </c:extLst>
          </c:dPt>
          <c:dLbls>
            <c:dLbl>
              <c:idx val="0"/>
              <c:layout>
                <c:manualLayout>
                  <c:x val="0.10277777777777768"/>
                  <c:y val="-6.9444444444444489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5D-4AD6-9B63-69A00981AC53}"/>
                </c:ext>
              </c:extLst>
            </c:dLbl>
            <c:dLbl>
              <c:idx val="1"/>
              <c:layout>
                <c:manualLayout>
                  <c:x val="-0.15000000000000002"/>
                  <c:y val="5.5555555555555552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55D-4AD6-9B63-69A00981AC53}"/>
                </c:ext>
              </c:extLst>
            </c:dLbl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Pen.VDR!$F$19:$F$21</c:f>
              <c:strCache>
                <c:ptCount val="2"/>
                <c:pt idx="0">
                  <c:v>BAIK</c:v>
                </c:pt>
                <c:pt idx="1">
                  <c:v>SANGAT BAIK</c:v>
                </c:pt>
              </c:strCache>
            </c:strRef>
          </c:cat>
          <c:val>
            <c:numRef>
              <c:f>Pen.VDR!$G$19:$G$21</c:f>
              <c:numCache>
                <c:formatCode>_(* #,##0_);_(* \(#,##0\);_(* "-"??_);_(@_)</c:formatCode>
                <c:ptCount val="2"/>
                <c:pt idx="0">
                  <c:v>14</c:v>
                </c:pt>
                <c:pt idx="1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55D-4AD6-9B63-69A00981AC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[Olah Data Materi RTM.xlsx]Pen.VDR!PivotTable7</c:name>
    <c:fmtId val="6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>
                <a:solidFill>
                  <a:srgbClr val="002060"/>
                </a:solidFill>
              </a:rPr>
              <a:t>Rata-rata </a:t>
            </a:r>
            <a:r>
              <a:rPr lang="en-US" sz="1400" b="1" dirty="0" err="1">
                <a:solidFill>
                  <a:srgbClr val="002060"/>
                </a:solidFill>
              </a:rPr>
              <a:t>Penilaian</a:t>
            </a:r>
            <a:r>
              <a:rPr lang="en-US" sz="1400" b="1" baseline="0" dirty="0">
                <a:solidFill>
                  <a:srgbClr val="002060"/>
                </a:solidFill>
              </a:rPr>
              <a:t> Vendor </a:t>
            </a:r>
            <a:r>
              <a:rPr lang="en-US" sz="1400" b="1" baseline="0" dirty="0" err="1">
                <a:solidFill>
                  <a:srgbClr val="002060"/>
                </a:solidFill>
              </a:rPr>
              <a:t>dari</a:t>
            </a:r>
            <a:r>
              <a:rPr lang="en-US" sz="1400" b="1" baseline="0" dirty="0">
                <a:solidFill>
                  <a:srgbClr val="002060"/>
                </a:solidFill>
              </a:rPr>
              <a:t> </a:t>
            </a:r>
            <a:r>
              <a:rPr lang="en-US" sz="1400" b="1" baseline="0" dirty="0" err="1">
                <a:solidFill>
                  <a:srgbClr val="002060"/>
                </a:solidFill>
              </a:rPr>
              <a:t>Jenis</a:t>
            </a:r>
            <a:r>
              <a:rPr lang="en-US" sz="1400" b="1" baseline="0" dirty="0">
                <a:solidFill>
                  <a:srgbClr val="002060"/>
                </a:solidFill>
              </a:rPr>
              <a:t> </a:t>
            </a:r>
            <a:r>
              <a:rPr lang="en-US" sz="1400" b="1" baseline="0" dirty="0" err="1">
                <a:solidFill>
                  <a:srgbClr val="002060"/>
                </a:solidFill>
              </a:rPr>
              <a:t>Bahan</a:t>
            </a:r>
            <a:endParaRPr lang="en-US" sz="1400" b="1" baseline="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1400" b="1" baseline="0" dirty="0" err="1">
                <a:solidFill>
                  <a:srgbClr val="002060"/>
                </a:solidFill>
              </a:rPr>
              <a:t>Januari</a:t>
            </a:r>
            <a:r>
              <a:rPr lang="en-US" sz="1400" b="1" baseline="0" dirty="0">
                <a:solidFill>
                  <a:srgbClr val="002060"/>
                </a:solidFill>
              </a:rPr>
              <a:t> – Mei 2024</a:t>
            </a:r>
            <a:endParaRPr lang="en-US" sz="1400" b="1" dirty="0">
              <a:solidFill>
                <a:srgbClr val="00206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rgbClr val="002060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rgbClr val="00206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rgbClr val="00206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Pen.VDR!$G$1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Pen.VDR!$F$2:$F$13</c:f>
              <c:strCache>
                <c:ptCount val="11"/>
                <c:pt idx="0">
                  <c:v>PLASTIK</c:v>
                </c:pt>
                <c:pt idx="1">
                  <c:v>SUB KONT</c:v>
                </c:pt>
                <c:pt idx="2">
                  <c:v>PLATE</c:v>
                </c:pt>
                <c:pt idx="3">
                  <c:v>POWDER COATING</c:v>
                </c:pt>
                <c:pt idx="4">
                  <c:v>ALUMINIUM</c:v>
                </c:pt>
                <c:pt idx="5">
                  <c:v>BUSA</c:v>
                </c:pt>
                <c:pt idx="6">
                  <c:v>COVER</c:v>
                </c:pt>
                <c:pt idx="7">
                  <c:v>FASTENER</c:v>
                </c:pt>
                <c:pt idx="8">
                  <c:v>KAYU</c:v>
                </c:pt>
                <c:pt idx="9">
                  <c:v>CARTON BOX</c:v>
                </c:pt>
                <c:pt idx="10">
                  <c:v>PIPA</c:v>
                </c:pt>
              </c:strCache>
            </c:strRef>
          </c:cat>
          <c:val>
            <c:numRef>
              <c:f>Pen.VDR!$G$2:$G$13</c:f>
              <c:numCache>
                <c:formatCode>_(* #,##0.00_);_(* \(#,##0.00\);_(* "-"??_);_(@_)</c:formatCode>
                <c:ptCount val="11"/>
                <c:pt idx="0">
                  <c:v>96.875</c:v>
                </c:pt>
                <c:pt idx="1">
                  <c:v>95.368303571428584</c:v>
                </c:pt>
                <c:pt idx="2">
                  <c:v>92.708333333333343</c:v>
                </c:pt>
                <c:pt idx="3">
                  <c:v>91.428571428571431</c:v>
                </c:pt>
                <c:pt idx="4">
                  <c:v>89.908000000000001</c:v>
                </c:pt>
                <c:pt idx="5">
                  <c:v>89.496527777777771</c:v>
                </c:pt>
                <c:pt idx="6">
                  <c:v>87.5</c:v>
                </c:pt>
                <c:pt idx="7">
                  <c:v>86.805555555555557</c:v>
                </c:pt>
                <c:pt idx="8">
                  <c:v>86.309523809523824</c:v>
                </c:pt>
                <c:pt idx="9">
                  <c:v>85.9375</c:v>
                </c:pt>
                <c:pt idx="10">
                  <c:v>77.777777777777771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BB-4B1D-B4D2-06A255E1B4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24912576"/>
        <c:axId val="724912216"/>
      </c:barChart>
      <c:catAx>
        <c:axId val="724912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912216"/>
        <c:crosses val="autoZero"/>
        <c:auto val="1"/>
        <c:lblAlgn val="ctr"/>
        <c:lblOffset val="100"/>
        <c:noMultiLvlLbl val="0"/>
      </c:catAx>
      <c:valAx>
        <c:axId val="72491221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Score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91257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rgbClr val="002060"/>
                </a:solidFill>
              </a:rPr>
              <a:t>Customer Complain by  Causes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'Complain &amp; Sarmut'!$K$11</c:f>
              <c:strCache>
                <c:ptCount val="1"/>
                <c:pt idx="0">
                  <c:v>Jml. Customer Complain</c:v>
                </c:pt>
              </c:strCache>
            </c:strRef>
          </c:tx>
          <c:dPt>
            <c:idx val="0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6C6-44FE-A26F-ACF13CBE01ED}"/>
              </c:ext>
            </c:extLst>
          </c:dPt>
          <c:dPt>
            <c:idx val="1"/>
            <c:bubble3D val="0"/>
            <c:spPr>
              <a:solidFill>
                <a:schemeClr val="accent5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6C6-44FE-A26F-ACF13CBE01ED}"/>
              </c:ext>
            </c:extLst>
          </c:dPt>
          <c:dPt>
            <c:idx val="2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6C6-44FE-A26F-ACF13CBE01E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6C6-44FE-A26F-ACF13CBE01ED}"/>
              </c:ext>
            </c:extLst>
          </c:dPt>
          <c:dPt>
            <c:idx val="4"/>
            <c:bubble3D val="0"/>
            <c:explosion val="24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6C6-44FE-A26F-ACF13CBE01ED}"/>
              </c:ext>
            </c:extLst>
          </c:dPt>
          <c:dPt>
            <c:idx val="5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6C6-44FE-A26F-ACF13CBE01ED}"/>
              </c:ext>
            </c:extLst>
          </c:dPt>
          <c:dLbls>
            <c:dLbl>
              <c:idx val="2"/>
              <c:layout>
                <c:manualLayout>
                  <c:x val="-1.5174129105552887E-2"/>
                  <c:y val="-6.494365097280328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6C6-44FE-A26F-ACF13CBE01ED}"/>
                </c:ext>
              </c:extLst>
            </c:dLbl>
            <c:dLbl>
              <c:idx val="3"/>
              <c:layout>
                <c:manualLayout>
                  <c:x val="3.5406301246289858E-2"/>
                  <c:y val="-9.2776644246861852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6C6-44FE-A26F-ACF13CBE01ED}"/>
                </c:ext>
              </c:extLst>
            </c:dLbl>
            <c:dLbl>
              <c:idx val="4"/>
              <c:layout>
                <c:manualLayout>
                  <c:x val="2.5290215175921234E-2"/>
                  <c:y val="8.813781203451875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6C6-44FE-A26F-ACF13CBE01ED}"/>
                </c:ext>
              </c:extLst>
            </c:dLbl>
            <c:dLbl>
              <c:idx val="5"/>
              <c:layout>
                <c:manualLayout>
                  <c:x val="3.2877279728697632E-2"/>
                  <c:y val="0.1345261341579496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6C6-44FE-A26F-ACF13CBE01ED}"/>
                </c:ext>
              </c:extLst>
            </c:dLbl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'Complain &amp; Sarmut'!$J$12:$J$17</c:f>
              <c:strCache>
                <c:ptCount val="6"/>
                <c:pt idx="0">
                  <c:v>Kualitas Internal</c:v>
                </c:pt>
                <c:pt idx="1">
                  <c:v>Kualitas Vendor</c:v>
                </c:pt>
                <c:pt idx="2">
                  <c:v>Standar / Spek</c:v>
                </c:pt>
                <c:pt idx="3">
                  <c:v>Handling</c:v>
                </c:pt>
                <c:pt idx="4">
                  <c:v>Kurang Komponen</c:v>
                </c:pt>
                <c:pt idx="5">
                  <c:v>Salah Komponen</c:v>
                </c:pt>
              </c:strCache>
            </c:strRef>
          </c:cat>
          <c:val>
            <c:numRef>
              <c:f>'Complain &amp; Sarmut'!$K$12:$K$17</c:f>
              <c:numCache>
                <c:formatCode>General</c:formatCode>
                <c:ptCount val="6"/>
                <c:pt idx="0">
                  <c:v>160</c:v>
                </c:pt>
                <c:pt idx="1">
                  <c:v>151</c:v>
                </c:pt>
                <c:pt idx="2">
                  <c:v>15</c:v>
                </c:pt>
                <c:pt idx="3">
                  <c:v>6</c:v>
                </c:pt>
                <c:pt idx="4">
                  <c:v>20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6C6-44FE-A26F-ACF13CBE01E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8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[Olah Data Materi RTM.xlsx]Sheet1 (2)!PivotTable15</c:name>
    <c:fmtId val="12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>
                <a:solidFill>
                  <a:srgbClr val="002060"/>
                </a:solidFill>
              </a:rPr>
              <a:t>Data</a:t>
            </a:r>
            <a:r>
              <a:rPr lang="en-US" sz="1400" b="1" baseline="0" dirty="0">
                <a:solidFill>
                  <a:srgbClr val="002060"/>
                </a:solidFill>
              </a:rPr>
              <a:t> </a:t>
            </a:r>
            <a:r>
              <a:rPr lang="en-US" sz="1400" b="1" baseline="0" dirty="0" err="1">
                <a:solidFill>
                  <a:srgbClr val="002060"/>
                </a:solidFill>
              </a:rPr>
              <a:t>Karyawan</a:t>
            </a:r>
            <a:r>
              <a:rPr lang="en-US" sz="1400" b="1" baseline="0" dirty="0">
                <a:solidFill>
                  <a:srgbClr val="002060"/>
                </a:solidFill>
              </a:rPr>
              <a:t> </a:t>
            </a:r>
            <a:r>
              <a:rPr lang="en-US" sz="1400" b="1" baseline="0" dirty="0" err="1">
                <a:solidFill>
                  <a:srgbClr val="002060"/>
                </a:solidFill>
              </a:rPr>
              <a:t>dari</a:t>
            </a:r>
            <a:r>
              <a:rPr lang="en-US" sz="1400" b="1" baseline="0" dirty="0">
                <a:solidFill>
                  <a:srgbClr val="002060"/>
                </a:solidFill>
              </a:rPr>
              <a:t> </a:t>
            </a:r>
            <a:r>
              <a:rPr lang="en-US" sz="1400" b="1" baseline="0" dirty="0" err="1">
                <a:solidFill>
                  <a:srgbClr val="002060"/>
                </a:solidFill>
              </a:rPr>
              <a:t>Jenjang</a:t>
            </a:r>
            <a:r>
              <a:rPr lang="en-US" sz="1400" b="1" baseline="0" dirty="0">
                <a:solidFill>
                  <a:srgbClr val="002060"/>
                </a:solidFill>
              </a:rPr>
              <a:t> Pendidikan</a:t>
            </a:r>
            <a:endParaRPr lang="en-US" sz="1400" b="1" dirty="0">
              <a:solidFill>
                <a:srgbClr val="00206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noFill/>
          </a:ln>
          <a:effectLst/>
        </c:spPr>
        <c:marker>
          <c:symbol val="none"/>
        </c:marker>
        <c:dLbl>
          <c:idx val="0"/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rgbClr val="002060"/>
          </a:solidFill>
          <a:ln w="19050">
            <a:noFill/>
          </a:ln>
          <a:effectLst/>
        </c:spPr>
      </c:pivotFmt>
      <c:pivotFmt>
        <c:idx val="2"/>
        <c:spPr>
          <a:solidFill>
            <a:schemeClr val="accent1">
              <a:lumMod val="60000"/>
              <a:lumOff val="40000"/>
            </a:schemeClr>
          </a:solidFill>
          <a:ln w="19050">
            <a:noFill/>
          </a:ln>
          <a:effectLst/>
        </c:spPr>
      </c:pivotFmt>
      <c:pivotFmt>
        <c:idx val="3"/>
        <c:spPr>
          <a:solidFill>
            <a:srgbClr val="00B0F0"/>
          </a:solidFill>
          <a:ln w="19050">
            <a:noFill/>
          </a:ln>
          <a:effectLst>
            <a:glow rad="101600">
              <a:schemeClr val="accent3">
                <a:satMod val="175000"/>
                <a:alpha val="15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</c:spPr>
        <c:dLbl>
          <c:idx val="0"/>
          <c:layout>
            <c:manualLayout>
              <c:x val="5.2777777777777778E-2"/>
              <c:y val="8.3333333333333329E-2"/>
            </c:manualLayout>
          </c:layout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5">
              <a:lumMod val="75000"/>
            </a:schemeClr>
          </a:solidFill>
          <a:ln w="19050">
            <a:noFill/>
          </a:ln>
          <a:effectLst/>
        </c:spPr>
        <c:dLbl>
          <c:idx val="0"/>
          <c:layout>
            <c:manualLayout>
              <c:x val="-6.6666666666666666E-2"/>
              <c:y val="-3.7037037037037035E-2"/>
            </c:manualLayout>
          </c:layout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>
              <a:lumMod val="60000"/>
            </a:schemeClr>
          </a:solidFill>
          <a:ln w="19050">
            <a:noFill/>
          </a:ln>
          <a:effectLst/>
        </c:spPr>
        <c:dLbl>
          <c:idx val="0"/>
          <c:layout>
            <c:manualLayout>
              <c:x val="4.4444444444444446E-2"/>
              <c:y val="-1.3888888888888911E-2"/>
            </c:manualLayout>
          </c:layout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4"/>
          </a:solidFill>
          <a:ln w="19050">
            <a:noFill/>
          </a:ln>
          <a:effectLst/>
        </c:spPr>
        <c:dLbl>
          <c:idx val="0"/>
          <c:layout>
            <c:manualLayout>
              <c:x val="-1.0185067526415994E-16"/>
              <c:y val="0.1111111111111111"/>
            </c:manualLayout>
          </c:layout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3"/>
          </a:solidFill>
          <a:ln w="19050">
            <a:noFill/>
          </a:ln>
          <a:effectLst/>
        </c:spPr>
        <c:dLbl>
          <c:idx val="0"/>
          <c:layout>
            <c:manualLayout>
              <c:x val="1.9444444444444344E-2"/>
              <c:y val="-2.7777777777777863E-2"/>
            </c:manualLayout>
          </c:layout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19050">
            <a:noFill/>
          </a:ln>
          <a:effectLst/>
        </c:spPr>
        <c:marker>
          <c:symbol val="none"/>
        </c:marker>
        <c:dLbl>
          <c:idx val="0"/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rgbClr val="00B0F0"/>
          </a:solidFill>
          <a:ln w="19050">
            <a:noFill/>
          </a:ln>
          <a:effectLst>
            <a:glow rad="101600">
              <a:schemeClr val="accent3">
                <a:satMod val="175000"/>
                <a:alpha val="15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</c:spPr>
        <c:dLbl>
          <c:idx val="0"/>
          <c:layout>
            <c:manualLayout>
              <c:x val="5.2777777777777778E-2"/>
              <c:y val="8.3333333333333329E-2"/>
            </c:manualLayout>
          </c:layout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>
              <a:lumMod val="60000"/>
              <a:lumOff val="40000"/>
            </a:schemeClr>
          </a:solidFill>
          <a:ln w="19050">
            <a:noFill/>
          </a:ln>
          <a:effectLst/>
        </c:spPr>
      </c:pivotFmt>
      <c:pivotFmt>
        <c:idx val="11"/>
        <c:spPr>
          <a:solidFill>
            <a:schemeClr val="accent1"/>
          </a:solidFill>
          <a:ln w="19050">
            <a:noFill/>
          </a:ln>
          <a:effectLst/>
        </c:spPr>
        <c:dLbl>
          <c:idx val="0"/>
          <c:layout>
            <c:manualLayout>
              <c:x val="1.9444444444444344E-2"/>
              <c:y val="-2.7777777777777863E-2"/>
            </c:manualLayout>
          </c:layout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1"/>
          </a:solidFill>
          <a:ln w="19050">
            <a:noFill/>
          </a:ln>
          <a:effectLst/>
        </c:spPr>
        <c:dLbl>
          <c:idx val="0"/>
          <c:layout>
            <c:manualLayout>
              <c:x val="-1.0185067526415994E-16"/>
              <c:y val="0.1111111111111111"/>
            </c:manualLayout>
          </c:layout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rgbClr val="002060"/>
          </a:solidFill>
          <a:ln w="19050">
            <a:noFill/>
          </a:ln>
          <a:effectLst/>
        </c:spPr>
      </c:pivotFmt>
      <c:pivotFmt>
        <c:idx val="14"/>
        <c:spPr>
          <a:solidFill>
            <a:schemeClr val="accent5">
              <a:lumMod val="75000"/>
            </a:schemeClr>
          </a:solidFill>
          <a:ln w="19050">
            <a:noFill/>
          </a:ln>
          <a:effectLst/>
        </c:spPr>
        <c:dLbl>
          <c:idx val="0"/>
          <c:layout>
            <c:manualLayout>
              <c:x val="-6.6666666666666666E-2"/>
              <c:y val="-3.7037037037037035E-2"/>
            </c:manualLayout>
          </c:layout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1"/>
          </a:solidFill>
          <a:ln w="19050">
            <a:noFill/>
          </a:ln>
          <a:effectLst/>
        </c:spPr>
        <c:dLbl>
          <c:idx val="0"/>
          <c:layout>
            <c:manualLayout>
              <c:x val="4.4444444444444446E-2"/>
              <c:y val="-1.3888888888888911E-2"/>
            </c:manualLayout>
          </c:layout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chemeClr val="accent1"/>
          </a:solidFill>
          <a:ln w="19050">
            <a:noFill/>
          </a:ln>
          <a:effectLst/>
        </c:spPr>
        <c:marker>
          <c:symbol val="none"/>
        </c:marker>
        <c:dLbl>
          <c:idx val="0"/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rgbClr val="00B0F0"/>
          </a:solidFill>
          <a:ln w="19050">
            <a:noFill/>
          </a:ln>
          <a:effectLst>
            <a:glow rad="101600">
              <a:schemeClr val="accent3">
                <a:satMod val="175000"/>
                <a:alpha val="15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</c:spPr>
        <c:dLbl>
          <c:idx val="0"/>
          <c:layout>
            <c:manualLayout>
              <c:x val="5.2777777777777778E-2"/>
              <c:y val="8.3333333333333329E-2"/>
            </c:manualLayout>
          </c:layout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chemeClr val="accent1">
              <a:lumMod val="60000"/>
              <a:lumOff val="40000"/>
            </a:schemeClr>
          </a:solidFill>
          <a:ln w="19050">
            <a:noFill/>
          </a:ln>
          <a:effectLst/>
        </c:spPr>
      </c:pivotFmt>
      <c:pivotFmt>
        <c:idx val="19"/>
        <c:spPr>
          <a:solidFill>
            <a:schemeClr val="accent1"/>
          </a:solidFill>
          <a:ln w="19050">
            <a:noFill/>
          </a:ln>
          <a:effectLst/>
        </c:spPr>
        <c:dLbl>
          <c:idx val="0"/>
          <c:layout>
            <c:manualLayout>
              <c:x val="1.9444444444444344E-2"/>
              <c:y val="-2.7777777777777863E-2"/>
            </c:manualLayout>
          </c:layout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chemeClr val="accent1"/>
          </a:solidFill>
          <a:ln w="19050">
            <a:noFill/>
          </a:ln>
          <a:effectLst/>
        </c:spPr>
        <c:dLbl>
          <c:idx val="0"/>
          <c:layout>
            <c:manualLayout>
              <c:x val="-1.0185067526415994E-16"/>
              <c:y val="0.1111111111111111"/>
            </c:manualLayout>
          </c:layout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rgbClr val="002060"/>
          </a:solidFill>
          <a:ln w="19050">
            <a:noFill/>
          </a:ln>
          <a:effectLst/>
        </c:spPr>
      </c:pivotFmt>
      <c:pivotFmt>
        <c:idx val="22"/>
        <c:spPr>
          <a:solidFill>
            <a:schemeClr val="accent5">
              <a:lumMod val="75000"/>
            </a:schemeClr>
          </a:solidFill>
          <a:ln w="19050">
            <a:noFill/>
          </a:ln>
          <a:effectLst/>
        </c:spPr>
        <c:dLbl>
          <c:idx val="0"/>
          <c:layout>
            <c:manualLayout>
              <c:x val="-6.6666666666666666E-2"/>
              <c:y val="-3.7037037037037035E-2"/>
            </c:manualLayout>
          </c:layout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spPr>
          <a:solidFill>
            <a:schemeClr val="accent1"/>
          </a:solidFill>
          <a:ln w="19050">
            <a:noFill/>
          </a:ln>
          <a:effectLst/>
        </c:spPr>
        <c:dLbl>
          <c:idx val="0"/>
          <c:layout>
            <c:manualLayout>
              <c:x val="4.4444444444444446E-2"/>
              <c:y val="-1.3888888888888911E-2"/>
            </c:manualLayout>
          </c:layout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pieChart>
        <c:varyColors val="1"/>
        <c:ser>
          <c:idx val="0"/>
          <c:order val="0"/>
          <c:tx>
            <c:strRef>
              <c:f>'Sheet1 (2)'!$Q$1</c:f>
              <c:strCache>
                <c:ptCount val="1"/>
                <c:pt idx="0">
                  <c:v>Total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explosion val="18"/>
            <c:spPr>
              <a:solidFill>
                <a:srgbClr val="00B0F0"/>
              </a:solidFill>
              <a:ln w="19050">
                <a:noFill/>
              </a:ln>
              <a:effectLst>
                <a:glow rad="101600">
                  <a:schemeClr val="accent3">
                    <a:satMod val="175000"/>
                    <a:alpha val="15000"/>
                  </a:scheme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34F-4C72-B0B0-232FF32BBF7D}"/>
              </c:ext>
            </c:extLst>
          </c:dPt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34F-4C72-B0B0-232FF32BBF7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34F-4C72-B0B0-232FF32BBF7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34F-4C72-B0B0-232FF32BBF7D}"/>
              </c:ext>
            </c:extLst>
          </c:dPt>
          <c:dPt>
            <c:idx val="4"/>
            <c:bubble3D val="0"/>
            <c:spPr>
              <a:solidFill>
                <a:srgbClr val="00206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34F-4C72-B0B0-232FF32BBF7D}"/>
              </c:ext>
            </c:extLst>
          </c:dPt>
          <c:dPt>
            <c:idx val="5"/>
            <c:bubble3D val="0"/>
            <c:spPr>
              <a:solidFill>
                <a:schemeClr val="accent5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34F-4C72-B0B0-232FF32BBF7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134F-4C72-B0B0-232FF32BBF7D}"/>
              </c:ext>
            </c:extLst>
          </c:dPt>
          <c:dLbls>
            <c:dLbl>
              <c:idx val="0"/>
              <c:layout>
                <c:manualLayout>
                  <c:x val="5.2777777777777778E-2"/>
                  <c:y val="8.333333333333332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34F-4C72-B0B0-232FF32BBF7D}"/>
                </c:ext>
              </c:extLst>
            </c:dLbl>
            <c:dLbl>
              <c:idx val="2"/>
              <c:layout>
                <c:manualLayout>
                  <c:x val="1.9444444444444344E-2"/>
                  <c:y val="-2.777777777777786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34F-4C72-B0B0-232FF32BBF7D}"/>
                </c:ext>
              </c:extLst>
            </c:dLbl>
            <c:dLbl>
              <c:idx val="3"/>
              <c:layout>
                <c:manualLayout>
                  <c:x val="-1.0185067526415994E-16"/>
                  <c:y val="0.111111111111111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34F-4C72-B0B0-232FF32BBF7D}"/>
                </c:ext>
              </c:extLst>
            </c:dLbl>
            <c:dLbl>
              <c:idx val="5"/>
              <c:layout>
                <c:manualLayout>
                  <c:x val="-6.6666666666666666E-2"/>
                  <c:y val="-3.703703703703703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34F-4C72-B0B0-232FF32BBF7D}"/>
                </c:ext>
              </c:extLst>
            </c:dLbl>
            <c:dLbl>
              <c:idx val="6"/>
              <c:layout>
                <c:manualLayout>
                  <c:x val="4.4444444444444446E-2"/>
                  <c:y val="-1.38888888888889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34F-4C72-B0B0-232FF32BBF7D}"/>
                </c:ext>
              </c:extLst>
            </c:dLbl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'Sheet1 (2)'!$P$2:$P$9</c:f>
              <c:strCache>
                <c:ptCount val="7"/>
                <c:pt idx="0">
                  <c:v>D3</c:v>
                </c:pt>
                <c:pt idx="1">
                  <c:v>S1</c:v>
                </c:pt>
                <c:pt idx="2">
                  <c:v>S2</c:v>
                </c:pt>
                <c:pt idx="3">
                  <c:v>SD</c:v>
                </c:pt>
                <c:pt idx="4">
                  <c:v>SLTA</c:v>
                </c:pt>
                <c:pt idx="5">
                  <c:v>SLTP</c:v>
                </c:pt>
                <c:pt idx="6">
                  <c:v>SMP</c:v>
                </c:pt>
              </c:strCache>
            </c:strRef>
          </c:cat>
          <c:val>
            <c:numRef>
              <c:f>'Sheet1 (2)'!$Q$2:$Q$9</c:f>
              <c:numCache>
                <c:formatCode>General</c:formatCode>
                <c:ptCount val="7"/>
                <c:pt idx="0">
                  <c:v>32</c:v>
                </c:pt>
                <c:pt idx="1">
                  <c:v>64</c:v>
                </c:pt>
                <c:pt idx="2">
                  <c:v>7</c:v>
                </c:pt>
                <c:pt idx="3">
                  <c:v>1</c:v>
                </c:pt>
                <c:pt idx="4">
                  <c:v>340</c:v>
                </c:pt>
                <c:pt idx="5">
                  <c:v>16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34F-4C72-B0B0-232FF32BBF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[Olah Data Materi RTM.xlsx]Sheet1 (2)!PivotTable12</c:name>
    <c:fmtId val="9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 err="1">
                <a:solidFill>
                  <a:srgbClr val="002060"/>
                </a:solidFill>
              </a:rPr>
              <a:t>Karyawan</a:t>
            </a:r>
            <a:r>
              <a:rPr lang="en-US" sz="1400" b="1" dirty="0">
                <a:solidFill>
                  <a:srgbClr val="002060"/>
                </a:solidFill>
              </a:rPr>
              <a:t> PT Chitose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rgbClr val="00206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rgbClr val="00206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rgbClr val="00206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'Sheet1 (2)'!$J$1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'Sheet1 (2)'!$I$2:$I$19</c:f>
              <c:strCache>
                <c:ptCount val="17"/>
                <c:pt idx="0">
                  <c:v>A. PRES.DIREKTUR</c:v>
                </c:pt>
                <c:pt idx="1">
                  <c:v>B. DIREKTUR</c:v>
                </c:pt>
                <c:pt idx="2">
                  <c:v>B.A. ASISTANT DIRECTOR</c:v>
                </c:pt>
                <c:pt idx="3">
                  <c:v>C. GENERAL MANAGER</c:v>
                </c:pt>
                <c:pt idx="4">
                  <c:v>D. MANAGER</c:v>
                </c:pt>
                <c:pt idx="5">
                  <c:v>D.A. MANAGER</c:v>
                </c:pt>
                <c:pt idx="6">
                  <c:v>E. ASS MANAGER</c:v>
                </c:pt>
                <c:pt idx="7">
                  <c:v>F. KEPALA BAGIAN</c:v>
                </c:pt>
                <c:pt idx="8">
                  <c:v>G. WAKIL KEPALA BAGIAN</c:v>
                </c:pt>
                <c:pt idx="9">
                  <c:v>H. STAF</c:v>
                </c:pt>
                <c:pt idx="10">
                  <c:v>H.K. STAF (K)</c:v>
                </c:pt>
                <c:pt idx="11">
                  <c:v>I. SECTION CHIEF</c:v>
                </c:pt>
                <c:pt idx="12">
                  <c:v>J. JUNIOR SECTION CHIEF</c:v>
                </c:pt>
                <c:pt idx="13">
                  <c:v>K. GROUP LEADER</c:v>
                </c:pt>
                <c:pt idx="14">
                  <c:v>L. JUNIOR GROUP LEADER</c:v>
                </c:pt>
                <c:pt idx="15">
                  <c:v>M. OPERATOR</c:v>
                </c:pt>
                <c:pt idx="16">
                  <c:v>M.K. OPERATOR (K)</c:v>
                </c:pt>
              </c:strCache>
            </c:strRef>
          </c:cat>
          <c:val>
            <c:numRef>
              <c:f>'Sheet1 (2)'!$J$2:$J$19</c:f>
              <c:numCache>
                <c:formatCode>General</c:formatCode>
                <c:ptCount val="17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11</c:v>
                </c:pt>
                <c:pt idx="5">
                  <c:v>2</c:v>
                </c:pt>
                <c:pt idx="6">
                  <c:v>8</c:v>
                </c:pt>
                <c:pt idx="7">
                  <c:v>22</c:v>
                </c:pt>
                <c:pt idx="8">
                  <c:v>13</c:v>
                </c:pt>
                <c:pt idx="9">
                  <c:v>32</c:v>
                </c:pt>
                <c:pt idx="10">
                  <c:v>7</c:v>
                </c:pt>
                <c:pt idx="11">
                  <c:v>8</c:v>
                </c:pt>
                <c:pt idx="12">
                  <c:v>23</c:v>
                </c:pt>
                <c:pt idx="13">
                  <c:v>20</c:v>
                </c:pt>
                <c:pt idx="14">
                  <c:v>56</c:v>
                </c:pt>
                <c:pt idx="15">
                  <c:v>247</c:v>
                </c:pt>
                <c:pt idx="16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C5-4597-A6C5-A5CB2BAD69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4934176"/>
        <c:axId val="724940296"/>
      </c:barChart>
      <c:catAx>
        <c:axId val="72493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940296"/>
        <c:crosses val="autoZero"/>
        <c:auto val="1"/>
        <c:lblAlgn val="ctr"/>
        <c:lblOffset val="100"/>
        <c:noMultiLvlLbl val="0"/>
      </c:catAx>
      <c:valAx>
        <c:axId val="7249402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934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>
                <a:solidFill>
                  <a:srgbClr val="002060"/>
                </a:solidFill>
              </a:rPr>
              <a:t>Data Karyawan dari Kategori Usia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'Sheet1 (2)'!$U$10</c:f>
              <c:strCache>
                <c:ptCount val="1"/>
                <c:pt idx="0">
                  <c:v>Jml Karyawan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D98-4064-A265-1E058A189E7C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D98-4064-A265-1E058A189E7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D98-4064-A265-1E058A189E7C}"/>
              </c:ext>
            </c:extLst>
          </c:dPt>
          <c:dPt>
            <c:idx val="3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D98-4064-A265-1E058A189E7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D98-4064-A265-1E058A189E7C}"/>
              </c:ext>
            </c:extLst>
          </c:dPt>
          <c:dLbls>
            <c:dLbl>
              <c:idx val="4"/>
              <c:layout>
                <c:manualLayout>
                  <c:x val="-4.4444444444444446E-2"/>
                  <c:y val="4.166666666666666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D98-4064-A265-1E058A189E7C}"/>
                </c:ext>
              </c:extLst>
            </c:dLbl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'Sheet1 (2)'!$T$11:$T$15</c:f>
              <c:strCache>
                <c:ptCount val="5"/>
                <c:pt idx="0">
                  <c:v>&lt; 20 Tahun</c:v>
                </c:pt>
                <c:pt idx="1">
                  <c:v>21 - 30 Tahun</c:v>
                </c:pt>
                <c:pt idx="2">
                  <c:v>31 - 40 tahun</c:v>
                </c:pt>
                <c:pt idx="3">
                  <c:v>41 - 50 Tahun</c:v>
                </c:pt>
                <c:pt idx="4">
                  <c:v>&gt; 50 Tahun</c:v>
                </c:pt>
              </c:strCache>
            </c:strRef>
          </c:cat>
          <c:val>
            <c:numRef>
              <c:f>'Sheet1 (2)'!$U$11:$U$15</c:f>
              <c:numCache>
                <c:formatCode>General</c:formatCode>
                <c:ptCount val="5"/>
                <c:pt idx="0">
                  <c:v>1</c:v>
                </c:pt>
                <c:pt idx="1">
                  <c:v>109</c:v>
                </c:pt>
                <c:pt idx="2">
                  <c:v>122</c:v>
                </c:pt>
                <c:pt idx="3">
                  <c:v>179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D98-4064-A265-1E058A189E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>
                <a:solidFill>
                  <a:srgbClr val="002060"/>
                </a:solidFill>
              </a:rPr>
              <a:t>MPP vs Actual </a:t>
            </a:r>
            <a:r>
              <a:rPr lang="en-US" sz="1400" b="1" dirty="0" err="1">
                <a:solidFill>
                  <a:srgbClr val="002060"/>
                </a:solidFill>
              </a:rPr>
              <a:t>Karyawan</a:t>
            </a:r>
            <a:endParaRPr lang="en-US" sz="1400" b="1" dirty="0">
              <a:solidFill>
                <a:srgbClr val="00206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Sheet5!$B$2</c:f>
              <c:strCache>
                <c:ptCount val="1"/>
                <c:pt idx="0">
                  <c:v>MPP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Sheet5!$A$3:$A$21</c:f>
              <c:strCache>
                <c:ptCount val="19"/>
                <c:pt idx="0">
                  <c:v>CORPORATE SECRETARY</c:v>
                </c:pt>
                <c:pt idx="1">
                  <c:v>CMS</c:v>
                </c:pt>
                <c:pt idx="2">
                  <c:v>FIACO</c:v>
                </c:pt>
                <c:pt idx="3">
                  <c:v>PURCHASING</c:v>
                </c:pt>
                <c:pt idx="4">
                  <c:v>IT</c:v>
                </c:pt>
                <c:pt idx="5">
                  <c:v>HC &amp; GA</c:v>
                </c:pt>
                <c:pt idx="6">
                  <c:v>MKT &amp; SYSDEV</c:v>
                </c:pt>
                <c:pt idx="7">
                  <c:v>GS &amp; NSB</c:v>
                </c:pt>
                <c:pt idx="8">
                  <c:v>SALES &amp; DISTRIBUTION</c:v>
                </c:pt>
                <c:pt idx="9">
                  <c:v>E-CATALOGUE</c:v>
                </c:pt>
                <c:pt idx="10">
                  <c:v>SALES &amp; MARKETING ADM</c:v>
                </c:pt>
                <c:pt idx="11">
                  <c:v>BUSDEV</c:v>
                </c:pt>
                <c:pt idx="12">
                  <c:v>R &amp; D</c:v>
                </c:pt>
                <c:pt idx="13">
                  <c:v>PRODUKSI</c:v>
                </c:pt>
                <c:pt idx="14">
                  <c:v>MSD &amp; ENG</c:v>
                </c:pt>
                <c:pt idx="15">
                  <c:v>SCM</c:v>
                </c:pt>
                <c:pt idx="16">
                  <c:v>QC</c:v>
                </c:pt>
                <c:pt idx="17">
                  <c:v>SUBSIDIARY ADMINISTRATION</c:v>
                </c:pt>
                <c:pt idx="18">
                  <c:v>SELURUH KARYAWAN</c:v>
                </c:pt>
              </c:strCache>
            </c:strRef>
          </c:cat>
          <c:val>
            <c:numRef>
              <c:f>Sheet5!$B$3:$B$21</c:f>
              <c:numCache>
                <c:formatCode>General</c:formatCode>
                <c:ptCount val="19"/>
                <c:pt idx="0">
                  <c:v>2</c:v>
                </c:pt>
                <c:pt idx="1">
                  <c:v>2</c:v>
                </c:pt>
                <c:pt idx="2">
                  <c:v>13</c:v>
                </c:pt>
                <c:pt idx="3">
                  <c:v>4</c:v>
                </c:pt>
                <c:pt idx="4">
                  <c:v>4</c:v>
                </c:pt>
                <c:pt idx="5">
                  <c:v>21</c:v>
                </c:pt>
                <c:pt idx="6">
                  <c:v>5</c:v>
                </c:pt>
                <c:pt idx="7">
                  <c:v>4</c:v>
                </c:pt>
                <c:pt idx="8">
                  <c:v>24</c:v>
                </c:pt>
                <c:pt idx="9">
                  <c:v>3</c:v>
                </c:pt>
                <c:pt idx="10">
                  <c:v>7</c:v>
                </c:pt>
                <c:pt idx="11">
                  <c:v>4</c:v>
                </c:pt>
                <c:pt idx="12">
                  <c:v>13</c:v>
                </c:pt>
                <c:pt idx="13">
                  <c:v>252</c:v>
                </c:pt>
                <c:pt idx="14">
                  <c:v>26</c:v>
                </c:pt>
                <c:pt idx="15">
                  <c:v>49</c:v>
                </c:pt>
                <c:pt idx="16">
                  <c:v>23</c:v>
                </c:pt>
                <c:pt idx="17">
                  <c:v>0</c:v>
                </c:pt>
                <c:pt idx="18">
                  <c:v>455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15-4FE7-B41D-015ECD9B4B26}"/>
            </c:ext>
          </c:extLst>
        </c:ser>
        <c:ser>
          <c:idx val="1"/>
          <c:order val="1"/>
          <c:tx>
            <c:strRef>
              <c:f>Sheet5!$C$2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Sheet5!$A$3:$A$21</c:f>
              <c:strCache>
                <c:ptCount val="19"/>
                <c:pt idx="0">
                  <c:v>CORPORATE SECRETARY</c:v>
                </c:pt>
                <c:pt idx="1">
                  <c:v>CMS</c:v>
                </c:pt>
                <c:pt idx="2">
                  <c:v>FIACO</c:v>
                </c:pt>
                <c:pt idx="3">
                  <c:v>PURCHASING</c:v>
                </c:pt>
                <c:pt idx="4">
                  <c:v>IT</c:v>
                </c:pt>
                <c:pt idx="5">
                  <c:v>HC &amp; GA</c:v>
                </c:pt>
                <c:pt idx="6">
                  <c:v>MKT &amp; SYSDEV</c:v>
                </c:pt>
                <c:pt idx="7">
                  <c:v>GS &amp; NSB</c:v>
                </c:pt>
                <c:pt idx="8">
                  <c:v>SALES &amp; DISTRIBUTION</c:v>
                </c:pt>
                <c:pt idx="9">
                  <c:v>E-CATALOGUE</c:v>
                </c:pt>
                <c:pt idx="10">
                  <c:v>SALES &amp; MARKETING ADM</c:v>
                </c:pt>
                <c:pt idx="11">
                  <c:v>BUSDEV</c:v>
                </c:pt>
                <c:pt idx="12">
                  <c:v>R &amp; D</c:v>
                </c:pt>
                <c:pt idx="13">
                  <c:v>PRODUKSI</c:v>
                </c:pt>
                <c:pt idx="14">
                  <c:v>MSD &amp; ENG</c:v>
                </c:pt>
                <c:pt idx="15">
                  <c:v>SCM</c:v>
                </c:pt>
                <c:pt idx="16">
                  <c:v>QC</c:v>
                </c:pt>
                <c:pt idx="17">
                  <c:v>SUBSIDIARY ADMINISTRATION</c:v>
                </c:pt>
                <c:pt idx="18">
                  <c:v>SELURUH KARYAWAN</c:v>
                </c:pt>
              </c:strCache>
            </c:strRef>
          </c:cat>
          <c:val>
            <c:numRef>
              <c:f>Sheet5!$C$3:$C$21</c:f>
              <c:numCache>
                <c:formatCode>General</c:formatCode>
                <c:ptCount val="19"/>
                <c:pt idx="0">
                  <c:v>2</c:v>
                </c:pt>
                <c:pt idx="1">
                  <c:v>2</c:v>
                </c:pt>
                <c:pt idx="2">
                  <c:v>14</c:v>
                </c:pt>
                <c:pt idx="3">
                  <c:v>4</c:v>
                </c:pt>
                <c:pt idx="4">
                  <c:v>4</c:v>
                </c:pt>
                <c:pt idx="5">
                  <c:v>21</c:v>
                </c:pt>
                <c:pt idx="6">
                  <c:v>5</c:v>
                </c:pt>
                <c:pt idx="7">
                  <c:v>3</c:v>
                </c:pt>
                <c:pt idx="8">
                  <c:v>24</c:v>
                </c:pt>
                <c:pt idx="9">
                  <c:v>3</c:v>
                </c:pt>
                <c:pt idx="10">
                  <c:v>7</c:v>
                </c:pt>
                <c:pt idx="11">
                  <c:v>4</c:v>
                </c:pt>
                <c:pt idx="12">
                  <c:v>13</c:v>
                </c:pt>
                <c:pt idx="13">
                  <c:v>253</c:v>
                </c:pt>
                <c:pt idx="14">
                  <c:v>26</c:v>
                </c:pt>
                <c:pt idx="15">
                  <c:v>49</c:v>
                </c:pt>
                <c:pt idx="16">
                  <c:v>23</c:v>
                </c:pt>
                <c:pt idx="17">
                  <c:v>1</c:v>
                </c:pt>
                <c:pt idx="18">
                  <c:v>458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15-4FE7-B41D-015ECD9B4B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37117880"/>
        <c:axId val="737118960"/>
      </c:barChart>
      <c:lineChart>
        <c:grouping val="standard"/>
        <c:varyColors val="0"/>
        <c:ser>
          <c:idx val="2"/>
          <c:order val="2"/>
          <c:tx>
            <c:strRef>
              <c:f>Sheet5!$D$2</c:f>
              <c:strCache>
                <c:ptCount val="1"/>
                <c:pt idx="0">
                  <c:v>Standard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Sheet5!$A$3:$A$21</c:f>
              <c:strCache>
                <c:ptCount val="19"/>
                <c:pt idx="0">
                  <c:v>CORPORATE SECRETARY</c:v>
                </c:pt>
                <c:pt idx="1">
                  <c:v>CMS</c:v>
                </c:pt>
                <c:pt idx="2">
                  <c:v>FIACO</c:v>
                </c:pt>
                <c:pt idx="3">
                  <c:v>PURCHASING</c:v>
                </c:pt>
                <c:pt idx="4">
                  <c:v>IT</c:v>
                </c:pt>
                <c:pt idx="5">
                  <c:v>HC &amp; GA</c:v>
                </c:pt>
                <c:pt idx="6">
                  <c:v>MKT &amp; SYSDEV</c:v>
                </c:pt>
                <c:pt idx="7">
                  <c:v>GS &amp; NSB</c:v>
                </c:pt>
                <c:pt idx="8">
                  <c:v>SALES &amp; DISTRIBUTION</c:v>
                </c:pt>
                <c:pt idx="9">
                  <c:v>E-CATALOGUE</c:v>
                </c:pt>
                <c:pt idx="10">
                  <c:v>SALES &amp; MARKETING ADM</c:v>
                </c:pt>
                <c:pt idx="11">
                  <c:v>BUSDEV</c:v>
                </c:pt>
                <c:pt idx="12">
                  <c:v>R &amp; D</c:v>
                </c:pt>
                <c:pt idx="13">
                  <c:v>PRODUKSI</c:v>
                </c:pt>
                <c:pt idx="14">
                  <c:v>MSD &amp; ENG</c:v>
                </c:pt>
                <c:pt idx="15">
                  <c:v>SCM</c:v>
                </c:pt>
                <c:pt idx="16">
                  <c:v>QC</c:v>
                </c:pt>
                <c:pt idx="17">
                  <c:v>SUBSIDIARY ADMINISTRATION</c:v>
                </c:pt>
                <c:pt idx="18">
                  <c:v>SELURUH KARYAWAN</c:v>
                </c:pt>
              </c:strCache>
            </c:strRef>
          </c:cat>
          <c:val>
            <c:numRef>
              <c:f>Sheet5!$D$3:$D$21</c:f>
              <c:numCache>
                <c:formatCode>0%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715-4FE7-B41D-015ECD9B4B26}"/>
            </c:ext>
          </c:extLst>
        </c:ser>
        <c:ser>
          <c:idx val="3"/>
          <c:order val="3"/>
          <c:tx>
            <c:strRef>
              <c:f>Sheet5!$E$2</c:f>
              <c:strCache>
                <c:ptCount val="1"/>
                <c:pt idx="0">
                  <c:v>Deviasi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Sheet5!$A$3:$A$21</c:f>
              <c:strCache>
                <c:ptCount val="19"/>
                <c:pt idx="0">
                  <c:v>CORPORATE SECRETARY</c:v>
                </c:pt>
                <c:pt idx="1">
                  <c:v>CMS</c:v>
                </c:pt>
                <c:pt idx="2">
                  <c:v>FIACO</c:v>
                </c:pt>
                <c:pt idx="3">
                  <c:v>PURCHASING</c:v>
                </c:pt>
                <c:pt idx="4">
                  <c:v>IT</c:v>
                </c:pt>
                <c:pt idx="5">
                  <c:v>HC &amp; GA</c:v>
                </c:pt>
                <c:pt idx="6">
                  <c:v>MKT &amp; SYSDEV</c:v>
                </c:pt>
                <c:pt idx="7">
                  <c:v>GS &amp; NSB</c:v>
                </c:pt>
                <c:pt idx="8">
                  <c:v>SALES &amp; DISTRIBUTION</c:v>
                </c:pt>
                <c:pt idx="9">
                  <c:v>E-CATALOGUE</c:v>
                </c:pt>
                <c:pt idx="10">
                  <c:v>SALES &amp; MARKETING ADM</c:v>
                </c:pt>
                <c:pt idx="11">
                  <c:v>BUSDEV</c:v>
                </c:pt>
                <c:pt idx="12">
                  <c:v>R &amp; D</c:v>
                </c:pt>
                <c:pt idx="13">
                  <c:v>PRODUKSI</c:v>
                </c:pt>
                <c:pt idx="14">
                  <c:v>MSD &amp; ENG</c:v>
                </c:pt>
                <c:pt idx="15">
                  <c:v>SCM</c:v>
                </c:pt>
                <c:pt idx="16">
                  <c:v>QC</c:v>
                </c:pt>
                <c:pt idx="17">
                  <c:v>SUBSIDIARY ADMINISTRATION</c:v>
                </c:pt>
                <c:pt idx="18">
                  <c:v>SELURUH KARYAWAN</c:v>
                </c:pt>
              </c:strCache>
            </c:strRef>
          </c:cat>
          <c:val>
            <c:numRef>
              <c:f>Sheet5!$E$3:$E$21</c:f>
              <c:numCache>
                <c:formatCode>0%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7.6923076923076927E-2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-0.25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1</c:v>
                </c:pt>
                <c:pt idx="18" formatCode="0.0%">
                  <c:v>6.5934065934065934E-3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715-4FE7-B41D-015ECD9B4B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37105280"/>
        <c:axId val="737106360"/>
      </c:lineChart>
      <c:catAx>
        <c:axId val="737117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7118960"/>
        <c:crosses val="autoZero"/>
        <c:auto val="1"/>
        <c:lblAlgn val="ctr"/>
        <c:lblOffset val="100"/>
        <c:noMultiLvlLbl val="0"/>
      </c:catAx>
      <c:valAx>
        <c:axId val="73711896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900"/>
                  <a:t>Jumlah</a:t>
                </a:r>
                <a:r>
                  <a:rPr lang="en-US" sz="900" baseline="0"/>
                  <a:t> Karyawan</a:t>
                </a:r>
                <a:endParaRPr lang="en-US" sz="90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7117880"/>
        <c:crosses val="autoZero"/>
        <c:crossBetween val="between"/>
      </c:valAx>
      <c:valAx>
        <c:axId val="737106360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7105280"/>
        <c:crosses val="max"/>
        <c:crossBetween val="between"/>
      </c:valAx>
      <c:catAx>
        <c:axId val="737105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3710636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[Pivot All Data Mesin (5 Juni 24).xlsx]pivot!PivotTable19</c:name>
    <c:fmtId val="7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>
                <a:solidFill>
                  <a:srgbClr val="002060"/>
                </a:solidFill>
              </a:rPr>
              <a:t>Total </a:t>
            </a:r>
            <a:r>
              <a:rPr lang="en-US" sz="1400" b="1" dirty="0" err="1">
                <a:solidFill>
                  <a:srgbClr val="002060"/>
                </a:solidFill>
              </a:rPr>
              <a:t>Peralatan</a:t>
            </a:r>
            <a:r>
              <a:rPr lang="en-US" sz="1400" b="1" baseline="0" dirty="0">
                <a:solidFill>
                  <a:srgbClr val="002060"/>
                </a:solidFill>
              </a:rPr>
              <a:t> dan </a:t>
            </a:r>
            <a:r>
              <a:rPr lang="en-US" sz="1400" b="1" baseline="0" dirty="0" err="1">
                <a:solidFill>
                  <a:srgbClr val="002060"/>
                </a:solidFill>
              </a:rPr>
              <a:t>Mesin</a:t>
            </a:r>
            <a:endParaRPr lang="en-US" sz="1400" b="1" dirty="0">
              <a:solidFill>
                <a:srgbClr val="00206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rgbClr val="002060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rgbClr val="00B0F0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>
              <a:lumMod val="20000"/>
              <a:lumOff val="80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rgbClr val="002060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>
              <a:lumMod val="20000"/>
              <a:lumOff val="80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rgbClr val="002060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>
              <a:lumMod val="20000"/>
              <a:lumOff val="80000"/>
            </a:schemeClr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pivot!$B$19:$B$20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F1E-4F22-9665-408196B4785C}"/>
              </c:ext>
            </c:extLst>
          </c:dPt>
          <c:dPt>
            <c:idx val="1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F1E-4F22-9665-408196B4785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F1E-4F22-9665-408196B4785C}"/>
              </c:ext>
            </c:extLst>
          </c:dPt>
          <c:dLbls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pivot!$A$21:$A$23</c:f>
              <c:strCache>
                <c:ptCount val="2"/>
                <c:pt idx="0">
                  <c:v>Aktif</c:v>
                </c:pt>
                <c:pt idx="1">
                  <c:v>Tdk Aktif</c:v>
                </c:pt>
              </c:strCache>
            </c:strRef>
          </c:cat>
          <c:val>
            <c:numRef>
              <c:f>pivot!$B$21:$B$23</c:f>
              <c:numCache>
                <c:formatCode>General</c:formatCode>
                <c:ptCount val="2"/>
                <c:pt idx="0">
                  <c:v>441</c:v>
                </c:pt>
                <c:pt idx="1">
                  <c:v>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F1E-4F22-9665-408196B478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 err="1">
                <a:solidFill>
                  <a:srgbClr val="002060"/>
                </a:solidFill>
              </a:rPr>
              <a:t>Ketepatan</a:t>
            </a:r>
            <a:r>
              <a:rPr lang="en-US" sz="1400" b="1" baseline="0" dirty="0">
                <a:solidFill>
                  <a:srgbClr val="002060"/>
                </a:solidFill>
              </a:rPr>
              <a:t> Waktu </a:t>
            </a:r>
            <a:r>
              <a:rPr lang="en-US" sz="1400" b="1" baseline="0" dirty="0" err="1">
                <a:solidFill>
                  <a:srgbClr val="002060"/>
                </a:solidFill>
              </a:rPr>
              <a:t>Pengiriman</a:t>
            </a:r>
            <a:r>
              <a:rPr lang="en-US" sz="1400" b="1" baseline="0" dirty="0">
                <a:solidFill>
                  <a:srgbClr val="002060"/>
                </a:solidFill>
              </a:rPr>
              <a:t> BSC</a:t>
            </a:r>
            <a:endParaRPr lang="en-US" sz="1400" b="1" dirty="0">
              <a:solidFill>
                <a:srgbClr val="00206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Monitoring!$R$6</c:f>
              <c:strCache>
                <c:ptCount val="1"/>
                <c:pt idx="0">
                  <c:v>Jumlah</c:v>
                </c:pt>
              </c:strCache>
            </c:strRef>
          </c:tx>
          <c:dPt>
            <c:idx val="0"/>
            <c:bubble3D val="0"/>
            <c:explosion val="7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53F-432A-A5BE-C29DC1D3C564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53F-432A-A5BE-C29DC1D3C56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53F-432A-A5BE-C29DC1D3C564}"/>
              </c:ext>
            </c:extLst>
          </c:dPt>
          <c:dLbls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Monitoring!$Q$7:$Q$9</c:f>
              <c:strCache>
                <c:ptCount val="3"/>
                <c:pt idx="0">
                  <c:v>Tepat Waktu</c:v>
                </c:pt>
                <c:pt idx="1">
                  <c:v>Submit Setelah Tanggal 15</c:v>
                </c:pt>
                <c:pt idx="2">
                  <c:v>Belum Submit</c:v>
                </c:pt>
              </c:strCache>
            </c:strRef>
          </c:cat>
          <c:val>
            <c:numRef>
              <c:f>Monitoring!$R$7:$R$9</c:f>
              <c:numCache>
                <c:formatCode>General</c:formatCode>
                <c:ptCount val="3"/>
                <c:pt idx="0">
                  <c:v>14</c:v>
                </c:pt>
                <c:pt idx="1">
                  <c:v>64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53F-432A-A5BE-C29DC1D3C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>
                <a:solidFill>
                  <a:srgbClr val="002060"/>
                </a:solidFill>
              </a:rPr>
              <a:t>Sales Revenue Compare</a:t>
            </a:r>
            <a:r>
              <a:rPr lang="en-US" sz="1400" b="1" baseline="0" dirty="0">
                <a:solidFill>
                  <a:srgbClr val="002060"/>
                </a:solidFill>
              </a:rPr>
              <a:t> Budget vs Actual</a:t>
            </a:r>
            <a:endParaRPr lang="en-US" sz="1400" b="1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1400" b="1" dirty="0">
                <a:solidFill>
                  <a:srgbClr val="002060"/>
                </a:solidFill>
              </a:rPr>
              <a:t>Jan-Mei</a:t>
            </a:r>
            <a:r>
              <a:rPr lang="en-US" sz="1400" b="1" baseline="0" dirty="0">
                <a:solidFill>
                  <a:srgbClr val="002060"/>
                </a:solidFill>
              </a:rPr>
              <a:t> 24</a:t>
            </a:r>
            <a:endParaRPr lang="en-US" sz="1400" b="1" dirty="0">
              <a:solidFill>
                <a:srgbClr val="00206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'Sales &amp; INV'!$P$13</c:f>
              <c:strCache>
                <c:ptCount val="1"/>
                <c:pt idx="0">
                  <c:v>Budget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'Sales &amp; INV'!$Q$12:$V$12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YTD</c:v>
                </c:pt>
              </c:strCache>
            </c:strRef>
          </c:cat>
          <c:val>
            <c:numRef>
              <c:f>'Sales &amp; INV'!$Q$13:$V$13</c:f>
              <c:numCache>
                <c:formatCode>_(* #,##0_);_(* \(#,##0\);_(* "-"??_);_(@_)</c:formatCode>
                <c:ptCount val="6"/>
                <c:pt idx="0">
                  <c:v>26484.700455639639</c:v>
                </c:pt>
                <c:pt idx="1">
                  <c:v>25835.94994123423</c:v>
                </c:pt>
                <c:pt idx="2">
                  <c:v>25538.86527442342</c:v>
                </c:pt>
                <c:pt idx="3">
                  <c:v>21137.034783252253</c:v>
                </c:pt>
                <c:pt idx="4">
                  <c:v>27923.267309081079</c:v>
                </c:pt>
                <c:pt idx="5">
                  <c:v>126919.81776363062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D2-44AE-995A-FF768437222E}"/>
            </c:ext>
          </c:extLst>
        </c:ser>
        <c:ser>
          <c:idx val="1"/>
          <c:order val="1"/>
          <c:tx>
            <c:strRef>
              <c:f>'Sales &amp; INV'!$P$14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'Sales &amp; INV'!$Q$12:$V$12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YTD</c:v>
                </c:pt>
              </c:strCache>
            </c:strRef>
          </c:cat>
          <c:val>
            <c:numRef>
              <c:f>'Sales &amp; INV'!$Q$14:$V$14</c:f>
              <c:numCache>
                <c:formatCode>_(* #,##0_);_(* \(#,##0\);_(* "-"??_);_(@_)</c:formatCode>
                <c:ptCount val="6"/>
                <c:pt idx="0">
                  <c:v>25308.978539000003</c:v>
                </c:pt>
                <c:pt idx="1">
                  <c:v>25784.852425999998</c:v>
                </c:pt>
                <c:pt idx="2">
                  <c:v>18104.708033999999</c:v>
                </c:pt>
                <c:pt idx="3">
                  <c:v>16410.423638</c:v>
                </c:pt>
                <c:pt idx="4">
                  <c:v>20299.306898999996</c:v>
                </c:pt>
                <c:pt idx="5">
                  <c:v>105908.26953599998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D2-44AE-995A-FF76843722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1391800"/>
        <c:axId val="671391080"/>
      </c:barChart>
      <c:lineChart>
        <c:grouping val="standard"/>
        <c:varyColors val="0"/>
        <c:ser>
          <c:idx val="2"/>
          <c:order val="2"/>
          <c:tx>
            <c:strRef>
              <c:f>'Sales &amp; INV'!$P$15</c:f>
              <c:strCache>
                <c:ptCount val="1"/>
                <c:pt idx="0">
                  <c:v>Pencapaian MTD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'Sales &amp; INV'!$Q$12:$V$12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YTD</c:v>
                </c:pt>
              </c:strCache>
            </c:strRef>
          </c:cat>
          <c:val>
            <c:numRef>
              <c:f>'Sales &amp; INV'!$Q$15:$V$15</c:f>
              <c:numCache>
                <c:formatCode>0%</c:formatCode>
                <c:ptCount val="6"/>
                <c:pt idx="0">
                  <c:v>0.95560750560086938</c:v>
                </c:pt>
                <c:pt idx="1">
                  <c:v>0.99802223199261275</c:v>
                </c:pt>
                <c:pt idx="2">
                  <c:v>0.70890808340382461</c:v>
                </c:pt>
                <c:pt idx="3">
                  <c:v>0.77638248724474157</c:v>
                </c:pt>
                <c:pt idx="4">
                  <c:v>0.72696746674764479</c:v>
                </c:pt>
                <c:pt idx="5">
                  <c:v>0.83445021748485693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8D2-44AE-995A-FF768437222E}"/>
            </c:ext>
          </c:extLst>
        </c:ser>
        <c:ser>
          <c:idx val="3"/>
          <c:order val="3"/>
          <c:tx>
            <c:strRef>
              <c:f>'Sales &amp; INV'!$P$16</c:f>
              <c:strCache>
                <c:ptCount val="1"/>
                <c:pt idx="0">
                  <c:v>Pencapaian YTD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'Sales &amp; INV'!$Q$12:$V$12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YTD</c:v>
                </c:pt>
              </c:strCache>
            </c:strRef>
          </c:cat>
          <c:val>
            <c:numRef>
              <c:f>'Sales &amp; INV'!$Q$16:$V$16</c:f>
              <c:numCache>
                <c:formatCode>0%</c:formatCode>
                <c:ptCount val="6"/>
                <c:pt idx="0">
                  <c:v>0.95560750560086938</c:v>
                </c:pt>
                <c:pt idx="1">
                  <c:v>0.9765519078496171</c:v>
                </c:pt>
                <c:pt idx="2">
                  <c:v>0.88876148794886289</c:v>
                </c:pt>
                <c:pt idx="3">
                  <c:v>0.86476712818699719</c:v>
                </c:pt>
                <c:pt idx="4">
                  <c:v>0.83445021748485693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8D2-44AE-995A-FF76843722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1393240"/>
        <c:axId val="671392880"/>
      </c:lineChart>
      <c:catAx>
        <c:axId val="671391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1391080"/>
        <c:crosses val="autoZero"/>
        <c:auto val="1"/>
        <c:lblAlgn val="ctr"/>
        <c:lblOffset val="100"/>
        <c:noMultiLvlLbl val="0"/>
      </c:catAx>
      <c:valAx>
        <c:axId val="67139108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K Rupiah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1391800"/>
        <c:crosses val="autoZero"/>
        <c:crossBetween val="between"/>
      </c:valAx>
      <c:valAx>
        <c:axId val="671392880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1393240"/>
        <c:crosses val="max"/>
        <c:crossBetween val="between"/>
      </c:valAx>
      <c:catAx>
        <c:axId val="6713932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7139288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rgbClr val="002060"/>
                </a:solidFill>
              </a:rPr>
              <a:t>Total Inventory</a:t>
            </a:r>
            <a:r>
              <a:rPr lang="en-US" b="1" baseline="0" dirty="0">
                <a:solidFill>
                  <a:srgbClr val="002060"/>
                </a:solidFill>
              </a:rPr>
              <a:t> FG &amp; FG-UM</a:t>
            </a:r>
            <a:endParaRPr lang="en-US" b="1" dirty="0">
              <a:solidFill>
                <a:srgbClr val="00206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'Sales &amp; INV'!$P$33</c:f>
              <c:strCache>
                <c:ptCount val="1"/>
                <c:pt idx="0">
                  <c:v>Moving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'Sales &amp; INV'!$Q$31:$U$31</c:f>
              <c:strCache>
                <c:ptCount val="5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</c:strCache>
            </c:strRef>
          </c:cat>
          <c:val>
            <c:numRef>
              <c:f>'Sales &amp; INV'!$Q$33:$U$33</c:f>
              <c:numCache>
                <c:formatCode>_(* #,##0_);_(* \(#,##0\);_(* "-"??_);_(@_)</c:formatCode>
                <c:ptCount val="5"/>
                <c:pt idx="0">
                  <c:v>23911.129296999999</c:v>
                </c:pt>
                <c:pt idx="1">
                  <c:v>22396.081445</c:v>
                </c:pt>
                <c:pt idx="2">
                  <c:v>24488.631556</c:v>
                </c:pt>
                <c:pt idx="3">
                  <c:v>25474.569861</c:v>
                </c:pt>
                <c:pt idx="4">
                  <c:v>26447.2762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25-4C45-9B8F-FA14D375CDDC}"/>
            </c:ext>
          </c:extLst>
        </c:ser>
        <c:ser>
          <c:idx val="2"/>
          <c:order val="2"/>
          <c:tx>
            <c:strRef>
              <c:f>'Sales &amp; INV'!$P$34</c:f>
              <c:strCache>
                <c:ptCount val="1"/>
                <c:pt idx="0">
                  <c:v>Slow Moving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'Sales &amp; INV'!$Q$31:$U$31</c:f>
              <c:strCache>
                <c:ptCount val="5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</c:strCache>
            </c:strRef>
          </c:cat>
          <c:val>
            <c:numRef>
              <c:f>'Sales &amp; INV'!$Q$34:$U$34</c:f>
              <c:numCache>
                <c:formatCode>_(* #,##0_);_(* \(#,##0\);_(* "-"??_);_(@_)</c:formatCode>
                <c:ptCount val="5"/>
                <c:pt idx="0">
                  <c:v>5536.5676549999998</c:v>
                </c:pt>
                <c:pt idx="1">
                  <c:v>5392.3737579999997</c:v>
                </c:pt>
                <c:pt idx="2">
                  <c:v>5343.4191380000002</c:v>
                </c:pt>
                <c:pt idx="3">
                  <c:v>5414.2382969999999</c:v>
                </c:pt>
                <c:pt idx="4">
                  <c:v>5677.5833220000004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25-4C45-9B8F-FA14D375CDDC}"/>
            </c:ext>
          </c:extLst>
        </c:ser>
        <c:ser>
          <c:idx val="3"/>
          <c:order val="3"/>
          <c:tx>
            <c:strRef>
              <c:f>'Sales &amp; INV'!$P$35</c:f>
              <c:strCache>
                <c:ptCount val="1"/>
                <c:pt idx="0">
                  <c:v>Un Moving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'Sales &amp; INV'!$Q$31:$U$31</c:f>
              <c:strCache>
                <c:ptCount val="5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</c:strCache>
            </c:strRef>
          </c:cat>
          <c:val>
            <c:numRef>
              <c:f>'Sales &amp; INV'!$Q$35:$U$35</c:f>
              <c:numCache>
                <c:formatCode>_(* #,##0_);_(* \(#,##0\);_(* "-"??_);_(@_)</c:formatCode>
                <c:ptCount val="5"/>
                <c:pt idx="0">
                  <c:v>2282.3301750000001</c:v>
                </c:pt>
                <c:pt idx="1">
                  <c:v>1742.462033</c:v>
                </c:pt>
                <c:pt idx="2">
                  <c:v>1711.3085249999999</c:v>
                </c:pt>
                <c:pt idx="3">
                  <c:v>1705.099189</c:v>
                </c:pt>
                <c:pt idx="4">
                  <c:v>1454.064431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125-4C45-9B8F-FA14D375CD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57517112"/>
        <c:axId val="557524312"/>
      </c:barChart>
      <c:lineChart>
        <c:grouping val="standard"/>
        <c:varyColors val="0"/>
        <c:ser>
          <c:idx val="4"/>
          <c:order val="4"/>
          <c:tx>
            <c:strRef>
              <c:f>'Sales &amp; INV'!$P$36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'Sales &amp; INV'!$Q$31:$U$31</c:f>
              <c:strCache>
                <c:ptCount val="5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</c:strCache>
            </c:strRef>
          </c:cat>
          <c:val>
            <c:numRef>
              <c:f>'Sales &amp; INV'!$Q$36:$U$36</c:f>
              <c:numCache>
                <c:formatCode>_(* #,##0_);_(* \(#,##0\);_(* "-"??_);_(@_)</c:formatCode>
                <c:ptCount val="5"/>
                <c:pt idx="0">
                  <c:v>31730.027126999998</c:v>
                </c:pt>
                <c:pt idx="1">
                  <c:v>29530.917235999998</c:v>
                </c:pt>
                <c:pt idx="2">
                  <c:v>31543.359219000002</c:v>
                </c:pt>
                <c:pt idx="3">
                  <c:v>32593.907347</c:v>
                </c:pt>
                <c:pt idx="4">
                  <c:v>33578.923952999998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125-4C45-9B8F-FA14D375CD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7517112"/>
        <c:axId val="557524312"/>
      </c:lineChart>
      <c:lineChart>
        <c:grouping val="standard"/>
        <c:varyColors val="0"/>
        <c:ser>
          <c:idx val="0"/>
          <c:order val="0"/>
          <c:tx>
            <c:strRef>
              <c:f>'Sales &amp; INV'!$P$32</c:f>
              <c:strCache>
                <c:ptCount val="1"/>
                <c:pt idx="0">
                  <c:v>KPI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125-4C45-9B8F-FA14D375CDDC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125-4C45-9B8F-FA14D375CDDC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125-4C45-9B8F-FA14D375CDD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125-4C45-9B8F-FA14D375CDDC}"/>
                </c:ext>
              </c:extLst>
            </c:dLbl>
            <c:spPr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'Sales &amp; INV'!$Q$31:$U$31</c:f>
              <c:strCache>
                <c:ptCount val="5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</c:strCache>
            </c:strRef>
          </c:cat>
          <c:val>
            <c:numRef>
              <c:f>'Sales &amp; INV'!$Q$32:$U$32</c:f>
              <c:numCache>
                <c:formatCode>_(* #,##0_);_(* \(#,##0\);_(* "-"??_);_(@_)</c:formatCode>
                <c:ptCount val="5"/>
                <c:pt idx="0">
                  <c:v>23000</c:v>
                </c:pt>
                <c:pt idx="1">
                  <c:v>23000</c:v>
                </c:pt>
                <c:pt idx="2">
                  <c:v>23000</c:v>
                </c:pt>
                <c:pt idx="3">
                  <c:v>23000</c:v>
                </c:pt>
                <c:pt idx="4">
                  <c:v>23000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E125-4C45-9B8F-FA14D375CD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63866568"/>
        <c:axId val="563865848"/>
      </c:lineChart>
      <c:catAx>
        <c:axId val="557517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7524312"/>
        <c:crosses val="autoZero"/>
        <c:auto val="1"/>
        <c:lblAlgn val="ctr"/>
        <c:lblOffset val="100"/>
        <c:noMultiLvlLbl val="0"/>
      </c:catAx>
      <c:valAx>
        <c:axId val="557524312"/>
        <c:scaling>
          <c:orientation val="minMax"/>
          <c:max val="35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K</a:t>
                </a:r>
                <a:r>
                  <a:rPr lang="en-US" baseline="0"/>
                  <a:t> Rupiah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7517112"/>
        <c:crosses val="autoZero"/>
        <c:crossBetween val="between"/>
      </c:valAx>
      <c:valAx>
        <c:axId val="563865848"/>
        <c:scaling>
          <c:orientation val="minMax"/>
          <c:max val="35000"/>
        </c:scaling>
        <c:delete val="0"/>
        <c:axPos val="r"/>
        <c:numFmt formatCode="_(* #,##0_);_(* \(#,##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3866568"/>
        <c:crosses val="max"/>
        <c:crossBetween val="between"/>
      </c:valAx>
      <c:catAx>
        <c:axId val="5638665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63865848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 dirty="0">
                <a:solidFill>
                  <a:srgbClr val="002060"/>
                </a:solidFill>
              </a:rPr>
              <a:t>Total Inventory FG B2C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'Sales &amp; INV'!$P$41</c:f>
              <c:strCache>
                <c:ptCount val="1"/>
                <c:pt idx="0">
                  <c:v>Moving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'Sales &amp; INV'!$Q$39:$U$39</c:f>
              <c:strCache>
                <c:ptCount val="5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</c:strCache>
            </c:strRef>
          </c:cat>
          <c:val>
            <c:numRef>
              <c:f>'Sales &amp; INV'!$Q$41:$U$41</c:f>
              <c:numCache>
                <c:formatCode>_(* #,##0_);_(* \(#,##0\);_(* "-"_);_(@_)</c:formatCode>
                <c:ptCount val="5"/>
                <c:pt idx="0">
                  <c:v>498.36940900000002</c:v>
                </c:pt>
                <c:pt idx="1">
                  <c:v>534.08050800000001</c:v>
                </c:pt>
                <c:pt idx="2" formatCode="_-* #,##0_-;\-* #,##0_-;_-* &quot;-&quot;_-;_-@_-">
                  <c:v>522.13464499999998</c:v>
                </c:pt>
                <c:pt idx="3">
                  <c:v>541.52793599999995</c:v>
                </c:pt>
                <c:pt idx="4">
                  <c:v>613.30571799999996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E4-490F-A750-B48EB343596D}"/>
            </c:ext>
          </c:extLst>
        </c:ser>
        <c:ser>
          <c:idx val="2"/>
          <c:order val="2"/>
          <c:tx>
            <c:strRef>
              <c:f>'Sales &amp; INV'!$P$42</c:f>
              <c:strCache>
                <c:ptCount val="1"/>
                <c:pt idx="0">
                  <c:v>Slow Moving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'Sales &amp; INV'!$Q$39:$U$39</c:f>
              <c:strCache>
                <c:ptCount val="5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</c:strCache>
            </c:strRef>
          </c:cat>
          <c:val>
            <c:numRef>
              <c:f>'Sales &amp; INV'!$Q$42:$U$42</c:f>
              <c:numCache>
                <c:formatCode>_(* #,##0_);_(* \(#,##0\);_(* "-"_);_(@_)</c:formatCode>
                <c:ptCount val="5"/>
                <c:pt idx="0">
                  <c:v>111.17508599999999</c:v>
                </c:pt>
                <c:pt idx="1">
                  <c:v>100.16513399999999</c:v>
                </c:pt>
                <c:pt idx="2" formatCode="_-* #,##0_-;\-* #,##0_-;_-* &quot;-&quot;_-;_-@_-">
                  <c:v>97.994692999999998</c:v>
                </c:pt>
                <c:pt idx="3">
                  <c:v>97.641469000000001</c:v>
                </c:pt>
                <c:pt idx="4">
                  <c:v>90.636003000000002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E4-490F-A750-B48EB343596D}"/>
            </c:ext>
          </c:extLst>
        </c:ser>
        <c:ser>
          <c:idx val="3"/>
          <c:order val="3"/>
          <c:tx>
            <c:strRef>
              <c:f>'Sales &amp; INV'!$P$43</c:f>
              <c:strCache>
                <c:ptCount val="1"/>
                <c:pt idx="0">
                  <c:v>Un Moving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'Sales &amp; INV'!$Q$39:$U$39</c:f>
              <c:strCache>
                <c:ptCount val="5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</c:strCache>
            </c:strRef>
          </c:cat>
          <c:val>
            <c:numRef>
              <c:f>'Sales &amp; INV'!$Q$43:$U$43</c:f>
              <c:numCache>
                <c:formatCode>General</c:formatCode>
                <c:ptCount val="5"/>
                <c:pt idx="0" formatCode="_(* #,##0_);_(* \(#,##0\);_(* &quot;-&quot;??_);_(@_)">
                  <c:v>0</c:v>
                </c:pt>
                <c:pt idx="3" formatCode="_(* #,##0_);_(* \(#,##0\);_(* &quot;-&quot;??_);_(@_)">
                  <c:v>0</c:v>
                </c:pt>
                <c:pt idx="4" formatCode="_(* #,##0_);_(* \(#,##0\);_(* &quot;-&quot;??_);_(@_)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E4-490F-A750-B48EB34359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57517112"/>
        <c:axId val="557524312"/>
      </c:barChart>
      <c:lineChart>
        <c:grouping val="standard"/>
        <c:varyColors val="0"/>
        <c:ser>
          <c:idx val="4"/>
          <c:order val="4"/>
          <c:tx>
            <c:strRef>
              <c:f>'Sales &amp; INV'!$P$44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rgbClr val="4472C4">
                  <a:lumMod val="20000"/>
                  <a:lumOff val="80000"/>
                </a:srgb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'Sales &amp; INV'!$Q$39:$U$39</c:f>
              <c:strCache>
                <c:ptCount val="5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</c:strCache>
            </c:strRef>
          </c:cat>
          <c:val>
            <c:numRef>
              <c:f>'Sales &amp; INV'!$Q$44:$U$44</c:f>
              <c:numCache>
                <c:formatCode>_(* #,##0_);_(* \(#,##0\);_(* "-"??_);_(@_)</c:formatCode>
                <c:ptCount val="5"/>
                <c:pt idx="0">
                  <c:v>609.54449499999998</c:v>
                </c:pt>
                <c:pt idx="1">
                  <c:v>634.24564199999998</c:v>
                </c:pt>
                <c:pt idx="2">
                  <c:v>620.12933799999996</c:v>
                </c:pt>
                <c:pt idx="3">
                  <c:v>639.16940499999998</c:v>
                </c:pt>
                <c:pt idx="4">
                  <c:v>703.94172099999992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0E4-490F-A750-B48EB34359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7517112"/>
        <c:axId val="557524312"/>
      </c:lineChart>
      <c:lineChart>
        <c:grouping val="standard"/>
        <c:varyColors val="0"/>
        <c:ser>
          <c:idx val="0"/>
          <c:order val="0"/>
          <c:tx>
            <c:strRef>
              <c:f>'Sales &amp; INV'!$P$40</c:f>
              <c:strCache>
                <c:ptCount val="1"/>
                <c:pt idx="0">
                  <c:v>KPI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0E4-490F-A750-B48EB343596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E4-490F-A750-B48EB343596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0E4-490F-A750-B48EB343596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E4-490F-A750-B48EB343596D}"/>
                </c:ext>
              </c:extLst>
            </c:dLbl>
            <c:dLbl>
              <c:idx val="4"/>
              <c:layout>
                <c:manualLayout>
                  <c:x val="-1.388888888888787E-3"/>
                  <c:y val="-2.5720164609053499E-2"/>
                </c:manualLayout>
              </c:layout>
              <c:spPr>
                <a:solidFill>
                  <a:srgbClr val="ED7D31">
                    <a:lumMod val="20000"/>
                    <a:lumOff val="80000"/>
                  </a:srgb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0E4-490F-A750-B48EB343596D}"/>
                </c:ext>
              </c:extLst>
            </c:dLbl>
            <c:spPr>
              <a:solidFill>
                <a:srgbClr val="FF00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'Sales &amp; INV'!$Q$39:$U$39</c:f>
              <c:strCache>
                <c:ptCount val="5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</c:strCache>
            </c:strRef>
          </c:cat>
          <c:val>
            <c:numRef>
              <c:f>'Sales &amp; INV'!$Q$40:$U$40</c:f>
              <c:numCache>
                <c:formatCode>_(* #,##0_);_(* \(#,##0\);_(* "-"??_);_(@_)</c:formatCode>
                <c:ptCount val="5"/>
                <c:pt idx="0">
                  <c:v>4000</c:v>
                </c:pt>
                <c:pt idx="1">
                  <c:v>4000</c:v>
                </c:pt>
                <c:pt idx="2">
                  <c:v>4000</c:v>
                </c:pt>
                <c:pt idx="3">
                  <c:v>4000</c:v>
                </c:pt>
                <c:pt idx="4">
                  <c:v>4000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90E4-490F-A750-B48EB34359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63866568"/>
        <c:axId val="563865848"/>
      </c:lineChart>
      <c:catAx>
        <c:axId val="557517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7524312"/>
        <c:crosses val="autoZero"/>
        <c:auto val="1"/>
        <c:lblAlgn val="ctr"/>
        <c:lblOffset val="100"/>
        <c:noMultiLvlLbl val="0"/>
      </c:catAx>
      <c:valAx>
        <c:axId val="557524312"/>
        <c:scaling>
          <c:orientation val="minMax"/>
          <c:max val="45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K</a:t>
                </a:r>
                <a:r>
                  <a:rPr lang="en-US" baseline="0"/>
                  <a:t> Rupiah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7517112"/>
        <c:crosses val="autoZero"/>
        <c:crossBetween val="between"/>
      </c:valAx>
      <c:valAx>
        <c:axId val="563865848"/>
        <c:scaling>
          <c:orientation val="minMax"/>
        </c:scaling>
        <c:delete val="0"/>
        <c:axPos val="r"/>
        <c:numFmt formatCode="_(* #,##0_);_(* \(#,##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3866568"/>
        <c:crosses val="max"/>
        <c:crossBetween val="between"/>
      </c:valAx>
      <c:catAx>
        <c:axId val="5638665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63865848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rgbClr val="002060"/>
                </a:solidFill>
              </a:rPr>
              <a:t>10</a:t>
            </a:r>
            <a:r>
              <a:rPr lang="en-US" b="1" baseline="0">
                <a:solidFill>
                  <a:srgbClr val="002060"/>
                </a:solidFill>
              </a:rPr>
              <a:t> Produk Kategori Moving Value </a:t>
            </a:r>
            <a:r>
              <a:rPr lang="en-US" b="1">
                <a:solidFill>
                  <a:srgbClr val="002060"/>
                </a:solidFill>
              </a:rPr>
              <a:t>Terbesar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REKAP!$D$1</c:f>
              <c:strCache>
                <c:ptCount val="1"/>
                <c:pt idx="0">
                  <c:v> QTY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REKAP!$C$2:$C$12</c:f>
              <c:strCache>
                <c:ptCount val="11"/>
                <c:pt idx="0">
                  <c:v> ZAO </c:v>
                </c:pt>
                <c:pt idx="1">
                  <c:v> CAESAR </c:v>
                </c:pt>
                <c:pt idx="2">
                  <c:v> KUMI </c:v>
                </c:pt>
                <c:pt idx="3">
                  <c:v> YAMATO </c:v>
                </c:pt>
                <c:pt idx="4">
                  <c:v> ROLAND </c:v>
                </c:pt>
                <c:pt idx="5">
                  <c:v> CHIBA </c:v>
                </c:pt>
                <c:pt idx="6">
                  <c:v> MANABU </c:v>
                </c:pt>
                <c:pt idx="7">
                  <c:v> KEIKO </c:v>
                </c:pt>
                <c:pt idx="8">
                  <c:v> COSMO </c:v>
                </c:pt>
                <c:pt idx="9">
                  <c:v> AYUMI </c:v>
                </c:pt>
                <c:pt idx="10">
                  <c:v> TOTAL </c:v>
                </c:pt>
              </c:strCache>
            </c:strRef>
          </c:cat>
          <c:val>
            <c:numRef>
              <c:f>REKAP!$D$2:$D$12</c:f>
              <c:numCache>
                <c:formatCode>_(* #,##0_);_(* \(#,##0\);_(* "-"??_);_(@_)</c:formatCode>
                <c:ptCount val="11"/>
                <c:pt idx="0">
                  <c:v>14906</c:v>
                </c:pt>
                <c:pt idx="1">
                  <c:v>12918</c:v>
                </c:pt>
                <c:pt idx="2">
                  <c:v>1697</c:v>
                </c:pt>
                <c:pt idx="3">
                  <c:v>7537</c:v>
                </c:pt>
                <c:pt idx="4">
                  <c:v>2740</c:v>
                </c:pt>
                <c:pt idx="5">
                  <c:v>416</c:v>
                </c:pt>
                <c:pt idx="6">
                  <c:v>3297</c:v>
                </c:pt>
                <c:pt idx="7">
                  <c:v>2295</c:v>
                </c:pt>
                <c:pt idx="8">
                  <c:v>3834</c:v>
                </c:pt>
                <c:pt idx="9">
                  <c:v>3560</c:v>
                </c:pt>
                <c:pt idx="10">
                  <c:v>53200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B7-4E0D-B942-511539D3623D}"/>
            </c:ext>
          </c:extLst>
        </c:ser>
        <c:ser>
          <c:idx val="1"/>
          <c:order val="1"/>
          <c:tx>
            <c:strRef>
              <c:f>REKAP!$E$1</c:f>
              <c:strCache>
                <c:ptCount val="1"/>
                <c:pt idx="0">
                  <c:v> VALUE 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REKAP!$C$2:$C$12</c:f>
              <c:strCache>
                <c:ptCount val="11"/>
                <c:pt idx="0">
                  <c:v> ZAO </c:v>
                </c:pt>
                <c:pt idx="1">
                  <c:v> CAESAR </c:v>
                </c:pt>
                <c:pt idx="2">
                  <c:v> KUMI </c:v>
                </c:pt>
                <c:pt idx="3">
                  <c:v> YAMATO </c:v>
                </c:pt>
                <c:pt idx="4">
                  <c:v> ROLAND </c:v>
                </c:pt>
                <c:pt idx="5">
                  <c:v> CHIBA </c:v>
                </c:pt>
                <c:pt idx="6">
                  <c:v> MANABU </c:v>
                </c:pt>
                <c:pt idx="7">
                  <c:v> KEIKO </c:v>
                </c:pt>
                <c:pt idx="8">
                  <c:v> COSMO </c:v>
                </c:pt>
                <c:pt idx="9">
                  <c:v> AYUMI </c:v>
                </c:pt>
                <c:pt idx="10">
                  <c:v> TOTAL </c:v>
                </c:pt>
              </c:strCache>
            </c:strRef>
          </c:cat>
          <c:val>
            <c:numRef>
              <c:f>REKAP!$E$2:$E$12</c:f>
              <c:numCache>
                <c:formatCode>_(* #,##0_);_(* \(#,##0\);_(* "-"??_);_(@_)</c:formatCode>
                <c:ptCount val="11"/>
                <c:pt idx="0">
                  <c:v>6653018361</c:v>
                </c:pt>
                <c:pt idx="1">
                  <c:v>2920506414</c:v>
                </c:pt>
                <c:pt idx="2">
                  <c:v>2769415192</c:v>
                </c:pt>
                <c:pt idx="3">
                  <c:v>1572241893</c:v>
                </c:pt>
                <c:pt idx="4">
                  <c:v>1471750253</c:v>
                </c:pt>
                <c:pt idx="5">
                  <c:v>1434983102</c:v>
                </c:pt>
                <c:pt idx="6">
                  <c:v>1348237388</c:v>
                </c:pt>
                <c:pt idx="7">
                  <c:v>883826693</c:v>
                </c:pt>
                <c:pt idx="8">
                  <c:v>716602922</c:v>
                </c:pt>
                <c:pt idx="9">
                  <c:v>598060503</c:v>
                </c:pt>
                <c:pt idx="10">
                  <c:v>20368642721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B7-4E0D-B942-511539D36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37070360"/>
        <c:axId val="737070000"/>
      </c:barChart>
      <c:catAx>
        <c:axId val="737070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7070000"/>
        <c:crosses val="autoZero"/>
        <c:auto val="1"/>
        <c:lblAlgn val="ctr"/>
        <c:lblOffset val="100"/>
        <c:noMultiLvlLbl val="0"/>
      </c:catAx>
      <c:valAx>
        <c:axId val="73707000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Rupiah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70703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>
                <a:solidFill>
                  <a:srgbClr val="002060"/>
                </a:solidFill>
              </a:rPr>
              <a:t>10 Produk Kategori Slow Moving Value Terbesar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REKAP!$D$14</c:f>
              <c:strCache>
                <c:ptCount val="1"/>
                <c:pt idx="0">
                  <c:v> QTY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REKAP!$C$15:$C$25</c:f>
              <c:strCache>
                <c:ptCount val="11"/>
                <c:pt idx="0">
                  <c:v> CHIBA </c:v>
                </c:pt>
                <c:pt idx="1">
                  <c:v> YAMATO </c:v>
                </c:pt>
                <c:pt idx="2">
                  <c:v> CAESAR </c:v>
                </c:pt>
                <c:pt idx="3">
                  <c:v> ZAO </c:v>
                </c:pt>
                <c:pt idx="4">
                  <c:v> COSMO </c:v>
                </c:pt>
                <c:pt idx="5">
                  <c:v> HANAKO </c:v>
                </c:pt>
                <c:pt idx="6">
                  <c:v> KOGU </c:v>
                </c:pt>
                <c:pt idx="7">
                  <c:v> KUMI </c:v>
                </c:pt>
                <c:pt idx="8">
                  <c:v> ECHOOL </c:v>
                </c:pt>
                <c:pt idx="9">
                  <c:v> KEIKO </c:v>
                </c:pt>
                <c:pt idx="10">
                  <c:v> TOTAL </c:v>
                </c:pt>
              </c:strCache>
            </c:strRef>
          </c:cat>
          <c:val>
            <c:numRef>
              <c:f>REKAP!$D$15:$D$25</c:f>
              <c:numCache>
                <c:formatCode>_(* #,##0_);_(* \(#,##0\);_(* "-"??_);_(@_)</c:formatCode>
                <c:ptCount val="11"/>
                <c:pt idx="0">
                  <c:v>285</c:v>
                </c:pt>
                <c:pt idx="1">
                  <c:v>3137</c:v>
                </c:pt>
                <c:pt idx="2">
                  <c:v>2532</c:v>
                </c:pt>
                <c:pt idx="3">
                  <c:v>649</c:v>
                </c:pt>
                <c:pt idx="4">
                  <c:v>1416</c:v>
                </c:pt>
                <c:pt idx="5">
                  <c:v>1112</c:v>
                </c:pt>
                <c:pt idx="6">
                  <c:v>91</c:v>
                </c:pt>
                <c:pt idx="7">
                  <c:v>117</c:v>
                </c:pt>
                <c:pt idx="8">
                  <c:v>925</c:v>
                </c:pt>
                <c:pt idx="9">
                  <c:v>342</c:v>
                </c:pt>
                <c:pt idx="10">
                  <c:v>10606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19-454C-BD38-12E700C9C5E1}"/>
            </c:ext>
          </c:extLst>
        </c:ser>
        <c:ser>
          <c:idx val="1"/>
          <c:order val="1"/>
          <c:tx>
            <c:strRef>
              <c:f>REKAP!$E$14</c:f>
              <c:strCache>
                <c:ptCount val="1"/>
                <c:pt idx="0">
                  <c:v> VALUE 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REKAP!$C$15:$C$25</c:f>
              <c:strCache>
                <c:ptCount val="11"/>
                <c:pt idx="0">
                  <c:v> CHIBA </c:v>
                </c:pt>
                <c:pt idx="1">
                  <c:v> YAMATO </c:v>
                </c:pt>
                <c:pt idx="2">
                  <c:v> CAESAR </c:v>
                </c:pt>
                <c:pt idx="3">
                  <c:v> ZAO </c:v>
                </c:pt>
                <c:pt idx="4">
                  <c:v> COSMO </c:v>
                </c:pt>
                <c:pt idx="5">
                  <c:v> HANAKO </c:v>
                </c:pt>
                <c:pt idx="6">
                  <c:v> KOGU </c:v>
                </c:pt>
                <c:pt idx="7">
                  <c:v> KUMI </c:v>
                </c:pt>
                <c:pt idx="8">
                  <c:v> ECHOOL </c:v>
                </c:pt>
                <c:pt idx="9">
                  <c:v> KEIKO </c:v>
                </c:pt>
                <c:pt idx="10">
                  <c:v> TOTAL </c:v>
                </c:pt>
              </c:strCache>
            </c:strRef>
          </c:cat>
          <c:val>
            <c:numRef>
              <c:f>REKAP!$E$15:$E$25</c:f>
              <c:numCache>
                <c:formatCode>_(* #,##0_);_(* \(#,##0\);_(* "-"??_);_(@_)</c:formatCode>
                <c:ptCount val="11"/>
                <c:pt idx="0">
                  <c:v>1036678372</c:v>
                </c:pt>
                <c:pt idx="1">
                  <c:v>677954720</c:v>
                </c:pt>
                <c:pt idx="2">
                  <c:v>585045249</c:v>
                </c:pt>
                <c:pt idx="3">
                  <c:v>528622957</c:v>
                </c:pt>
                <c:pt idx="4">
                  <c:v>336970713</c:v>
                </c:pt>
                <c:pt idx="5">
                  <c:v>312289440</c:v>
                </c:pt>
                <c:pt idx="6">
                  <c:v>261819555</c:v>
                </c:pt>
                <c:pt idx="7">
                  <c:v>223178683</c:v>
                </c:pt>
                <c:pt idx="8">
                  <c:v>212685529</c:v>
                </c:pt>
                <c:pt idx="9">
                  <c:v>184374831</c:v>
                </c:pt>
                <c:pt idx="10">
                  <c:v>4359620049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19-454C-BD38-12E700C9C5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37073600"/>
        <c:axId val="737071800"/>
      </c:barChart>
      <c:catAx>
        <c:axId val="737073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7071800"/>
        <c:crosses val="autoZero"/>
        <c:auto val="1"/>
        <c:lblAlgn val="ctr"/>
        <c:lblOffset val="100"/>
        <c:noMultiLvlLbl val="0"/>
      </c:catAx>
      <c:valAx>
        <c:axId val="73707180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Rupiah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707360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2683B0-B98B-46F0-BAA4-972C8F3B3D50}" type="datetimeFigureOut">
              <a:rPr lang="en-US" smtClean="0"/>
              <a:t>08-Jul-24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948247-DC34-4900-B3C9-B4CD04D4B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7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948247-DC34-4900-B3C9-B4CD04D4BDB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68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948247-DC34-4900-B3C9-B4CD04D4BDB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026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948247-DC34-4900-B3C9-B4CD04D4BDB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8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CA962-3E29-3558-FC8A-81F6B11F9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24E0D9-6B7F-0417-284F-A42E243AED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1CF60B-5CD7-C8C2-8986-168AEA36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6D59-BDBD-422B-9AED-C1E74410D093}" type="datetimeFigureOut">
              <a:rPr lang="en-US" smtClean="0"/>
              <a:t>08-Jul-24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5695EF-5291-7B06-6585-A86634260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CCB3E-2D04-2385-4BE7-1B37FBAD8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5341-D1A8-473F-BC3B-EBAF7451F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14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C6365-4F50-68BF-571B-8139A753E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59F28-B4FD-DFF9-2B19-984CD61913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0DC46-64C5-3734-0917-DA63CAE18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6D59-BDBD-422B-9AED-C1E74410D093}" type="datetimeFigureOut">
              <a:rPr lang="en-US" smtClean="0"/>
              <a:t>08-Jul-24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412C01-6222-16FD-62BE-13EE35D3F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A4E90-7E4F-292F-CABF-2A634EDA1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5341-D1A8-473F-BC3B-EBAF7451F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819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795F80-E6D4-7D6D-B2D6-D547668C8D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4820DF-8D7E-E2E5-9143-A10D402BD9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9FFBB-57FE-E595-7322-B0D9DDFD0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6D59-BDBD-422B-9AED-C1E74410D093}" type="datetimeFigureOut">
              <a:rPr lang="en-US" smtClean="0"/>
              <a:t>08-Jul-24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7640A-456D-7D48-92FA-35B2EEBF1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17191-3653-B99B-FB4A-07B6A60EC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5341-D1A8-473F-BC3B-EBAF7451F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540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03426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360112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F4D4A-E897-45D0-490E-3F288C9DE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51AAF-7A0A-B420-5CA7-64D5D66D23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E0B0C-A950-6B1E-EF95-6F1B5EF96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6D59-BDBD-422B-9AED-C1E74410D093}" type="datetimeFigureOut">
              <a:rPr lang="en-US" smtClean="0"/>
              <a:t>08-Jul-24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5E6598-5377-0C98-5273-C1F856C3E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D8F31-0755-9FAC-76E1-DC7E9BEB8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5341-D1A8-473F-BC3B-EBAF7451F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92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6023E-97F9-2CC5-BA18-C1662B61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BF46E8-1EC3-C285-AC7C-6CF2D1BB8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6BD93B-6EA1-3291-8503-BEAD08798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6D59-BDBD-422B-9AED-C1E74410D093}" type="datetimeFigureOut">
              <a:rPr lang="en-US" smtClean="0"/>
              <a:t>08-Jul-24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8340F7-C910-B558-384F-81E717908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CD9AD-341A-D1CF-E46E-35C12B59F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5341-D1A8-473F-BC3B-EBAF7451F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750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95742-B8B8-97F2-1F76-41D8CB7C3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39C29-798F-8929-2212-267CAC17DB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5AE25-E728-73E8-77B9-BBE834723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CD35DF-9AC0-1069-C83C-28A56408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6D59-BDBD-422B-9AED-C1E74410D093}" type="datetimeFigureOut">
              <a:rPr lang="en-US" smtClean="0"/>
              <a:t>08-Jul-24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3410EF-3B14-5D24-35D1-25F14F507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E3D91B-302A-75A5-1309-77B3E934F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5341-D1A8-473F-BC3B-EBAF7451F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9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13911-E108-5C01-2559-C2AA21BC7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29D736-EE54-DA98-B748-ED009CE3C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F63AD0-A5A7-C435-CB81-0F4D01A9CA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8CBADA-9D6A-496C-BFFF-EC4707E3D7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7370F8-B85C-B0FD-48ED-2199834DC2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BF2B5A-2331-F97B-66C8-E61F52899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6D59-BDBD-422B-9AED-C1E74410D093}" type="datetimeFigureOut">
              <a:rPr lang="en-US" smtClean="0"/>
              <a:t>08-Jul-24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E88AC1-729F-62AA-8766-D7817C70D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F93ADC-171B-00FF-A0EF-B0FAAC5F2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5341-D1A8-473F-BC3B-EBAF7451F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793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18D91-8074-9B20-9B90-6D5E06732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F5A37B-67FF-21F5-7D23-2CAA7A4DC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6D59-BDBD-422B-9AED-C1E74410D093}" type="datetimeFigureOut">
              <a:rPr lang="en-US" smtClean="0"/>
              <a:t>08-Jul-24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1E2862-6F66-5EA7-4A27-64D3DFB8D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7406E1-92F8-E2CA-92ED-FEF5B6B9E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5341-D1A8-473F-BC3B-EBAF7451F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93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9F78BD-0FD4-4D85-6140-3B4B214E9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6D59-BDBD-422B-9AED-C1E74410D093}" type="datetimeFigureOut">
              <a:rPr lang="en-US" smtClean="0"/>
              <a:t>08-Jul-24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3B45DF-64EB-E291-4E96-ACE31566A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B57B74-78F1-2727-959F-3166162B9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5341-D1A8-473F-BC3B-EBAF7451F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384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C0D52-6FA2-6D9C-B021-E77EBFF3F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197D3-B64E-6365-49B5-A70CD48BD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93BCF1-A9B2-BB93-4D1D-EA5E52D393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5F7810-0497-5F85-6C41-60D6AA9C6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6D59-BDBD-422B-9AED-C1E74410D093}" type="datetimeFigureOut">
              <a:rPr lang="en-US" smtClean="0"/>
              <a:t>08-Jul-24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135CDB-043B-2DD6-D4E7-4F79C2E1F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8DAE91-91FA-9BF6-4CE1-4332FD63C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5341-D1A8-473F-BC3B-EBAF7451F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002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32674-BA3F-3A58-48E7-22CC7E0A1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AE8EC3-6FFB-35CF-3BFC-E0FF72E87F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A7381B-5B7D-40D0-0841-9FFFC4E583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0C76FF-3381-6B55-D8A0-AD444FC8E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6D59-BDBD-422B-9AED-C1E74410D093}" type="datetimeFigureOut">
              <a:rPr lang="en-US" smtClean="0"/>
              <a:t>08-Jul-24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8AD592-5B00-14BF-C50B-13A2B2F46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75C0DC-1375-4F81-8B89-B9D9A651C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5341-D1A8-473F-BC3B-EBAF7451F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34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50BD95-6B05-5C8A-9464-FC4C703C8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E8F4CC-345D-6E48-45FA-E3CFCE704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03A74-F417-D2C0-5EE5-7E98F78435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76D59-BDBD-422B-9AED-C1E74410D093}" type="datetimeFigureOut">
              <a:rPr lang="en-US" smtClean="0"/>
              <a:t>08-Jul-24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2B9CB9-081E-0703-D119-93FB2AF115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49712-9E00-94D9-A8FC-5EA6A0715A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15341-D1A8-473F-BC3B-EBAF7451F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06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hart" Target="../charts/chart16.xml"/><Relationship Id="rId4" Type="http://schemas.openxmlformats.org/officeDocument/2006/relationships/chart" Target="../charts/char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chart" Target="../charts/char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2.xml"/><Relationship Id="rId4" Type="http://schemas.openxmlformats.org/officeDocument/2006/relationships/chart" Target="../charts/chart2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2.xml"/><Relationship Id="rId4" Type="http://schemas.openxmlformats.org/officeDocument/2006/relationships/chart" Target="../charts/chart3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7">
            <a:extLst>
              <a:ext uri="{FF2B5EF4-FFF2-40B4-BE49-F238E27FC236}">
                <a16:creationId xmlns:a16="http://schemas.microsoft.com/office/drawing/2014/main" id="{03B4C724-0776-4328-8F0A-B72DA1579537}"/>
              </a:ext>
            </a:extLst>
          </p:cNvPr>
          <p:cNvSpPr txBox="1"/>
          <p:nvPr/>
        </p:nvSpPr>
        <p:spPr>
          <a:xfrm>
            <a:off x="4218039" y="1919594"/>
            <a:ext cx="7772401" cy="236988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z="44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RAPAT TINJAUAN MANAJEMEN</a:t>
            </a:r>
          </a:p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KUARTAL I TH.2024</a:t>
            </a:r>
          </a:p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PERIODE AUDIT: JANUARI </a:t>
            </a:r>
            <a:r>
              <a:rPr lang="en-US" altLang="ko-KR" sz="20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s.d.</a:t>
            </a:r>
            <a:r>
              <a:rPr lang="en-US" altLang="ko-KR" sz="20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MARET</a:t>
            </a:r>
          </a:p>
          <a:p>
            <a:pPr algn="r"/>
            <a:endParaRPr lang="en-US" altLang="ko-KR" sz="24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SISTEM MANAJEMEN TERINTEGRASI</a:t>
            </a:r>
          </a:p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ISO 9001:2015, ISO 45001:2018 DAN ISO 14001:2015</a:t>
            </a:r>
          </a:p>
        </p:txBody>
      </p:sp>
      <p:sp>
        <p:nvSpPr>
          <p:cNvPr id="21" name="Freeform 30">
            <a:extLst>
              <a:ext uri="{FF2B5EF4-FFF2-40B4-BE49-F238E27FC236}">
                <a16:creationId xmlns:a16="http://schemas.microsoft.com/office/drawing/2014/main" id="{37AF702B-74DF-B363-26DC-59378E6FCE9A}"/>
              </a:ext>
            </a:extLst>
          </p:cNvPr>
          <p:cNvSpPr/>
          <p:nvPr/>
        </p:nvSpPr>
        <p:spPr>
          <a:xfrm rot="-5400000">
            <a:off x="10123375" y="-456398"/>
            <a:ext cx="715363" cy="2335878"/>
          </a:xfrm>
          <a:custGeom>
            <a:avLst/>
            <a:gdLst/>
            <a:ahLst/>
            <a:cxnLst/>
            <a:rect l="l" t="t" r="r" b="b"/>
            <a:pathLst>
              <a:path w="668178" h="2181805">
                <a:moveTo>
                  <a:pt x="0" y="0"/>
                </a:moveTo>
                <a:lnTo>
                  <a:pt x="668178" y="0"/>
                </a:lnTo>
                <a:lnTo>
                  <a:pt x="668178" y="2181805"/>
                </a:lnTo>
                <a:lnTo>
                  <a:pt x="0" y="218180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B8F4B7-166C-ECE5-6CE7-93B453241A1B}"/>
              </a:ext>
            </a:extLst>
          </p:cNvPr>
          <p:cNvSpPr txBox="1"/>
          <p:nvPr/>
        </p:nvSpPr>
        <p:spPr>
          <a:xfrm>
            <a:off x="9797211" y="4770514"/>
            <a:ext cx="2193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CIMAHI, 04 JULI 2024</a:t>
            </a:r>
          </a:p>
        </p:txBody>
      </p:sp>
    </p:spTree>
    <p:extLst>
      <p:ext uri="{BB962C8B-B14F-4D97-AF65-F5344CB8AC3E}">
        <p14:creationId xmlns:p14="http://schemas.microsoft.com/office/powerpoint/2010/main" val="1401309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30">
            <a:extLst>
              <a:ext uri="{FF2B5EF4-FFF2-40B4-BE49-F238E27FC236}">
                <a16:creationId xmlns:a16="http://schemas.microsoft.com/office/drawing/2014/main" id="{D38EBEE9-5E45-3453-F66F-4CC2261382D0}"/>
              </a:ext>
            </a:extLst>
          </p:cNvPr>
          <p:cNvSpPr/>
          <p:nvPr/>
        </p:nvSpPr>
        <p:spPr>
          <a:xfrm rot="16200000">
            <a:off x="780245" y="-164815"/>
            <a:ext cx="369081" cy="1205163"/>
          </a:xfrm>
          <a:custGeom>
            <a:avLst/>
            <a:gdLst/>
            <a:ahLst/>
            <a:cxnLst/>
            <a:rect l="l" t="t" r="r" b="b"/>
            <a:pathLst>
              <a:path w="668178" h="2181805">
                <a:moveTo>
                  <a:pt x="0" y="0"/>
                </a:moveTo>
                <a:lnTo>
                  <a:pt x="668178" y="0"/>
                </a:lnTo>
                <a:lnTo>
                  <a:pt x="668178" y="2181805"/>
                </a:lnTo>
                <a:lnTo>
                  <a:pt x="0" y="218180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CAF806-F6A6-828F-9F3D-CE91A56D176D}"/>
              </a:ext>
            </a:extLst>
          </p:cNvPr>
          <p:cNvSpPr/>
          <p:nvPr/>
        </p:nvSpPr>
        <p:spPr>
          <a:xfrm>
            <a:off x="1704816" y="237728"/>
            <a:ext cx="45719" cy="369082"/>
          </a:xfrm>
          <a:prstGeom prst="rect">
            <a:avLst/>
          </a:prstGeom>
          <a:solidFill>
            <a:srgbClr val="F61D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F2770F-3B91-2631-8D53-92A9E96E8A68}"/>
              </a:ext>
            </a:extLst>
          </p:cNvPr>
          <p:cNvSpPr txBox="1"/>
          <p:nvPr/>
        </p:nvSpPr>
        <p:spPr>
          <a:xfrm>
            <a:off x="1567367" y="6212457"/>
            <a:ext cx="90353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/>
              <a:t>Kondisi</a:t>
            </a:r>
            <a:r>
              <a:rPr lang="en-US" sz="1400" dirty="0"/>
              <a:t> </a:t>
            </a:r>
            <a:r>
              <a:rPr lang="en-US" sz="1400" dirty="0" err="1"/>
              <a:t>saat</a:t>
            </a:r>
            <a:r>
              <a:rPr lang="en-US" sz="1400" dirty="0"/>
              <a:t> </a:t>
            </a:r>
            <a:r>
              <a:rPr lang="en-US" sz="1400" dirty="0" err="1"/>
              <a:t>ini</a:t>
            </a:r>
            <a:r>
              <a:rPr lang="en-US" sz="1400" dirty="0"/>
              <a:t>, sales revenue </a:t>
            </a:r>
            <a:r>
              <a:rPr lang="en-US" sz="1400" dirty="0" err="1"/>
              <a:t>tidak</a:t>
            </a:r>
            <a:r>
              <a:rPr lang="en-US" sz="1400" dirty="0"/>
              <a:t> achieve, </a:t>
            </a:r>
            <a:r>
              <a:rPr lang="en-US" sz="1400" dirty="0" err="1"/>
              <a:t>sementara</a:t>
            </a:r>
            <a:r>
              <a:rPr lang="en-US" sz="1400" dirty="0"/>
              <a:t> </a:t>
            </a:r>
            <a:r>
              <a:rPr lang="en-US" sz="1400" dirty="0" err="1"/>
              <a:t>nilai</a:t>
            </a:r>
            <a:r>
              <a:rPr lang="en-US" sz="1400" dirty="0"/>
              <a:t> total inventory FG </a:t>
            </a:r>
            <a:r>
              <a:rPr lang="en-US" sz="1400" dirty="0" err="1"/>
              <a:t>sebesar</a:t>
            </a:r>
            <a:r>
              <a:rPr lang="en-US" sz="1400" dirty="0"/>
              <a:t> 34, 283 </a:t>
            </a:r>
            <a:r>
              <a:rPr lang="en-US" sz="1400" dirty="0" err="1"/>
              <a:t>Milyar</a:t>
            </a:r>
            <a:r>
              <a:rPr lang="en-US" sz="1400" dirty="0"/>
              <a:t> Rupiah. KPI yang </a:t>
            </a:r>
            <a:r>
              <a:rPr lang="en-US" sz="1400" dirty="0" err="1"/>
              <a:t>sudah</a:t>
            </a:r>
            <a:r>
              <a:rPr lang="en-US" sz="1400" dirty="0"/>
              <a:t> </a:t>
            </a:r>
            <a:r>
              <a:rPr lang="en-US" sz="1400" dirty="0" err="1"/>
              <a:t>tetapkan</a:t>
            </a:r>
            <a:r>
              <a:rPr lang="en-US" sz="1400" dirty="0"/>
              <a:t> </a:t>
            </a:r>
            <a:r>
              <a:rPr lang="en-US" sz="1400" dirty="0" err="1"/>
              <a:t>yaitu</a:t>
            </a:r>
            <a:r>
              <a:rPr lang="en-US" sz="1400" dirty="0"/>
              <a:t> 27 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87047C-FAB3-CC3E-6244-8F9DDBF2920E}"/>
              </a:ext>
            </a:extLst>
          </p:cNvPr>
          <p:cNvSpPr txBox="1"/>
          <p:nvPr/>
        </p:nvSpPr>
        <p:spPr>
          <a:xfrm>
            <a:off x="388037" y="906870"/>
            <a:ext cx="2141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B. TOTAL INVENTORY</a:t>
            </a:r>
          </a:p>
        </p:txBody>
      </p:sp>
      <p:sp>
        <p:nvSpPr>
          <p:cNvPr id="14" name="Text Placeholder 1">
            <a:extLst>
              <a:ext uri="{FF2B5EF4-FFF2-40B4-BE49-F238E27FC236}">
                <a16:creationId xmlns:a16="http://schemas.microsoft.com/office/drawing/2014/main" id="{17884EF4-E730-203C-E5B7-77087D0DC33E}"/>
              </a:ext>
            </a:extLst>
          </p:cNvPr>
          <p:cNvSpPr txBox="1">
            <a:spLocks/>
          </p:cNvSpPr>
          <p:nvPr/>
        </p:nvSpPr>
        <p:spPr>
          <a:xfrm>
            <a:off x="1821855" y="161288"/>
            <a:ext cx="8665329" cy="53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 dirty="0">
                <a:solidFill>
                  <a:schemeClr val="tx1"/>
                </a:solidFill>
                <a:latin typeface="+mj-lt"/>
              </a:rPr>
              <a:t>3.3 </a:t>
            </a:r>
            <a:r>
              <a:rPr lang="fi-FI" sz="2200" b="1" dirty="0">
                <a:solidFill>
                  <a:schemeClr val="tx1"/>
                </a:solidFill>
                <a:latin typeface="+mj-lt"/>
              </a:rPr>
              <a:t>KINERJA PROSES DAN KESESUAIAN PRODUK</a:t>
            </a:r>
            <a:endParaRPr lang="en-US" sz="2200" b="1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4293A4B2-48BD-AEDF-8095-003571EC69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441473"/>
              </p:ext>
            </p:extLst>
          </p:nvPr>
        </p:nvGraphicFramePr>
        <p:xfrm>
          <a:off x="1458683" y="1177567"/>
          <a:ext cx="9144000" cy="2468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093959FA-6508-55A4-FA2F-0460E44D71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5333205"/>
              </p:ext>
            </p:extLst>
          </p:nvPr>
        </p:nvGraphicFramePr>
        <p:xfrm>
          <a:off x="1458683" y="3713900"/>
          <a:ext cx="9144000" cy="2468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8381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6DD1E65B-6877-D7B4-2FD9-804F3C7ED3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4214337"/>
              </p:ext>
            </p:extLst>
          </p:nvPr>
        </p:nvGraphicFramePr>
        <p:xfrm>
          <a:off x="1175658" y="348342"/>
          <a:ext cx="9956801" cy="3080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46A2D3A-2E12-DB5B-8B8D-64B473FD34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7938639"/>
              </p:ext>
            </p:extLst>
          </p:nvPr>
        </p:nvGraphicFramePr>
        <p:xfrm>
          <a:off x="1175660" y="3436482"/>
          <a:ext cx="9956801" cy="3080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9D5AFE7-383F-6E17-36AB-A950D02DE749}"/>
              </a:ext>
            </a:extLst>
          </p:cNvPr>
          <p:cNvSpPr txBox="1"/>
          <p:nvPr/>
        </p:nvSpPr>
        <p:spPr>
          <a:xfrm>
            <a:off x="1654629" y="6522945"/>
            <a:ext cx="1348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Data per Mei 2024</a:t>
            </a:r>
          </a:p>
        </p:txBody>
      </p:sp>
    </p:spTree>
    <p:extLst>
      <p:ext uri="{BB962C8B-B14F-4D97-AF65-F5344CB8AC3E}">
        <p14:creationId xmlns:p14="http://schemas.microsoft.com/office/powerpoint/2010/main" val="1604769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2F162B8-F46E-B4BE-2805-310748D737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8782074"/>
              </p:ext>
            </p:extLst>
          </p:nvPr>
        </p:nvGraphicFramePr>
        <p:xfrm>
          <a:off x="1008650" y="1383694"/>
          <a:ext cx="9595439" cy="4968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reeform 30">
            <a:extLst>
              <a:ext uri="{FF2B5EF4-FFF2-40B4-BE49-F238E27FC236}">
                <a16:creationId xmlns:a16="http://schemas.microsoft.com/office/drawing/2014/main" id="{1E76192C-F587-76DF-0C0D-697631B92916}"/>
              </a:ext>
            </a:extLst>
          </p:cNvPr>
          <p:cNvSpPr/>
          <p:nvPr/>
        </p:nvSpPr>
        <p:spPr>
          <a:xfrm rot="16200000">
            <a:off x="780245" y="-164815"/>
            <a:ext cx="369081" cy="1205163"/>
          </a:xfrm>
          <a:custGeom>
            <a:avLst/>
            <a:gdLst/>
            <a:ahLst/>
            <a:cxnLst/>
            <a:rect l="l" t="t" r="r" b="b"/>
            <a:pathLst>
              <a:path w="668178" h="2181805">
                <a:moveTo>
                  <a:pt x="0" y="0"/>
                </a:moveTo>
                <a:lnTo>
                  <a:pt x="668178" y="0"/>
                </a:lnTo>
                <a:lnTo>
                  <a:pt x="668178" y="2181805"/>
                </a:lnTo>
                <a:lnTo>
                  <a:pt x="0" y="218180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13D8C1-22FD-F548-0C8F-4CAD5AD145D1}"/>
              </a:ext>
            </a:extLst>
          </p:cNvPr>
          <p:cNvSpPr/>
          <p:nvPr/>
        </p:nvSpPr>
        <p:spPr>
          <a:xfrm>
            <a:off x="1704816" y="237728"/>
            <a:ext cx="45719" cy="369082"/>
          </a:xfrm>
          <a:prstGeom prst="rect">
            <a:avLst/>
          </a:prstGeom>
          <a:solidFill>
            <a:srgbClr val="F61D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AF7991CE-5652-08B1-483C-E1EAE2D2DF17}"/>
              </a:ext>
            </a:extLst>
          </p:cNvPr>
          <p:cNvSpPr txBox="1">
            <a:spLocks/>
          </p:cNvSpPr>
          <p:nvPr/>
        </p:nvSpPr>
        <p:spPr>
          <a:xfrm>
            <a:off x="1821855" y="161288"/>
            <a:ext cx="8665329" cy="53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 dirty="0">
                <a:solidFill>
                  <a:schemeClr val="tx1"/>
                </a:solidFill>
                <a:latin typeface="+mj-lt"/>
              </a:rPr>
              <a:t>3.3 </a:t>
            </a:r>
            <a:r>
              <a:rPr lang="fi-FI" sz="2200" b="1" dirty="0">
                <a:solidFill>
                  <a:schemeClr val="tx1"/>
                </a:solidFill>
                <a:latin typeface="+mj-lt"/>
              </a:rPr>
              <a:t>KINERJA PROSES DAN KESESUAIAN PRODUK</a:t>
            </a:r>
            <a:endParaRPr lang="en-US" sz="22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94AE6A-0B19-FAB2-A22B-F450AFD261C8}"/>
              </a:ext>
            </a:extLst>
          </p:cNvPr>
          <p:cNvSpPr txBox="1"/>
          <p:nvPr/>
        </p:nvSpPr>
        <p:spPr>
          <a:xfrm>
            <a:off x="388037" y="906870"/>
            <a:ext cx="4057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C. TARGET PRODUKSI VS HASIL PRODUKSI</a:t>
            </a:r>
          </a:p>
        </p:txBody>
      </p:sp>
    </p:spTree>
    <p:extLst>
      <p:ext uri="{BB962C8B-B14F-4D97-AF65-F5344CB8AC3E}">
        <p14:creationId xmlns:p14="http://schemas.microsoft.com/office/powerpoint/2010/main" val="2838695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18E79DB3-1E5C-8F73-3C24-01375DACDF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5131797"/>
              </p:ext>
            </p:extLst>
          </p:nvPr>
        </p:nvGraphicFramePr>
        <p:xfrm>
          <a:off x="675308" y="899411"/>
          <a:ext cx="10672246" cy="4871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433B3B3-86D0-1625-AA1A-09D5146413B3}"/>
              </a:ext>
            </a:extLst>
          </p:cNvPr>
          <p:cNvSpPr txBox="1"/>
          <p:nvPr/>
        </p:nvSpPr>
        <p:spPr>
          <a:xfrm>
            <a:off x="9390743" y="2322286"/>
            <a:ext cx="1377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Avg = 132 Pcs/Man</a:t>
            </a:r>
          </a:p>
          <a:p>
            <a:r>
              <a:rPr lang="en-US" sz="1200" dirty="0"/>
              <a:t>Dari data historical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AF78518-B0EC-9174-8065-7BE0A0557E44}"/>
              </a:ext>
            </a:extLst>
          </p:cNvPr>
          <p:cNvSpPr/>
          <p:nvPr/>
        </p:nvSpPr>
        <p:spPr>
          <a:xfrm>
            <a:off x="6057901" y="1375883"/>
            <a:ext cx="1572092" cy="4395330"/>
          </a:xfrm>
          <a:prstGeom prst="rect">
            <a:avLst/>
          </a:prstGeom>
          <a:noFill/>
          <a:ln w="19050"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4949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30">
            <a:extLst>
              <a:ext uri="{FF2B5EF4-FFF2-40B4-BE49-F238E27FC236}">
                <a16:creationId xmlns:a16="http://schemas.microsoft.com/office/drawing/2014/main" id="{D2841F88-4EA0-7884-66E5-AA8277F53FE5}"/>
              </a:ext>
            </a:extLst>
          </p:cNvPr>
          <p:cNvSpPr/>
          <p:nvPr/>
        </p:nvSpPr>
        <p:spPr>
          <a:xfrm rot="16200000">
            <a:off x="780245" y="-164815"/>
            <a:ext cx="369081" cy="1205163"/>
          </a:xfrm>
          <a:custGeom>
            <a:avLst/>
            <a:gdLst/>
            <a:ahLst/>
            <a:cxnLst/>
            <a:rect l="l" t="t" r="r" b="b"/>
            <a:pathLst>
              <a:path w="668178" h="2181805">
                <a:moveTo>
                  <a:pt x="0" y="0"/>
                </a:moveTo>
                <a:lnTo>
                  <a:pt x="668178" y="0"/>
                </a:lnTo>
                <a:lnTo>
                  <a:pt x="668178" y="2181805"/>
                </a:lnTo>
                <a:lnTo>
                  <a:pt x="0" y="218180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1D38A65-6FE4-5C2B-F38A-96AC5FC53558}"/>
              </a:ext>
            </a:extLst>
          </p:cNvPr>
          <p:cNvSpPr/>
          <p:nvPr/>
        </p:nvSpPr>
        <p:spPr>
          <a:xfrm>
            <a:off x="1704816" y="237728"/>
            <a:ext cx="45719" cy="369082"/>
          </a:xfrm>
          <a:prstGeom prst="rect">
            <a:avLst/>
          </a:prstGeom>
          <a:solidFill>
            <a:srgbClr val="F61D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DD17B8E-4888-4DF8-1D4F-1C2A4B3BE251}"/>
              </a:ext>
            </a:extLst>
          </p:cNvPr>
          <p:cNvSpPr txBox="1"/>
          <p:nvPr/>
        </p:nvSpPr>
        <p:spPr>
          <a:xfrm>
            <a:off x="388037" y="906870"/>
            <a:ext cx="6123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D. SURVEY KEPUASAN PELANGGAN DISTRIBUTOR NURSING BED</a:t>
            </a:r>
          </a:p>
        </p:txBody>
      </p:sp>
      <p:sp>
        <p:nvSpPr>
          <p:cNvPr id="11" name="Text Placeholder 1">
            <a:extLst>
              <a:ext uri="{FF2B5EF4-FFF2-40B4-BE49-F238E27FC236}">
                <a16:creationId xmlns:a16="http://schemas.microsoft.com/office/drawing/2014/main" id="{FA05DB82-D0CB-D74D-E8CA-3E1B19C7915B}"/>
              </a:ext>
            </a:extLst>
          </p:cNvPr>
          <p:cNvSpPr txBox="1">
            <a:spLocks/>
          </p:cNvSpPr>
          <p:nvPr/>
        </p:nvSpPr>
        <p:spPr>
          <a:xfrm>
            <a:off x="1821855" y="161288"/>
            <a:ext cx="8665329" cy="53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 dirty="0">
                <a:solidFill>
                  <a:schemeClr val="tx1"/>
                </a:solidFill>
                <a:latin typeface="+mj-lt"/>
              </a:rPr>
              <a:t>3.3 </a:t>
            </a:r>
            <a:r>
              <a:rPr lang="fi-FI" sz="2200" b="1" dirty="0">
                <a:solidFill>
                  <a:schemeClr val="tx1"/>
                </a:solidFill>
                <a:latin typeface="+mj-lt"/>
              </a:rPr>
              <a:t>KINERJA PROSES DAN KESESUAIAN PRODUK</a:t>
            </a:r>
            <a:endParaRPr lang="en-US" sz="22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FD06F43-42AF-0142-F746-8B7D2DF2A5A1}"/>
              </a:ext>
            </a:extLst>
          </p:cNvPr>
          <p:cNvSpPr txBox="1"/>
          <p:nvPr/>
        </p:nvSpPr>
        <p:spPr>
          <a:xfrm>
            <a:off x="624114" y="1391596"/>
            <a:ext cx="6096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600" b="1" dirty="0"/>
              <a:t>Skala</a:t>
            </a:r>
            <a:r>
              <a:rPr lang="sv-SE" sz="1600" b="1" spc="-30" dirty="0"/>
              <a:t> </a:t>
            </a:r>
            <a:r>
              <a:rPr lang="sv-SE" sz="1600" b="1" dirty="0"/>
              <a:t>digunakan</a:t>
            </a:r>
            <a:r>
              <a:rPr lang="sv-SE" sz="1600" b="1" spc="-60" dirty="0"/>
              <a:t> </a:t>
            </a:r>
            <a:r>
              <a:rPr lang="sv-SE" sz="1600" b="1" dirty="0"/>
              <a:t>dalam</a:t>
            </a:r>
            <a:r>
              <a:rPr lang="sv-SE" sz="1600" b="1" spc="-40" dirty="0"/>
              <a:t> </a:t>
            </a:r>
            <a:r>
              <a:rPr lang="sv-SE" sz="1600" b="1" dirty="0"/>
              <a:t>survey</a:t>
            </a:r>
            <a:r>
              <a:rPr lang="sv-SE" sz="1600" b="1" spc="-55" dirty="0"/>
              <a:t> </a:t>
            </a:r>
            <a:r>
              <a:rPr lang="sv-SE" sz="1600" b="1" dirty="0"/>
              <a:t>(1-</a:t>
            </a:r>
            <a:r>
              <a:rPr lang="sv-SE" sz="1600" b="1" spc="-25" dirty="0"/>
              <a:t>5)</a:t>
            </a:r>
          </a:p>
          <a:p>
            <a:r>
              <a:rPr lang="sv-SE" sz="1600" spc="-25" dirty="0"/>
              <a:t>Point 1	: Sangat Tidak Setuju</a:t>
            </a:r>
          </a:p>
          <a:p>
            <a:r>
              <a:rPr lang="sv-SE" sz="1600" spc="-25" dirty="0"/>
              <a:t>Point 2	: Tidak Setuju</a:t>
            </a:r>
          </a:p>
          <a:p>
            <a:r>
              <a:rPr lang="en-US" sz="1600" dirty="0"/>
              <a:t>Point 3	: Ragu-ragu</a:t>
            </a:r>
          </a:p>
          <a:p>
            <a:r>
              <a:rPr lang="en-US" sz="1600" dirty="0"/>
              <a:t>Point 4	: </a:t>
            </a:r>
            <a:r>
              <a:rPr lang="en-US" sz="1600" dirty="0" err="1"/>
              <a:t>Setuju</a:t>
            </a:r>
            <a:endParaRPr lang="en-US" sz="1600" dirty="0"/>
          </a:p>
          <a:p>
            <a:r>
              <a:rPr lang="en-US" sz="1600" dirty="0"/>
              <a:t>Point 5	: Sangat </a:t>
            </a:r>
            <a:r>
              <a:rPr lang="en-US" sz="1600" dirty="0" err="1"/>
              <a:t>Setuju</a:t>
            </a:r>
            <a:endParaRPr 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898DBA9-F62D-5482-9758-D91558EB155F}"/>
              </a:ext>
            </a:extLst>
          </p:cNvPr>
          <p:cNvSpPr txBox="1"/>
          <p:nvPr/>
        </p:nvSpPr>
        <p:spPr>
          <a:xfrm>
            <a:off x="7439184" y="1391596"/>
            <a:ext cx="292401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 err="1"/>
              <a:t>Penyebaran</a:t>
            </a:r>
            <a:r>
              <a:rPr lang="en-US" sz="1600" b="1" dirty="0"/>
              <a:t> </a:t>
            </a:r>
            <a:r>
              <a:rPr lang="en-US" sz="1600" b="1" dirty="0" err="1"/>
              <a:t>Kuisioner</a:t>
            </a:r>
            <a:r>
              <a:rPr lang="en-US" sz="1600" b="1" dirty="0"/>
              <a:t> </a:t>
            </a:r>
          </a:p>
          <a:p>
            <a:r>
              <a:rPr lang="en-US" sz="1600" dirty="0"/>
              <a:t>PT. </a:t>
            </a:r>
            <a:r>
              <a:rPr lang="en-US" sz="1600" dirty="0" err="1"/>
              <a:t>Ranaya</a:t>
            </a:r>
            <a:r>
              <a:rPr lang="en-US" sz="1600" dirty="0"/>
              <a:t> </a:t>
            </a:r>
            <a:r>
              <a:rPr lang="en-US" sz="1600" dirty="0" err="1"/>
              <a:t>Fazza</a:t>
            </a:r>
            <a:r>
              <a:rPr lang="en-US" sz="1600" dirty="0"/>
              <a:t> Utama</a:t>
            </a:r>
          </a:p>
          <a:p>
            <a:r>
              <a:rPr lang="en-US" sz="1600" dirty="0"/>
              <a:t>PT. </a:t>
            </a:r>
            <a:r>
              <a:rPr lang="en-US" sz="1600" dirty="0" err="1"/>
              <a:t>Indomedik</a:t>
            </a:r>
            <a:r>
              <a:rPr lang="en-US" sz="1600" dirty="0"/>
              <a:t> </a:t>
            </a:r>
            <a:r>
              <a:rPr lang="en-US" sz="1600" dirty="0" err="1"/>
              <a:t>Niaga</a:t>
            </a:r>
            <a:r>
              <a:rPr lang="en-US" sz="1600" dirty="0"/>
              <a:t> Perkasa</a:t>
            </a:r>
          </a:p>
          <a:p>
            <a:r>
              <a:rPr lang="en-US" sz="1600" dirty="0"/>
              <a:t>PT. </a:t>
            </a:r>
            <a:r>
              <a:rPr lang="en-US" sz="1600" dirty="0" err="1"/>
              <a:t>Sandana</a:t>
            </a:r>
            <a:endParaRPr lang="en-US" sz="1600" dirty="0"/>
          </a:p>
        </p:txBody>
      </p:sp>
      <p:pic>
        <p:nvPicPr>
          <p:cNvPr id="1026" name="Picture 2" descr="Abell's IPM Organic &amp; LEEDS Approach">
            <a:extLst>
              <a:ext uri="{FF2B5EF4-FFF2-40B4-BE49-F238E27FC236}">
                <a16:creationId xmlns:a16="http://schemas.microsoft.com/office/drawing/2014/main" id="{390D2C44-BDB8-332E-B797-ACC2C51D84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7445" y="1388860"/>
            <a:ext cx="1091739" cy="1091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6CDEF5B8-E1A2-D8DF-BCAB-B90748CABB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1091538"/>
              </p:ext>
            </p:extLst>
          </p:nvPr>
        </p:nvGraphicFramePr>
        <p:xfrm>
          <a:off x="2520845" y="3076650"/>
          <a:ext cx="6713096" cy="3620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582588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3EE56DD0-4BCE-5C8B-5D9D-A775D594C88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2351297"/>
              </p:ext>
            </p:extLst>
          </p:nvPr>
        </p:nvGraphicFramePr>
        <p:xfrm>
          <a:off x="6326352" y="758889"/>
          <a:ext cx="5760720" cy="301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C8B5534-9B1B-03F0-4805-080FFC2AC3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4236792"/>
              </p:ext>
            </p:extLst>
          </p:nvPr>
        </p:nvGraphicFramePr>
        <p:xfrm>
          <a:off x="104930" y="3816527"/>
          <a:ext cx="5760720" cy="301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6833AF5-28C7-4928-1DC7-77A31AD0D5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48384"/>
              </p:ext>
            </p:extLst>
          </p:nvPr>
        </p:nvGraphicFramePr>
        <p:xfrm>
          <a:off x="6326352" y="3816527"/>
          <a:ext cx="5760720" cy="301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7F464D0D-83A1-8865-A1EA-1E944E9E83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4426991"/>
              </p:ext>
            </p:extLst>
          </p:nvPr>
        </p:nvGraphicFramePr>
        <p:xfrm>
          <a:off x="104930" y="758889"/>
          <a:ext cx="5760720" cy="301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Freeform 30">
            <a:extLst>
              <a:ext uri="{FF2B5EF4-FFF2-40B4-BE49-F238E27FC236}">
                <a16:creationId xmlns:a16="http://schemas.microsoft.com/office/drawing/2014/main" id="{87A07232-1A26-1EF0-AEF5-EF402F2DFAF3}"/>
              </a:ext>
            </a:extLst>
          </p:cNvPr>
          <p:cNvSpPr/>
          <p:nvPr/>
        </p:nvSpPr>
        <p:spPr>
          <a:xfrm rot="16200000">
            <a:off x="780245" y="-164815"/>
            <a:ext cx="369081" cy="1205163"/>
          </a:xfrm>
          <a:custGeom>
            <a:avLst/>
            <a:gdLst/>
            <a:ahLst/>
            <a:cxnLst/>
            <a:rect l="l" t="t" r="r" b="b"/>
            <a:pathLst>
              <a:path w="668178" h="2181805">
                <a:moveTo>
                  <a:pt x="0" y="0"/>
                </a:moveTo>
                <a:lnTo>
                  <a:pt x="668178" y="0"/>
                </a:lnTo>
                <a:lnTo>
                  <a:pt x="668178" y="2181805"/>
                </a:lnTo>
                <a:lnTo>
                  <a:pt x="0" y="218180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8D9A06-34E1-87CA-275C-B99A8AC9164B}"/>
              </a:ext>
            </a:extLst>
          </p:cNvPr>
          <p:cNvSpPr/>
          <p:nvPr/>
        </p:nvSpPr>
        <p:spPr>
          <a:xfrm>
            <a:off x="1704816" y="237728"/>
            <a:ext cx="45719" cy="369082"/>
          </a:xfrm>
          <a:prstGeom prst="rect">
            <a:avLst/>
          </a:prstGeom>
          <a:solidFill>
            <a:srgbClr val="F61D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88547798-FFDE-4D11-12AC-B67973DBBF3C}"/>
              </a:ext>
            </a:extLst>
          </p:cNvPr>
          <p:cNvSpPr txBox="1">
            <a:spLocks/>
          </p:cNvSpPr>
          <p:nvPr/>
        </p:nvSpPr>
        <p:spPr>
          <a:xfrm>
            <a:off x="1821855" y="161288"/>
            <a:ext cx="8665329" cy="53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 dirty="0">
                <a:solidFill>
                  <a:schemeClr val="tx1"/>
                </a:solidFill>
                <a:latin typeface="+mj-lt"/>
              </a:rPr>
              <a:t>3.4 KETIDAKSESUAIAN DAN TINDAKAN KOREKSI</a:t>
            </a:r>
          </a:p>
        </p:txBody>
      </p:sp>
    </p:spTree>
    <p:extLst>
      <p:ext uri="{BB962C8B-B14F-4D97-AF65-F5344CB8AC3E}">
        <p14:creationId xmlns:p14="http://schemas.microsoft.com/office/powerpoint/2010/main" val="24316618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F84E658E-BF29-F907-CC27-2BC517858FC4}"/>
              </a:ext>
            </a:extLst>
          </p:cNvPr>
          <p:cNvSpPr txBox="1"/>
          <p:nvPr/>
        </p:nvSpPr>
        <p:spPr>
          <a:xfrm>
            <a:off x="304801" y="5082585"/>
            <a:ext cx="92773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"/>
            <a:r>
              <a:rPr lang="en-US" sz="1400" b="1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Kegagalan</a:t>
            </a:r>
            <a:r>
              <a:rPr lang="en-US" sz="1400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G1 dan G2 di </a:t>
            </a:r>
            <a:r>
              <a:rPr lang="en-US" sz="1400" b="1" dirty="0" err="1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n-US" sz="1400" b="1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eksi</a:t>
            </a:r>
            <a:r>
              <a:rPr lang="en-US" sz="1400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finishing </a:t>
            </a:r>
            <a:r>
              <a:rPr lang="en-US" sz="1400" b="1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menyumbang</a:t>
            </a:r>
            <a:r>
              <a:rPr lang="en-US" sz="1400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angka</a:t>
            </a:r>
            <a:r>
              <a:rPr lang="en-US" sz="1400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paling </a:t>
            </a:r>
            <a:r>
              <a:rPr lang="en-US" sz="1400" b="1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banyak</a:t>
            </a:r>
            <a:r>
              <a:rPr lang="en-US" sz="1400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57150"/>
            <a:r>
              <a:rPr lang="en-US" sz="1400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Note :</a:t>
            </a:r>
            <a:r>
              <a:rPr lang="en-US" sz="1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Toleransi</a:t>
            </a:r>
            <a:r>
              <a:rPr lang="en-US" sz="1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kegagalan</a:t>
            </a:r>
            <a:r>
              <a:rPr lang="en-US" sz="1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G2 </a:t>
            </a:r>
            <a:r>
              <a:rPr lang="en-US" sz="14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berdasarkan</a:t>
            </a:r>
            <a:r>
              <a:rPr lang="en-US" sz="1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BSC dept. QC </a:t>
            </a:r>
            <a:r>
              <a:rPr lang="en-US" sz="14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sebesar</a:t>
            </a:r>
            <a:r>
              <a:rPr lang="en-US" sz="1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0.2%.</a:t>
            </a:r>
            <a:endParaRPr lang="en-US" sz="11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6D975AEB-4FF7-44AA-4890-609B570705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2763212"/>
              </p:ext>
            </p:extLst>
          </p:nvPr>
        </p:nvGraphicFramePr>
        <p:xfrm>
          <a:off x="6185941" y="1562651"/>
          <a:ext cx="5791199" cy="3445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E745D06-6CEF-0499-1CC7-8352D7993D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5145960"/>
              </p:ext>
            </p:extLst>
          </p:nvPr>
        </p:nvGraphicFramePr>
        <p:xfrm>
          <a:off x="150188" y="1549498"/>
          <a:ext cx="5791199" cy="3445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2C446DD2-3CA3-0D10-4085-4A24A1B1EB52}"/>
              </a:ext>
            </a:extLst>
          </p:cNvPr>
          <p:cNvSpPr/>
          <p:nvPr/>
        </p:nvSpPr>
        <p:spPr>
          <a:xfrm>
            <a:off x="304801" y="4282669"/>
            <a:ext cx="5211579" cy="224853"/>
          </a:xfrm>
          <a:prstGeom prst="rect">
            <a:avLst/>
          </a:prstGeom>
          <a:noFill/>
          <a:ln w="19050"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B6E81CE-09E3-02C3-6101-E8A92BFDF0DD}"/>
              </a:ext>
            </a:extLst>
          </p:cNvPr>
          <p:cNvSpPr/>
          <p:nvPr/>
        </p:nvSpPr>
        <p:spPr>
          <a:xfrm>
            <a:off x="6335841" y="4282669"/>
            <a:ext cx="5211579" cy="224853"/>
          </a:xfrm>
          <a:prstGeom prst="rect">
            <a:avLst/>
          </a:prstGeom>
          <a:noFill/>
          <a:ln w="19050"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30">
            <a:extLst>
              <a:ext uri="{FF2B5EF4-FFF2-40B4-BE49-F238E27FC236}">
                <a16:creationId xmlns:a16="http://schemas.microsoft.com/office/drawing/2014/main" id="{4F70BC2A-5F11-FF5E-311A-BEA7FD8A9B6C}"/>
              </a:ext>
            </a:extLst>
          </p:cNvPr>
          <p:cNvSpPr/>
          <p:nvPr/>
        </p:nvSpPr>
        <p:spPr>
          <a:xfrm rot="16200000">
            <a:off x="780245" y="-164815"/>
            <a:ext cx="369081" cy="1205163"/>
          </a:xfrm>
          <a:custGeom>
            <a:avLst/>
            <a:gdLst/>
            <a:ahLst/>
            <a:cxnLst/>
            <a:rect l="l" t="t" r="r" b="b"/>
            <a:pathLst>
              <a:path w="668178" h="2181805">
                <a:moveTo>
                  <a:pt x="0" y="0"/>
                </a:moveTo>
                <a:lnTo>
                  <a:pt x="668178" y="0"/>
                </a:lnTo>
                <a:lnTo>
                  <a:pt x="668178" y="2181805"/>
                </a:lnTo>
                <a:lnTo>
                  <a:pt x="0" y="218180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92680F-71C5-8B41-C951-5A12F56541BA}"/>
              </a:ext>
            </a:extLst>
          </p:cNvPr>
          <p:cNvSpPr/>
          <p:nvPr/>
        </p:nvSpPr>
        <p:spPr>
          <a:xfrm>
            <a:off x="1704816" y="237728"/>
            <a:ext cx="45719" cy="369082"/>
          </a:xfrm>
          <a:prstGeom prst="rect">
            <a:avLst/>
          </a:prstGeom>
          <a:solidFill>
            <a:srgbClr val="F61D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1333BB47-E710-0642-F083-41FB2F50210A}"/>
              </a:ext>
            </a:extLst>
          </p:cNvPr>
          <p:cNvSpPr txBox="1">
            <a:spLocks/>
          </p:cNvSpPr>
          <p:nvPr/>
        </p:nvSpPr>
        <p:spPr>
          <a:xfrm>
            <a:off x="1821855" y="161288"/>
            <a:ext cx="8665329" cy="53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 dirty="0">
                <a:solidFill>
                  <a:schemeClr val="tx1"/>
                </a:solidFill>
                <a:latin typeface="+mj-lt"/>
              </a:rPr>
              <a:t>3.4 KETIDAKSESUAIAN DAN TINDAKAN KOREKSI</a:t>
            </a:r>
          </a:p>
        </p:txBody>
      </p:sp>
    </p:spTree>
    <p:extLst>
      <p:ext uri="{BB962C8B-B14F-4D97-AF65-F5344CB8AC3E}">
        <p14:creationId xmlns:p14="http://schemas.microsoft.com/office/powerpoint/2010/main" val="1692650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2A7F1996-F130-927C-9FF7-DB7568ABB3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3119268"/>
              </p:ext>
            </p:extLst>
          </p:nvPr>
        </p:nvGraphicFramePr>
        <p:xfrm>
          <a:off x="0" y="3031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15376FC-8B9E-BFC6-3201-8AF2EF7E94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8411552"/>
              </p:ext>
            </p:extLst>
          </p:nvPr>
        </p:nvGraphicFramePr>
        <p:xfrm>
          <a:off x="4731656" y="30316"/>
          <a:ext cx="7257143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1F0D7C2-F2A3-57C1-F124-43D9C1321D48}"/>
              </a:ext>
            </a:extLst>
          </p:cNvPr>
          <p:cNvSpPr/>
          <p:nvPr/>
        </p:nvSpPr>
        <p:spPr>
          <a:xfrm>
            <a:off x="9176879" y="435896"/>
            <a:ext cx="2005783" cy="2337619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6C00D5E3-22C5-DD46-0B6D-FB9BB49423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9496534"/>
              </p:ext>
            </p:extLst>
          </p:nvPr>
        </p:nvGraphicFramePr>
        <p:xfrm>
          <a:off x="4946754" y="2877458"/>
          <a:ext cx="7105548" cy="3799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47EEC266-541A-EF77-A7D3-3583D8FC9E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1667698"/>
              </p:ext>
            </p:extLst>
          </p:nvPr>
        </p:nvGraphicFramePr>
        <p:xfrm>
          <a:off x="0" y="2877460"/>
          <a:ext cx="4731657" cy="3799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F73AE03E-38D3-8D0C-177B-85B3B0C8E3D3}"/>
              </a:ext>
            </a:extLst>
          </p:cNvPr>
          <p:cNvSpPr/>
          <p:nvPr/>
        </p:nvSpPr>
        <p:spPr>
          <a:xfrm>
            <a:off x="1260386" y="3301516"/>
            <a:ext cx="553424" cy="3375056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BBF1F07-B6B3-24E7-D12D-C88FED030ED0}"/>
              </a:ext>
            </a:extLst>
          </p:cNvPr>
          <p:cNvSpPr/>
          <p:nvPr/>
        </p:nvSpPr>
        <p:spPr>
          <a:xfrm>
            <a:off x="3826202" y="3301516"/>
            <a:ext cx="553424" cy="3375056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B626EB-5958-359F-4833-C1625091C425}"/>
              </a:ext>
            </a:extLst>
          </p:cNvPr>
          <p:cNvSpPr/>
          <p:nvPr/>
        </p:nvSpPr>
        <p:spPr>
          <a:xfrm>
            <a:off x="2149076" y="3301516"/>
            <a:ext cx="553424" cy="3375056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529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Graphic spid="13" grpId="0">
        <p:bldAsOne/>
      </p:bldGraphic>
      <p:bldGraphic spid="14" grpId="0">
        <p:bldAsOne/>
      </p:bldGraphic>
      <p:bldP spid="2" grpId="0" animBg="1"/>
      <p:bldP spid="3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BBA349F-3F26-A137-21AA-456B84DE33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951862"/>
              </p:ext>
            </p:extLst>
          </p:nvPr>
        </p:nvGraphicFramePr>
        <p:xfrm>
          <a:off x="492296" y="1268639"/>
          <a:ext cx="10828848" cy="41306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1061">
                  <a:extLst>
                    <a:ext uri="{9D8B030D-6E8A-4147-A177-3AD203B41FA5}">
                      <a16:colId xmlns:a16="http://schemas.microsoft.com/office/drawing/2014/main" val="4074288502"/>
                    </a:ext>
                  </a:extLst>
                </a:gridCol>
                <a:gridCol w="4186461">
                  <a:extLst>
                    <a:ext uri="{9D8B030D-6E8A-4147-A177-3AD203B41FA5}">
                      <a16:colId xmlns:a16="http://schemas.microsoft.com/office/drawing/2014/main" val="3317909499"/>
                    </a:ext>
                  </a:extLst>
                </a:gridCol>
                <a:gridCol w="2279400">
                  <a:extLst>
                    <a:ext uri="{9D8B030D-6E8A-4147-A177-3AD203B41FA5}">
                      <a16:colId xmlns:a16="http://schemas.microsoft.com/office/drawing/2014/main" val="1461317063"/>
                    </a:ext>
                  </a:extLst>
                </a:gridCol>
                <a:gridCol w="953203">
                  <a:extLst>
                    <a:ext uri="{9D8B030D-6E8A-4147-A177-3AD203B41FA5}">
                      <a16:colId xmlns:a16="http://schemas.microsoft.com/office/drawing/2014/main" val="916283606"/>
                    </a:ext>
                  </a:extLst>
                </a:gridCol>
                <a:gridCol w="1398723">
                  <a:extLst>
                    <a:ext uri="{9D8B030D-6E8A-4147-A177-3AD203B41FA5}">
                      <a16:colId xmlns:a16="http://schemas.microsoft.com/office/drawing/2014/main" val="2826300450"/>
                    </a:ext>
                  </a:extLst>
                </a:gridCol>
              </a:tblGrid>
              <a:tr h="528887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Faktor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Analisa </a:t>
                      </a:r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Penyebab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Rencana</a:t>
                      </a:r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Tindakan </a:t>
                      </a:r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Perbaikan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PIC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Realisasi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6617822"/>
                  </a:ext>
                </a:extLst>
              </a:tr>
              <a:tr h="53775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Methode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/SOP</a:t>
                      </a: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Faktor</a:t>
                      </a:r>
                      <a:r>
                        <a:rPr lang="en-US" sz="1400" u="none" strike="noStrike" dirty="0">
                          <a:effectLst/>
                        </a:rPr>
                        <a:t> human error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Refreshement</a:t>
                      </a:r>
                      <a:r>
                        <a:rPr lang="en-US" sz="1400" u="none" strike="noStrike" dirty="0">
                          <a:effectLst/>
                        </a:rPr>
                        <a:t> SOP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 dirty="0">
                          <a:effectLst/>
                        </a:rPr>
                        <a:t>PRD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 dirty="0" err="1">
                          <a:effectLst/>
                        </a:rPr>
                        <a:t>Sudah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dilakukan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1881829780"/>
                  </a:ext>
                </a:extLst>
              </a:tr>
              <a:tr h="107551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Mesin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Mesin</a:t>
                      </a:r>
                      <a:r>
                        <a:rPr lang="en-US" sz="1400" u="none" strike="noStrike" dirty="0">
                          <a:effectLst/>
                        </a:rPr>
                        <a:t> spray gun </a:t>
                      </a:r>
                      <a:r>
                        <a:rPr lang="en-US" sz="1400" u="none" strike="noStrike" dirty="0" err="1">
                          <a:effectLst/>
                        </a:rPr>
                        <a:t>tidak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dilakukan</a:t>
                      </a:r>
                      <a:r>
                        <a:rPr lang="en-US" sz="1400" u="none" strike="noStrike" dirty="0">
                          <a:effectLst/>
                        </a:rPr>
                        <a:t> maintenance </a:t>
                      </a:r>
                      <a:r>
                        <a:rPr lang="en-US" sz="1400" u="none" strike="noStrike" dirty="0" err="1">
                          <a:effectLst/>
                        </a:rPr>
                        <a:t>berkala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sehingga</a:t>
                      </a:r>
                      <a:r>
                        <a:rPr lang="en-US" sz="1400" u="none" strike="noStrike" dirty="0">
                          <a:effectLst/>
                        </a:rPr>
                        <a:t> setting spray powder &amp; </a:t>
                      </a:r>
                      <a:r>
                        <a:rPr lang="en-US" sz="1400" u="none" strike="noStrike" dirty="0" err="1">
                          <a:effectLst/>
                        </a:rPr>
                        <a:t>arus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listrik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tidak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stabil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Jadwal</a:t>
                      </a:r>
                      <a:r>
                        <a:rPr lang="en-US" sz="1400" u="none" strike="noStrike" dirty="0">
                          <a:effectLst/>
                        </a:rPr>
                        <a:t> maintenance rutin pada     </a:t>
                      </a:r>
                      <a:r>
                        <a:rPr lang="en-US" sz="1400" u="none" strike="noStrike" dirty="0" err="1">
                          <a:effectLst/>
                        </a:rPr>
                        <a:t>mesin</a:t>
                      </a:r>
                      <a:r>
                        <a:rPr lang="en-US" sz="1400" u="none" strike="noStrike" dirty="0">
                          <a:effectLst/>
                        </a:rPr>
                        <a:t> spray gun </a:t>
                      </a:r>
                      <a:r>
                        <a:rPr lang="en-US" sz="1400" u="none" strike="noStrike" dirty="0" err="1">
                          <a:effectLst/>
                        </a:rPr>
                        <a:t>setiap</a:t>
                      </a:r>
                      <a:r>
                        <a:rPr lang="en-US" sz="1400" u="none" strike="noStrike" dirty="0">
                          <a:effectLst/>
                        </a:rPr>
                        <a:t> 2 </a:t>
                      </a:r>
                      <a:r>
                        <a:rPr lang="en-US" sz="1400" u="none" strike="noStrike" dirty="0" err="1">
                          <a:effectLst/>
                        </a:rPr>
                        <a:t>minggu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sekali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ENG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Sudah dilakukan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3864714584"/>
                  </a:ext>
                </a:extLst>
              </a:tr>
              <a:tr h="913005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Methode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/SOP</a:t>
                      </a: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</a:rPr>
                        <a:t> Over </a:t>
                      </a:r>
                      <a:r>
                        <a:rPr lang="en-US" sz="1400" u="none" strike="noStrike" dirty="0" err="1">
                          <a:effectLst/>
                        </a:rPr>
                        <a:t>kapasitas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produksi</a:t>
                      </a:r>
                      <a:r>
                        <a:rPr lang="en-US" sz="1400" u="none" strike="noStrike" dirty="0">
                          <a:effectLst/>
                        </a:rPr>
                        <a:t> (</a:t>
                      </a:r>
                      <a:r>
                        <a:rPr lang="en-US" sz="1400" u="none" strike="noStrike" dirty="0" err="1">
                          <a:effectLst/>
                        </a:rPr>
                        <a:t>pencucian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komponen</a:t>
                      </a:r>
                      <a:r>
                        <a:rPr lang="en-US" sz="1400" u="none" strike="noStrike" dirty="0">
                          <a:effectLst/>
                        </a:rPr>
                        <a:t> di </a:t>
                      </a:r>
                      <a:r>
                        <a:rPr lang="en-US" sz="1400" u="none" strike="noStrike" dirty="0" err="1">
                          <a:effectLst/>
                        </a:rPr>
                        <a:t>akhir</a:t>
                      </a:r>
                      <a:r>
                        <a:rPr lang="en-US" sz="1400" u="none" strike="noStrike" dirty="0">
                          <a:effectLst/>
                        </a:rPr>
                        <a:t>  </a:t>
                      </a:r>
                      <a:r>
                        <a:rPr lang="en-US" sz="1400" u="none" strike="noStrike" dirty="0" err="1">
                          <a:effectLst/>
                        </a:rPr>
                        <a:t>minggu</a:t>
                      </a:r>
                      <a:r>
                        <a:rPr lang="en-US" sz="1400" u="none" strike="noStrike" dirty="0">
                          <a:effectLst/>
                        </a:rPr>
                        <a:t>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400" u="none" strike="noStrike" dirty="0" err="1">
                          <a:effectLst/>
                        </a:rPr>
                        <a:t>Pengaturan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jumlah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poduksi</a:t>
                      </a:r>
                      <a:r>
                        <a:rPr lang="en-US" sz="1400" u="none" strike="noStrike" dirty="0">
                          <a:effectLst/>
                        </a:rPr>
                        <a:t> pada  proses pre-treatment</a:t>
                      </a:r>
                    </a:p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400" u="none" strike="noStrike" dirty="0">
                          <a:effectLst/>
                        </a:rPr>
                        <a:t>Refreshment SOP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PRD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 dirty="0" err="1">
                          <a:effectLst/>
                        </a:rPr>
                        <a:t>Sudah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dilakukan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4262208956"/>
                  </a:ext>
                </a:extLst>
              </a:tr>
              <a:tr h="107551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Methode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/SOP</a:t>
                      </a: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</a:rPr>
                        <a:t>Hanger </a:t>
                      </a:r>
                      <a:r>
                        <a:rPr lang="en-US" sz="1400" u="none" strike="noStrike" dirty="0" err="1">
                          <a:effectLst/>
                        </a:rPr>
                        <a:t>terlalu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tebal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karena</a:t>
                      </a:r>
                      <a:r>
                        <a:rPr lang="en-US" sz="1400" u="none" strike="noStrike" dirty="0">
                          <a:effectLst/>
                        </a:rPr>
                        <a:t> maintenance </a:t>
                      </a:r>
                      <a:r>
                        <a:rPr lang="en-US" sz="1400" u="none" strike="noStrike" dirty="0" err="1">
                          <a:effectLst/>
                        </a:rPr>
                        <a:t>tidak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sesuai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jadwal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sehingga</a:t>
                      </a:r>
                      <a:r>
                        <a:rPr lang="en-US" sz="1400" u="none" strike="noStrike" dirty="0">
                          <a:effectLst/>
                        </a:rPr>
                        <a:t> grounding </a:t>
                      </a:r>
                      <a:r>
                        <a:rPr lang="en-US" sz="1400" u="none" strike="noStrike" dirty="0" err="1">
                          <a:effectLst/>
                        </a:rPr>
                        <a:t>komponen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ke</a:t>
                      </a:r>
                      <a:r>
                        <a:rPr lang="en-US" sz="1400" u="none" strike="noStrike" dirty="0">
                          <a:effectLst/>
                        </a:rPr>
                        <a:t> powder </a:t>
                      </a:r>
                      <a:r>
                        <a:rPr lang="en-US" sz="1400" u="none" strike="noStrike" dirty="0" err="1">
                          <a:effectLst/>
                        </a:rPr>
                        <a:t>kurang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400" u="none" strike="noStrike" dirty="0">
                          <a:effectLst/>
                        </a:rPr>
                        <a:t>Hanger dilakukan perawatan sesuai jadwal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ENG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 dirty="0" err="1">
                          <a:effectLst/>
                        </a:rPr>
                        <a:t>Sudah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dilakukan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150289960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719CB22-3B73-F7F9-5E5E-9EC3D1CBEDD6}"/>
              </a:ext>
            </a:extLst>
          </p:cNvPr>
          <p:cNvSpPr txBox="1"/>
          <p:nvPr/>
        </p:nvSpPr>
        <p:spPr>
          <a:xfrm>
            <a:off x="492296" y="622308"/>
            <a:ext cx="3080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Tindakan </a:t>
            </a:r>
            <a:r>
              <a:rPr lang="en-US" dirty="0" err="1"/>
              <a:t>Koreksi</a:t>
            </a:r>
            <a:r>
              <a:rPr lang="en-US" dirty="0"/>
              <a:t> </a:t>
            </a:r>
            <a:r>
              <a:rPr lang="en-US" dirty="0" err="1"/>
              <a:t>Kegagalan</a:t>
            </a:r>
            <a:r>
              <a:rPr lang="en-US" dirty="0"/>
              <a:t> G1</a:t>
            </a:r>
          </a:p>
        </p:txBody>
      </p:sp>
    </p:spTree>
    <p:extLst>
      <p:ext uri="{BB962C8B-B14F-4D97-AF65-F5344CB8AC3E}">
        <p14:creationId xmlns:p14="http://schemas.microsoft.com/office/powerpoint/2010/main" val="31713805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729AC63-90FF-6032-3EC4-6AD3969FE2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4937533"/>
              </p:ext>
            </p:extLst>
          </p:nvPr>
        </p:nvGraphicFramePr>
        <p:xfrm>
          <a:off x="599754" y="1161143"/>
          <a:ext cx="10619790" cy="53770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84535">
                  <a:extLst>
                    <a:ext uri="{9D8B030D-6E8A-4147-A177-3AD203B41FA5}">
                      <a16:colId xmlns:a16="http://schemas.microsoft.com/office/drawing/2014/main" val="2270898100"/>
                    </a:ext>
                  </a:extLst>
                </a:gridCol>
                <a:gridCol w="3915441">
                  <a:extLst>
                    <a:ext uri="{9D8B030D-6E8A-4147-A177-3AD203B41FA5}">
                      <a16:colId xmlns:a16="http://schemas.microsoft.com/office/drawing/2014/main" val="3636021032"/>
                    </a:ext>
                  </a:extLst>
                </a:gridCol>
                <a:gridCol w="967317">
                  <a:extLst>
                    <a:ext uri="{9D8B030D-6E8A-4147-A177-3AD203B41FA5}">
                      <a16:colId xmlns:a16="http://schemas.microsoft.com/office/drawing/2014/main" val="607335403"/>
                    </a:ext>
                  </a:extLst>
                </a:gridCol>
                <a:gridCol w="1652497">
                  <a:extLst>
                    <a:ext uri="{9D8B030D-6E8A-4147-A177-3AD203B41FA5}">
                      <a16:colId xmlns:a16="http://schemas.microsoft.com/office/drawing/2014/main" val="3085793631"/>
                    </a:ext>
                  </a:extLst>
                </a:gridCol>
              </a:tblGrid>
              <a:tr h="4428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Analisa </a:t>
                      </a:r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Penyebab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Rencana Tindakan Perbaikan</a:t>
                      </a:r>
                      <a:endParaRPr lang="en-US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PIC</a:t>
                      </a:r>
                      <a:endParaRPr lang="en-US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Realisasi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9611484"/>
                  </a:ext>
                </a:extLst>
              </a:tr>
              <a:tr h="485341"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</a:rPr>
                        <a:t> Pada </a:t>
                      </a:r>
                      <a:r>
                        <a:rPr lang="en-US" sz="1400" u="none" strike="noStrike" dirty="0" err="1">
                          <a:effectLst/>
                        </a:rPr>
                        <a:t>larutan</a:t>
                      </a:r>
                      <a:r>
                        <a:rPr lang="en-US" sz="1400" u="none" strike="noStrike" dirty="0">
                          <a:effectLst/>
                        </a:rPr>
                        <a:t> chrome </a:t>
                      </a:r>
                      <a:r>
                        <a:rPr lang="en-US" sz="1400" u="none" strike="noStrike" dirty="0" err="1">
                          <a:effectLst/>
                        </a:rPr>
                        <a:t>kurang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penambahan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zat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kimia</a:t>
                      </a:r>
                      <a:r>
                        <a:rPr lang="en-US" sz="1400" u="none" strike="noStrike" dirty="0">
                          <a:effectLst/>
                        </a:rPr>
                        <a:t> chromium Trivalent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 err="1">
                          <a:effectLst/>
                        </a:rPr>
                        <a:t>Penambahan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zat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kimia</a:t>
                      </a:r>
                      <a:r>
                        <a:rPr lang="en-US" sz="1400" u="none" strike="noStrike" dirty="0">
                          <a:effectLst/>
                        </a:rPr>
                        <a:t> Chromium Trivalent pada </a:t>
                      </a:r>
                      <a:r>
                        <a:rPr lang="en-US" sz="1400" u="none" strike="noStrike" dirty="0" err="1">
                          <a:effectLst/>
                        </a:rPr>
                        <a:t>larutan</a:t>
                      </a:r>
                      <a:r>
                        <a:rPr lang="en-US" sz="1400" u="none" strike="noStrike" dirty="0">
                          <a:effectLst/>
                        </a:rPr>
                        <a:t> chrome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PRD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Sudah dilakukan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extLst>
                  <a:ext uri="{0D108BD9-81ED-4DB2-BD59-A6C34878D82A}">
                    <a16:rowId xmlns:a16="http://schemas.microsoft.com/office/drawing/2014/main" val="3771678672"/>
                  </a:ext>
                </a:extLst>
              </a:tr>
              <a:tr h="4853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 err="1">
                          <a:effectLst/>
                        </a:rPr>
                        <a:t>Melakukan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analisa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lengkap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larutan</a:t>
                      </a:r>
                      <a:r>
                        <a:rPr lang="en-US" sz="1400" u="none" strike="noStrike" dirty="0">
                          <a:effectLst/>
                        </a:rPr>
                        <a:t> chrome (Kadar H2SO4. Cr6+, </a:t>
                      </a:r>
                      <a:r>
                        <a:rPr lang="en-US" sz="1400" u="none" strike="noStrike" dirty="0" err="1">
                          <a:effectLst/>
                        </a:rPr>
                        <a:t>Hullcell</a:t>
                      </a:r>
                      <a:r>
                        <a:rPr lang="en-US" sz="1400" u="none" strike="noStrike" dirty="0">
                          <a:effectLst/>
                        </a:rPr>
                        <a:t>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468046"/>
                  </a:ext>
                </a:extLst>
              </a:tr>
              <a:tr h="431517"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</a:rPr>
                        <a:t>PCB </a:t>
                      </a:r>
                      <a:r>
                        <a:rPr lang="en-US" sz="1400" u="none" strike="noStrike" dirty="0" err="1">
                          <a:effectLst/>
                        </a:rPr>
                        <a:t>Retifier</a:t>
                      </a:r>
                      <a:r>
                        <a:rPr lang="en-US" sz="1400" u="none" strike="noStrike" dirty="0">
                          <a:effectLst/>
                        </a:rPr>
                        <a:t> Chrome  </a:t>
                      </a:r>
                      <a:r>
                        <a:rPr lang="en-US" sz="1400" u="none" strike="noStrike" dirty="0" err="1">
                          <a:effectLst/>
                        </a:rPr>
                        <a:t>bermasalah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ketika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kontak</a:t>
                      </a:r>
                      <a:r>
                        <a:rPr lang="en-US" sz="1400" u="none" strike="noStrike" dirty="0">
                          <a:effectLst/>
                        </a:rPr>
                        <a:t> ampere chrome </a:t>
                      </a:r>
                      <a:r>
                        <a:rPr lang="en-US" sz="1400" u="none" strike="noStrike" dirty="0" err="1">
                          <a:effectLst/>
                        </a:rPr>
                        <a:t>berjalan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otomatis</a:t>
                      </a:r>
                      <a:r>
                        <a:rPr lang="en-US" sz="1400" u="none" strike="noStrike" dirty="0">
                          <a:effectLst/>
                        </a:rPr>
                        <a:t>, </a:t>
                      </a:r>
                      <a:r>
                        <a:rPr lang="en-US" sz="1400" u="none" strike="noStrike" dirty="0" err="1">
                          <a:effectLst/>
                        </a:rPr>
                        <a:t>sehingga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hasilnya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menimbulkan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kabut</a:t>
                      </a:r>
                      <a:r>
                        <a:rPr lang="en-US" sz="1400" u="none" strike="noStrike" dirty="0">
                          <a:effectLst/>
                        </a:rPr>
                        <a:t> dan  </a:t>
                      </a:r>
                      <a:r>
                        <a:rPr lang="en-US" sz="1400" u="none" strike="noStrike" dirty="0" err="1">
                          <a:effectLst/>
                        </a:rPr>
                        <a:t>terbakar</a:t>
                      </a:r>
                      <a:r>
                        <a:rPr lang="en-US" sz="1400" u="none" strike="noStrike" dirty="0">
                          <a:effectLst/>
                        </a:rPr>
                        <a:t>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 err="1">
                          <a:effectLst/>
                        </a:rPr>
                        <a:t>Dilakukan</a:t>
                      </a:r>
                      <a:r>
                        <a:rPr lang="en-US" sz="1400" u="none" strike="noStrike" dirty="0">
                          <a:effectLst/>
                        </a:rPr>
                        <a:t> service PCB oleh Engineering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ENG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Sudah dilakukan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extLst>
                  <a:ext uri="{0D108BD9-81ED-4DB2-BD59-A6C34878D82A}">
                    <a16:rowId xmlns:a16="http://schemas.microsoft.com/office/drawing/2014/main" val="4206897351"/>
                  </a:ext>
                </a:extLst>
              </a:tr>
              <a:tr h="7184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 err="1">
                          <a:effectLst/>
                        </a:rPr>
                        <a:t>Menggunakan</a:t>
                      </a:r>
                      <a:r>
                        <a:rPr lang="en-US" sz="1400" u="none" strike="noStrike" dirty="0">
                          <a:effectLst/>
                        </a:rPr>
                        <a:t> PCB </a:t>
                      </a:r>
                      <a:r>
                        <a:rPr lang="en-US" sz="1400" u="none" strike="noStrike" dirty="0" err="1">
                          <a:effectLst/>
                        </a:rPr>
                        <a:t>mesin</a:t>
                      </a:r>
                      <a:r>
                        <a:rPr lang="en-US" sz="1400" u="none" strike="noStrike" dirty="0">
                          <a:effectLst/>
                        </a:rPr>
                        <a:t> Chrome </a:t>
                      </a:r>
                      <a:r>
                        <a:rPr lang="en-US" sz="1400" u="none" strike="noStrike" dirty="0" err="1">
                          <a:effectLst/>
                        </a:rPr>
                        <a:t>belakang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508680"/>
                  </a:ext>
                </a:extLst>
              </a:tr>
              <a:tr h="86303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</a:rPr>
                        <a:t>Leg </a:t>
                      </a:r>
                      <a:r>
                        <a:rPr lang="en-US" sz="1400" u="none" strike="noStrike" dirty="0" err="1">
                          <a:effectLst/>
                        </a:rPr>
                        <a:t>terlepas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dari</a:t>
                      </a:r>
                      <a:r>
                        <a:rPr lang="en-US" sz="1400" u="none" strike="noStrike" dirty="0">
                          <a:effectLst/>
                        </a:rPr>
                        <a:t> Hanger </a:t>
                      </a:r>
                      <a:r>
                        <a:rPr lang="en-US" sz="1400" u="none" strike="noStrike" dirty="0" err="1">
                          <a:effectLst/>
                        </a:rPr>
                        <a:t>akibat</a:t>
                      </a:r>
                      <a:r>
                        <a:rPr lang="en-US" sz="1400" u="none" strike="noStrike" dirty="0">
                          <a:effectLst/>
                        </a:rPr>
                        <a:t> tip Nickle </a:t>
                      </a:r>
                      <a:r>
                        <a:rPr lang="en-US" sz="1400" u="none" strike="noStrike" dirty="0" err="1">
                          <a:effectLst/>
                        </a:rPr>
                        <a:t>mengganjal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sehingga</a:t>
                      </a:r>
                      <a:r>
                        <a:rPr lang="en-US" sz="1400" u="none" strike="noStrike" dirty="0">
                          <a:effectLst/>
                        </a:rPr>
                        <a:t> leg </a:t>
                      </a:r>
                      <a:r>
                        <a:rPr lang="en-US" sz="1400" u="none" strike="noStrike" dirty="0" err="1">
                          <a:effectLst/>
                        </a:rPr>
                        <a:t>longgar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 err="1">
                          <a:effectLst/>
                        </a:rPr>
                        <a:t>Pembersihan</a:t>
                      </a:r>
                      <a:r>
                        <a:rPr lang="en-US" sz="1400" u="none" strike="noStrike" dirty="0">
                          <a:effectLst/>
                        </a:rPr>
                        <a:t> Tip pada hanger </a:t>
                      </a:r>
                      <a:r>
                        <a:rPr lang="en-US" sz="1400" u="none" strike="noStrike" dirty="0" err="1">
                          <a:effectLst/>
                        </a:rPr>
                        <a:t>berkala</a:t>
                      </a:r>
                      <a:r>
                        <a:rPr lang="en-US" sz="1400" u="none" strike="noStrike" dirty="0">
                          <a:effectLst/>
                        </a:rPr>
                        <a:t> &amp; </a:t>
                      </a:r>
                      <a:r>
                        <a:rPr lang="en-US" sz="1400" u="none" strike="noStrike" dirty="0" err="1">
                          <a:effectLst/>
                        </a:rPr>
                        <a:t>pemisahan</a:t>
                      </a:r>
                      <a:r>
                        <a:rPr lang="en-US" sz="1400" u="none" strike="noStrike" dirty="0">
                          <a:effectLst/>
                        </a:rPr>
                        <a:t> / </a:t>
                      </a:r>
                      <a:r>
                        <a:rPr lang="en-US" sz="1400" u="none" strike="noStrike" dirty="0" err="1">
                          <a:effectLst/>
                        </a:rPr>
                        <a:t>penglompokan</a:t>
                      </a:r>
                      <a:r>
                        <a:rPr lang="en-US" sz="1400" u="none" strike="noStrike" dirty="0">
                          <a:effectLst/>
                        </a:rPr>
                        <a:t> area </a:t>
                      </a:r>
                      <a:r>
                        <a:rPr lang="en-US" sz="1400" u="none" strike="noStrike" dirty="0" err="1">
                          <a:effectLst/>
                        </a:rPr>
                        <a:t>penyimpanan</a:t>
                      </a:r>
                      <a:r>
                        <a:rPr lang="en-US" sz="1400" u="none" strike="noStrike" dirty="0">
                          <a:effectLst/>
                        </a:rPr>
                        <a:t> Hanger.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PRD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Sudah dilakukan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extLst>
                  <a:ext uri="{0D108BD9-81ED-4DB2-BD59-A6C34878D82A}">
                    <a16:rowId xmlns:a16="http://schemas.microsoft.com/office/drawing/2014/main" val="3357552304"/>
                  </a:ext>
                </a:extLst>
              </a:tr>
              <a:tr h="86303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</a:rPr>
                        <a:t>Error Robot </a:t>
                      </a:r>
                      <a:r>
                        <a:rPr lang="en-US" sz="1400" u="none" strike="noStrike" dirty="0" err="1">
                          <a:effectLst/>
                        </a:rPr>
                        <a:t>mesin</a:t>
                      </a:r>
                      <a:r>
                        <a:rPr lang="en-US" sz="1400" u="none" strike="noStrike" dirty="0">
                          <a:effectLst/>
                        </a:rPr>
                        <a:t> chrome </a:t>
                      </a:r>
                      <a:r>
                        <a:rPr lang="en-US" sz="1400" u="none" strike="noStrike" dirty="0" err="1">
                          <a:effectLst/>
                        </a:rPr>
                        <a:t>Belakang</a:t>
                      </a:r>
                      <a:r>
                        <a:rPr lang="en-US" sz="1400" u="none" strike="noStrike" dirty="0">
                          <a:effectLst/>
                        </a:rPr>
                        <a:t> Robot 2 &amp; 1, Robot </a:t>
                      </a:r>
                      <a:r>
                        <a:rPr lang="en-US" sz="1400" u="none" strike="noStrike" dirty="0" err="1">
                          <a:effectLst/>
                        </a:rPr>
                        <a:t>Bertabrakkan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sehingga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mesin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berhenti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b-NO" sz="1400" u="none" strike="noStrike" dirty="0">
                          <a:effectLst/>
                        </a:rPr>
                        <a:t>Perbaikkan Mesin / Robot (setting robot)</a:t>
                      </a:r>
                      <a:endParaRPr lang="nb-N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PRD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Sudah dilakukan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extLst>
                  <a:ext uri="{0D108BD9-81ED-4DB2-BD59-A6C34878D82A}">
                    <a16:rowId xmlns:a16="http://schemas.microsoft.com/office/drawing/2014/main" val="3750909354"/>
                  </a:ext>
                </a:extLst>
              </a:tr>
              <a:tr h="440204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 err="1">
                          <a:effectLst/>
                        </a:rPr>
                        <a:t>Gagal</a:t>
                      </a:r>
                      <a:r>
                        <a:rPr lang="en-US" sz="1400" u="none" strike="noStrike" dirty="0">
                          <a:effectLst/>
                        </a:rPr>
                        <a:t> Setting </a:t>
                      </a:r>
                      <a:r>
                        <a:rPr lang="en-US" sz="1400" u="none" strike="noStrike" dirty="0" err="1">
                          <a:effectLst/>
                        </a:rPr>
                        <a:t>awal</a:t>
                      </a:r>
                      <a:r>
                        <a:rPr lang="en-US" sz="1400" u="none" strike="noStrike" dirty="0">
                          <a:effectLst/>
                        </a:rPr>
                        <a:t> proses Caesar.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</a:rPr>
                        <a:t>Adjust setting </a:t>
                      </a:r>
                      <a:r>
                        <a:rPr lang="en-US" sz="1400" u="none" strike="noStrike" dirty="0" err="1">
                          <a:effectLst/>
                        </a:rPr>
                        <a:t>mesin</a:t>
                      </a:r>
                      <a:r>
                        <a:rPr lang="en-US" sz="1400" u="none" strike="noStrike" dirty="0">
                          <a:effectLst/>
                        </a:rPr>
                        <a:t> bending SOCO.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PRD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>
                          <a:effectLst/>
                        </a:rPr>
                        <a:t>Sudah dilakukan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extLst>
                  <a:ext uri="{0D108BD9-81ED-4DB2-BD59-A6C34878D82A}">
                    <a16:rowId xmlns:a16="http://schemas.microsoft.com/office/drawing/2014/main" val="3864960250"/>
                  </a:ext>
                </a:extLst>
              </a:tr>
              <a:tr h="64727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Robot 2 Error, Dan </a:t>
                      </a:r>
                      <a:r>
                        <a:rPr lang="en-US" sz="1400" u="none" strike="noStrike" dirty="0" err="1">
                          <a:effectLst/>
                        </a:rPr>
                        <a:t>Bertabrakan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Dengan</a:t>
                      </a:r>
                      <a:r>
                        <a:rPr lang="en-US" sz="1400" u="none" strike="noStrike" dirty="0">
                          <a:effectLst/>
                        </a:rPr>
                        <a:t> Robot1 Di </a:t>
                      </a:r>
                      <a:r>
                        <a:rPr lang="en-US" sz="1400" u="none" strike="noStrike" dirty="0" err="1">
                          <a:effectLst/>
                        </a:rPr>
                        <a:t>Bak</a:t>
                      </a:r>
                      <a:r>
                        <a:rPr lang="en-US" sz="1400" u="none" strike="noStrike" dirty="0">
                          <a:effectLst/>
                        </a:rPr>
                        <a:t> Chrome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Perbaikan</a:t>
                      </a:r>
                      <a:r>
                        <a:rPr lang="en-US" sz="1400" u="none" strike="noStrike" dirty="0">
                          <a:effectLst/>
                        </a:rPr>
                        <a:t> oleh </a:t>
                      </a:r>
                      <a:r>
                        <a:rPr lang="en-US" sz="1400" u="none" strike="noStrike" dirty="0" err="1">
                          <a:effectLst/>
                        </a:rPr>
                        <a:t>tim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teknik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 dirty="0">
                          <a:effectLst/>
                        </a:rPr>
                        <a:t>ENG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 dirty="0">
                          <a:effectLst/>
                        </a:rPr>
                        <a:t>On Progress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3" marR="8423" marT="8423" marB="0"/>
                </a:tc>
                <a:extLst>
                  <a:ext uri="{0D108BD9-81ED-4DB2-BD59-A6C34878D82A}">
                    <a16:rowId xmlns:a16="http://schemas.microsoft.com/office/drawing/2014/main" val="124838455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E4E30B8-FDFC-76B5-A77B-4E6A9F7DBAEF}"/>
              </a:ext>
            </a:extLst>
          </p:cNvPr>
          <p:cNvSpPr txBox="1"/>
          <p:nvPr/>
        </p:nvSpPr>
        <p:spPr>
          <a:xfrm>
            <a:off x="492296" y="622308"/>
            <a:ext cx="3080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Tindakan </a:t>
            </a:r>
            <a:r>
              <a:rPr lang="en-US" dirty="0" err="1"/>
              <a:t>Koreksi</a:t>
            </a:r>
            <a:r>
              <a:rPr lang="en-US" dirty="0"/>
              <a:t> </a:t>
            </a:r>
            <a:r>
              <a:rPr lang="en-US" dirty="0" err="1"/>
              <a:t>Kegagalan</a:t>
            </a:r>
            <a:r>
              <a:rPr lang="en-US" dirty="0"/>
              <a:t> G2</a:t>
            </a:r>
          </a:p>
        </p:txBody>
      </p:sp>
    </p:spTree>
    <p:extLst>
      <p:ext uri="{BB962C8B-B14F-4D97-AF65-F5344CB8AC3E}">
        <p14:creationId xmlns:p14="http://schemas.microsoft.com/office/powerpoint/2010/main" val="555710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21">
            <a:extLst>
              <a:ext uri="{FF2B5EF4-FFF2-40B4-BE49-F238E27FC236}">
                <a16:creationId xmlns:a16="http://schemas.microsoft.com/office/drawing/2014/main" id="{77D8A1F3-BB75-6C58-984E-B353C2A82A73}"/>
              </a:ext>
            </a:extLst>
          </p:cNvPr>
          <p:cNvGrpSpPr/>
          <p:nvPr/>
        </p:nvGrpSpPr>
        <p:grpSpPr>
          <a:xfrm>
            <a:off x="774263" y="997103"/>
            <a:ext cx="4815287" cy="1200329"/>
            <a:chOff x="756138" y="1100479"/>
            <a:chExt cx="4815287" cy="1200329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7AA26EB-27D6-7AE7-334E-92AA487DE165}"/>
                </a:ext>
              </a:extLst>
            </p:cNvPr>
            <p:cNvSpPr txBox="1"/>
            <p:nvPr/>
          </p:nvSpPr>
          <p:spPr>
            <a:xfrm>
              <a:off x="756138" y="1100479"/>
              <a:ext cx="1292103" cy="120032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7200" b="1" dirty="0">
                  <a:solidFill>
                    <a:srgbClr val="FFC000"/>
                  </a:solidFill>
                  <a:latin typeface="Arial"/>
                  <a:ea typeface="Arial Unicode MS"/>
                  <a:cs typeface="Arial" pitchFamily="34" charset="0"/>
                </a:rPr>
                <a:t>01</a:t>
              </a:r>
              <a:endParaRPr lang="ko-KR" altLang="en-US" sz="7200" b="1" dirty="0">
                <a:solidFill>
                  <a:srgbClr val="FFC000"/>
                </a:solidFill>
                <a:latin typeface="Arial"/>
                <a:ea typeface="Arial Unicode MS"/>
                <a:cs typeface="Arial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3F82CFE-E305-0DE8-B339-35021F4F8A27}"/>
                </a:ext>
              </a:extLst>
            </p:cNvPr>
            <p:cNvSpPr txBox="1"/>
            <p:nvPr/>
          </p:nvSpPr>
          <p:spPr>
            <a:xfrm>
              <a:off x="1923585" y="1444805"/>
              <a:ext cx="3647840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9" indent="-171459">
                <a:buFont typeface="Wingdings" panose="05000000000000000000" pitchFamily="2" charset="2"/>
                <a:buChar char="Ø"/>
              </a:pP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Tindak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Lanjut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Rapat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Tinjauan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Manajemen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Sebelumnya</a:t>
              </a:r>
              <a:endParaRPr lang="en-US" altLang="ko-KR" sz="1400" dirty="0">
                <a:solidFill>
                  <a:prstClr val="white"/>
                </a:solidFill>
                <a:latin typeface="Arial"/>
                <a:ea typeface="Arial Unicode MS"/>
                <a:cs typeface="Arial" pitchFamily="34" charset="0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729ED72-D887-7F8A-9E6C-08C21AE471AF}"/>
              </a:ext>
            </a:extLst>
          </p:cNvPr>
          <p:cNvGrpSpPr/>
          <p:nvPr/>
        </p:nvGrpSpPr>
        <p:grpSpPr>
          <a:xfrm>
            <a:off x="774263" y="2085010"/>
            <a:ext cx="4815287" cy="1200329"/>
            <a:chOff x="756138" y="1100479"/>
            <a:chExt cx="4815287" cy="1200329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43B647F-8A45-3EFD-F0E1-660CA7AACF27}"/>
                </a:ext>
              </a:extLst>
            </p:cNvPr>
            <p:cNvSpPr txBox="1"/>
            <p:nvPr/>
          </p:nvSpPr>
          <p:spPr>
            <a:xfrm>
              <a:off x="756138" y="1100479"/>
              <a:ext cx="1292103" cy="120032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7200" b="1" dirty="0">
                  <a:solidFill>
                    <a:srgbClr val="FFC000"/>
                  </a:solidFill>
                  <a:latin typeface="Arial"/>
                  <a:ea typeface="Arial Unicode MS"/>
                  <a:cs typeface="Arial" pitchFamily="34" charset="0"/>
                </a:rPr>
                <a:t>02</a:t>
              </a:r>
              <a:endParaRPr lang="ko-KR" altLang="en-US" sz="7200" b="1" dirty="0">
                <a:solidFill>
                  <a:srgbClr val="FFC000"/>
                </a:solidFill>
                <a:latin typeface="Arial"/>
                <a:ea typeface="Arial Unicode MS"/>
                <a:cs typeface="Arial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06E264CD-B8CA-28C1-164D-5C8B5041E1CB}"/>
                </a:ext>
              </a:extLst>
            </p:cNvPr>
            <p:cNvSpPr txBox="1"/>
            <p:nvPr/>
          </p:nvSpPr>
          <p:spPr>
            <a:xfrm>
              <a:off x="1923585" y="1444805"/>
              <a:ext cx="3647840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9" indent="-171459">
                <a:buFont typeface="Wingdings" panose="05000000000000000000" pitchFamily="2" charset="2"/>
                <a:buChar char="Ø"/>
              </a:pP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Perubahan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Isu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 Internal yang </a:t>
              </a: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Relevan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dengan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Sistem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Manajemen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 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097B5A2-D414-F027-A12E-6F87A8258B88}"/>
              </a:ext>
            </a:extLst>
          </p:cNvPr>
          <p:cNvGrpSpPr/>
          <p:nvPr/>
        </p:nvGrpSpPr>
        <p:grpSpPr>
          <a:xfrm>
            <a:off x="774263" y="3390900"/>
            <a:ext cx="5789303" cy="3188978"/>
            <a:chOff x="756138" y="869027"/>
            <a:chExt cx="5789303" cy="3188978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32AD965-C36A-D6CC-A001-F2DE2E4CC5F1}"/>
                </a:ext>
              </a:extLst>
            </p:cNvPr>
            <p:cNvSpPr txBox="1"/>
            <p:nvPr/>
          </p:nvSpPr>
          <p:spPr>
            <a:xfrm>
              <a:off x="756138" y="1100479"/>
              <a:ext cx="1292103" cy="120032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7200" b="1" dirty="0">
                  <a:solidFill>
                    <a:srgbClr val="FFC000"/>
                  </a:solidFill>
                  <a:latin typeface="Arial"/>
                  <a:ea typeface="Arial Unicode MS"/>
                  <a:cs typeface="Arial" pitchFamily="34" charset="0"/>
                </a:rPr>
                <a:t>03</a:t>
              </a:r>
              <a:endParaRPr lang="ko-KR" altLang="en-US" sz="7200" b="1" dirty="0">
                <a:solidFill>
                  <a:srgbClr val="FFC000"/>
                </a:solidFill>
                <a:latin typeface="Arial"/>
                <a:ea typeface="Arial Unicode MS"/>
                <a:cs typeface="Arial" pitchFamily="34" charset="0"/>
              </a:endParaRP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27F085C9-1E3E-CCB4-47E6-A95C1D75D1F5}"/>
                </a:ext>
              </a:extLst>
            </p:cNvPr>
            <p:cNvGrpSpPr/>
            <p:nvPr/>
          </p:nvGrpSpPr>
          <p:grpSpPr>
            <a:xfrm>
              <a:off x="1730154" y="869027"/>
              <a:ext cx="4815287" cy="3188978"/>
              <a:chOff x="859716" y="940820"/>
              <a:chExt cx="4815287" cy="3188978"/>
            </a:xfrm>
          </p:grpSpPr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7351CFA-2F2F-415E-B58C-A53521EDAA77}"/>
                  </a:ext>
                </a:extLst>
              </p:cNvPr>
              <p:cNvSpPr txBox="1"/>
              <p:nvPr/>
            </p:nvSpPr>
            <p:spPr>
              <a:xfrm>
                <a:off x="859716" y="940820"/>
                <a:ext cx="3841271" cy="584775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sv-SE" altLang="ko-KR" sz="1600" dirty="0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INFORMASI KINERJA DAN EFEKTIVITAS SISTEM MANAJEMEN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50A12A7F-38E0-4A35-C69D-D1C91A54FEC1}"/>
                  </a:ext>
                </a:extLst>
              </p:cNvPr>
              <p:cNvSpPr txBox="1"/>
              <p:nvPr/>
            </p:nvSpPr>
            <p:spPr>
              <a:xfrm>
                <a:off x="1053147" y="1492088"/>
                <a:ext cx="4621856" cy="26377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171459" indent="-171459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:r>
                  <a:rPr lang="en-US" altLang="ko-KR" sz="1400" dirty="0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Customer </a:t>
                </a:r>
                <a:r>
                  <a:rPr lang="en-US" altLang="ko-KR" sz="1400" dirty="0" err="1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Komplain</a:t>
                </a:r>
                <a:endPara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endParaRPr>
              </a:p>
              <a:p>
                <a:pPr marL="171459" indent="-171459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:r>
                  <a:rPr lang="en-US" altLang="ko-KR" sz="1400" dirty="0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Tingkat </a:t>
                </a:r>
                <a:r>
                  <a:rPr lang="en-US" altLang="ko-KR" sz="1400" dirty="0" err="1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Pemenuhan</a:t>
                </a:r>
                <a:r>
                  <a:rPr lang="en-US" altLang="ko-KR" sz="1400" dirty="0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 </a:t>
                </a:r>
                <a:r>
                  <a:rPr lang="en-US" altLang="ko-KR" sz="1400" dirty="0" err="1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Sasaran</a:t>
                </a:r>
                <a:r>
                  <a:rPr lang="en-US" altLang="ko-KR" sz="1400" dirty="0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 </a:t>
                </a:r>
                <a:r>
                  <a:rPr lang="en-US" altLang="ko-KR" sz="1400" dirty="0" err="1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Mutu</a:t>
                </a:r>
                <a:r>
                  <a:rPr lang="en-US" altLang="ko-KR" sz="1400" dirty="0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, K3 dan </a:t>
                </a:r>
                <a:r>
                  <a:rPr lang="en-US" altLang="ko-KR" sz="1400" dirty="0" err="1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Lingkungan</a:t>
                </a:r>
                <a:endPara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endParaRPr>
              </a:p>
              <a:p>
                <a:pPr marL="171459" indent="-171459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:r>
                  <a:rPr lang="en-US" altLang="ko-KR" sz="1400" dirty="0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Kinerja Proses dan </a:t>
                </a:r>
                <a:r>
                  <a:rPr lang="en-US" altLang="ko-KR" sz="1400" dirty="0" err="1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Kesesuaian</a:t>
                </a:r>
                <a:r>
                  <a:rPr lang="en-US" altLang="ko-KR" sz="1400" dirty="0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 </a:t>
                </a:r>
                <a:r>
                  <a:rPr lang="en-US" altLang="ko-KR" sz="1400" dirty="0" err="1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Produk</a:t>
                </a:r>
                <a:endPara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endParaRPr>
              </a:p>
              <a:p>
                <a:pPr marL="171459" indent="-171459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:r>
                  <a:rPr lang="en-US" altLang="ko-KR" sz="1400" dirty="0" err="1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Ketidaksesuaian</a:t>
                </a:r>
                <a:r>
                  <a:rPr lang="en-US" altLang="ko-KR" sz="1400" dirty="0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 dan Tindakan </a:t>
                </a:r>
                <a:r>
                  <a:rPr lang="en-US" altLang="ko-KR" sz="1400" dirty="0" err="1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Koreksi</a:t>
                </a:r>
                <a:endPara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endParaRPr>
              </a:p>
              <a:p>
                <a:pPr marL="171459" indent="-171459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:r>
                  <a:rPr lang="en-US" altLang="ko-KR" sz="1400" dirty="0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Hasil Audit </a:t>
                </a:r>
                <a:r>
                  <a:rPr lang="en-US" altLang="ko-KR" sz="1400" dirty="0" err="1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Sistem</a:t>
                </a:r>
                <a:r>
                  <a:rPr lang="en-US" altLang="ko-KR" sz="1400" dirty="0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 </a:t>
                </a:r>
                <a:r>
                  <a:rPr lang="en-US" altLang="ko-KR" sz="1400" dirty="0" err="1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Manajemen</a:t>
                </a:r>
                <a:r>
                  <a:rPr lang="en-US" altLang="ko-KR" sz="1400" dirty="0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 </a:t>
                </a:r>
                <a:r>
                  <a:rPr lang="en-US" altLang="ko-KR" sz="1400" dirty="0" err="1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Terintegrasi</a:t>
                </a:r>
                <a:r>
                  <a:rPr lang="en-US" altLang="ko-KR" sz="1400" dirty="0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 </a:t>
                </a:r>
                <a:r>
                  <a:rPr lang="en-US" altLang="ko-KR" sz="1400" dirty="0" err="1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Kuartal</a:t>
                </a:r>
                <a:r>
                  <a:rPr lang="en-US" altLang="ko-KR" sz="1400" dirty="0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 I </a:t>
                </a:r>
                <a:r>
                  <a:rPr lang="en-US" altLang="ko-KR" sz="1400" dirty="0" err="1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Tahun</a:t>
                </a:r>
                <a:r>
                  <a:rPr lang="en-US" altLang="ko-KR" sz="1400" dirty="0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 2024</a:t>
                </a:r>
              </a:p>
              <a:p>
                <a:pPr marL="171459" indent="-171459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:r>
                  <a:rPr lang="en-US" altLang="ko-KR" sz="1400" dirty="0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Kinerja </a:t>
                </a:r>
                <a:r>
                  <a:rPr lang="en-US" altLang="ko-KR" sz="1400" dirty="0" err="1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Penyedia</a:t>
                </a:r>
                <a:r>
                  <a:rPr lang="en-US" altLang="ko-KR" sz="1400" dirty="0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 </a:t>
                </a:r>
                <a:r>
                  <a:rPr lang="en-US" altLang="ko-KR" sz="1400" dirty="0" err="1">
                    <a:solidFill>
                      <a:prstClr val="white"/>
                    </a:solidFill>
                    <a:latin typeface="Arial"/>
                    <a:ea typeface="Arial Unicode MS"/>
                    <a:cs typeface="Arial" pitchFamily="34" charset="0"/>
                  </a:rPr>
                  <a:t>Eksternal</a:t>
                </a:r>
                <a:endPara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endParaRP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F09D0154-2B1C-3C93-69F4-F6E578F8CEF7}"/>
              </a:ext>
            </a:extLst>
          </p:cNvPr>
          <p:cNvSpPr txBox="1"/>
          <p:nvPr/>
        </p:nvSpPr>
        <p:spPr>
          <a:xfrm>
            <a:off x="4175364" y="469590"/>
            <a:ext cx="3841271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prstClr val="white"/>
                </a:solidFill>
                <a:latin typeface="Arial"/>
                <a:ea typeface="Arial Unicode MS"/>
                <a:cs typeface="Arial" pitchFamily="34" charset="0"/>
              </a:rPr>
              <a:t>TABLE OF CONTENT</a:t>
            </a:r>
            <a:endParaRPr lang="ko-KR" altLang="en-US" sz="2800" b="1" dirty="0">
              <a:solidFill>
                <a:prstClr val="white"/>
              </a:solidFill>
              <a:latin typeface="Arial"/>
              <a:ea typeface="Arial Unicode MS"/>
              <a:cs typeface="Arial" pitchFamily="34" charset="0"/>
            </a:endParaRPr>
          </a:p>
        </p:txBody>
      </p:sp>
      <p:grpSp>
        <p:nvGrpSpPr>
          <p:cNvPr id="35" name="Group 21">
            <a:extLst>
              <a:ext uri="{FF2B5EF4-FFF2-40B4-BE49-F238E27FC236}">
                <a16:creationId xmlns:a16="http://schemas.microsoft.com/office/drawing/2014/main" id="{41873F32-3BF8-658C-9956-5734B5E99EF0}"/>
              </a:ext>
            </a:extLst>
          </p:cNvPr>
          <p:cNvGrpSpPr/>
          <p:nvPr/>
        </p:nvGrpSpPr>
        <p:grpSpPr>
          <a:xfrm>
            <a:off x="6309825" y="990819"/>
            <a:ext cx="4815287" cy="1200329"/>
            <a:chOff x="756138" y="1100479"/>
            <a:chExt cx="4815287" cy="1200329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045D98E0-1775-7DC6-D308-3C8478CDF1F6}"/>
                </a:ext>
              </a:extLst>
            </p:cNvPr>
            <p:cNvSpPr txBox="1"/>
            <p:nvPr/>
          </p:nvSpPr>
          <p:spPr>
            <a:xfrm>
              <a:off x="756138" y="1100479"/>
              <a:ext cx="1292103" cy="120032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7200" b="1" dirty="0">
                  <a:solidFill>
                    <a:srgbClr val="FFC000"/>
                  </a:solidFill>
                  <a:latin typeface="Arial"/>
                  <a:ea typeface="Arial Unicode MS"/>
                  <a:cs typeface="Arial" pitchFamily="34" charset="0"/>
                </a:rPr>
                <a:t>04</a:t>
              </a:r>
              <a:endParaRPr lang="ko-KR" altLang="en-US" sz="7200" b="1" dirty="0">
                <a:solidFill>
                  <a:srgbClr val="FFC000"/>
                </a:solidFill>
                <a:latin typeface="Arial"/>
                <a:ea typeface="Arial Unicode MS"/>
                <a:cs typeface="Arial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8BB35EC3-4DA5-AF91-3921-50F0A9F3902F}"/>
                </a:ext>
              </a:extLst>
            </p:cNvPr>
            <p:cNvSpPr txBox="1"/>
            <p:nvPr/>
          </p:nvSpPr>
          <p:spPr>
            <a:xfrm>
              <a:off x="1923585" y="1552526"/>
              <a:ext cx="364784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9" indent="-171459">
                <a:buFont typeface="Wingdings" panose="05000000000000000000" pitchFamily="2" charset="2"/>
                <a:buChar char="Ø"/>
              </a:pP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Kecukupan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Sumber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 Daya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788EB4A-1D67-4086-CB6D-CD033260E68C}"/>
              </a:ext>
            </a:extLst>
          </p:cNvPr>
          <p:cNvGrpSpPr/>
          <p:nvPr/>
        </p:nvGrpSpPr>
        <p:grpSpPr>
          <a:xfrm>
            <a:off x="6309825" y="2178883"/>
            <a:ext cx="4815287" cy="1200329"/>
            <a:chOff x="756138" y="1100479"/>
            <a:chExt cx="4815287" cy="1200329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06133012-CA06-7FA3-1849-5796211433F2}"/>
                </a:ext>
              </a:extLst>
            </p:cNvPr>
            <p:cNvSpPr txBox="1"/>
            <p:nvPr/>
          </p:nvSpPr>
          <p:spPr>
            <a:xfrm>
              <a:off x="756138" y="1100479"/>
              <a:ext cx="1292103" cy="120032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7200" b="1" dirty="0">
                  <a:solidFill>
                    <a:srgbClr val="FFC000"/>
                  </a:solidFill>
                  <a:latin typeface="Arial"/>
                  <a:ea typeface="Arial Unicode MS"/>
                  <a:cs typeface="Arial" pitchFamily="34" charset="0"/>
                </a:rPr>
                <a:t>05</a:t>
              </a:r>
              <a:endParaRPr lang="ko-KR" altLang="en-US" sz="7200" b="1" dirty="0">
                <a:solidFill>
                  <a:srgbClr val="FFC000"/>
                </a:solidFill>
                <a:latin typeface="Arial"/>
                <a:ea typeface="Arial Unicode MS"/>
                <a:cs typeface="Arial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CA0B320-9CBA-4D48-F54C-3575B12265F7}"/>
                </a:ext>
              </a:extLst>
            </p:cNvPr>
            <p:cNvSpPr txBox="1"/>
            <p:nvPr/>
          </p:nvSpPr>
          <p:spPr>
            <a:xfrm>
              <a:off x="1923585" y="1444805"/>
              <a:ext cx="3647840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9" indent="-171459">
                <a:buFont typeface="Wingdings" panose="05000000000000000000" pitchFamily="2" charset="2"/>
                <a:buChar char="Ø"/>
              </a:pP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Efektivitas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 Tindakan yang </a:t>
              </a: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Diambil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terhadap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Resiko</a:t>
              </a:r>
              <a:endParaRPr lang="en-US" altLang="ko-KR" sz="1400" dirty="0">
                <a:solidFill>
                  <a:prstClr val="white"/>
                </a:solidFill>
                <a:latin typeface="Arial"/>
                <a:ea typeface="Arial Unicode MS"/>
                <a:cs typeface="Arial" pitchFamily="34" charset="0"/>
              </a:endParaRPr>
            </a:p>
          </p:txBody>
        </p:sp>
      </p:grpSp>
      <p:grpSp>
        <p:nvGrpSpPr>
          <p:cNvPr id="41" name="Group 21">
            <a:extLst>
              <a:ext uri="{FF2B5EF4-FFF2-40B4-BE49-F238E27FC236}">
                <a16:creationId xmlns:a16="http://schemas.microsoft.com/office/drawing/2014/main" id="{2D09EDA3-573F-7B72-06E6-4C0B05075B78}"/>
              </a:ext>
            </a:extLst>
          </p:cNvPr>
          <p:cNvGrpSpPr/>
          <p:nvPr/>
        </p:nvGrpSpPr>
        <p:grpSpPr>
          <a:xfrm>
            <a:off x="6309825" y="3366947"/>
            <a:ext cx="4815287" cy="1200329"/>
            <a:chOff x="756138" y="1100479"/>
            <a:chExt cx="4815287" cy="1200329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898F16DD-791D-A5B1-A069-9B3FDEC510FB}"/>
                </a:ext>
              </a:extLst>
            </p:cNvPr>
            <p:cNvSpPr txBox="1"/>
            <p:nvPr/>
          </p:nvSpPr>
          <p:spPr>
            <a:xfrm>
              <a:off x="756138" y="1100479"/>
              <a:ext cx="1292103" cy="120032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7200" b="1" dirty="0">
                  <a:solidFill>
                    <a:srgbClr val="FFC000"/>
                  </a:solidFill>
                  <a:latin typeface="Arial"/>
                  <a:ea typeface="Arial Unicode MS"/>
                  <a:cs typeface="Arial" pitchFamily="34" charset="0"/>
                </a:rPr>
                <a:t>06</a:t>
              </a:r>
              <a:endParaRPr lang="ko-KR" altLang="en-US" sz="7200" b="1" dirty="0">
                <a:solidFill>
                  <a:srgbClr val="FFC000"/>
                </a:solidFill>
                <a:latin typeface="Arial"/>
                <a:ea typeface="Arial Unicode MS"/>
                <a:cs typeface="Arial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BFBCD5C0-F32D-7B14-1255-497238E155C1}"/>
                </a:ext>
              </a:extLst>
            </p:cNvPr>
            <p:cNvSpPr txBox="1"/>
            <p:nvPr/>
          </p:nvSpPr>
          <p:spPr>
            <a:xfrm>
              <a:off x="1923585" y="1552526"/>
              <a:ext cx="364784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9" indent="-171459">
                <a:buFont typeface="Wingdings" panose="05000000000000000000" pitchFamily="2" charset="2"/>
                <a:buChar char="Ø"/>
              </a:pP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Peluang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untuk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Perbaikan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 Kinerja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137CFCBF-0DF6-E649-E048-A7B7417EFF17}"/>
              </a:ext>
            </a:extLst>
          </p:cNvPr>
          <p:cNvGrpSpPr/>
          <p:nvPr/>
        </p:nvGrpSpPr>
        <p:grpSpPr>
          <a:xfrm>
            <a:off x="6309825" y="4555010"/>
            <a:ext cx="4815287" cy="1200329"/>
            <a:chOff x="756138" y="1100479"/>
            <a:chExt cx="4815287" cy="1200329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EBF7EBA6-A20D-11E8-E247-AC14387D878A}"/>
                </a:ext>
              </a:extLst>
            </p:cNvPr>
            <p:cNvSpPr txBox="1"/>
            <p:nvPr/>
          </p:nvSpPr>
          <p:spPr>
            <a:xfrm>
              <a:off x="756138" y="1100479"/>
              <a:ext cx="1292103" cy="120032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7200" b="1" dirty="0">
                  <a:solidFill>
                    <a:srgbClr val="FFC000"/>
                  </a:solidFill>
                  <a:latin typeface="Arial"/>
                  <a:ea typeface="Arial Unicode MS"/>
                  <a:cs typeface="Arial" pitchFamily="34" charset="0"/>
                </a:rPr>
                <a:t>07</a:t>
              </a:r>
              <a:endParaRPr lang="ko-KR" altLang="en-US" sz="7200" b="1" dirty="0">
                <a:solidFill>
                  <a:srgbClr val="FFC000"/>
                </a:solidFill>
                <a:latin typeface="Arial"/>
                <a:ea typeface="Arial Unicode MS"/>
                <a:cs typeface="Arial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186CDEBE-3354-CF74-D336-9E22CDC47272}"/>
                </a:ext>
              </a:extLst>
            </p:cNvPr>
            <p:cNvSpPr txBox="1"/>
            <p:nvPr/>
          </p:nvSpPr>
          <p:spPr>
            <a:xfrm>
              <a:off x="1923585" y="1444805"/>
              <a:ext cx="3647840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9" indent="-171459">
                <a:buFont typeface="Wingdings" panose="05000000000000000000" pitchFamily="2" charset="2"/>
                <a:buChar char="Ø"/>
              </a:pP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Persyaratan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regulasi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baru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atau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 yang </a:t>
              </a:r>
              <a:r>
                <a:rPr lang="en-US" altLang="ko-KR" sz="1400" dirty="0" err="1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direvisi</a:t>
              </a:r>
              <a:r>
                <a:rPr lang="en-US" altLang="ko-KR" sz="140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842125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0">
            <a:extLst>
              <a:ext uri="{FF2B5EF4-FFF2-40B4-BE49-F238E27FC236}">
                <a16:creationId xmlns:a16="http://schemas.microsoft.com/office/drawing/2014/main" id="{9272B5AC-802D-7DDF-580E-1BBB2D21ED07}"/>
              </a:ext>
            </a:extLst>
          </p:cNvPr>
          <p:cNvSpPr/>
          <p:nvPr/>
        </p:nvSpPr>
        <p:spPr>
          <a:xfrm rot="16200000">
            <a:off x="780245" y="-164815"/>
            <a:ext cx="369081" cy="1205163"/>
          </a:xfrm>
          <a:custGeom>
            <a:avLst/>
            <a:gdLst/>
            <a:ahLst/>
            <a:cxnLst/>
            <a:rect l="l" t="t" r="r" b="b"/>
            <a:pathLst>
              <a:path w="668178" h="2181805">
                <a:moveTo>
                  <a:pt x="0" y="0"/>
                </a:moveTo>
                <a:lnTo>
                  <a:pt x="668178" y="0"/>
                </a:lnTo>
                <a:lnTo>
                  <a:pt x="668178" y="2181805"/>
                </a:lnTo>
                <a:lnTo>
                  <a:pt x="0" y="218180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786AAA-8111-16E0-BC3B-42F582FCFABD}"/>
              </a:ext>
            </a:extLst>
          </p:cNvPr>
          <p:cNvSpPr/>
          <p:nvPr/>
        </p:nvSpPr>
        <p:spPr>
          <a:xfrm>
            <a:off x="1704816" y="237728"/>
            <a:ext cx="45719" cy="369082"/>
          </a:xfrm>
          <a:prstGeom prst="rect">
            <a:avLst/>
          </a:prstGeom>
          <a:solidFill>
            <a:srgbClr val="F61D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FD1E3D60-87D7-DEDF-986F-EC811E2A537F}"/>
              </a:ext>
            </a:extLst>
          </p:cNvPr>
          <p:cNvSpPr txBox="1">
            <a:spLocks/>
          </p:cNvSpPr>
          <p:nvPr/>
        </p:nvSpPr>
        <p:spPr>
          <a:xfrm>
            <a:off x="1821855" y="161288"/>
            <a:ext cx="8665329" cy="53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 dirty="0">
                <a:solidFill>
                  <a:schemeClr val="tx1"/>
                </a:solidFill>
                <a:latin typeface="+mj-lt"/>
              </a:rPr>
              <a:t>3.5 HASIL AUDIT SISTEM MANAJEMEN TERINTEGRASI KUARTAL I TAHUN 2024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6DE06418-BC26-501F-2016-CA419A62593A}"/>
              </a:ext>
            </a:extLst>
          </p:cNvPr>
          <p:cNvSpPr txBox="1">
            <a:spLocks/>
          </p:cNvSpPr>
          <p:nvPr/>
        </p:nvSpPr>
        <p:spPr>
          <a:xfrm>
            <a:off x="611481" y="898749"/>
            <a:ext cx="3422101" cy="360040"/>
          </a:xfrm>
          <a:prstGeom prst="rect">
            <a:avLst/>
          </a:prstGeom>
          <a:noFill/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Background &amp; Objective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7C1486-692F-ECC1-DEE8-C9FF50672DDC}"/>
              </a:ext>
            </a:extLst>
          </p:cNvPr>
          <p:cNvSpPr txBox="1"/>
          <p:nvPr/>
        </p:nvSpPr>
        <p:spPr>
          <a:xfrm>
            <a:off x="611481" y="1468456"/>
            <a:ext cx="55162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Periode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Pelaksanaan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Audit	: 21 Mei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s.d.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Juni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2024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6C038F-AD01-43F8-D233-FC3640A93288}"/>
              </a:ext>
            </a:extLst>
          </p:cNvPr>
          <p:cNvSpPr txBox="1"/>
          <p:nvPr/>
        </p:nvSpPr>
        <p:spPr>
          <a:xfrm>
            <a:off x="611480" y="1990818"/>
            <a:ext cx="55162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Audit		: 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3A0CEB8-1D1C-DA13-275E-89726FA577B1}"/>
              </a:ext>
            </a:extLst>
          </p:cNvPr>
          <p:cNvSpPr txBox="1"/>
          <p:nvPr/>
        </p:nvSpPr>
        <p:spPr>
          <a:xfrm>
            <a:off x="3513558" y="1988645"/>
            <a:ext cx="6098458" cy="15643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  <a:tabLst>
                <a:tab pos="571500" algn="l"/>
              </a:tabLst>
            </a:pP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apakah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Analisa dan Monitoring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tindakan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menangani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resiko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sudah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dilaksanakan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konsisten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berfokus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risiko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mutu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K3 dan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Lingkungan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  <a:tabLst>
                <a:tab pos="571500" algn="l"/>
              </a:tabLst>
            </a:pP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apakah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Sistem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Manajemen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ISO 9001:2015, 45001:2018, 14001:2015 dan CPAKB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dilaksanakan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dipelihara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efektif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berfokus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pada Monitoring dan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Evaluasi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BSC masing-masing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departemen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B7EC33C-B03E-217A-06C8-583A770E048A}"/>
              </a:ext>
            </a:extLst>
          </p:cNvPr>
          <p:cNvSpPr txBox="1"/>
          <p:nvPr/>
        </p:nvSpPr>
        <p:spPr>
          <a:xfrm>
            <a:off x="560290" y="3697594"/>
            <a:ext cx="7712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Objek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Audit			: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Seluruh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Departemen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PT Chitose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Internasional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Tbk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D73CDAC-0351-F8D7-C8DB-A95EFF1873E4}"/>
              </a:ext>
            </a:extLst>
          </p:cNvPr>
          <p:cNvSpPr txBox="1"/>
          <p:nvPr/>
        </p:nvSpPr>
        <p:spPr>
          <a:xfrm>
            <a:off x="560290" y="4231498"/>
            <a:ext cx="7712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Audit		: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Wawancara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Inspeksi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Konfirmasi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Auditee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6CDCBEE-E525-CAE7-6518-714DCA181994}"/>
              </a:ext>
            </a:extLst>
          </p:cNvPr>
          <p:cNvSpPr txBox="1"/>
          <p:nvPr/>
        </p:nvSpPr>
        <p:spPr>
          <a:xfrm>
            <a:off x="560290" y="4765402"/>
            <a:ext cx="7712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Auditor			: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DC466C0-5991-67B6-4F07-A5BA5E9AC7EC}"/>
              </a:ext>
            </a:extLst>
          </p:cNvPr>
          <p:cNvSpPr txBox="1"/>
          <p:nvPr/>
        </p:nvSpPr>
        <p:spPr>
          <a:xfrm>
            <a:off x="3513558" y="4739491"/>
            <a:ext cx="6098458" cy="8210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571500" algn="l"/>
              </a:tabLs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Lead Auditor 	: Maudina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Rachmawati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571500" algn="l"/>
              </a:tabLs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Auditor 	:	</a:t>
            </a:r>
          </a:p>
          <a:p>
            <a:pPr lvl="0" algn="just">
              <a:lnSpc>
                <a:spcPct val="115000"/>
              </a:lnSpc>
              <a:tabLst>
                <a:tab pos="571500" algn="l"/>
              </a:tabLs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F396439-ABE4-F246-E3F9-540EF965F709}"/>
              </a:ext>
            </a:extLst>
          </p:cNvPr>
          <p:cNvSpPr txBox="1"/>
          <p:nvPr/>
        </p:nvSpPr>
        <p:spPr>
          <a:xfrm>
            <a:off x="5553032" y="4959865"/>
            <a:ext cx="2300864" cy="1812099"/>
          </a:xfrm>
          <a:prstGeom prst="rect">
            <a:avLst/>
          </a:prstGeom>
          <a:noFill/>
        </p:spPr>
        <p:txBody>
          <a:bodyPr wrap="square" numCol="1">
            <a:spAutoFit/>
          </a:bodyPr>
          <a:lstStyle/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  <a:tabLst>
                <a:tab pos="571500" algn="l"/>
              </a:tabLs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Diah Nur K.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  <a:tabLst>
                <a:tab pos="571500" algn="l"/>
              </a:tabLs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Fitri N.N.E.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  <a:tabLst>
                <a:tab pos="571500" algn="l"/>
              </a:tabLst>
            </a:pP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Kisty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Riagustina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  <a:tabLst>
                <a:tab pos="571500" algn="l"/>
              </a:tabLs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Andreas Asmara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  <a:tabLst>
                <a:tab pos="571500" algn="l"/>
              </a:tabLst>
            </a:pP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Annisa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Nurfitriani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  <a:tabLst>
                <a:tab pos="571500" algn="l"/>
              </a:tabLs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Erna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Herlina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  <a:tabLst>
                <a:tab pos="571500" algn="l"/>
              </a:tabLs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Fitri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Febrianti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E.P.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8BBEB4C-CDAF-292E-F6D1-AE2600EAD21F}"/>
              </a:ext>
            </a:extLst>
          </p:cNvPr>
          <p:cNvSpPr txBox="1"/>
          <p:nvPr/>
        </p:nvSpPr>
        <p:spPr>
          <a:xfrm>
            <a:off x="8076794" y="4943496"/>
            <a:ext cx="2300864" cy="1812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buFont typeface="+mj-lt"/>
              <a:buAutoNum type="arabicPeriod" startAt="8"/>
              <a:tabLst>
                <a:tab pos="571500" algn="l"/>
              </a:tabLs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Adhi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Prasetia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U.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 startAt="8"/>
              <a:tabLst>
                <a:tab pos="571500" algn="l"/>
              </a:tabLs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Mukhammad Surya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 startAt="8"/>
              <a:tabLst>
                <a:tab pos="571500" algn="l"/>
              </a:tabLst>
            </a:pP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Lilik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Saroni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 startAt="8"/>
              <a:tabLst>
                <a:tab pos="571500" algn="l"/>
              </a:tabLst>
            </a:pP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Rizky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Dwi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Anggoro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 startAt="8"/>
              <a:tabLst>
                <a:tab pos="571500" algn="l"/>
              </a:tabLs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Yulan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Septian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 startAt="8"/>
              <a:tabLst>
                <a:tab pos="571500" algn="l"/>
              </a:tabLs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Gunawan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Indrianto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 startAt="8"/>
              <a:tabLst>
                <a:tab pos="571500" algn="l"/>
              </a:tabLs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Siti Nur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Aisyah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8036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F5AE6-9883-FA9A-BC43-D34F9F652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8304"/>
          </a:xfrm>
        </p:spPr>
        <p:txBody>
          <a:bodyPr>
            <a:normAutofit/>
          </a:bodyPr>
          <a:lstStyle/>
          <a:p>
            <a:r>
              <a:rPr lang="en-US" sz="2400" b="1" dirty="0"/>
              <a:t>Executive Summary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38A01BA-4964-3133-07EE-8C079BFACA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64710"/>
              </p:ext>
            </p:extLst>
          </p:nvPr>
        </p:nvGraphicFramePr>
        <p:xfrm>
          <a:off x="682171" y="1254124"/>
          <a:ext cx="10671629" cy="48128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7030">
                  <a:extLst>
                    <a:ext uri="{9D8B030D-6E8A-4147-A177-3AD203B41FA5}">
                      <a16:colId xmlns:a16="http://schemas.microsoft.com/office/drawing/2014/main" val="2426075247"/>
                    </a:ext>
                  </a:extLst>
                </a:gridCol>
                <a:gridCol w="1984173">
                  <a:extLst>
                    <a:ext uri="{9D8B030D-6E8A-4147-A177-3AD203B41FA5}">
                      <a16:colId xmlns:a16="http://schemas.microsoft.com/office/drawing/2014/main" val="2904635035"/>
                    </a:ext>
                  </a:extLst>
                </a:gridCol>
                <a:gridCol w="1626664">
                  <a:extLst>
                    <a:ext uri="{9D8B030D-6E8A-4147-A177-3AD203B41FA5}">
                      <a16:colId xmlns:a16="http://schemas.microsoft.com/office/drawing/2014/main" val="3742311125"/>
                    </a:ext>
                  </a:extLst>
                </a:gridCol>
                <a:gridCol w="858021">
                  <a:extLst>
                    <a:ext uri="{9D8B030D-6E8A-4147-A177-3AD203B41FA5}">
                      <a16:colId xmlns:a16="http://schemas.microsoft.com/office/drawing/2014/main" val="827716281"/>
                    </a:ext>
                  </a:extLst>
                </a:gridCol>
                <a:gridCol w="2234427">
                  <a:extLst>
                    <a:ext uri="{9D8B030D-6E8A-4147-A177-3AD203B41FA5}">
                      <a16:colId xmlns:a16="http://schemas.microsoft.com/office/drawing/2014/main" val="1935115172"/>
                    </a:ext>
                  </a:extLst>
                </a:gridCol>
                <a:gridCol w="2681314">
                  <a:extLst>
                    <a:ext uri="{9D8B030D-6E8A-4147-A177-3AD203B41FA5}">
                      <a16:colId xmlns:a16="http://schemas.microsoft.com/office/drawing/2014/main" val="1267074078"/>
                    </a:ext>
                  </a:extLst>
                </a:gridCol>
              </a:tblGrid>
              <a:tr h="5047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Proses / Dept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Ringkasan Temuan 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Elemen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Kategori Temuan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Tindakan/</a:t>
                      </a:r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Perbaikan</a:t>
                      </a:r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/</a:t>
                      </a:r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Pencegahan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Dampak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6884030"/>
                  </a:ext>
                </a:extLst>
              </a:tr>
              <a:tr h="12494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SALES &amp; DISTRIBUTION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Perjanjian kerjasama vendor Angkutan untuk tahun 2024 belum dilakukan pembaharuan (Baru Garuda)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b-NO" sz="1200" u="none" strike="noStrike">
                          <a:effectLst/>
                        </a:rPr>
                        <a:t>ISO 9001:2015 Klausul 8.4. Pengendalian Pengadaan Proses, Produk dan Jasa Pihak Eksternal</a:t>
                      </a:r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Mi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Rencana pemanggilan vendor angkutan untuk pembahasan MoU 2024.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200" u="none" strike="noStrike" dirty="0">
                          <a:effectLst/>
                        </a:rPr>
                        <a:t>Berpotensi terhadap keamanan barang selama pengiriman tidak terjaga, waktu sampai ditujuan tidak bisa terkontrol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/>
                </a:tc>
                <a:extLst>
                  <a:ext uri="{0D108BD9-81ED-4DB2-BD59-A6C34878D82A}">
                    <a16:rowId xmlns:a16="http://schemas.microsoft.com/office/drawing/2014/main" val="2852658429"/>
                  </a:ext>
                </a:extLst>
              </a:tr>
              <a:tr h="174600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HCGA</a:t>
                      </a:r>
                    </a:p>
                  </a:txBody>
                  <a:tcPr marL="6044" marR="6044" marT="604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SOP </a:t>
                      </a:r>
                      <a:r>
                        <a:rPr lang="en-US" sz="1200" u="none" strike="noStrike" dirty="0" err="1">
                          <a:effectLst/>
                        </a:rPr>
                        <a:t>terkait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alur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dokumen</a:t>
                      </a:r>
                      <a:r>
                        <a:rPr lang="en-US" sz="1200" u="none" strike="noStrike" dirty="0">
                          <a:effectLst/>
                        </a:rPr>
                        <a:t> Memorandum of Understanding (MoU) / </a:t>
                      </a:r>
                      <a:r>
                        <a:rPr lang="en-US" sz="1200" u="none" strike="noStrike" dirty="0" err="1">
                          <a:effectLst/>
                        </a:rPr>
                        <a:t>perjanjian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kerjasama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belum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ada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sehingga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baru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sebagian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departemen</a:t>
                      </a:r>
                      <a:r>
                        <a:rPr lang="en-US" sz="1200" u="none" strike="noStrike" dirty="0">
                          <a:effectLst/>
                        </a:rPr>
                        <a:t> yang </a:t>
                      </a:r>
                      <a:r>
                        <a:rPr lang="en-US" sz="1200" u="none" strike="noStrike" dirty="0" err="1">
                          <a:effectLst/>
                        </a:rPr>
                        <a:t>menyerahkan</a:t>
                      </a:r>
                      <a:r>
                        <a:rPr lang="en-US" sz="1200" u="none" strike="noStrike" dirty="0">
                          <a:effectLst/>
                        </a:rPr>
                        <a:t> MoU </a:t>
                      </a:r>
                      <a:r>
                        <a:rPr lang="en-US" sz="1200" u="none" strike="noStrike" dirty="0" err="1">
                          <a:effectLst/>
                        </a:rPr>
                        <a:t>ke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bagian</a:t>
                      </a:r>
                      <a:r>
                        <a:rPr lang="en-US" sz="1200" u="none" strike="noStrike" dirty="0">
                          <a:effectLst/>
                        </a:rPr>
                        <a:t> legal.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b-NO" sz="1200" u="none" strike="noStrike" dirty="0">
                          <a:effectLst/>
                        </a:rPr>
                        <a:t>ISO 9001:2015 Klausul 8.4. Pengendalian Pengadaan Proses, Produk dan Jasa Pihak Eksternal</a:t>
                      </a:r>
                      <a:endParaRPr lang="nb-N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Mi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Dilakukan sosialisasi mengenai alur dokumen perjanjian dan legal drafting kepada seluruh Departemen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Secara legal isi dari dokumen perjanjian bisa tidak sesuai yang diharapkan dan jika ada perselisihan secara hukum, penyelesaiannya tidak diatur dalam perjanjian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/>
                </a:tc>
                <a:extLst>
                  <a:ext uri="{0D108BD9-81ED-4DB2-BD59-A6C34878D82A}">
                    <a16:rowId xmlns:a16="http://schemas.microsoft.com/office/drawing/2014/main" val="228169638"/>
                  </a:ext>
                </a:extLst>
              </a:tr>
              <a:tr h="131263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PCH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err="1">
                          <a:effectLst/>
                        </a:rPr>
                        <a:t>Pengelolaan</a:t>
                      </a:r>
                      <a:r>
                        <a:rPr lang="en-US" sz="1200" u="none" strike="noStrike" dirty="0">
                          <a:effectLst/>
                        </a:rPr>
                        <a:t> scrap dan K3 </a:t>
                      </a:r>
                      <a:r>
                        <a:rPr lang="en-US" sz="1200" u="none" strike="noStrike" dirty="0" err="1">
                          <a:effectLst/>
                        </a:rPr>
                        <a:t>belum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terdapat</a:t>
                      </a:r>
                      <a:r>
                        <a:rPr lang="en-US" sz="1200" u="none" strike="noStrike" dirty="0">
                          <a:effectLst/>
                        </a:rPr>
                        <a:t> pada </a:t>
                      </a:r>
                      <a:r>
                        <a:rPr lang="en-US" sz="1200" u="none" strike="noStrike" dirty="0" err="1">
                          <a:effectLst/>
                        </a:rPr>
                        <a:t>pasal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dokumen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perjanjian</a:t>
                      </a:r>
                      <a:r>
                        <a:rPr lang="en-US" sz="1200" u="none" strike="noStrike" dirty="0">
                          <a:effectLst/>
                        </a:rPr>
                        <a:t> supplier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b-NO" sz="1200" u="none" strike="noStrike" dirty="0">
                          <a:effectLst/>
                        </a:rPr>
                        <a:t>ISO 9001:2015 Klausul 4.4 Sistem Manajemen Mutu dan Proses </a:t>
                      </a:r>
                      <a:endParaRPr lang="nb-N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 dirty="0">
                          <a:effectLst/>
                        </a:rPr>
                        <a:t>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err="1">
                          <a:effectLst/>
                        </a:rPr>
                        <a:t>Pengelolaan</a:t>
                      </a:r>
                      <a:r>
                        <a:rPr lang="en-US" sz="1200" u="none" strike="noStrike" dirty="0">
                          <a:effectLst/>
                        </a:rPr>
                        <a:t> scrap dan K3 </a:t>
                      </a:r>
                      <a:r>
                        <a:rPr lang="en-US" sz="1200" u="none" strike="noStrike" dirty="0" err="1">
                          <a:effectLst/>
                        </a:rPr>
                        <a:t>akan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dibahas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dengan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bagian</a:t>
                      </a:r>
                      <a:r>
                        <a:rPr lang="en-US" sz="1200" u="none" strike="noStrike" dirty="0">
                          <a:effectLst/>
                        </a:rPr>
                        <a:t> legal </a:t>
                      </a:r>
                      <a:r>
                        <a:rPr lang="en-US" sz="1200" u="none" strike="noStrike" dirty="0" err="1">
                          <a:effectLst/>
                        </a:rPr>
                        <a:t>supaya</a:t>
                      </a:r>
                      <a:r>
                        <a:rPr lang="en-US" sz="1200" u="none" strike="noStrike" dirty="0">
                          <a:effectLst/>
                        </a:rPr>
                        <a:t> di </a:t>
                      </a:r>
                      <a:r>
                        <a:rPr lang="en-US" sz="1200" u="none" strike="noStrike" dirty="0" err="1">
                          <a:effectLst/>
                        </a:rPr>
                        <a:t>perjanjian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tahun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kedepan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bisa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dicantumkan</a:t>
                      </a:r>
                      <a:r>
                        <a:rPr lang="en-US" sz="1200" u="none" strike="noStrike" dirty="0">
                          <a:effectLst/>
                        </a:rPr>
                        <a:t> di </a:t>
                      </a:r>
                      <a:r>
                        <a:rPr lang="en-US" sz="1200" u="none" strike="noStrike" dirty="0" err="1">
                          <a:effectLst/>
                        </a:rPr>
                        <a:t>surat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perjanjian</a:t>
                      </a:r>
                      <a:r>
                        <a:rPr lang="en-US" sz="1200" u="none" strike="noStrike" dirty="0">
                          <a:effectLst/>
                        </a:rPr>
                        <a:t> (</a:t>
                      </a:r>
                      <a:r>
                        <a:rPr lang="en-US" sz="1200" u="none" strike="noStrike" dirty="0" err="1">
                          <a:effectLst/>
                        </a:rPr>
                        <a:t>pembuatan</a:t>
                      </a:r>
                      <a:r>
                        <a:rPr lang="en-US" sz="1200" u="none" strike="noStrike" dirty="0">
                          <a:effectLst/>
                        </a:rPr>
                        <a:t> draft </a:t>
                      </a:r>
                      <a:r>
                        <a:rPr lang="en-US" sz="1200" u="none" strike="noStrike" dirty="0" err="1">
                          <a:effectLst/>
                        </a:rPr>
                        <a:t>perjanjian</a:t>
                      </a:r>
                      <a:r>
                        <a:rPr lang="en-US" sz="1200" u="none" strike="noStrike" dirty="0">
                          <a:effectLst/>
                        </a:rPr>
                        <a:t>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Bisa </a:t>
                      </a:r>
                      <a:r>
                        <a:rPr lang="en-US" sz="1200" u="none" strike="noStrike" dirty="0" err="1">
                          <a:effectLst/>
                        </a:rPr>
                        <a:t>menyebabkan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kerugian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bagi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perusahaan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jika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ada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scrapt</a:t>
                      </a:r>
                      <a:r>
                        <a:rPr lang="en-US" sz="1200" u="none" strike="noStrike" dirty="0">
                          <a:effectLst/>
                        </a:rPr>
                        <a:t> di </a:t>
                      </a:r>
                      <a:r>
                        <a:rPr lang="en-US" sz="1200" u="none" strike="noStrike" dirty="0" err="1">
                          <a:effectLst/>
                        </a:rPr>
                        <a:t>subkon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namun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tidak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diatur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secara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jelas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dalam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dokumen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perjanjian</a:t>
                      </a:r>
                      <a:r>
                        <a:rPr lang="en-US" sz="1200" u="none" strike="noStrike" dirty="0">
                          <a:effectLst/>
                        </a:rPr>
                        <a:t> supplier.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/>
                </a:tc>
                <a:extLst>
                  <a:ext uri="{0D108BD9-81ED-4DB2-BD59-A6C34878D82A}">
                    <a16:rowId xmlns:a16="http://schemas.microsoft.com/office/drawing/2014/main" val="32247563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87546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F5AE6-9883-FA9A-BC43-D34F9F652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8304"/>
          </a:xfrm>
        </p:spPr>
        <p:txBody>
          <a:bodyPr>
            <a:normAutofit/>
          </a:bodyPr>
          <a:lstStyle/>
          <a:p>
            <a:r>
              <a:rPr lang="en-US" sz="2400" b="1" dirty="0"/>
              <a:t>Executive Summary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38A01BA-4964-3133-07EE-8C079BFACA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195285"/>
              </p:ext>
            </p:extLst>
          </p:nvPr>
        </p:nvGraphicFramePr>
        <p:xfrm>
          <a:off x="682171" y="1254124"/>
          <a:ext cx="10671629" cy="50741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7030">
                  <a:extLst>
                    <a:ext uri="{9D8B030D-6E8A-4147-A177-3AD203B41FA5}">
                      <a16:colId xmlns:a16="http://schemas.microsoft.com/office/drawing/2014/main" val="2426075247"/>
                    </a:ext>
                  </a:extLst>
                </a:gridCol>
                <a:gridCol w="1984173">
                  <a:extLst>
                    <a:ext uri="{9D8B030D-6E8A-4147-A177-3AD203B41FA5}">
                      <a16:colId xmlns:a16="http://schemas.microsoft.com/office/drawing/2014/main" val="2904635035"/>
                    </a:ext>
                  </a:extLst>
                </a:gridCol>
                <a:gridCol w="1626664">
                  <a:extLst>
                    <a:ext uri="{9D8B030D-6E8A-4147-A177-3AD203B41FA5}">
                      <a16:colId xmlns:a16="http://schemas.microsoft.com/office/drawing/2014/main" val="3742311125"/>
                    </a:ext>
                  </a:extLst>
                </a:gridCol>
                <a:gridCol w="858021">
                  <a:extLst>
                    <a:ext uri="{9D8B030D-6E8A-4147-A177-3AD203B41FA5}">
                      <a16:colId xmlns:a16="http://schemas.microsoft.com/office/drawing/2014/main" val="827716281"/>
                    </a:ext>
                  </a:extLst>
                </a:gridCol>
                <a:gridCol w="2234427">
                  <a:extLst>
                    <a:ext uri="{9D8B030D-6E8A-4147-A177-3AD203B41FA5}">
                      <a16:colId xmlns:a16="http://schemas.microsoft.com/office/drawing/2014/main" val="1935115172"/>
                    </a:ext>
                  </a:extLst>
                </a:gridCol>
                <a:gridCol w="2681314">
                  <a:extLst>
                    <a:ext uri="{9D8B030D-6E8A-4147-A177-3AD203B41FA5}">
                      <a16:colId xmlns:a16="http://schemas.microsoft.com/office/drawing/2014/main" val="1267074078"/>
                    </a:ext>
                  </a:extLst>
                </a:gridCol>
              </a:tblGrid>
              <a:tr h="4597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Proses / Dept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Ringkasan Temuan 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Elemen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Kategori Temuan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Tindakan/</a:t>
                      </a:r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Perbaikan</a:t>
                      </a:r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/</a:t>
                      </a:r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Pencegahan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Dampak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6884030"/>
                  </a:ext>
                </a:extLst>
              </a:tr>
              <a:tr h="1812986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 dirty="0">
                          <a:effectLst/>
                        </a:rPr>
                        <a:t>SCM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Proses </a:t>
                      </a:r>
                      <a:r>
                        <a:rPr lang="en-US" sz="1200" u="none" strike="noStrike" dirty="0" err="1">
                          <a:effectLst/>
                        </a:rPr>
                        <a:t>pengiriman</a:t>
                      </a:r>
                      <a:r>
                        <a:rPr lang="en-US" sz="1200" u="none" strike="noStrike" dirty="0">
                          <a:effectLst/>
                        </a:rPr>
                        <a:t> material pipa 12.7 X 1.5 X 404 </a:t>
                      </a:r>
                      <a:r>
                        <a:rPr lang="en-US" sz="1200" u="none" strike="noStrike" dirty="0" err="1">
                          <a:effectLst/>
                        </a:rPr>
                        <a:t>seharusnya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dikirim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ke</a:t>
                      </a:r>
                      <a:r>
                        <a:rPr lang="en-US" sz="1200" u="none" strike="noStrike" dirty="0">
                          <a:effectLst/>
                        </a:rPr>
                        <a:t> CV. </a:t>
                      </a:r>
                      <a:r>
                        <a:rPr lang="en-US" sz="1200" u="none" strike="noStrike" dirty="0" err="1">
                          <a:effectLst/>
                        </a:rPr>
                        <a:t>Rajawali</a:t>
                      </a:r>
                      <a:r>
                        <a:rPr lang="en-US" sz="1200" u="none" strike="noStrike" dirty="0">
                          <a:effectLst/>
                        </a:rPr>
                        <a:t>, </a:t>
                      </a:r>
                      <a:r>
                        <a:rPr lang="en-US" sz="1200" u="none" strike="noStrike" dirty="0" err="1">
                          <a:effectLst/>
                        </a:rPr>
                        <a:t>tetapi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aktual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dikirimkan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ke</a:t>
                      </a:r>
                      <a:r>
                        <a:rPr lang="en-US" sz="1200" u="none" strike="noStrike" dirty="0">
                          <a:effectLst/>
                        </a:rPr>
                        <a:t> CV. </a:t>
                      </a:r>
                      <a:r>
                        <a:rPr lang="en-US" sz="1200" u="none" strike="noStrike" dirty="0" err="1">
                          <a:effectLst/>
                        </a:rPr>
                        <a:t>Hinani</a:t>
                      </a:r>
                      <a:r>
                        <a:rPr lang="en-US" sz="1200" u="none" strike="noStrike" dirty="0">
                          <a:effectLst/>
                        </a:rPr>
                        <a:t>. Hal </a:t>
                      </a:r>
                      <a:r>
                        <a:rPr lang="en-US" sz="1200" u="none" strike="noStrike" dirty="0" err="1">
                          <a:effectLst/>
                        </a:rPr>
                        <a:t>ini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tidak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sesuai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dengan</a:t>
                      </a:r>
                      <a:r>
                        <a:rPr lang="en-US" sz="1200" u="none" strike="noStrike" dirty="0">
                          <a:effectLst/>
                        </a:rPr>
                        <a:t> SOP P.11. </a:t>
                      </a:r>
                      <a:r>
                        <a:rPr lang="en-US" sz="1200" u="none" strike="noStrike" dirty="0" err="1">
                          <a:effectLst/>
                        </a:rPr>
                        <a:t>Prosedur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kirim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Barang</a:t>
                      </a:r>
                      <a:r>
                        <a:rPr lang="en-US" sz="1200" u="none" strike="noStrike" dirty="0">
                          <a:effectLst/>
                        </a:rPr>
                        <a:t> di Supplier </a:t>
                      </a:r>
                      <a:r>
                        <a:rPr lang="en-US" sz="1200" u="none" strike="noStrike" dirty="0" err="1">
                          <a:effectLst/>
                        </a:rPr>
                        <a:t>langung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ke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subkon</a:t>
                      </a:r>
                      <a:r>
                        <a:rPr lang="en-US" sz="1200" u="none" strike="noStrike" dirty="0">
                          <a:effectLst/>
                        </a:rPr>
                        <a:t>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u="none" strike="noStrike">
                          <a:effectLst/>
                        </a:rPr>
                        <a:t>ISO 9001:2015 Klausul 8.1. Perencanaan dan Pengendalian Operasional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 dirty="0">
                          <a:effectLst/>
                        </a:rPr>
                        <a:t>Mi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err="1">
                          <a:effectLst/>
                        </a:rPr>
                        <a:t>Ditekankan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kembali</a:t>
                      </a:r>
                      <a:r>
                        <a:rPr lang="en-US" sz="1200" u="none" strike="noStrike" dirty="0">
                          <a:effectLst/>
                        </a:rPr>
                        <a:t> pada </a:t>
                      </a:r>
                      <a:r>
                        <a:rPr lang="en-US" sz="1200" u="none" strike="noStrike" dirty="0" err="1">
                          <a:effectLst/>
                        </a:rPr>
                        <a:t>pemegang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stok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untuk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melaksanakan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Sisdur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Manajemen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Mutu</a:t>
                      </a:r>
                      <a:r>
                        <a:rPr lang="en-US" sz="1200" u="none" strike="noStrike" dirty="0">
                          <a:effectLst/>
                        </a:rPr>
                        <a:t> (ISO 9001) SCM Point 6 P.3.0. </a:t>
                      </a:r>
                      <a:r>
                        <a:rPr lang="en-US" sz="1200" u="none" strike="noStrike" dirty="0" err="1">
                          <a:effectLst/>
                        </a:rPr>
                        <a:t>Prosedur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Pengendalian</a:t>
                      </a:r>
                      <a:r>
                        <a:rPr lang="en-US" sz="1200" u="none" strike="noStrike" dirty="0">
                          <a:effectLst/>
                        </a:rPr>
                        <a:t> Material IC </a:t>
                      </a:r>
                      <a:r>
                        <a:rPr lang="en-US" sz="1200" u="none" strike="noStrike" dirty="0" err="1">
                          <a:effectLst/>
                        </a:rPr>
                        <a:t>ditambah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dengan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membubuhkan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chek</a:t>
                      </a:r>
                      <a:r>
                        <a:rPr lang="en-US" sz="1200" u="none" strike="noStrike" dirty="0">
                          <a:effectLst/>
                        </a:rPr>
                        <a:t> list di </a:t>
                      </a:r>
                      <a:r>
                        <a:rPr lang="en-US" sz="1200" u="none" strike="noStrike" dirty="0" err="1">
                          <a:effectLst/>
                        </a:rPr>
                        <a:t>jumlah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komponen</a:t>
                      </a:r>
                      <a:r>
                        <a:rPr lang="en-US" sz="1200" u="none" strike="noStrike" dirty="0">
                          <a:effectLst/>
                        </a:rPr>
                        <a:t> pada </a:t>
                      </a:r>
                      <a:r>
                        <a:rPr lang="en-US" sz="1200" u="none" strike="noStrike" dirty="0" err="1">
                          <a:effectLst/>
                        </a:rPr>
                        <a:t>Dokumen</a:t>
                      </a:r>
                      <a:r>
                        <a:rPr lang="en-US" sz="1200" u="none" strike="noStrike" dirty="0">
                          <a:effectLst/>
                        </a:rPr>
                        <a:t> Surat </a:t>
                      </a:r>
                      <a:r>
                        <a:rPr lang="en-US" sz="1200" u="none" strike="noStrike" dirty="0" err="1">
                          <a:effectLst/>
                        </a:rPr>
                        <a:t>Pengantar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ke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Subkon</a:t>
                      </a:r>
                      <a:r>
                        <a:rPr lang="en-US" sz="1200" u="none" strike="noStrike" dirty="0">
                          <a:effectLst/>
                        </a:rPr>
                        <a:t> / Supplier.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Dapat menyebabkan keterlambatan kedatangan material, dikarenakan kesalahan kirim material ke vendor.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/>
                </a:tc>
                <a:extLst>
                  <a:ext uri="{0D108BD9-81ED-4DB2-BD59-A6C34878D82A}">
                    <a16:rowId xmlns:a16="http://schemas.microsoft.com/office/drawing/2014/main" val="2852658429"/>
                  </a:ext>
                </a:extLst>
              </a:tr>
              <a:tr h="1590386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SCM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Data </a:t>
                      </a:r>
                      <a:r>
                        <a:rPr lang="en-US" sz="1200" u="none" strike="noStrike" dirty="0" err="1">
                          <a:effectLst/>
                        </a:rPr>
                        <a:t>hasil</a:t>
                      </a:r>
                      <a:r>
                        <a:rPr lang="en-US" sz="1200" u="none" strike="noStrike" dirty="0">
                          <a:effectLst/>
                        </a:rPr>
                        <a:t> PKH </a:t>
                      </a:r>
                      <a:r>
                        <a:rPr lang="en-US" sz="1200" u="none" strike="noStrike" dirty="0" err="1">
                          <a:effectLst/>
                        </a:rPr>
                        <a:t>saat</a:t>
                      </a:r>
                      <a:r>
                        <a:rPr lang="en-US" sz="1200" u="none" strike="noStrike" dirty="0">
                          <a:effectLst/>
                        </a:rPr>
                        <a:t> sampling </a:t>
                      </a:r>
                      <a:r>
                        <a:rPr lang="en-US" sz="1200" u="none" strike="noStrike" dirty="0" err="1">
                          <a:effectLst/>
                        </a:rPr>
                        <a:t>hasil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produksi</a:t>
                      </a:r>
                      <a:r>
                        <a:rPr lang="en-US" sz="1200" u="none" strike="noStrike" dirty="0">
                          <a:effectLst/>
                        </a:rPr>
                        <a:t> 31 Mei 2024 </a:t>
                      </a:r>
                      <a:r>
                        <a:rPr lang="en-US" sz="1200" u="none" strike="noStrike" dirty="0" err="1">
                          <a:effectLst/>
                        </a:rPr>
                        <a:t>tidak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sesuai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dengan</a:t>
                      </a:r>
                      <a:r>
                        <a:rPr lang="en-US" sz="1200" u="none" strike="noStrike" dirty="0">
                          <a:effectLst/>
                        </a:rPr>
                        <a:t> data SAP.</a:t>
                      </a:r>
                      <a:br>
                        <a:rPr lang="en-US" sz="1200" u="none" strike="noStrike" dirty="0">
                          <a:effectLst/>
                        </a:rPr>
                      </a:br>
                      <a:r>
                        <a:rPr lang="en-US" sz="1200" u="none" strike="noStrike" dirty="0">
                          <a:effectLst/>
                        </a:rPr>
                        <a:t>Data internal SCM (monitoring RPB vs PKH) : 711 pcs, </a:t>
                      </a:r>
                      <a:r>
                        <a:rPr lang="en-US" sz="1200" u="none" strike="noStrike" dirty="0" err="1">
                          <a:effectLst/>
                        </a:rPr>
                        <a:t>sedangkan</a:t>
                      </a:r>
                      <a:r>
                        <a:rPr lang="en-US" sz="1200" u="none" strike="noStrike" dirty="0">
                          <a:effectLst/>
                        </a:rPr>
                        <a:t> data di SAP 1.035 pcs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u="none" strike="noStrike">
                          <a:effectLst/>
                        </a:rPr>
                        <a:t>ISO 9001:2015 Klausul 8.1. Perencanaan dan Pengendalian Operasional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Mi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err="1">
                          <a:effectLst/>
                        </a:rPr>
                        <a:t>Melakukan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komunikasi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dengan</a:t>
                      </a:r>
                      <a:r>
                        <a:rPr lang="en-US" sz="1200" u="none" strike="noStrike" dirty="0">
                          <a:effectLst/>
                        </a:rPr>
                        <a:t> Line Assy </a:t>
                      </a:r>
                      <a:r>
                        <a:rPr lang="en-US" sz="1200" u="none" strike="noStrike" dirty="0" err="1">
                          <a:effectLst/>
                        </a:rPr>
                        <a:t>Industri</a:t>
                      </a:r>
                      <a:r>
                        <a:rPr lang="en-US" sz="1200" u="none" strike="noStrike" dirty="0">
                          <a:effectLst/>
                        </a:rPr>
                        <a:t> dan </a:t>
                      </a:r>
                      <a:r>
                        <a:rPr lang="en-US" sz="1200" u="none" strike="noStrike" dirty="0" err="1">
                          <a:effectLst/>
                        </a:rPr>
                        <a:t>Baros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untuk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tidak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diperbolehkan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memasukan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hasil</a:t>
                      </a:r>
                      <a:r>
                        <a:rPr lang="en-US" sz="1200" u="none" strike="noStrike" dirty="0">
                          <a:effectLst/>
                        </a:rPr>
                        <a:t> assembling yang </a:t>
                      </a:r>
                      <a:r>
                        <a:rPr lang="en-US" sz="1200" u="none" strike="noStrike" dirty="0" err="1">
                          <a:effectLst/>
                        </a:rPr>
                        <a:t>belum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lengkap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kedalam</a:t>
                      </a:r>
                      <a:r>
                        <a:rPr lang="en-US" sz="1200" u="none" strike="noStrike" dirty="0">
                          <a:effectLst/>
                        </a:rPr>
                        <a:t> LPHP dan RAF </a:t>
                      </a:r>
                      <a:r>
                        <a:rPr lang="en-US" sz="1200" u="none" strike="noStrike" dirty="0" err="1">
                          <a:effectLst/>
                        </a:rPr>
                        <a:t>harus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sesuai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dengan</a:t>
                      </a:r>
                      <a:r>
                        <a:rPr lang="en-US" sz="1200" u="none" strike="noStrike" dirty="0">
                          <a:effectLst/>
                        </a:rPr>
                        <a:t> qty </a:t>
                      </a:r>
                      <a:r>
                        <a:rPr lang="en-US" sz="1200" u="none" strike="noStrike" dirty="0" err="1">
                          <a:effectLst/>
                        </a:rPr>
                        <a:t>barang</a:t>
                      </a:r>
                      <a:r>
                        <a:rPr lang="en-US" sz="1200" u="none" strike="noStrike" dirty="0">
                          <a:effectLst/>
                        </a:rPr>
                        <a:t> yang </a:t>
                      </a:r>
                      <a:r>
                        <a:rPr lang="en-US" sz="1200" u="none" strike="noStrike" dirty="0" err="1">
                          <a:effectLst/>
                        </a:rPr>
                        <a:t>sudah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selesai</a:t>
                      </a:r>
                      <a:r>
                        <a:rPr lang="en-US" sz="1200" u="none" strike="noStrike" dirty="0">
                          <a:effectLst/>
                        </a:rPr>
                        <a:t> Assy di H+0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err="1">
                          <a:effectLst/>
                        </a:rPr>
                        <a:t>Memungkinan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terjadinya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kesalahan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informasi</a:t>
                      </a:r>
                      <a:r>
                        <a:rPr lang="en-US" sz="1200" u="none" strike="noStrike" dirty="0">
                          <a:effectLst/>
                        </a:rPr>
                        <a:t> yang </a:t>
                      </a:r>
                      <a:r>
                        <a:rPr lang="en-US" sz="1200" u="none" strike="noStrike" dirty="0" err="1">
                          <a:effectLst/>
                        </a:rPr>
                        <a:t>dapat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menyebabkan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kesalahan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pengambilan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keputusan</a:t>
                      </a:r>
                      <a:r>
                        <a:rPr lang="en-US" sz="1200" u="none" strike="noStrike" dirty="0">
                          <a:effectLst/>
                        </a:rPr>
                        <a:t>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/>
                </a:tc>
                <a:extLst>
                  <a:ext uri="{0D108BD9-81ED-4DB2-BD59-A6C34878D82A}">
                    <a16:rowId xmlns:a16="http://schemas.microsoft.com/office/drawing/2014/main" val="228169638"/>
                  </a:ext>
                </a:extLst>
              </a:tr>
              <a:tr h="121099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CORPORATE MANAGEMENT SYSTEM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err="1">
                          <a:effectLst/>
                        </a:rPr>
                        <a:t>Standarisasi</a:t>
                      </a:r>
                      <a:r>
                        <a:rPr lang="en-US" sz="1200" u="none" strike="noStrike" dirty="0">
                          <a:effectLst/>
                        </a:rPr>
                        <a:t> Form HIRADC </a:t>
                      </a:r>
                      <a:r>
                        <a:rPr lang="en-US" sz="1200" u="none" strike="noStrike" dirty="0" err="1">
                          <a:effectLst/>
                        </a:rPr>
                        <a:t>beserta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evaluasi</a:t>
                      </a:r>
                      <a:r>
                        <a:rPr lang="en-US" sz="1200" u="none" strike="noStrike" dirty="0">
                          <a:effectLst/>
                        </a:rPr>
                        <a:t> HIRADC, </a:t>
                      </a:r>
                      <a:r>
                        <a:rPr lang="en-US" sz="1200" u="none" strike="noStrike" dirty="0" err="1">
                          <a:effectLst/>
                        </a:rPr>
                        <a:t>sasaran</a:t>
                      </a:r>
                      <a:r>
                        <a:rPr lang="en-US" sz="1200" u="none" strike="noStrike" dirty="0">
                          <a:effectLst/>
                        </a:rPr>
                        <a:t> K3L </a:t>
                      </a:r>
                      <a:r>
                        <a:rPr lang="en-US" sz="1200" u="none" strike="noStrike" dirty="0" err="1">
                          <a:effectLst/>
                        </a:rPr>
                        <a:t>semua</a:t>
                      </a:r>
                      <a:r>
                        <a:rPr lang="en-US" sz="1200" u="none" strike="noStrike" dirty="0">
                          <a:effectLst/>
                        </a:rPr>
                        <a:t> department. Serta </a:t>
                      </a:r>
                      <a:r>
                        <a:rPr lang="en-US" sz="1200" u="none" strike="noStrike" dirty="0" err="1">
                          <a:effectLst/>
                        </a:rPr>
                        <a:t>penyampaian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evaluasinya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tidak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dilakukan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secara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konsisten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200" u="none" strike="noStrike">
                          <a:effectLst/>
                        </a:rPr>
                        <a:t>ISO 45001:2018 Klausul 9.1 Pemantauan, Analisis dan Evaluasi</a:t>
                      </a:r>
                      <a:endParaRPr lang="fi-FI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 dirty="0">
                          <a:effectLst/>
                        </a:rPr>
                        <a:t>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CMS akan melakukan Reminder dan collect evaluasi bulanan sasaran mutu K3 dan Lingkungan serta HIRADC untuk semua department bersamaan dengan collect BSC.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err="1">
                          <a:effectLst/>
                        </a:rPr>
                        <a:t>Ketidakseragaman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dalam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identifikasi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risiko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bahaya</a:t>
                      </a:r>
                      <a:r>
                        <a:rPr lang="en-US" sz="1200" u="none" strike="noStrike" dirty="0">
                          <a:effectLst/>
                        </a:rPr>
                        <a:t> di masing-masing </a:t>
                      </a:r>
                      <a:r>
                        <a:rPr lang="en-US" sz="1200" u="none" strike="noStrike" dirty="0" err="1">
                          <a:effectLst/>
                        </a:rPr>
                        <a:t>departemen</a:t>
                      </a:r>
                      <a:r>
                        <a:rPr lang="en-US" sz="1200" u="none" strike="noStrike" dirty="0">
                          <a:effectLst/>
                        </a:rPr>
                        <a:t>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/>
                </a:tc>
                <a:extLst>
                  <a:ext uri="{0D108BD9-81ED-4DB2-BD59-A6C34878D82A}">
                    <a16:rowId xmlns:a16="http://schemas.microsoft.com/office/drawing/2014/main" val="32247563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03352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9047896-E8C1-33B7-3345-F591649973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0270664"/>
              </p:ext>
            </p:extLst>
          </p:nvPr>
        </p:nvGraphicFramePr>
        <p:xfrm>
          <a:off x="6497160" y="1004449"/>
          <a:ext cx="45720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AB3D650-7B68-853A-1965-2824E881AD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217107"/>
              </p:ext>
            </p:extLst>
          </p:nvPr>
        </p:nvGraphicFramePr>
        <p:xfrm>
          <a:off x="6497160" y="4662048"/>
          <a:ext cx="5485291" cy="183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6807">
                  <a:extLst>
                    <a:ext uri="{9D8B030D-6E8A-4147-A177-3AD203B41FA5}">
                      <a16:colId xmlns:a16="http://schemas.microsoft.com/office/drawing/2014/main" val="3620586436"/>
                    </a:ext>
                  </a:extLst>
                </a:gridCol>
                <a:gridCol w="1613321">
                  <a:extLst>
                    <a:ext uri="{9D8B030D-6E8A-4147-A177-3AD203B41FA5}">
                      <a16:colId xmlns:a16="http://schemas.microsoft.com/office/drawing/2014/main" val="1724144220"/>
                    </a:ext>
                  </a:extLst>
                </a:gridCol>
                <a:gridCol w="550427">
                  <a:extLst>
                    <a:ext uri="{9D8B030D-6E8A-4147-A177-3AD203B41FA5}">
                      <a16:colId xmlns:a16="http://schemas.microsoft.com/office/drawing/2014/main" val="498799826"/>
                    </a:ext>
                  </a:extLst>
                </a:gridCol>
                <a:gridCol w="1214736">
                  <a:extLst>
                    <a:ext uri="{9D8B030D-6E8A-4147-A177-3AD203B41FA5}">
                      <a16:colId xmlns:a16="http://schemas.microsoft.com/office/drawing/2014/main" val="1101040820"/>
                    </a:ext>
                  </a:extLst>
                </a:gridCol>
              </a:tblGrid>
              <a:tr h="26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Proses / Dept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Kategori</a:t>
                      </a:r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Temuan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STATUS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2919210"/>
                  </a:ext>
                </a:extLst>
              </a:tr>
              <a:tr h="262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PCH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err="1">
                          <a:effectLst/>
                        </a:rPr>
                        <a:t>Observasi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err="1">
                          <a:effectLst/>
                        </a:rPr>
                        <a:t>Tidak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Efektif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42442039"/>
                  </a:ext>
                </a:extLst>
              </a:tr>
              <a:tr h="262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R&amp;D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Minor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Tidak efektif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354931"/>
                  </a:ext>
                </a:extLst>
              </a:tr>
              <a:tr h="262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R&amp;D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 err="1">
                          <a:effectLst/>
                        </a:rPr>
                        <a:t>Observasi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Tidak efektif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95401385"/>
                  </a:ext>
                </a:extLst>
              </a:tr>
              <a:tr h="262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SALES &amp; DISTRIBUTION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Minor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Tidak Efektif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2378725"/>
                  </a:ext>
                </a:extLst>
              </a:tr>
              <a:tr h="262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HC &amp; GA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Minor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Tidak Efektif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3522087"/>
                  </a:ext>
                </a:extLst>
              </a:tr>
              <a:tr h="262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effectLst/>
                        </a:rPr>
                        <a:t>Grand Total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25784495"/>
                  </a:ext>
                </a:extLst>
              </a:tr>
            </a:tbl>
          </a:graphicData>
        </a:graphic>
      </p:graphicFrame>
      <p:graphicFrame>
        <p:nvGraphicFramePr>
          <p:cNvPr id="2" name="Content Placeholder 5">
            <a:extLst>
              <a:ext uri="{FF2B5EF4-FFF2-40B4-BE49-F238E27FC236}">
                <a16:creationId xmlns:a16="http://schemas.microsoft.com/office/drawing/2014/main" id="{4D369496-364A-7013-6521-313F5287DB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7854041"/>
              </p:ext>
            </p:extLst>
          </p:nvPr>
        </p:nvGraphicFramePr>
        <p:xfrm>
          <a:off x="362204" y="1004448"/>
          <a:ext cx="45720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92AFC3FB-CD42-7D5C-A2F9-640767E51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8304"/>
          </a:xfrm>
        </p:spPr>
        <p:txBody>
          <a:bodyPr>
            <a:normAutofit/>
          </a:bodyPr>
          <a:lstStyle/>
          <a:p>
            <a:r>
              <a:rPr lang="en-US" sz="2400" b="1" dirty="0"/>
              <a:t>Executive Summary</a:t>
            </a:r>
          </a:p>
        </p:txBody>
      </p:sp>
    </p:spTree>
    <p:extLst>
      <p:ext uri="{BB962C8B-B14F-4D97-AF65-F5344CB8AC3E}">
        <p14:creationId xmlns:p14="http://schemas.microsoft.com/office/powerpoint/2010/main" val="4728392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94505BB-F186-2BDE-0B39-89E0CE621B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5319197"/>
              </p:ext>
            </p:extLst>
          </p:nvPr>
        </p:nvGraphicFramePr>
        <p:xfrm>
          <a:off x="493485" y="747484"/>
          <a:ext cx="10943771" cy="3229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88F93BE-3CA4-B355-B339-9EB68AC871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2221554"/>
              </p:ext>
            </p:extLst>
          </p:nvPr>
        </p:nvGraphicFramePr>
        <p:xfrm>
          <a:off x="0" y="4162998"/>
          <a:ext cx="5002866" cy="2657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7D55150-E365-74FB-A11C-CE409AE913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6303009"/>
              </p:ext>
            </p:extLst>
          </p:nvPr>
        </p:nvGraphicFramePr>
        <p:xfrm>
          <a:off x="7066077" y="4162998"/>
          <a:ext cx="4572000" cy="25551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A4222F6-0CE1-61C2-0D2C-E332EEC6C509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57830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/>
              <a:t>Penilaian</a:t>
            </a:r>
            <a:r>
              <a:rPr lang="en-US" sz="2400" b="1" dirty="0"/>
              <a:t> Auditor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4033C5-9380-869D-197B-3842B9CEA3B6}"/>
              </a:ext>
            </a:extLst>
          </p:cNvPr>
          <p:cNvSpPr txBox="1"/>
          <p:nvPr/>
        </p:nvSpPr>
        <p:spPr>
          <a:xfrm>
            <a:off x="4316810" y="5238263"/>
            <a:ext cx="300445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200" b="1" dirty="0"/>
              <a:t>Rentang Nilai Survey</a:t>
            </a:r>
            <a:r>
              <a:rPr lang="sv-SE" sz="1200" b="1" spc="-55" dirty="0"/>
              <a:t> </a:t>
            </a:r>
            <a:r>
              <a:rPr lang="sv-SE" sz="1200" b="1" dirty="0"/>
              <a:t>(1-</a:t>
            </a:r>
            <a:r>
              <a:rPr lang="sv-SE" sz="1200" b="1" spc="-25" dirty="0"/>
              <a:t>100)</a:t>
            </a:r>
          </a:p>
          <a:p>
            <a:endParaRPr lang="en-US" sz="12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FF10AC3-4EF2-2F4F-D4D8-6779CB16CC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147321"/>
              </p:ext>
            </p:extLst>
          </p:nvPr>
        </p:nvGraphicFramePr>
        <p:xfrm>
          <a:off x="4316810" y="5491736"/>
          <a:ext cx="1568337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1651">
                  <a:extLst>
                    <a:ext uri="{9D8B030D-6E8A-4147-A177-3AD203B41FA5}">
                      <a16:colId xmlns:a16="http://schemas.microsoft.com/office/drawing/2014/main" val="596000211"/>
                    </a:ext>
                  </a:extLst>
                </a:gridCol>
                <a:gridCol w="696686">
                  <a:extLst>
                    <a:ext uri="{9D8B030D-6E8A-4147-A177-3AD203B41FA5}">
                      <a16:colId xmlns:a16="http://schemas.microsoft.com/office/drawing/2014/main" val="2654158866"/>
                    </a:ext>
                  </a:extLst>
                </a:gridCol>
              </a:tblGrid>
              <a:tr h="250285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dirty="0"/>
                        <a:t>&gt; 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8630111"/>
                  </a:ext>
                </a:extLst>
              </a:tr>
              <a:tr h="250285">
                <a:tc>
                  <a:txBody>
                    <a:bodyPr/>
                    <a:lstStyle/>
                    <a:p>
                      <a:r>
                        <a:rPr lang="en-US" sz="1200" dirty="0"/>
                        <a:t>70 – 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1932380"/>
                  </a:ext>
                </a:extLst>
              </a:tr>
              <a:tr h="250285">
                <a:tc>
                  <a:txBody>
                    <a:bodyPr/>
                    <a:lstStyle/>
                    <a:p>
                      <a:r>
                        <a:rPr lang="en-US" sz="1200" dirty="0"/>
                        <a:t>60 – 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26969"/>
                  </a:ext>
                </a:extLst>
              </a:tr>
              <a:tr h="250285">
                <a:tc>
                  <a:txBody>
                    <a:bodyPr/>
                    <a:lstStyle/>
                    <a:p>
                      <a:r>
                        <a:rPr lang="en-US" sz="1200" dirty="0"/>
                        <a:t>&lt; 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43915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60912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B0598B4-D4EF-EAE1-2E05-E126CF3A6C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6250310"/>
              </p:ext>
            </p:extLst>
          </p:nvPr>
        </p:nvGraphicFramePr>
        <p:xfrm>
          <a:off x="7734300" y="1333129"/>
          <a:ext cx="44577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033AE37-EBA2-D715-2557-25E2DAEEBA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9256433"/>
              </p:ext>
            </p:extLst>
          </p:nvPr>
        </p:nvGraphicFramePr>
        <p:xfrm>
          <a:off x="-1" y="1401996"/>
          <a:ext cx="7472682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C34ADC14-0686-3A03-239C-6C8F287F44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4514988"/>
              </p:ext>
            </p:extLst>
          </p:nvPr>
        </p:nvGraphicFramePr>
        <p:xfrm>
          <a:off x="2171700" y="4680162"/>
          <a:ext cx="7848600" cy="10228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82765">
                  <a:extLst>
                    <a:ext uri="{9D8B030D-6E8A-4147-A177-3AD203B41FA5}">
                      <a16:colId xmlns:a16="http://schemas.microsoft.com/office/drawing/2014/main" val="129069051"/>
                    </a:ext>
                  </a:extLst>
                </a:gridCol>
                <a:gridCol w="1386348">
                  <a:extLst>
                    <a:ext uri="{9D8B030D-6E8A-4147-A177-3AD203B41FA5}">
                      <a16:colId xmlns:a16="http://schemas.microsoft.com/office/drawing/2014/main" val="847742411"/>
                    </a:ext>
                  </a:extLst>
                </a:gridCol>
                <a:gridCol w="1779487">
                  <a:extLst>
                    <a:ext uri="{9D8B030D-6E8A-4147-A177-3AD203B41FA5}">
                      <a16:colId xmlns:a16="http://schemas.microsoft.com/office/drawing/2014/main" val="3426048907"/>
                    </a:ext>
                  </a:extLst>
                </a:gridCol>
              </a:tblGrid>
              <a:tr h="2916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STANDARD PENILAIAN PEMASOK 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BOBOT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KATEGORI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685752"/>
                  </a:ext>
                </a:extLst>
              </a:tr>
              <a:tr h="1675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VENDOR/SUBKONT DIPERTAHANKAN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90 - 100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SANGAT BAIK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11360916"/>
                  </a:ext>
                </a:extLst>
              </a:tr>
              <a:tr h="1836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VENDOR/SUBKONT DIPERTAHANKAN &amp; DI LAKUKAN PERBAIKAN/PEMBINAAN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70 - 89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BAIK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3120817"/>
                  </a:ext>
                </a:extLst>
              </a:tr>
              <a:tr h="18731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VENDOR/SUBKONT DI BINA &amp; PORSI DI KURANGI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50 - 69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KURANG BAIK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74655280"/>
                  </a:ext>
                </a:extLst>
              </a:tr>
              <a:tr h="1831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VENDOR/SUBKONT DIKELUARKAN DARI LIST/DAFTAR PEMASOK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&lt; 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TIDAK BAIK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27253004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0E755A03-AF6B-7961-C5E5-95C976310F9E}"/>
              </a:ext>
            </a:extLst>
          </p:cNvPr>
          <p:cNvSpPr/>
          <p:nvPr/>
        </p:nvSpPr>
        <p:spPr>
          <a:xfrm>
            <a:off x="6715593" y="1995622"/>
            <a:ext cx="614597" cy="212598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30">
            <a:extLst>
              <a:ext uri="{FF2B5EF4-FFF2-40B4-BE49-F238E27FC236}">
                <a16:creationId xmlns:a16="http://schemas.microsoft.com/office/drawing/2014/main" id="{8521F85A-D2AB-D6D6-EBF6-47E1DFB66DB8}"/>
              </a:ext>
            </a:extLst>
          </p:cNvPr>
          <p:cNvSpPr/>
          <p:nvPr/>
        </p:nvSpPr>
        <p:spPr>
          <a:xfrm rot="16200000">
            <a:off x="780245" y="-164815"/>
            <a:ext cx="369081" cy="1205163"/>
          </a:xfrm>
          <a:custGeom>
            <a:avLst/>
            <a:gdLst/>
            <a:ahLst/>
            <a:cxnLst/>
            <a:rect l="l" t="t" r="r" b="b"/>
            <a:pathLst>
              <a:path w="668178" h="2181805">
                <a:moveTo>
                  <a:pt x="0" y="0"/>
                </a:moveTo>
                <a:lnTo>
                  <a:pt x="668178" y="0"/>
                </a:lnTo>
                <a:lnTo>
                  <a:pt x="668178" y="2181805"/>
                </a:lnTo>
                <a:lnTo>
                  <a:pt x="0" y="218180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61FF43-5575-F787-67E1-D45D629F9CDB}"/>
              </a:ext>
            </a:extLst>
          </p:cNvPr>
          <p:cNvSpPr/>
          <p:nvPr/>
        </p:nvSpPr>
        <p:spPr>
          <a:xfrm>
            <a:off x="1704816" y="237728"/>
            <a:ext cx="45719" cy="369082"/>
          </a:xfrm>
          <a:prstGeom prst="rect">
            <a:avLst/>
          </a:prstGeom>
          <a:solidFill>
            <a:srgbClr val="F61D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1">
            <a:extLst>
              <a:ext uri="{FF2B5EF4-FFF2-40B4-BE49-F238E27FC236}">
                <a16:creationId xmlns:a16="http://schemas.microsoft.com/office/drawing/2014/main" id="{B5EDD5E0-360C-E4DC-A724-130FF9CBB74B}"/>
              </a:ext>
            </a:extLst>
          </p:cNvPr>
          <p:cNvSpPr txBox="1">
            <a:spLocks/>
          </p:cNvSpPr>
          <p:nvPr/>
        </p:nvSpPr>
        <p:spPr>
          <a:xfrm>
            <a:off x="1821855" y="161288"/>
            <a:ext cx="8665329" cy="53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 dirty="0">
                <a:solidFill>
                  <a:schemeClr val="tx1"/>
                </a:solidFill>
                <a:latin typeface="+mj-lt"/>
              </a:rPr>
              <a:t>3.6 KINERJA PENYEDIA EKSTERNAL</a:t>
            </a:r>
          </a:p>
        </p:txBody>
      </p:sp>
    </p:spTree>
    <p:extLst>
      <p:ext uri="{BB962C8B-B14F-4D97-AF65-F5344CB8AC3E}">
        <p14:creationId xmlns:p14="http://schemas.microsoft.com/office/powerpoint/2010/main" val="1223801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A23D37D-7609-9677-BBBD-B9521047C0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2359396"/>
              </p:ext>
            </p:extLst>
          </p:nvPr>
        </p:nvGraphicFramePr>
        <p:xfrm>
          <a:off x="0" y="138472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Freeform 30">
            <a:extLst>
              <a:ext uri="{FF2B5EF4-FFF2-40B4-BE49-F238E27FC236}">
                <a16:creationId xmlns:a16="http://schemas.microsoft.com/office/drawing/2014/main" id="{3A21998E-1E73-475F-D624-32D6797BD9A4}"/>
              </a:ext>
            </a:extLst>
          </p:cNvPr>
          <p:cNvSpPr/>
          <p:nvPr/>
        </p:nvSpPr>
        <p:spPr>
          <a:xfrm rot="16200000">
            <a:off x="780245" y="-164815"/>
            <a:ext cx="369081" cy="1205163"/>
          </a:xfrm>
          <a:custGeom>
            <a:avLst/>
            <a:gdLst/>
            <a:ahLst/>
            <a:cxnLst/>
            <a:rect l="l" t="t" r="r" b="b"/>
            <a:pathLst>
              <a:path w="668178" h="2181805">
                <a:moveTo>
                  <a:pt x="0" y="0"/>
                </a:moveTo>
                <a:lnTo>
                  <a:pt x="668178" y="0"/>
                </a:lnTo>
                <a:lnTo>
                  <a:pt x="668178" y="2181805"/>
                </a:lnTo>
                <a:lnTo>
                  <a:pt x="0" y="218180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1A2F80-34F3-5072-0377-246F9BC51E74}"/>
              </a:ext>
            </a:extLst>
          </p:cNvPr>
          <p:cNvSpPr/>
          <p:nvPr/>
        </p:nvSpPr>
        <p:spPr>
          <a:xfrm>
            <a:off x="1704816" y="237728"/>
            <a:ext cx="45719" cy="369082"/>
          </a:xfrm>
          <a:prstGeom prst="rect">
            <a:avLst/>
          </a:prstGeom>
          <a:solidFill>
            <a:srgbClr val="F61D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5DDAF51F-2790-0822-4ADC-58A0488DD31E}"/>
              </a:ext>
            </a:extLst>
          </p:cNvPr>
          <p:cNvSpPr txBox="1">
            <a:spLocks/>
          </p:cNvSpPr>
          <p:nvPr/>
        </p:nvSpPr>
        <p:spPr>
          <a:xfrm>
            <a:off x="1821855" y="161288"/>
            <a:ext cx="8665329" cy="53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 dirty="0">
                <a:solidFill>
                  <a:schemeClr val="tx1"/>
                </a:solidFill>
                <a:latin typeface="+mj-lt"/>
              </a:rPr>
              <a:t>4. KECUKUPAN SUMBER DAYA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D00C7B5-0D9E-CDA6-9175-E1271E1DF37E}"/>
              </a:ext>
            </a:extLst>
          </p:cNvPr>
          <p:cNvSpPr txBox="1"/>
          <p:nvPr/>
        </p:nvSpPr>
        <p:spPr>
          <a:xfrm>
            <a:off x="362204" y="869533"/>
            <a:ext cx="2717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SUMBER DAYA MANUSIA</a:t>
            </a:r>
            <a:endParaRPr lang="en-US" b="1" dirty="0"/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EE5B4B30-ABB3-C4EB-AD82-A673689D3D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4235010"/>
              </p:ext>
            </p:extLst>
          </p:nvPr>
        </p:nvGraphicFramePr>
        <p:xfrm>
          <a:off x="4992914" y="1384724"/>
          <a:ext cx="6597309" cy="3458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2950B360-AE8E-B9B8-0E28-4D45B70219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8792602"/>
              </p:ext>
            </p:extLst>
          </p:nvPr>
        </p:nvGraphicFramePr>
        <p:xfrm>
          <a:off x="0" y="410167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ACE59FD6-81CC-5D25-5FDA-C1B5643281C4}"/>
              </a:ext>
            </a:extLst>
          </p:cNvPr>
          <p:cNvSpPr txBox="1"/>
          <p:nvPr/>
        </p:nvSpPr>
        <p:spPr>
          <a:xfrm>
            <a:off x="5109029" y="4842754"/>
            <a:ext cx="65973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Jumlah</a:t>
            </a:r>
            <a:r>
              <a:rPr lang="en-US" sz="1400" dirty="0"/>
              <a:t> </a:t>
            </a:r>
            <a:r>
              <a:rPr lang="en-US" sz="1400" dirty="0" err="1"/>
              <a:t>Karyawan</a:t>
            </a:r>
            <a:r>
              <a:rPr lang="en-US" sz="1400" dirty="0"/>
              <a:t> PT Chitose </a:t>
            </a:r>
            <a:r>
              <a:rPr lang="en-US" sz="1400" dirty="0" err="1"/>
              <a:t>Internasional</a:t>
            </a:r>
            <a:r>
              <a:rPr lang="en-US" sz="1400" dirty="0"/>
              <a:t> </a:t>
            </a:r>
            <a:r>
              <a:rPr lang="en-US" sz="1400" dirty="0" err="1"/>
              <a:t>Tbk</a:t>
            </a:r>
            <a:r>
              <a:rPr lang="en-US" sz="1400" dirty="0"/>
              <a:t>. Per </a:t>
            </a:r>
            <a:r>
              <a:rPr lang="en-US" sz="1400" dirty="0" err="1"/>
              <a:t>Juni</a:t>
            </a:r>
            <a:r>
              <a:rPr lang="en-US" sz="1400" dirty="0"/>
              <a:t> 2024 </a:t>
            </a:r>
            <a:r>
              <a:rPr lang="en-US" sz="1400" dirty="0" err="1"/>
              <a:t>adalah</a:t>
            </a:r>
            <a:r>
              <a:rPr lang="en-US" sz="1400" dirty="0"/>
              <a:t> 461 Orang</a:t>
            </a:r>
          </a:p>
        </p:txBody>
      </p:sp>
    </p:spTree>
    <p:extLst>
      <p:ext uri="{BB962C8B-B14F-4D97-AF65-F5344CB8AC3E}">
        <p14:creationId xmlns:p14="http://schemas.microsoft.com/office/powerpoint/2010/main" val="3093453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C9DC640-658E-DE0B-702A-2F7A45F03A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9972379"/>
              </p:ext>
            </p:extLst>
          </p:nvPr>
        </p:nvGraphicFramePr>
        <p:xfrm>
          <a:off x="267279" y="352835"/>
          <a:ext cx="11740896" cy="3833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B939849E-6E71-24FF-9370-95EC27592E2B}"/>
              </a:ext>
            </a:extLst>
          </p:cNvPr>
          <p:cNvSpPr/>
          <p:nvPr/>
        </p:nvSpPr>
        <p:spPr>
          <a:xfrm>
            <a:off x="4996653" y="1948272"/>
            <a:ext cx="579120" cy="216217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Content Placeholder 3">
            <a:extLst>
              <a:ext uri="{FF2B5EF4-FFF2-40B4-BE49-F238E27FC236}">
                <a16:creationId xmlns:a16="http://schemas.microsoft.com/office/drawing/2014/main" id="{82351BFB-FF9A-0BA7-5DB3-62277B5CE6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4668300"/>
              </p:ext>
            </p:extLst>
          </p:nvPr>
        </p:nvGraphicFramePr>
        <p:xfrm>
          <a:off x="3546927" y="4504342"/>
          <a:ext cx="5181600" cy="2213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9818901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011109789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207399049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216615378"/>
                    </a:ext>
                  </a:extLst>
                </a:gridCol>
              </a:tblGrid>
              <a:tr h="292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Departemen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Pengurangan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Penambahan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Keterangan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8100733"/>
                  </a:ext>
                </a:extLst>
              </a:tr>
              <a:tr h="192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CMS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On Progress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11764176"/>
                  </a:ext>
                </a:extLst>
              </a:tr>
              <a:tr h="192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FIACO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On Progress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6190108"/>
                  </a:ext>
                </a:extLst>
              </a:tr>
              <a:tr h="192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PURCHASING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On Progress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64427968"/>
                  </a:ext>
                </a:extLst>
              </a:tr>
              <a:tr h="192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HC &amp; GA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On Progress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1684077"/>
                  </a:ext>
                </a:extLst>
              </a:tr>
              <a:tr h="192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MKT &amp; SYSDEV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On Progress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21210480"/>
                  </a:ext>
                </a:extLst>
              </a:tr>
              <a:tr h="192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GS &amp; NSB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On Progress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55574835"/>
                  </a:ext>
                </a:extLst>
              </a:tr>
              <a:tr h="192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BUSDEV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On Progress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51905426"/>
                  </a:ext>
                </a:extLst>
              </a:tr>
              <a:tr h="192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 &amp; 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On Progress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19761621"/>
                  </a:ext>
                </a:extLst>
              </a:tr>
              <a:tr h="192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SCM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On Progress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2911067"/>
                  </a:ext>
                </a:extLst>
              </a:tr>
              <a:tr h="192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Grand Total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76187455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312F10EF-529D-7FAC-3A8E-98C4EEFAAA80}"/>
              </a:ext>
            </a:extLst>
          </p:cNvPr>
          <p:cNvSpPr txBox="1"/>
          <p:nvPr/>
        </p:nvSpPr>
        <p:spPr>
          <a:xfrm>
            <a:off x="3370927" y="4186647"/>
            <a:ext cx="54501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Penambahan</a:t>
            </a:r>
            <a:r>
              <a:rPr lang="en-US" sz="1400" b="1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US" sz="1400" b="1" dirty="0" err="1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Pengurangan</a:t>
            </a:r>
            <a:r>
              <a:rPr lang="en-US" sz="1400" b="1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Karyawan</a:t>
            </a:r>
            <a:r>
              <a:rPr lang="en-US" sz="1400" b="1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1400" b="1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Analisa MPP &amp; Actual</a:t>
            </a:r>
            <a:endParaRPr lang="en-US" sz="1400" b="1" dirty="0">
              <a:solidFill>
                <a:srgbClr val="00206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952930D-25A5-C6DD-8AB5-7B411C499C5B}"/>
              </a:ext>
            </a:extLst>
          </p:cNvPr>
          <p:cNvSpPr/>
          <p:nvPr/>
        </p:nvSpPr>
        <p:spPr>
          <a:xfrm>
            <a:off x="2259330" y="1948272"/>
            <a:ext cx="579120" cy="216217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6986429-1E3E-D9AF-D0E4-55B5166C3930}"/>
              </a:ext>
            </a:extLst>
          </p:cNvPr>
          <p:cNvSpPr/>
          <p:nvPr/>
        </p:nvSpPr>
        <p:spPr>
          <a:xfrm>
            <a:off x="10450286" y="783771"/>
            <a:ext cx="1117600" cy="332667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512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/>
      <p:bldP spid="3" grpId="0" animBg="1"/>
      <p:bldP spid="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A2C36FA-B0CD-9638-6924-F7614D6C8C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032403"/>
              </p:ext>
            </p:extLst>
          </p:nvPr>
        </p:nvGraphicFramePr>
        <p:xfrm>
          <a:off x="130280" y="1690688"/>
          <a:ext cx="6977831" cy="39218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74177">
                  <a:extLst>
                    <a:ext uri="{9D8B030D-6E8A-4147-A177-3AD203B41FA5}">
                      <a16:colId xmlns:a16="http://schemas.microsoft.com/office/drawing/2014/main" val="3084287073"/>
                    </a:ext>
                  </a:extLst>
                </a:gridCol>
                <a:gridCol w="962248">
                  <a:extLst>
                    <a:ext uri="{9D8B030D-6E8A-4147-A177-3AD203B41FA5}">
                      <a16:colId xmlns:a16="http://schemas.microsoft.com/office/drawing/2014/main" val="1235207358"/>
                    </a:ext>
                  </a:extLst>
                </a:gridCol>
                <a:gridCol w="2036007">
                  <a:extLst>
                    <a:ext uri="{9D8B030D-6E8A-4147-A177-3AD203B41FA5}">
                      <a16:colId xmlns:a16="http://schemas.microsoft.com/office/drawing/2014/main" val="116047847"/>
                    </a:ext>
                  </a:extLst>
                </a:gridCol>
                <a:gridCol w="1105399">
                  <a:extLst>
                    <a:ext uri="{9D8B030D-6E8A-4147-A177-3AD203B41FA5}">
                      <a16:colId xmlns:a16="http://schemas.microsoft.com/office/drawing/2014/main" val="2583376791"/>
                    </a:ext>
                  </a:extLst>
                </a:gridCol>
              </a:tblGrid>
              <a:tr h="3016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Lokasi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Status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Kondisi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331577"/>
                  </a:ext>
                </a:extLst>
              </a:tr>
              <a:tr h="3016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Internal CINT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err="1">
                          <a:effectLst/>
                        </a:rPr>
                        <a:t>Aktif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Baik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421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78098742"/>
                  </a:ext>
                </a:extLst>
              </a:tr>
              <a:tr h="301684">
                <a:tc rowSpan="6"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Internal CINT</a:t>
                      </a:r>
                    </a:p>
                  </a:txBody>
                  <a:tcPr marL="9525" marR="9525" marT="9525" marB="0" anchor="ctr"/>
                </a:tc>
                <a:tc rowSpan="6"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err="1">
                          <a:effectLst/>
                        </a:rPr>
                        <a:t>Tdk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Aktif</a:t>
                      </a:r>
                      <a:endParaRPr lang="en-US" sz="1400" u="none" strike="noStrike" dirty="0">
                        <a:effectLst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Cadangan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06677970"/>
                  </a:ext>
                </a:extLst>
              </a:tr>
              <a:tr h="30168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err="1">
                          <a:effectLst/>
                        </a:rPr>
                        <a:t>Dibongkar</a:t>
                      </a:r>
                      <a:r>
                        <a:rPr lang="en-US" sz="1400" u="none" strike="noStrike" dirty="0">
                          <a:effectLst/>
                        </a:rPr>
                        <a:t> Mei 2024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45885977"/>
                  </a:ext>
                </a:extLst>
              </a:tr>
              <a:tr h="30168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Kurang </a:t>
                      </a:r>
                      <a:r>
                        <a:rPr lang="en-US" sz="1400" u="none" strike="noStrike" dirty="0" err="1">
                          <a:effectLst/>
                        </a:rPr>
                        <a:t>Maksimal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72992293"/>
                  </a:ext>
                </a:extLst>
              </a:tr>
              <a:tr h="30168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Rusak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8829735"/>
                  </a:ext>
                </a:extLst>
              </a:tr>
              <a:tr h="30168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Rusak (Cadangan Part)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8422627"/>
                  </a:ext>
                </a:extLst>
              </a:tr>
              <a:tr h="301684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Tidak dipakai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9283691"/>
                  </a:ext>
                </a:extLst>
              </a:tr>
              <a:tr h="3016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Subkon</a:t>
                      </a:r>
                      <a:r>
                        <a:rPr lang="en-US" sz="1400" u="none" strike="noStrike" dirty="0">
                          <a:effectLst/>
                        </a:rPr>
                        <a:t> = CV </a:t>
                      </a:r>
                      <a:r>
                        <a:rPr lang="en-US" sz="1400" u="none" strike="noStrike" dirty="0" err="1">
                          <a:effectLst/>
                        </a:rPr>
                        <a:t>Rajawali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Aktif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Baik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6522107"/>
                  </a:ext>
                </a:extLst>
              </a:tr>
              <a:tr h="3016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Subkon</a:t>
                      </a:r>
                      <a:r>
                        <a:rPr lang="en-US" sz="1400" u="none" strike="noStrike" dirty="0">
                          <a:effectLst/>
                        </a:rPr>
                        <a:t> = PT </a:t>
                      </a:r>
                      <a:r>
                        <a:rPr lang="en-US" sz="1400" u="none" strike="noStrike" dirty="0" err="1">
                          <a:effectLst/>
                        </a:rPr>
                        <a:t>Hidayat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Mulia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Sejati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Aktif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Baik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44455589"/>
                  </a:ext>
                </a:extLst>
              </a:tr>
              <a:tr h="3016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Subkon</a:t>
                      </a:r>
                      <a:r>
                        <a:rPr lang="en-US" sz="1400" u="none" strike="noStrike" dirty="0">
                          <a:effectLst/>
                        </a:rPr>
                        <a:t> = SCJ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Aktif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Baik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82934214"/>
                  </a:ext>
                </a:extLst>
              </a:tr>
              <a:tr h="3016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Subkon</a:t>
                      </a:r>
                      <a:r>
                        <a:rPr lang="en-US" sz="1400" u="none" strike="noStrike" dirty="0">
                          <a:effectLst/>
                        </a:rPr>
                        <a:t> = </a:t>
                      </a:r>
                      <a:r>
                        <a:rPr lang="en-US" sz="1400" u="none" strike="noStrike" dirty="0" err="1">
                          <a:effectLst/>
                        </a:rPr>
                        <a:t>Trison</a:t>
                      </a:r>
                      <a:r>
                        <a:rPr lang="en-US" sz="1400" u="none" strike="noStrike" dirty="0">
                          <a:effectLst/>
                        </a:rPr>
                        <a:t> Cover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Aktif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Baik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24423471"/>
                  </a:ext>
                </a:extLst>
              </a:tr>
              <a:tr h="3016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Grand 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78810756"/>
                  </a:ext>
                </a:extLst>
              </a:tr>
            </a:tbl>
          </a:graphicData>
        </a:graphic>
      </p:graphicFrame>
      <p:sp>
        <p:nvSpPr>
          <p:cNvPr id="7" name="Freeform 30">
            <a:extLst>
              <a:ext uri="{FF2B5EF4-FFF2-40B4-BE49-F238E27FC236}">
                <a16:creationId xmlns:a16="http://schemas.microsoft.com/office/drawing/2014/main" id="{8D29222D-CFB9-07B6-BB64-F9427FA9464A}"/>
              </a:ext>
            </a:extLst>
          </p:cNvPr>
          <p:cNvSpPr/>
          <p:nvPr/>
        </p:nvSpPr>
        <p:spPr>
          <a:xfrm rot="16200000">
            <a:off x="780245" y="-164815"/>
            <a:ext cx="369081" cy="1205163"/>
          </a:xfrm>
          <a:custGeom>
            <a:avLst/>
            <a:gdLst/>
            <a:ahLst/>
            <a:cxnLst/>
            <a:rect l="l" t="t" r="r" b="b"/>
            <a:pathLst>
              <a:path w="668178" h="2181805">
                <a:moveTo>
                  <a:pt x="0" y="0"/>
                </a:moveTo>
                <a:lnTo>
                  <a:pt x="668178" y="0"/>
                </a:lnTo>
                <a:lnTo>
                  <a:pt x="668178" y="2181805"/>
                </a:lnTo>
                <a:lnTo>
                  <a:pt x="0" y="218180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DBCFB9-F757-43E0-1D34-638C78A1BEC7}"/>
              </a:ext>
            </a:extLst>
          </p:cNvPr>
          <p:cNvSpPr/>
          <p:nvPr/>
        </p:nvSpPr>
        <p:spPr>
          <a:xfrm>
            <a:off x="1704816" y="237728"/>
            <a:ext cx="45719" cy="369082"/>
          </a:xfrm>
          <a:prstGeom prst="rect">
            <a:avLst/>
          </a:prstGeom>
          <a:solidFill>
            <a:srgbClr val="F61D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A3E9309A-9B09-51A0-FA38-88103B421DF6}"/>
              </a:ext>
            </a:extLst>
          </p:cNvPr>
          <p:cNvSpPr txBox="1">
            <a:spLocks/>
          </p:cNvSpPr>
          <p:nvPr/>
        </p:nvSpPr>
        <p:spPr>
          <a:xfrm>
            <a:off x="1821855" y="161288"/>
            <a:ext cx="8665329" cy="53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 dirty="0">
                <a:solidFill>
                  <a:schemeClr val="tx1"/>
                </a:solidFill>
                <a:latin typeface="+mj-lt"/>
              </a:rPr>
              <a:t>4. KECUKUPAN SUMBER DAYA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F97B35-9EF7-F61F-D29A-3ECB72E57A86}"/>
              </a:ext>
            </a:extLst>
          </p:cNvPr>
          <p:cNvSpPr txBox="1"/>
          <p:nvPr/>
        </p:nvSpPr>
        <p:spPr>
          <a:xfrm>
            <a:off x="362204" y="1047135"/>
            <a:ext cx="2260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1800" b="1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en-US" sz="1800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800" b="1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endParaRPr lang="en-US" b="1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350EC600-2442-1354-962A-E00AC6FD7A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2737695"/>
              </p:ext>
            </p:extLst>
          </p:nvPr>
        </p:nvGraphicFramePr>
        <p:xfrm>
          <a:off x="7108111" y="1690688"/>
          <a:ext cx="4546860" cy="3921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591912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0">
            <a:extLst>
              <a:ext uri="{FF2B5EF4-FFF2-40B4-BE49-F238E27FC236}">
                <a16:creationId xmlns:a16="http://schemas.microsoft.com/office/drawing/2014/main" id="{C1FB2883-09FF-8951-FCA5-F711F828384B}"/>
              </a:ext>
            </a:extLst>
          </p:cNvPr>
          <p:cNvSpPr/>
          <p:nvPr/>
        </p:nvSpPr>
        <p:spPr>
          <a:xfrm rot="16200000">
            <a:off x="780245" y="-164815"/>
            <a:ext cx="369081" cy="1205163"/>
          </a:xfrm>
          <a:custGeom>
            <a:avLst/>
            <a:gdLst/>
            <a:ahLst/>
            <a:cxnLst/>
            <a:rect l="l" t="t" r="r" b="b"/>
            <a:pathLst>
              <a:path w="668178" h="2181805">
                <a:moveTo>
                  <a:pt x="0" y="0"/>
                </a:moveTo>
                <a:lnTo>
                  <a:pt x="668178" y="0"/>
                </a:lnTo>
                <a:lnTo>
                  <a:pt x="668178" y="2181805"/>
                </a:lnTo>
                <a:lnTo>
                  <a:pt x="0" y="218180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086CB4C-6DEA-E809-2C80-C3315779ABE5}"/>
              </a:ext>
            </a:extLst>
          </p:cNvPr>
          <p:cNvSpPr/>
          <p:nvPr/>
        </p:nvSpPr>
        <p:spPr>
          <a:xfrm>
            <a:off x="1704816" y="237728"/>
            <a:ext cx="45719" cy="369082"/>
          </a:xfrm>
          <a:prstGeom prst="rect">
            <a:avLst/>
          </a:prstGeom>
          <a:solidFill>
            <a:srgbClr val="F61D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0570599D-49DF-FC1F-1111-6E720F0FD0B0}"/>
              </a:ext>
            </a:extLst>
          </p:cNvPr>
          <p:cNvSpPr txBox="1">
            <a:spLocks/>
          </p:cNvSpPr>
          <p:nvPr/>
        </p:nvSpPr>
        <p:spPr>
          <a:xfrm>
            <a:off x="1821855" y="161288"/>
            <a:ext cx="8665329" cy="53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 dirty="0">
                <a:solidFill>
                  <a:schemeClr val="tx1"/>
                </a:solidFill>
                <a:latin typeface="+mj-lt"/>
              </a:rPr>
              <a:t>5. EFEKTIVITAS TINDAKAN YANG DIAMBIL TERHADAP RESIKO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16D1D0C-A500-2701-C315-5A98924236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7342051"/>
              </p:ext>
            </p:extLst>
          </p:nvPr>
        </p:nvGraphicFramePr>
        <p:xfrm>
          <a:off x="1222944" y="1045174"/>
          <a:ext cx="9264240" cy="3472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5270">
                  <a:extLst>
                    <a:ext uri="{9D8B030D-6E8A-4147-A177-3AD203B41FA5}">
                      <a16:colId xmlns:a16="http://schemas.microsoft.com/office/drawing/2014/main" val="976672872"/>
                    </a:ext>
                  </a:extLst>
                </a:gridCol>
                <a:gridCol w="1870383">
                  <a:extLst>
                    <a:ext uri="{9D8B030D-6E8A-4147-A177-3AD203B41FA5}">
                      <a16:colId xmlns:a16="http://schemas.microsoft.com/office/drawing/2014/main" val="2394039220"/>
                    </a:ext>
                  </a:extLst>
                </a:gridCol>
                <a:gridCol w="2133851">
                  <a:extLst>
                    <a:ext uri="{9D8B030D-6E8A-4147-A177-3AD203B41FA5}">
                      <a16:colId xmlns:a16="http://schemas.microsoft.com/office/drawing/2014/main" val="1803976686"/>
                    </a:ext>
                  </a:extLst>
                </a:gridCol>
                <a:gridCol w="2330245">
                  <a:extLst>
                    <a:ext uri="{9D8B030D-6E8A-4147-A177-3AD203B41FA5}">
                      <a16:colId xmlns:a16="http://schemas.microsoft.com/office/drawing/2014/main" val="1582415946"/>
                    </a:ext>
                  </a:extLst>
                </a:gridCol>
                <a:gridCol w="2374491">
                  <a:extLst>
                    <a:ext uri="{9D8B030D-6E8A-4147-A177-3AD203B41FA5}">
                      <a16:colId xmlns:a16="http://schemas.microsoft.com/office/drawing/2014/main" val="1348169583"/>
                    </a:ext>
                  </a:extLst>
                </a:gridCol>
              </a:tblGrid>
              <a:tr h="2893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No</a:t>
                      </a:r>
                      <a:endParaRPr lang="en-US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Departemen</a:t>
                      </a:r>
                      <a:endParaRPr lang="en-US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Analisa </a:t>
                      </a:r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Resiko</a:t>
                      </a:r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Mutu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Analisa Resiko K3L</a:t>
                      </a:r>
                      <a:endParaRPr lang="en-US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HIRADC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043842"/>
                  </a:ext>
                </a:extLst>
              </a:tr>
              <a:tr h="289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ENG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V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80471879"/>
                  </a:ext>
                </a:extLst>
              </a:tr>
              <a:tr h="289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FIACO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V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V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V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11399076"/>
                  </a:ext>
                </a:extLst>
              </a:tr>
              <a:tr h="289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HCGA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-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-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-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08320053"/>
                  </a:ext>
                </a:extLst>
              </a:tr>
              <a:tr h="289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IT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10186885"/>
                  </a:ext>
                </a:extLst>
              </a:tr>
              <a:tr h="289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PCH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-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V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7977907"/>
                  </a:ext>
                </a:extLst>
              </a:tr>
              <a:tr h="289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PRD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-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-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-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71553723"/>
                  </a:ext>
                </a:extLst>
              </a:tr>
              <a:tr h="289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QC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-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-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-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63963212"/>
                  </a:ext>
                </a:extLst>
              </a:tr>
              <a:tr h="289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RND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V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V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68436716"/>
                  </a:ext>
                </a:extLst>
              </a:tr>
              <a:tr h="289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SCM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V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-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-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78008335"/>
                  </a:ext>
                </a:extLst>
              </a:tr>
              <a:tr h="289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CMS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V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V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V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45268896"/>
                  </a:ext>
                </a:extLst>
              </a:tr>
              <a:tr h="289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SLS MKT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1092201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CF09C5E-C995-5DDB-BCE1-5D231F339B3C}"/>
              </a:ext>
            </a:extLst>
          </p:cNvPr>
          <p:cNvSpPr txBox="1"/>
          <p:nvPr/>
        </p:nvSpPr>
        <p:spPr>
          <a:xfrm>
            <a:off x="1222944" y="4704830"/>
            <a:ext cx="481381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Keterangan</a:t>
            </a:r>
            <a:r>
              <a:rPr lang="en-US" sz="1400" dirty="0"/>
              <a:t>:</a:t>
            </a:r>
          </a:p>
          <a:p>
            <a:r>
              <a:rPr lang="en-US" sz="1400" dirty="0"/>
              <a:t>V	: </a:t>
            </a:r>
            <a:r>
              <a:rPr lang="en-US" sz="1400" dirty="0" err="1"/>
              <a:t>Sudah</a:t>
            </a:r>
            <a:r>
              <a:rPr lang="en-US" sz="1400" dirty="0"/>
              <a:t> submit dan </a:t>
            </a:r>
            <a:r>
              <a:rPr lang="en-US" sz="1400" dirty="0" err="1"/>
              <a:t>diupload</a:t>
            </a:r>
            <a:r>
              <a:rPr lang="en-US" sz="1400" dirty="0"/>
              <a:t> </a:t>
            </a:r>
            <a:r>
              <a:rPr lang="en-US" sz="1400" dirty="0" err="1"/>
              <a:t>ke</a:t>
            </a:r>
            <a:r>
              <a:rPr lang="en-US" sz="1400" dirty="0"/>
              <a:t> Portal CINT</a:t>
            </a:r>
          </a:p>
          <a:p>
            <a:r>
              <a:rPr lang="en-US" sz="1400" dirty="0"/>
              <a:t>-	: Belum submit dan </a:t>
            </a:r>
            <a:r>
              <a:rPr lang="en-US" sz="1400" dirty="0" err="1"/>
              <a:t>belum</a:t>
            </a:r>
            <a:r>
              <a:rPr lang="en-US" sz="1400" dirty="0"/>
              <a:t>  </a:t>
            </a:r>
            <a:r>
              <a:rPr lang="en-US" sz="1400" dirty="0" err="1"/>
              <a:t>diupload</a:t>
            </a:r>
            <a:r>
              <a:rPr lang="en-US" sz="1400" dirty="0"/>
              <a:t> </a:t>
            </a:r>
            <a:r>
              <a:rPr lang="en-US" sz="1400" dirty="0" err="1"/>
              <a:t>ke</a:t>
            </a:r>
            <a:r>
              <a:rPr lang="en-US" sz="1400" dirty="0"/>
              <a:t> Portal CINT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AEB660-4588-8BF1-F2C3-18F9AD8A1752}"/>
              </a:ext>
            </a:extLst>
          </p:cNvPr>
          <p:cNvSpPr txBox="1"/>
          <p:nvPr/>
        </p:nvSpPr>
        <p:spPr>
          <a:xfrm>
            <a:off x="1222943" y="5812826"/>
            <a:ext cx="9264241" cy="53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Sesuai</a:t>
            </a:r>
            <a:r>
              <a:rPr lang="en-US" sz="1400" dirty="0"/>
              <a:t> </a:t>
            </a:r>
            <a:r>
              <a:rPr lang="en-US" sz="1400" dirty="0" err="1"/>
              <a:t>hasil</a:t>
            </a:r>
            <a:r>
              <a:rPr lang="en-US" sz="1400" dirty="0"/>
              <a:t> Audit Q1, </a:t>
            </a:r>
            <a:r>
              <a:rPr lang="en-US" sz="1400" dirty="0" err="1"/>
              <a:t>Mulai</a:t>
            </a:r>
            <a:r>
              <a:rPr lang="en-US" sz="1400" dirty="0"/>
              <a:t> Semester ke-2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Direktorat</a:t>
            </a:r>
            <a:r>
              <a:rPr lang="en-US" sz="1400" dirty="0"/>
              <a:t> Sales &amp; Marketing Analisa </a:t>
            </a:r>
            <a:r>
              <a:rPr lang="en-US" sz="1400" dirty="0" err="1"/>
              <a:t>Resiko</a:t>
            </a:r>
            <a:r>
              <a:rPr lang="en-US" sz="1400" dirty="0"/>
              <a:t> </a:t>
            </a:r>
            <a:r>
              <a:rPr lang="en-US" sz="1400" dirty="0" err="1"/>
              <a:t>Sasaran</a:t>
            </a:r>
            <a:r>
              <a:rPr lang="en-US" sz="1400" dirty="0"/>
              <a:t> </a:t>
            </a:r>
            <a:r>
              <a:rPr lang="en-US" sz="1400" dirty="0" err="1"/>
              <a:t>Mutu</a:t>
            </a:r>
            <a:r>
              <a:rPr lang="en-US" sz="1400" dirty="0"/>
              <a:t>, Analisa </a:t>
            </a:r>
            <a:r>
              <a:rPr lang="en-US" sz="1400" dirty="0" err="1"/>
              <a:t>Resiko</a:t>
            </a:r>
            <a:r>
              <a:rPr lang="en-US" sz="1400" dirty="0"/>
              <a:t> K3L dan HIRADC </a:t>
            </a:r>
            <a:r>
              <a:rPr lang="en-US" sz="1400" dirty="0" err="1"/>
              <a:t>dipisah</a:t>
            </a:r>
            <a:r>
              <a:rPr lang="en-US" sz="1400" dirty="0"/>
              <a:t> per Dept.</a:t>
            </a:r>
          </a:p>
        </p:txBody>
      </p:sp>
    </p:spTree>
    <p:extLst>
      <p:ext uri="{BB962C8B-B14F-4D97-AF65-F5344CB8AC3E}">
        <p14:creationId xmlns:p14="http://schemas.microsoft.com/office/powerpoint/2010/main" val="846957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48E135E-8FE8-CD97-9628-596DE2B5FF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1487328"/>
              </p:ext>
            </p:extLst>
          </p:nvPr>
        </p:nvGraphicFramePr>
        <p:xfrm>
          <a:off x="958645" y="1047134"/>
          <a:ext cx="10810569" cy="5310123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619432">
                  <a:extLst>
                    <a:ext uri="{9D8B030D-6E8A-4147-A177-3AD203B41FA5}">
                      <a16:colId xmlns:a16="http://schemas.microsoft.com/office/drawing/2014/main" val="948451999"/>
                    </a:ext>
                  </a:extLst>
                </a:gridCol>
                <a:gridCol w="5201526">
                  <a:extLst>
                    <a:ext uri="{9D8B030D-6E8A-4147-A177-3AD203B41FA5}">
                      <a16:colId xmlns:a16="http://schemas.microsoft.com/office/drawing/2014/main" val="2023345517"/>
                    </a:ext>
                  </a:extLst>
                </a:gridCol>
                <a:gridCol w="4989611">
                  <a:extLst>
                    <a:ext uri="{9D8B030D-6E8A-4147-A177-3AD203B41FA5}">
                      <a16:colId xmlns:a16="http://schemas.microsoft.com/office/drawing/2014/main" val="2085299884"/>
                    </a:ext>
                  </a:extLst>
                </a:gridCol>
              </a:tblGrid>
              <a:tr h="483606">
                <a:tc>
                  <a:txBody>
                    <a:bodyPr/>
                    <a:lstStyle/>
                    <a:p>
                      <a:pPr marL="0" marR="63500" indent="0"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bg1"/>
                          </a:solidFill>
                          <a:effectLst/>
                        </a:rPr>
                        <a:t>No</a:t>
                      </a:r>
                      <a:endParaRPr lang="en-US" sz="1100" b="1" kern="1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63500"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bg1"/>
                          </a:solidFill>
                          <a:effectLst/>
                        </a:rPr>
                        <a:t>RTM </a:t>
                      </a:r>
                      <a:r>
                        <a:rPr lang="en-US" sz="1600" b="1" kern="100" dirty="0" err="1">
                          <a:solidFill>
                            <a:schemeClr val="bg1"/>
                          </a:solidFill>
                          <a:effectLst/>
                        </a:rPr>
                        <a:t>Sebelumnya</a:t>
                      </a:r>
                      <a:endParaRPr lang="en-US" sz="1100" b="1" kern="1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63500" algn="ctr">
                        <a:spcAft>
                          <a:spcPts val="0"/>
                        </a:spcAft>
                      </a:pPr>
                      <a:r>
                        <a:rPr lang="en-US" sz="1600" b="1" kern="100" dirty="0" err="1">
                          <a:solidFill>
                            <a:schemeClr val="bg1"/>
                          </a:solidFill>
                          <a:effectLst/>
                        </a:rPr>
                        <a:t>Kondisi</a:t>
                      </a:r>
                      <a:r>
                        <a:rPr lang="en-US" sz="1600" b="1" kern="100" dirty="0">
                          <a:solidFill>
                            <a:schemeClr val="bg1"/>
                          </a:solidFill>
                          <a:effectLst/>
                        </a:rPr>
                        <a:t> Update</a:t>
                      </a:r>
                      <a:endParaRPr lang="en-US" sz="1100" b="1" kern="1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5534863"/>
                  </a:ext>
                </a:extLst>
              </a:tr>
              <a:tr h="725411">
                <a:tc>
                  <a:txBody>
                    <a:bodyPr/>
                    <a:lstStyle/>
                    <a:p>
                      <a:pPr marL="0" marR="63500" indent="0" algn="ctr">
                        <a:spcAft>
                          <a:spcPts val="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050" b="0" kern="1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7475" marR="63500" indent="0">
                        <a:spcAft>
                          <a:spcPts val="0"/>
                        </a:spcAft>
                      </a:pP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Materi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Rapat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Tinjauan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Manajemen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dikirimkan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kepada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BOD 3 (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tiga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)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hari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sebelum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jadwal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1050" kern="1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7475" marR="6350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Materi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Rapat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Tinjauan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Manajemen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sudah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dikirimkan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kepada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BOD 3 (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tiga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)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hari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sebelum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jadwal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953" marR="4895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147661"/>
                  </a:ext>
                </a:extLst>
              </a:tr>
              <a:tr h="1501480">
                <a:tc>
                  <a:txBody>
                    <a:bodyPr/>
                    <a:lstStyle/>
                    <a:p>
                      <a:pPr marL="0" marR="6350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953" marR="4895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7475" marR="6350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Memastikan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kembali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bahwa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seluruh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temuan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dalam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Audit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Sistem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Manajemen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Terintegrasi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telah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dilengkapi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batas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waktu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target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penyelesaiannya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, dan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dipastikan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kembali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di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tanggal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tersebut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apakah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penyelesaian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telah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dilakukan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atau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belum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953" marR="4895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7475" marR="6350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Temuan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Audit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Sistem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Manajemen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Terintegrasi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telah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dilengkapi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batas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waktu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target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penyelesaiannya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, dan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sudah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dipastikan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efektivitas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penyelesaiannya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953" marR="4895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260484"/>
                  </a:ext>
                </a:extLst>
              </a:tr>
              <a:tr h="967213">
                <a:tc>
                  <a:txBody>
                    <a:bodyPr/>
                    <a:lstStyle/>
                    <a:p>
                      <a:pPr marL="0" marR="6350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953" marR="4895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7475" marR="6350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Status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temuan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yang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disajikan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dalam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materi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Rapat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Tinjauan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Manajemen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merupakan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hasil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update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terakhir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(H-7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sebelum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pelaksanaan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rapat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).</a:t>
                      </a:r>
                      <a:endParaRPr lang="en-US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953" marR="4895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7475" marR="6350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Status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temuan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yang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disajikan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dalam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materi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Rapat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Tinjauan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Manajemen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merupakan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hasil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update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terakhir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(H-7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sebelum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pelaksanaan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rapat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).</a:t>
                      </a:r>
                      <a:endParaRPr lang="en-US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953" marR="4895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103946"/>
                  </a:ext>
                </a:extLst>
              </a:tr>
              <a:tr h="900888">
                <a:tc>
                  <a:txBody>
                    <a:bodyPr/>
                    <a:lstStyle/>
                    <a:p>
                      <a:pPr marL="0" marR="6350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953" marR="4895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7475" marR="6350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Diharapkan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kepada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seluruh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dept. yang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ditemukan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temuan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Minor agar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berkomitmen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untuk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menyelesaikan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temuannya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953" marR="4895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7475" marR="6350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Seluruh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Departemen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berkomitmen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menyelesaikan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temuan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Minor </a:t>
                      </a:r>
                      <a:endParaRPr lang="en-US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953" marR="4895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256653"/>
                  </a:ext>
                </a:extLst>
              </a:tr>
              <a:tr h="731525">
                <a:tc>
                  <a:txBody>
                    <a:bodyPr/>
                    <a:lstStyle/>
                    <a:p>
                      <a:pPr marL="0" marR="6350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953" marR="4895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7475" marR="6350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Dilakukan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penilaian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oleh Auditee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terhadap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kinerja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para Auditor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dalam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melaksanakan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proses audit,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hasil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penilaian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tersebut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direkap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dan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ditampilkan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dalam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Rapat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Tinjauan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Manajemen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953" marR="4895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7475" marR="6350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Sudah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dilakukan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penilaian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dari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Auditee dan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hasil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penilaian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sudah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</a:rPr>
                        <a:t>direkap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</a:rPr>
                        <a:t> oleh Internal Audit.</a:t>
                      </a:r>
                      <a:endParaRPr lang="en-US" sz="14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953" marR="4895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2577440"/>
                  </a:ext>
                </a:extLst>
              </a:tr>
            </a:tbl>
          </a:graphicData>
        </a:graphic>
      </p:graphicFrame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6FB9EB72-C41A-7B58-593B-2EF5E709E8E7}"/>
              </a:ext>
            </a:extLst>
          </p:cNvPr>
          <p:cNvSpPr txBox="1">
            <a:spLocks/>
          </p:cNvSpPr>
          <p:nvPr/>
        </p:nvSpPr>
        <p:spPr>
          <a:xfrm>
            <a:off x="1821855" y="161288"/>
            <a:ext cx="8665329" cy="53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chemeClr val="tx1"/>
                </a:solidFill>
              </a:rPr>
              <a:t>1. TINDAK LANJUT DARI RAPAT TINJAUAN MANAJEMEN SEBELUMNYA</a:t>
            </a:r>
          </a:p>
        </p:txBody>
      </p:sp>
      <p:sp>
        <p:nvSpPr>
          <p:cNvPr id="9" name="Freeform 30">
            <a:extLst>
              <a:ext uri="{FF2B5EF4-FFF2-40B4-BE49-F238E27FC236}">
                <a16:creationId xmlns:a16="http://schemas.microsoft.com/office/drawing/2014/main" id="{690C3303-367B-FFD1-14B9-E4AC0C510FE1}"/>
              </a:ext>
            </a:extLst>
          </p:cNvPr>
          <p:cNvSpPr/>
          <p:nvPr/>
        </p:nvSpPr>
        <p:spPr>
          <a:xfrm rot="16200000">
            <a:off x="780245" y="-164815"/>
            <a:ext cx="369081" cy="1205163"/>
          </a:xfrm>
          <a:custGeom>
            <a:avLst/>
            <a:gdLst/>
            <a:ahLst/>
            <a:cxnLst/>
            <a:rect l="l" t="t" r="r" b="b"/>
            <a:pathLst>
              <a:path w="668178" h="2181805">
                <a:moveTo>
                  <a:pt x="0" y="0"/>
                </a:moveTo>
                <a:lnTo>
                  <a:pt x="668178" y="0"/>
                </a:lnTo>
                <a:lnTo>
                  <a:pt x="668178" y="2181805"/>
                </a:lnTo>
                <a:lnTo>
                  <a:pt x="0" y="218180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458B01-9D78-F2F8-8966-1CDC3B936467}"/>
              </a:ext>
            </a:extLst>
          </p:cNvPr>
          <p:cNvSpPr/>
          <p:nvPr/>
        </p:nvSpPr>
        <p:spPr>
          <a:xfrm>
            <a:off x="1704816" y="237728"/>
            <a:ext cx="45719" cy="369082"/>
          </a:xfrm>
          <a:prstGeom prst="rect">
            <a:avLst/>
          </a:prstGeom>
          <a:solidFill>
            <a:srgbClr val="F61D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1759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30">
            <a:extLst>
              <a:ext uri="{FF2B5EF4-FFF2-40B4-BE49-F238E27FC236}">
                <a16:creationId xmlns:a16="http://schemas.microsoft.com/office/drawing/2014/main" id="{917BB088-1F5C-C72E-2B57-248D3EAE8E46}"/>
              </a:ext>
            </a:extLst>
          </p:cNvPr>
          <p:cNvSpPr/>
          <p:nvPr/>
        </p:nvSpPr>
        <p:spPr>
          <a:xfrm rot="16200000">
            <a:off x="780245" y="-164815"/>
            <a:ext cx="369081" cy="1205163"/>
          </a:xfrm>
          <a:custGeom>
            <a:avLst/>
            <a:gdLst/>
            <a:ahLst/>
            <a:cxnLst/>
            <a:rect l="l" t="t" r="r" b="b"/>
            <a:pathLst>
              <a:path w="668178" h="2181805">
                <a:moveTo>
                  <a:pt x="0" y="0"/>
                </a:moveTo>
                <a:lnTo>
                  <a:pt x="668178" y="0"/>
                </a:lnTo>
                <a:lnTo>
                  <a:pt x="668178" y="2181805"/>
                </a:lnTo>
                <a:lnTo>
                  <a:pt x="0" y="218180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494D6E-FF84-4440-7187-2E7ECB9A5C15}"/>
              </a:ext>
            </a:extLst>
          </p:cNvPr>
          <p:cNvSpPr/>
          <p:nvPr/>
        </p:nvSpPr>
        <p:spPr>
          <a:xfrm>
            <a:off x="1704816" y="237728"/>
            <a:ext cx="45719" cy="369082"/>
          </a:xfrm>
          <a:prstGeom prst="rect">
            <a:avLst/>
          </a:prstGeom>
          <a:solidFill>
            <a:srgbClr val="F61D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1355CFA5-EE51-DFBA-9717-28D2A03FB128}"/>
              </a:ext>
            </a:extLst>
          </p:cNvPr>
          <p:cNvSpPr txBox="1">
            <a:spLocks/>
          </p:cNvSpPr>
          <p:nvPr/>
        </p:nvSpPr>
        <p:spPr>
          <a:xfrm>
            <a:off x="1821855" y="161288"/>
            <a:ext cx="8665329" cy="53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200" b="1" dirty="0">
                <a:solidFill>
                  <a:schemeClr val="tx1"/>
                </a:solidFill>
                <a:latin typeface="+mj-lt"/>
              </a:rPr>
              <a:t>6. PELUANG UNTUK PERBAIKAN KINERJA</a:t>
            </a:r>
            <a:endParaRPr lang="en-US" sz="2200" b="1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151EFA84-C104-A3B6-AACA-3AE0C411DB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015132"/>
              </p:ext>
            </p:extLst>
          </p:nvPr>
        </p:nvGraphicFramePr>
        <p:xfrm>
          <a:off x="407924" y="741398"/>
          <a:ext cx="11133003" cy="53146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393">
                  <a:extLst>
                    <a:ext uri="{9D8B030D-6E8A-4147-A177-3AD203B41FA5}">
                      <a16:colId xmlns:a16="http://schemas.microsoft.com/office/drawing/2014/main" val="801846013"/>
                    </a:ext>
                  </a:extLst>
                </a:gridCol>
                <a:gridCol w="9104013">
                  <a:extLst>
                    <a:ext uri="{9D8B030D-6E8A-4147-A177-3AD203B41FA5}">
                      <a16:colId xmlns:a16="http://schemas.microsoft.com/office/drawing/2014/main" val="994862335"/>
                    </a:ext>
                  </a:extLst>
                </a:gridCol>
                <a:gridCol w="1399597">
                  <a:extLst>
                    <a:ext uri="{9D8B030D-6E8A-4147-A177-3AD203B41FA5}">
                      <a16:colId xmlns:a16="http://schemas.microsoft.com/office/drawing/2014/main" val="1937071624"/>
                    </a:ext>
                  </a:extLst>
                </a:gridCol>
              </a:tblGrid>
              <a:tr h="75460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No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Rekomendasi</a:t>
                      </a:r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Untuk</a:t>
                      </a:r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Peningkatan</a:t>
                      </a:r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Perbaikan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PIC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934639"/>
                  </a:ext>
                </a:extLst>
              </a:tr>
              <a:tr h="8112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Proses </a:t>
                      </a:r>
                      <a:r>
                        <a:rPr lang="en-US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perjanjian</a:t>
                      </a:r>
                      <a:r>
                        <a:rPr lang="en-US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kerjasama</a:t>
                      </a:r>
                      <a:r>
                        <a:rPr lang="en-US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Chitose </a:t>
                      </a:r>
                      <a:r>
                        <a:rPr lang="en-US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dengan</a:t>
                      </a:r>
                      <a:r>
                        <a:rPr lang="en-US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eksternal</a:t>
                      </a:r>
                      <a:r>
                        <a:rPr lang="en-US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direkomendasikan</a:t>
                      </a:r>
                      <a:r>
                        <a:rPr lang="en-US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untuk</a:t>
                      </a:r>
                      <a:r>
                        <a:rPr lang="en-US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melalui</a:t>
                      </a:r>
                      <a:r>
                        <a:rPr lang="en-US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proses </a:t>
                      </a:r>
                      <a:r>
                        <a:rPr lang="en-US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verifikasi</a:t>
                      </a:r>
                      <a:r>
                        <a:rPr lang="en-US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oleh legal HCGA dan </a:t>
                      </a:r>
                      <a:r>
                        <a:rPr lang="en-US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semua</a:t>
                      </a:r>
                      <a:r>
                        <a:rPr lang="en-US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dokumen</a:t>
                      </a:r>
                      <a:r>
                        <a:rPr lang="en-US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kerjasama</a:t>
                      </a:r>
                      <a:r>
                        <a:rPr lang="en-US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Chitose </a:t>
                      </a:r>
                      <a:r>
                        <a:rPr lang="en-US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dengan</a:t>
                      </a:r>
                      <a:r>
                        <a:rPr lang="en-US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eksternal</a:t>
                      </a:r>
                      <a:r>
                        <a:rPr lang="en-US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dilaporkan</a:t>
                      </a:r>
                      <a:r>
                        <a:rPr lang="en-US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dan </a:t>
                      </a:r>
                      <a:r>
                        <a:rPr lang="en-US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diarsip</a:t>
                      </a:r>
                      <a:r>
                        <a:rPr lang="en-US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oleh Legal HCGA. </a:t>
                      </a: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b="0" ker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All Dept</a:t>
                      </a:r>
                      <a:endParaRPr lang="en-US" sz="1400" b="0" kern="1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0357239"/>
                  </a:ext>
                </a:extLst>
              </a:tr>
              <a:tr h="855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Peningkatan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produktifitas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tenaga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kerja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dengan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memberikan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target yang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sesuai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jumlah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jam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kerja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orang yang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dimiliki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dengan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perbaikan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supply material dan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komponen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untuk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pemenuhan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APS</a:t>
                      </a: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b="0" ker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Produksi</a:t>
                      </a:r>
                      <a:endParaRPr lang="en-US" sz="1400" b="0" kern="1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745211"/>
                  </a:ext>
                </a:extLst>
              </a:tr>
              <a:tr h="19975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Rutin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memonitor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analisa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dan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evaluasi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penyebab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kegagalan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 proses finishing,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konstruksi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dan assembling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serta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membuat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tindakan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perbaikan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terhadap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:</a:t>
                      </a: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rabicPeriod"/>
                      </a:pPr>
                      <a:r>
                        <a:rPr lang="en-ID" sz="1400" b="0" kern="1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Manusia</a:t>
                      </a: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rabicPeriod"/>
                      </a:pPr>
                      <a:r>
                        <a:rPr lang="en-ID" sz="1400" b="0" kern="1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Mesin</a:t>
                      </a: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rabicPeriod"/>
                      </a:pPr>
                      <a:r>
                        <a:rPr lang="en-ID" sz="1400" b="0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Material</a:t>
                      </a: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rabicPeriod"/>
                      </a:pPr>
                      <a:r>
                        <a:rPr lang="en-ID" sz="1400" b="0" kern="1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Metode</a:t>
                      </a:r>
                      <a:r>
                        <a:rPr lang="en-ID" sz="1400" b="0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Produksi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/ QC</a:t>
                      </a: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868797"/>
                  </a:ext>
                </a:extLst>
              </a:tr>
              <a:tr h="8961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Investigasi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dan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analisa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lebih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detail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terhadap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penyebab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timbulnya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complain customer yang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disebabkan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oleh handling dan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kualitas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internal agar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bisa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diambil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Tindakan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preventif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yang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tepat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</a:t>
                      </a: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MKT/QC/PRD</a:t>
                      </a: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162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7935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30">
            <a:extLst>
              <a:ext uri="{FF2B5EF4-FFF2-40B4-BE49-F238E27FC236}">
                <a16:creationId xmlns:a16="http://schemas.microsoft.com/office/drawing/2014/main" id="{917BB088-1F5C-C72E-2B57-248D3EAE8E46}"/>
              </a:ext>
            </a:extLst>
          </p:cNvPr>
          <p:cNvSpPr/>
          <p:nvPr/>
        </p:nvSpPr>
        <p:spPr>
          <a:xfrm rot="16200000">
            <a:off x="780245" y="-164815"/>
            <a:ext cx="369081" cy="1205163"/>
          </a:xfrm>
          <a:custGeom>
            <a:avLst/>
            <a:gdLst/>
            <a:ahLst/>
            <a:cxnLst/>
            <a:rect l="l" t="t" r="r" b="b"/>
            <a:pathLst>
              <a:path w="668178" h="2181805">
                <a:moveTo>
                  <a:pt x="0" y="0"/>
                </a:moveTo>
                <a:lnTo>
                  <a:pt x="668178" y="0"/>
                </a:lnTo>
                <a:lnTo>
                  <a:pt x="668178" y="2181805"/>
                </a:lnTo>
                <a:lnTo>
                  <a:pt x="0" y="218180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494D6E-FF84-4440-7187-2E7ECB9A5C15}"/>
              </a:ext>
            </a:extLst>
          </p:cNvPr>
          <p:cNvSpPr/>
          <p:nvPr/>
        </p:nvSpPr>
        <p:spPr>
          <a:xfrm>
            <a:off x="1704816" y="237728"/>
            <a:ext cx="45719" cy="369082"/>
          </a:xfrm>
          <a:prstGeom prst="rect">
            <a:avLst/>
          </a:prstGeom>
          <a:solidFill>
            <a:srgbClr val="F61D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1355CFA5-EE51-DFBA-9717-28D2A03FB128}"/>
              </a:ext>
            </a:extLst>
          </p:cNvPr>
          <p:cNvSpPr txBox="1">
            <a:spLocks/>
          </p:cNvSpPr>
          <p:nvPr/>
        </p:nvSpPr>
        <p:spPr>
          <a:xfrm>
            <a:off x="1821855" y="161288"/>
            <a:ext cx="8665329" cy="53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200" b="1" dirty="0">
                <a:solidFill>
                  <a:schemeClr val="tx1"/>
                </a:solidFill>
                <a:latin typeface="+mj-lt"/>
              </a:rPr>
              <a:t>6. PELUANG UNTUK PERBAIKAN KINERJA</a:t>
            </a:r>
            <a:endParaRPr lang="en-US" sz="2200" b="1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151EFA84-C104-A3B6-AACA-3AE0C411DB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784603"/>
              </p:ext>
            </p:extLst>
          </p:nvPr>
        </p:nvGraphicFramePr>
        <p:xfrm>
          <a:off x="407924" y="741398"/>
          <a:ext cx="11118763" cy="49699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8588">
                  <a:extLst>
                    <a:ext uri="{9D8B030D-6E8A-4147-A177-3AD203B41FA5}">
                      <a16:colId xmlns:a16="http://schemas.microsoft.com/office/drawing/2014/main" val="801846013"/>
                    </a:ext>
                  </a:extLst>
                </a:gridCol>
                <a:gridCol w="9092368">
                  <a:extLst>
                    <a:ext uri="{9D8B030D-6E8A-4147-A177-3AD203B41FA5}">
                      <a16:colId xmlns:a16="http://schemas.microsoft.com/office/drawing/2014/main" val="994862335"/>
                    </a:ext>
                  </a:extLst>
                </a:gridCol>
                <a:gridCol w="1397807">
                  <a:extLst>
                    <a:ext uri="{9D8B030D-6E8A-4147-A177-3AD203B41FA5}">
                      <a16:colId xmlns:a16="http://schemas.microsoft.com/office/drawing/2014/main" val="1937071624"/>
                    </a:ext>
                  </a:extLst>
                </a:gridCol>
              </a:tblGrid>
              <a:tr h="454144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No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Rekomendasi</a:t>
                      </a:r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Untuk</a:t>
                      </a:r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Peningkatan</a:t>
                      </a:r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Perbaikan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PIC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934639"/>
                  </a:ext>
                </a:extLst>
              </a:tr>
              <a:tr h="4882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Penyelesaian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kegagalan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produk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dan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komponen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 proses di internal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harus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dilakukan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oleh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semua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bagian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terkait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tidak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hanya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oleh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bagian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yang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menyebabkan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kegalan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dengan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melakukan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:</a:t>
                      </a: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Review layout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jika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disebabkan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oleh lay out yang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kurang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baik</a:t>
                      </a: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Review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pelaksanaan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maintenance rutin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baik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mesin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sarana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atau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chemical </a:t>
                      </a: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Evaluasi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Kompetensi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operator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secara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rutin minimal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tiap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6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bulan</a:t>
                      </a: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Evaluasi Material dan komponen yang dipasok oleh eksternal</a:t>
                      </a: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Review proses handling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baik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 internal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atau</a:t>
                      </a: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400" b="0" kern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eksternal</a:t>
                      </a:r>
                      <a:endParaRPr lang="en-ID" sz="1400" b="0" kern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PRD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HCGA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SLS DST.</a:t>
                      </a: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810747"/>
                  </a:ext>
                </a:extLst>
              </a:tr>
              <a:tr h="4882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b="0" kern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400" dirty="0" err="1"/>
                        <a:t>Pengurangan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nilai</a:t>
                      </a:r>
                      <a:r>
                        <a:rPr lang="en-US" sz="1400" dirty="0"/>
                        <a:t> inventory slow moving dan unmoving RM, SF, dan FG </a:t>
                      </a:r>
                      <a:r>
                        <a:rPr lang="en-US" sz="1400" dirty="0" err="1"/>
                        <a:t>dapat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dilakukan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dengan</a:t>
                      </a:r>
                      <a:r>
                        <a:rPr lang="en-US" sz="1400" dirty="0"/>
                        <a:t> proses </a:t>
                      </a:r>
                      <a:r>
                        <a:rPr lang="en-US" sz="1400" dirty="0" err="1"/>
                        <a:t>berikut</a:t>
                      </a:r>
                      <a:r>
                        <a:rPr lang="en-US" sz="1400" dirty="0"/>
                        <a:t>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0357239"/>
                  </a:ext>
                </a:extLst>
              </a:tr>
              <a:tr h="7323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/>
                        <a:t>Membentuk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tim</a:t>
                      </a:r>
                      <a:r>
                        <a:rPr lang="en-US" sz="1400" dirty="0"/>
                        <a:t> project </a:t>
                      </a:r>
                      <a:r>
                        <a:rPr lang="en-US" sz="1400" dirty="0" err="1"/>
                        <a:t>inovasi</a:t>
                      </a:r>
                      <a:r>
                        <a:rPr lang="en-US" sz="1400" dirty="0"/>
                        <a:t> yang </a:t>
                      </a:r>
                      <a:r>
                        <a:rPr lang="en-US" sz="1400" dirty="0" err="1"/>
                        <a:t>memanfatkan</a:t>
                      </a:r>
                      <a:r>
                        <a:rPr lang="en-US" sz="1400" dirty="0"/>
                        <a:t> material RM &amp; SF </a:t>
                      </a:r>
                      <a:r>
                        <a:rPr lang="en-US" sz="1400" dirty="0" err="1"/>
                        <a:t>kategori</a:t>
                      </a:r>
                      <a:r>
                        <a:rPr lang="en-US" sz="1400" dirty="0"/>
                        <a:t> slow moving dan unmoving </a:t>
                      </a:r>
                      <a:r>
                        <a:rPr lang="en-US" sz="1400" dirty="0" err="1"/>
                        <a:t>menjadi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produk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jadi</a:t>
                      </a:r>
                      <a:r>
                        <a:rPr lang="en-US" sz="1400" dirty="0"/>
                        <a:t> yang </a:t>
                      </a:r>
                      <a:r>
                        <a:rPr lang="en-US" sz="1400" dirty="0" err="1"/>
                        <a:t>dapat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diterima</a:t>
                      </a:r>
                      <a:r>
                        <a:rPr lang="en-US" sz="1400" dirty="0"/>
                        <a:t> pasar.</a:t>
                      </a:r>
                    </a:p>
                    <a:p>
                      <a:pPr marL="514350" indent="-514350">
                        <a:buFont typeface="Arial" panose="020B0604020202020204" pitchFamily="34" charset="0"/>
                        <a:buChar char="•"/>
                      </a:pPr>
                      <a:endParaRPr lang="en-US" sz="1400" dirty="0"/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R&amp;D &amp; Sales MKT</a:t>
                      </a: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868797"/>
                  </a:ext>
                </a:extLst>
              </a:tr>
              <a:tr h="8694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b="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 err="1"/>
                        <a:t>Membuat</a:t>
                      </a:r>
                      <a:r>
                        <a:rPr lang="en-US" sz="1400" dirty="0"/>
                        <a:t> Program </a:t>
                      </a:r>
                      <a:r>
                        <a:rPr lang="en-US" sz="1400" dirty="0" err="1"/>
                        <a:t>Penjualan</a:t>
                      </a:r>
                      <a:r>
                        <a:rPr lang="en-US" sz="1400" dirty="0"/>
                        <a:t> Sales </a:t>
                      </a:r>
                      <a:r>
                        <a:rPr lang="en-US" sz="1400" dirty="0" err="1"/>
                        <a:t>dengan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menawarkan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barang</a:t>
                      </a:r>
                      <a:r>
                        <a:rPr lang="en-US" sz="1400" dirty="0"/>
                        <a:t> slow moving dan unmoving FG </a:t>
                      </a:r>
                      <a:r>
                        <a:rPr lang="en-US" sz="1400" dirty="0" err="1"/>
                        <a:t>ke</a:t>
                      </a:r>
                      <a:endParaRPr lang="en-US" sz="14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 err="1"/>
                        <a:t>Promosi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Khusus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untuk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produk</a:t>
                      </a:r>
                      <a:r>
                        <a:rPr lang="en-US" sz="1400" dirty="0"/>
                        <a:t> FG Slow Moving dan Unmoving, </a:t>
                      </a:r>
                      <a:r>
                        <a:rPr lang="en-US" sz="1400" dirty="0" err="1"/>
                        <a:t>seperti</a:t>
                      </a:r>
                      <a:r>
                        <a:rPr lang="en-US" sz="1400" dirty="0"/>
                        <a:t> bundle </a:t>
                      </a:r>
                      <a:r>
                        <a:rPr lang="en-US" sz="1400" dirty="0" err="1"/>
                        <a:t>produk</a:t>
                      </a:r>
                      <a:r>
                        <a:rPr lang="en-US" sz="1400" dirty="0"/>
                        <a:t>, flash sale di market place, gift </a:t>
                      </a:r>
                      <a:r>
                        <a:rPr lang="en-US" sz="1400" dirty="0" err="1"/>
                        <a:t>bagi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konsumen</a:t>
                      </a:r>
                      <a:r>
                        <a:rPr lang="en-US" sz="1400" dirty="0"/>
                        <a:t> yang </a:t>
                      </a:r>
                      <a:r>
                        <a:rPr lang="en-US" sz="1400" dirty="0" err="1"/>
                        <a:t>memutuskan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untuk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membeli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produk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diskon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dll</a:t>
                      </a:r>
                      <a:r>
                        <a:rPr lang="en-US" sz="1400" dirty="0"/>
                        <a:t>.</a:t>
                      </a: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SLS MKT</a:t>
                      </a: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7236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45461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9A319-4F82-386D-7FE2-7361ACB94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514" y="1607911"/>
            <a:ext cx="10515600" cy="4351338"/>
          </a:xfrm>
        </p:spPr>
        <p:txBody>
          <a:bodyPr/>
          <a:lstStyle/>
          <a:p>
            <a:pPr marL="342900" marR="63500" lvl="0" indent="-342900">
              <a:spcAft>
                <a:spcPts val="0"/>
              </a:spcAft>
              <a:buFont typeface="+mj-lt"/>
              <a:buAutoNum type="alphaLcPeriod"/>
            </a:pP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Keputusan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Gubernur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Jawa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Barat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561.7/Kep.804-Kesra/2023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Upah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Minimum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Kabupaten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/Kota di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Jawa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Barat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tertanggal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30 November 2023.</a:t>
            </a:r>
          </a:p>
          <a:p>
            <a:pPr marL="342900" marR="63500" lvl="0" indent="-342900">
              <a:spcAft>
                <a:spcPts val="0"/>
              </a:spcAft>
              <a:buFont typeface="+mj-lt"/>
              <a:buAutoNum type="alphaLcPeriod"/>
            </a:pP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Perhitungan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PPh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21 PP No 58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2023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Tarif dan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Penghasilan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Pasal 21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Penghasilan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Sehubungan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Pekerjaan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Jasa,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Wajib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Orang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Pribadi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berlaku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Januari</a:t>
            </a:r>
            <a:r>
              <a:rPr lang="en-US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  <a:r>
              <a:rPr lang="en-US" sz="1800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reeform 30">
            <a:extLst>
              <a:ext uri="{FF2B5EF4-FFF2-40B4-BE49-F238E27FC236}">
                <a16:creationId xmlns:a16="http://schemas.microsoft.com/office/drawing/2014/main" id="{906B203B-3685-3D47-7D24-DD3E1E0F6C03}"/>
              </a:ext>
            </a:extLst>
          </p:cNvPr>
          <p:cNvSpPr/>
          <p:nvPr/>
        </p:nvSpPr>
        <p:spPr>
          <a:xfrm rot="16200000">
            <a:off x="780245" y="-164815"/>
            <a:ext cx="369081" cy="1205163"/>
          </a:xfrm>
          <a:custGeom>
            <a:avLst/>
            <a:gdLst/>
            <a:ahLst/>
            <a:cxnLst/>
            <a:rect l="l" t="t" r="r" b="b"/>
            <a:pathLst>
              <a:path w="668178" h="2181805">
                <a:moveTo>
                  <a:pt x="0" y="0"/>
                </a:moveTo>
                <a:lnTo>
                  <a:pt x="668178" y="0"/>
                </a:lnTo>
                <a:lnTo>
                  <a:pt x="668178" y="2181805"/>
                </a:lnTo>
                <a:lnTo>
                  <a:pt x="0" y="218180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6FD221-6DCE-19BC-3A17-505B478057A8}"/>
              </a:ext>
            </a:extLst>
          </p:cNvPr>
          <p:cNvSpPr/>
          <p:nvPr/>
        </p:nvSpPr>
        <p:spPr>
          <a:xfrm>
            <a:off x="1704816" y="237728"/>
            <a:ext cx="45719" cy="369082"/>
          </a:xfrm>
          <a:prstGeom prst="rect">
            <a:avLst/>
          </a:prstGeom>
          <a:solidFill>
            <a:srgbClr val="F61D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4DCDA819-9313-1D20-DC11-B77C60379EF8}"/>
              </a:ext>
            </a:extLst>
          </p:cNvPr>
          <p:cNvSpPr txBox="1">
            <a:spLocks/>
          </p:cNvSpPr>
          <p:nvPr/>
        </p:nvSpPr>
        <p:spPr>
          <a:xfrm>
            <a:off x="1821855" y="161288"/>
            <a:ext cx="8665329" cy="53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200" b="1" dirty="0">
                <a:solidFill>
                  <a:schemeClr val="tx1"/>
                </a:solidFill>
                <a:latin typeface="+mj-lt"/>
              </a:rPr>
              <a:t>7. PERSYARATAN REGULASI BARU ATAU YANG DIREVISI.</a:t>
            </a:r>
            <a:endParaRPr lang="en-US" sz="22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97790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35F7F3-C1B5-4B60-A00A-4EB618DDF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21855" y="161288"/>
            <a:ext cx="8665329" cy="537460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2. PERUBAHAN ISU INTERNAL YANG RELEVAN DENGAN SISTEM MANAJEMEN </a:t>
            </a:r>
          </a:p>
        </p:txBody>
      </p:sp>
      <p:pic>
        <p:nvPicPr>
          <p:cNvPr id="339" name="그래픽 338">
            <a:extLst>
              <a:ext uri="{FF2B5EF4-FFF2-40B4-BE49-F238E27FC236}">
                <a16:creationId xmlns:a16="http://schemas.microsoft.com/office/drawing/2014/main" id="{C4CEFBFF-3EF8-4B25-B4AC-60B2C6A497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9026" y="775188"/>
            <a:ext cx="2942750" cy="5900105"/>
          </a:xfrm>
          <a:prstGeom prst="rect">
            <a:avLst/>
          </a:prstGeom>
        </p:spPr>
      </p:pic>
      <p:sp>
        <p:nvSpPr>
          <p:cNvPr id="340" name="자유형: 도형 339">
            <a:extLst>
              <a:ext uri="{FF2B5EF4-FFF2-40B4-BE49-F238E27FC236}">
                <a16:creationId xmlns:a16="http://schemas.microsoft.com/office/drawing/2014/main" id="{A2078915-1864-4DBA-A56A-1CFFC9F551AC}"/>
              </a:ext>
            </a:extLst>
          </p:cNvPr>
          <p:cNvSpPr/>
          <p:nvPr/>
        </p:nvSpPr>
        <p:spPr>
          <a:xfrm rot="1483219">
            <a:off x="866983" y="801784"/>
            <a:ext cx="2051513" cy="2108333"/>
          </a:xfrm>
          <a:custGeom>
            <a:avLst/>
            <a:gdLst>
              <a:gd name="connsiteX0" fmla="*/ 1508531 w 2051513"/>
              <a:gd name="connsiteY0" fmla="*/ 1805825 h 2108333"/>
              <a:gd name="connsiteX1" fmla="*/ 1512432 w 2051513"/>
              <a:gd name="connsiteY1" fmla="*/ 1821594 h 2108333"/>
              <a:gd name="connsiteX2" fmla="*/ 1507036 w 2051513"/>
              <a:gd name="connsiteY2" fmla="*/ 1829508 h 2108333"/>
              <a:gd name="connsiteX3" fmla="*/ 1645093 w 2051513"/>
              <a:gd name="connsiteY3" fmla="*/ 2042515 h 2108333"/>
              <a:gd name="connsiteX4" fmla="*/ 1677260 w 2051513"/>
              <a:gd name="connsiteY4" fmla="*/ 1749621 h 2108333"/>
              <a:gd name="connsiteX5" fmla="*/ 1667960 w 2051513"/>
              <a:gd name="connsiteY5" fmla="*/ 1742428 h 2108333"/>
              <a:gd name="connsiteX6" fmla="*/ 1509897 w 2051513"/>
              <a:gd name="connsiteY6" fmla="*/ 1600944 h 2108333"/>
              <a:gd name="connsiteX7" fmla="*/ 1373748 w 2051513"/>
              <a:gd name="connsiteY7" fmla="*/ 1683661 h 2108333"/>
              <a:gd name="connsiteX8" fmla="*/ 1376904 w 2051513"/>
              <a:gd name="connsiteY8" fmla="*/ 1695932 h 2108333"/>
              <a:gd name="connsiteX9" fmla="*/ 1473144 w 2051513"/>
              <a:gd name="connsiteY9" fmla="*/ 1786296 h 2108333"/>
              <a:gd name="connsiteX10" fmla="*/ 1511673 w 2051513"/>
              <a:gd name="connsiteY10" fmla="*/ 1603104 h 2108333"/>
              <a:gd name="connsiteX11" fmla="*/ 1510114 w 2051513"/>
              <a:gd name="connsiteY11" fmla="*/ 1601898 h 2108333"/>
              <a:gd name="connsiteX12" fmla="*/ 1082318 w 2051513"/>
              <a:gd name="connsiteY12" fmla="*/ 1742464 h 2108333"/>
              <a:gd name="connsiteX13" fmla="*/ 1082504 w 2051513"/>
              <a:gd name="connsiteY13" fmla="*/ 1743183 h 2108333"/>
              <a:gd name="connsiteX14" fmla="*/ 1069393 w 2051513"/>
              <a:gd name="connsiteY14" fmla="*/ 1762703 h 2108333"/>
              <a:gd name="connsiteX15" fmla="*/ 1069142 w 2051513"/>
              <a:gd name="connsiteY15" fmla="*/ 1762745 h 2108333"/>
              <a:gd name="connsiteX16" fmla="*/ 1083244 w 2051513"/>
              <a:gd name="connsiteY16" fmla="*/ 1898223 h 2108333"/>
              <a:gd name="connsiteX17" fmla="*/ 1085865 w 2051513"/>
              <a:gd name="connsiteY17" fmla="*/ 1897800 h 2108333"/>
              <a:gd name="connsiteX18" fmla="*/ 1086987 w 2051513"/>
              <a:gd name="connsiteY18" fmla="*/ 1898643 h 2108333"/>
              <a:gd name="connsiteX19" fmla="*/ 1307072 w 2051513"/>
              <a:gd name="connsiteY19" fmla="*/ 1706297 h 2108333"/>
              <a:gd name="connsiteX20" fmla="*/ 1593851 w 2051513"/>
              <a:gd name="connsiteY20" fmla="*/ 1505677 h 2108333"/>
              <a:gd name="connsiteX21" fmla="*/ 1551105 w 2051513"/>
              <a:gd name="connsiteY21" fmla="*/ 1566298 h 2108333"/>
              <a:gd name="connsiteX22" fmla="*/ 1557559 w 2051513"/>
              <a:gd name="connsiteY22" fmla="*/ 1571148 h 2108333"/>
              <a:gd name="connsiteX23" fmla="*/ 1549664 w 2051513"/>
              <a:gd name="connsiteY23" fmla="*/ 1610942 h 2108333"/>
              <a:gd name="connsiteX24" fmla="*/ 1531069 w 2051513"/>
              <a:gd name="connsiteY24" fmla="*/ 1614048 h 2108333"/>
              <a:gd name="connsiteX25" fmla="*/ 1492051 w 2051513"/>
              <a:gd name="connsiteY25" fmla="*/ 1789421 h 2108333"/>
              <a:gd name="connsiteX26" fmla="*/ 1494436 w 2051513"/>
              <a:gd name="connsiteY26" fmla="*/ 1791213 h 2108333"/>
              <a:gd name="connsiteX27" fmla="*/ 1663150 w 2051513"/>
              <a:gd name="connsiteY27" fmla="*/ 1724038 h 2108333"/>
              <a:gd name="connsiteX28" fmla="*/ 1662510 w 2051513"/>
              <a:gd name="connsiteY28" fmla="*/ 1721226 h 2108333"/>
              <a:gd name="connsiteX29" fmla="*/ 1672918 w 2051513"/>
              <a:gd name="connsiteY29" fmla="*/ 1705365 h 2108333"/>
              <a:gd name="connsiteX30" fmla="*/ 1038061 w 2051513"/>
              <a:gd name="connsiteY30" fmla="*/ 1760014 h 2108333"/>
              <a:gd name="connsiteX31" fmla="*/ 792565 w 2051513"/>
              <a:gd name="connsiteY31" fmla="*/ 1962575 h 2108333"/>
              <a:gd name="connsiteX32" fmla="*/ 1054626 w 2051513"/>
              <a:gd name="connsiteY32" fmla="*/ 1914548 h 2108333"/>
              <a:gd name="connsiteX33" fmla="*/ 1063216 w 2051513"/>
              <a:gd name="connsiteY33" fmla="*/ 1901456 h 2108333"/>
              <a:gd name="connsiteX34" fmla="*/ 1065446 w 2051513"/>
              <a:gd name="connsiteY34" fmla="*/ 1901096 h 2108333"/>
              <a:gd name="connsiteX35" fmla="*/ 1051354 w 2051513"/>
              <a:gd name="connsiteY35" fmla="*/ 1765716 h 2108333"/>
              <a:gd name="connsiteX36" fmla="*/ 1046484 w 2051513"/>
              <a:gd name="connsiteY36" fmla="*/ 1766529 h 2108333"/>
              <a:gd name="connsiteX37" fmla="*/ 808152 w 2051513"/>
              <a:gd name="connsiteY37" fmla="*/ 1690879 h 2108333"/>
              <a:gd name="connsiteX38" fmla="*/ 604298 w 2051513"/>
              <a:gd name="connsiteY38" fmla="*/ 1855396 h 2108333"/>
              <a:gd name="connsiteX39" fmla="*/ 606737 w 2051513"/>
              <a:gd name="connsiteY39" fmla="*/ 1866115 h 2108333"/>
              <a:gd name="connsiteX40" fmla="*/ 740322 w 2051513"/>
              <a:gd name="connsiteY40" fmla="*/ 1960967 h 2108333"/>
              <a:gd name="connsiteX41" fmla="*/ 746167 w 2051513"/>
              <a:gd name="connsiteY41" fmla="*/ 1960024 h 2108333"/>
              <a:gd name="connsiteX42" fmla="*/ 1413040 w 2051513"/>
              <a:gd name="connsiteY42" fmla="*/ 1411948 h 2108333"/>
              <a:gd name="connsiteX43" fmla="*/ 1525943 w 2051513"/>
              <a:gd name="connsiteY43" fmla="*/ 1560822 h 2108333"/>
              <a:gd name="connsiteX44" fmla="*/ 1528330 w 2051513"/>
              <a:gd name="connsiteY44" fmla="*/ 1560436 h 2108333"/>
              <a:gd name="connsiteX45" fmla="*/ 1576228 w 2051513"/>
              <a:gd name="connsiteY45" fmla="*/ 1496116 h 2108333"/>
              <a:gd name="connsiteX46" fmla="*/ 1572406 w 2051513"/>
              <a:gd name="connsiteY46" fmla="*/ 1493160 h 2108333"/>
              <a:gd name="connsiteX47" fmla="*/ 1570207 w 2051513"/>
              <a:gd name="connsiteY47" fmla="*/ 1483498 h 2108333"/>
              <a:gd name="connsiteX48" fmla="*/ 832233 w 2051513"/>
              <a:gd name="connsiteY48" fmla="*/ 1678485 h 2108333"/>
              <a:gd name="connsiteX49" fmla="*/ 830844 w 2051513"/>
              <a:gd name="connsiteY49" fmla="*/ 1680514 h 2108333"/>
              <a:gd name="connsiteX50" fmla="*/ 830802 w 2051513"/>
              <a:gd name="connsiteY50" fmla="*/ 1680521 h 2108333"/>
              <a:gd name="connsiteX51" fmla="*/ 767078 w 2051513"/>
              <a:gd name="connsiteY51" fmla="*/ 1956664 h 2108333"/>
              <a:gd name="connsiteX52" fmla="*/ 1027255 w 2051513"/>
              <a:gd name="connsiteY52" fmla="*/ 1742280 h 2108333"/>
              <a:gd name="connsiteX53" fmla="*/ 1025982 w 2051513"/>
              <a:gd name="connsiteY53" fmla="*/ 1736691 h 2108333"/>
              <a:gd name="connsiteX54" fmla="*/ 1383426 w 2051513"/>
              <a:gd name="connsiteY54" fmla="*/ 1413143 h 2108333"/>
              <a:gd name="connsiteX55" fmla="*/ 1364930 w 2051513"/>
              <a:gd name="connsiteY55" fmla="*/ 1664971 h 2108333"/>
              <a:gd name="connsiteX56" fmla="*/ 1505537 w 2051513"/>
              <a:gd name="connsiteY56" fmla="*/ 1581108 h 2108333"/>
              <a:gd name="connsiteX57" fmla="*/ 1510675 w 2051513"/>
              <a:gd name="connsiteY57" fmla="*/ 1573278 h 2108333"/>
              <a:gd name="connsiteX58" fmla="*/ 1388491 w 2051513"/>
              <a:gd name="connsiteY58" fmla="*/ 1412297 h 2108333"/>
              <a:gd name="connsiteX59" fmla="*/ 1361540 w 2051513"/>
              <a:gd name="connsiteY59" fmla="*/ 1416237 h 2108333"/>
              <a:gd name="connsiteX60" fmla="*/ 1078108 w 2051513"/>
              <a:gd name="connsiteY60" fmla="*/ 1721264 h 2108333"/>
              <a:gd name="connsiteX61" fmla="*/ 1324731 w 2051513"/>
              <a:gd name="connsiteY61" fmla="*/ 1681577 h 2108333"/>
              <a:gd name="connsiteX62" fmla="*/ 1332819 w 2051513"/>
              <a:gd name="connsiteY62" fmla="*/ 1669252 h 2108333"/>
              <a:gd name="connsiteX63" fmla="*/ 1343090 w 2051513"/>
              <a:gd name="connsiteY63" fmla="*/ 1667438 h 2108333"/>
              <a:gd name="connsiteX64" fmla="*/ 498283 w 2051513"/>
              <a:gd name="connsiteY64" fmla="*/ 1610188 h 2108333"/>
              <a:gd name="connsiteX65" fmla="*/ 435503 w 2051513"/>
              <a:gd name="connsiteY65" fmla="*/ 1864342 h 2108333"/>
              <a:gd name="connsiteX66" fmla="*/ 445489 w 2051513"/>
              <a:gd name="connsiteY66" fmla="*/ 1871846 h 2108333"/>
              <a:gd name="connsiteX67" fmla="*/ 553735 w 2051513"/>
              <a:gd name="connsiteY67" fmla="*/ 1853468 h 2108333"/>
              <a:gd name="connsiteX68" fmla="*/ 562938 w 2051513"/>
              <a:gd name="connsiteY68" fmla="*/ 1839445 h 2108333"/>
              <a:gd name="connsiteX69" fmla="*/ 540881 w 2051513"/>
              <a:gd name="connsiteY69" fmla="*/ 1759341 h 2108333"/>
              <a:gd name="connsiteX70" fmla="*/ 478690 w 2051513"/>
              <a:gd name="connsiteY70" fmla="*/ 1600021 h 2108333"/>
              <a:gd name="connsiteX71" fmla="*/ 273681 w 2051513"/>
              <a:gd name="connsiteY71" fmla="*/ 1789995 h 2108333"/>
              <a:gd name="connsiteX72" fmla="*/ 405981 w 2051513"/>
              <a:gd name="connsiteY72" fmla="*/ 1867522 h 2108333"/>
              <a:gd name="connsiteX73" fmla="*/ 408042 w 2051513"/>
              <a:gd name="connsiteY73" fmla="*/ 1864382 h 2108333"/>
              <a:gd name="connsiteX74" fmla="*/ 414984 w 2051513"/>
              <a:gd name="connsiteY74" fmla="*/ 1863261 h 2108333"/>
              <a:gd name="connsiteX75" fmla="*/ 512445 w 2051513"/>
              <a:gd name="connsiteY75" fmla="*/ 1583117 h 2108333"/>
              <a:gd name="connsiteX76" fmla="*/ 512157 w 2051513"/>
              <a:gd name="connsiteY76" fmla="*/ 1583527 h 2108333"/>
              <a:gd name="connsiteX77" fmla="*/ 537488 w 2051513"/>
              <a:gd name="connsiteY77" fmla="*/ 1673776 h 2108333"/>
              <a:gd name="connsiteX78" fmla="*/ 584046 w 2051513"/>
              <a:gd name="connsiteY78" fmla="*/ 1835679 h 2108333"/>
              <a:gd name="connsiteX79" fmla="*/ 586025 w 2051513"/>
              <a:gd name="connsiteY79" fmla="*/ 1835349 h 2108333"/>
              <a:gd name="connsiteX80" fmla="*/ 591525 w 2051513"/>
              <a:gd name="connsiteY80" fmla="*/ 1839603 h 2108333"/>
              <a:gd name="connsiteX81" fmla="*/ 799742 w 2051513"/>
              <a:gd name="connsiteY81" fmla="*/ 1671408 h 2108333"/>
              <a:gd name="connsiteX82" fmla="*/ 797217 w 2051513"/>
              <a:gd name="connsiteY82" fmla="*/ 1669450 h 2108333"/>
              <a:gd name="connsiteX83" fmla="*/ 796698 w 2051513"/>
              <a:gd name="connsiteY83" fmla="*/ 1667323 h 2108333"/>
              <a:gd name="connsiteX84" fmla="*/ 787709 w 2051513"/>
              <a:gd name="connsiteY84" fmla="*/ 1321650 h 2108333"/>
              <a:gd name="connsiteX85" fmla="*/ 824400 w 2051513"/>
              <a:gd name="connsiteY85" fmla="*/ 1642849 h 2108333"/>
              <a:gd name="connsiteX86" fmla="*/ 830707 w 2051513"/>
              <a:gd name="connsiteY86" fmla="*/ 1647743 h 2108333"/>
              <a:gd name="connsiteX87" fmla="*/ 831529 w 2051513"/>
              <a:gd name="connsiteY87" fmla="*/ 1651112 h 2108333"/>
              <a:gd name="connsiteX88" fmla="*/ 835793 w 2051513"/>
              <a:gd name="connsiteY88" fmla="*/ 1654518 h 2108333"/>
              <a:gd name="connsiteX89" fmla="*/ 836593 w 2051513"/>
              <a:gd name="connsiteY89" fmla="*/ 1658147 h 2108333"/>
              <a:gd name="connsiteX90" fmla="*/ 845858 w 2051513"/>
              <a:gd name="connsiteY90" fmla="*/ 1660875 h 2108333"/>
              <a:gd name="connsiteX91" fmla="*/ 845139 w 2051513"/>
              <a:gd name="connsiteY91" fmla="*/ 1661434 h 2108333"/>
              <a:gd name="connsiteX92" fmla="*/ 1034535 w 2051513"/>
              <a:gd name="connsiteY92" fmla="*/ 1718745 h 2108333"/>
              <a:gd name="connsiteX93" fmla="*/ 1035991 w 2051513"/>
              <a:gd name="connsiteY93" fmla="*/ 1716527 h 2108333"/>
              <a:gd name="connsiteX94" fmla="*/ 796195 w 2051513"/>
              <a:gd name="connsiteY94" fmla="*/ 1320151 h 2108333"/>
              <a:gd name="connsiteX95" fmla="*/ 807937 w 2051513"/>
              <a:gd name="connsiteY95" fmla="*/ 1306865 h 2108333"/>
              <a:gd name="connsiteX96" fmla="*/ 1052420 w 2051513"/>
              <a:gd name="connsiteY96" fmla="*/ 1711493 h 2108333"/>
              <a:gd name="connsiteX97" fmla="*/ 1060387 w 2051513"/>
              <a:gd name="connsiteY97" fmla="*/ 1710207 h 2108333"/>
              <a:gd name="connsiteX98" fmla="*/ 1060833 w 2051513"/>
              <a:gd name="connsiteY98" fmla="*/ 1710542 h 2108333"/>
              <a:gd name="connsiteX99" fmla="*/ 1353448 w 2051513"/>
              <a:gd name="connsiteY99" fmla="*/ 1395631 h 2108333"/>
              <a:gd name="connsiteX100" fmla="*/ 1352668 w 2051513"/>
              <a:gd name="connsiteY100" fmla="*/ 1392204 h 2108333"/>
              <a:gd name="connsiteX101" fmla="*/ 968617 w 2051513"/>
              <a:gd name="connsiteY101" fmla="*/ 1187426 h 2108333"/>
              <a:gd name="connsiteX102" fmla="*/ 808777 w 2051513"/>
              <a:gd name="connsiteY102" fmla="*/ 1287306 h 2108333"/>
              <a:gd name="connsiteX103" fmla="*/ 809480 w 2051513"/>
              <a:gd name="connsiteY103" fmla="*/ 1290205 h 2108333"/>
              <a:gd name="connsiteX104" fmla="*/ 1325739 w 2051513"/>
              <a:gd name="connsiteY104" fmla="*/ 1371263 h 2108333"/>
              <a:gd name="connsiteX105" fmla="*/ 1002674 w 2051513"/>
              <a:gd name="connsiteY105" fmla="*/ 1189395 h 2108333"/>
              <a:gd name="connsiteX106" fmla="*/ 1001403 w 2051513"/>
              <a:gd name="connsiteY106" fmla="*/ 1191239 h 2108333"/>
              <a:gd name="connsiteX107" fmla="*/ 978493 w 2051513"/>
              <a:gd name="connsiteY107" fmla="*/ 1195065 h 2108333"/>
              <a:gd name="connsiteX108" fmla="*/ 1365678 w 2051513"/>
              <a:gd name="connsiteY108" fmla="*/ 948164 h 2108333"/>
              <a:gd name="connsiteX109" fmla="*/ 1360733 w 2051513"/>
              <a:gd name="connsiteY109" fmla="*/ 955612 h 2108333"/>
              <a:gd name="connsiteX110" fmla="*/ 1357429 w 2051513"/>
              <a:gd name="connsiteY110" fmla="*/ 956164 h 2108333"/>
              <a:gd name="connsiteX111" fmla="*/ 1385445 w 2051513"/>
              <a:gd name="connsiteY111" fmla="*/ 1347667 h 2108333"/>
              <a:gd name="connsiteX112" fmla="*/ 1567565 w 2051513"/>
              <a:gd name="connsiteY112" fmla="*/ 1023942 h 2108333"/>
              <a:gd name="connsiteX113" fmla="*/ 1564607 w 2051513"/>
              <a:gd name="connsiteY113" fmla="*/ 1010948 h 2108333"/>
              <a:gd name="connsiteX114" fmla="*/ 1388178 w 2051513"/>
              <a:gd name="connsiteY114" fmla="*/ 936390 h 2108333"/>
              <a:gd name="connsiteX115" fmla="*/ 1571744 w 2051513"/>
              <a:gd name="connsiteY115" fmla="*/ 994325 h 2108333"/>
              <a:gd name="connsiteX116" fmla="*/ 1576223 w 2051513"/>
              <a:gd name="connsiteY116" fmla="*/ 987500 h 2108333"/>
              <a:gd name="connsiteX117" fmla="*/ 1587178 w 2051513"/>
              <a:gd name="connsiteY117" fmla="*/ 985731 h 2108333"/>
              <a:gd name="connsiteX118" fmla="*/ 1590331 w 2051513"/>
              <a:gd name="connsiteY118" fmla="*/ 981183 h 2108333"/>
              <a:gd name="connsiteX119" fmla="*/ 1592130 w 2051513"/>
              <a:gd name="connsiteY119" fmla="*/ 980882 h 2108333"/>
              <a:gd name="connsiteX120" fmla="*/ 1754415 w 2051513"/>
              <a:gd name="connsiteY120" fmla="*/ 844133 h 2108333"/>
              <a:gd name="connsiteX121" fmla="*/ 1333425 w 2051513"/>
              <a:gd name="connsiteY121" fmla="*/ 956036 h 2108333"/>
              <a:gd name="connsiteX122" fmla="*/ 1011676 w 2051513"/>
              <a:gd name="connsiteY122" fmla="*/ 1160516 h 2108333"/>
              <a:gd name="connsiteX123" fmla="*/ 1014493 w 2051513"/>
              <a:gd name="connsiteY123" fmla="*/ 1171260 h 2108333"/>
              <a:gd name="connsiteX124" fmla="*/ 1360494 w 2051513"/>
              <a:gd name="connsiteY124" fmla="*/ 1366041 h 2108333"/>
              <a:gd name="connsiteX125" fmla="*/ 1362848 w 2051513"/>
              <a:gd name="connsiteY125" fmla="*/ 1362453 h 2108333"/>
              <a:gd name="connsiteX126" fmla="*/ 1366265 w 2051513"/>
              <a:gd name="connsiteY126" fmla="*/ 1361901 h 2108333"/>
              <a:gd name="connsiteX127" fmla="*/ 1338093 w 2051513"/>
              <a:gd name="connsiteY127" fmla="*/ 959393 h 2108333"/>
              <a:gd name="connsiteX128" fmla="*/ 1337823 w 2051513"/>
              <a:gd name="connsiteY128" fmla="*/ 959438 h 2108333"/>
              <a:gd name="connsiteX129" fmla="*/ 187054 w 2051513"/>
              <a:gd name="connsiteY129" fmla="*/ 1476458 h 2108333"/>
              <a:gd name="connsiteX130" fmla="*/ 136686 w 2051513"/>
              <a:gd name="connsiteY130" fmla="*/ 1609304 h 2108333"/>
              <a:gd name="connsiteX131" fmla="*/ 139338 w 2051513"/>
              <a:gd name="connsiteY131" fmla="*/ 1620916 h 2108333"/>
              <a:gd name="connsiteX132" fmla="*/ 237381 w 2051513"/>
              <a:gd name="connsiteY132" fmla="*/ 1750345 h 2108333"/>
              <a:gd name="connsiteX133" fmla="*/ 204850 w 2051513"/>
              <a:gd name="connsiteY133" fmla="*/ 1457073 h 2108333"/>
              <a:gd name="connsiteX134" fmla="*/ 203517 w 2051513"/>
              <a:gd name="connsiteY134" fmla="*/ 1459104 h 2108333"/>
              <a:gd name="connsiteX135" fmla="*/ 261628 w 2051513"/>
              <a:gd name="connsiteY135" fmla="*/ 1773007 h 2108333"/>
              <a:gd name="connsiteX136" fmla="*/ 478509 w 2051513"/>
              <a:gd name="connsiteY136" fmla="*/ 1572119 h 2108333"/>
              <a:gd name="connsiteX137" fmla="*/ 478422 w 2051513"/>
              <a:gd name="connsiteY137" fmla="*/ 1571684 h 2108333"/>
              <a:gd name="connsiteX138" fmla="*/ 478518 w 2051513"/>
              <a:gd name="connsiteY138" fmla="*/ 1571542 h 2108333"/>
              <a:gd name="connsiteX139" fmla="*/ 456824 w 2051513"/>
              <a:gd name="connsiteY139" fmla="*/ 1335625 h 2108333"/>
              <a:gd name="connsiteX140" fmla="*/ 455833 w 2051513"/>
              <a:gd name="connsiteY140" fmla="*/ 1337094 h 2108333"/>
              <a:gd name="connsiteX141" fmla="*/ 505962 w 2051513"/>
              <a:gd name="connsiteY141" fmla="*/ 1560779 h 2108333"/>
              <a:gd name="connsiteX142" fmla="*/ 783527 w 2051513"/>
              <a:gd name="connsiteY142" fmla="*/ 1642519 h 2108333"/>
              <a:gd name="connsiteX143" fmla="*/ 467102 w 2051513"/>
              <a:gd name="connsiteY143" fmla="*/ 1318088 h 2108333"/>
              <a:gd name="connsiteX144" fmla="*/ 467499 w 2051513"/>
              <a:gd name="connsiteY144" fmla="*/ 1319792 h 2108333"/>
              <a:gd name="connsiteX145" fmla="*/ 466488 w 2051513"/>
              <a:gd name="connsiteY145" fmla="*/ 1321292 h 2108333"/>
              <a:gd name="connsiteX146" fmla="*/ 802041 w 2051513"/>
              <a:gd name="connsiteY146" fmla="*/ 1637437 h 2108333"/>
              <a:gd name="connsiteX147" fmla="*/ 765226 w 2051513"/>
              <a:gd name="connsiteY147" fmla="*/ 1315151 h 2108333"/>
              <a:gd name="connsiteX148" fmla="*/ 759526 w 2051513"/>
              <a:gd name="connsiteY148" fmla="*/ 1310598 h 2108333"/>
              <a:gd name="connsiteX149" fmla="*/ 757593 w 2051513"/>
              <a:gd name="connsiteY149" fmla="*/ 1302106 h 2108333"/>
              <a:gd name="connsiteX150" fmla="*/ 419905 w 2051513"/>
              <a:gd name="connsiteY150" fmla="*/ 1333311 h 2108333"/>
              <a:gd name="connsiteX151" fmla="*/ 214326 w 2051513"/>
              <a:gd name="connsiteY151" fmla="*/ 1438252 h 2108333"/>
              <a:gd name="connsiteX152" fmla="*/ 483712 w 2051513"/>
              <a:gd name="connsiteY152" fmla="*/ 1552211 h 2108333"/>
              <a:gd name="connsiteX153" fmla="*/ 436547 w 2051513"/>
              <a:gd name="connsiteY153" fmla="*/ 1341750 h 2108333"/>
              <a:gd name="connsiteX154" fmla="*/ 431833 w 2051513"/>
              <a:gd name="connsiteY154" fmla="*/ 1342537 h 2108333"/>
              <a:gd name="connsiteX155" fmla="*/ 429128 w 2051513"/>
              <a:gd name="connsiteY155" fmla="*/ 1340445 h 2108333"/>
              <a:gd name="connsiteX156" fmla="*/ 429121 w 2051513"/>
              <a:gd name="connsiteY156" fmla="*/ 1340455 h 2108333"/>
              <a:gd name="connsiteX157" fmla="*/ 429121 w 2051513"/>
              <a:gd name="connsiteY157" fmla="*/ 1340440 h 2108333"/>
              <a:gd name="connsiteX158" fmla="*/ 55304 w 2051513"/>
              <a:gd name="connsiteY158" fmla="*/ 1461329 h 2108333"/>
              <a:gd name="connsiteX159" fmla="*/ 54141 w 2051513"/>
              <a:gd name="connsiteY159" fmla="*/ 1463101 h 2108333"/>
              <a:gd name="connsiteX160" fmla="*/ 121624 w 2051513"/>
              <a:gd name="connsiteY160" fmla="*/ 1591471 h 2108333"/>
              <a:gd name="connsiteX161" fmla="*/ 169603 w 2051513"/>
              <a:gd name="connsiteY161" fmla="*/ 1464367 h 2108333"/>
              <a:gd name="connsiteX162" fmla="*/ 159637 w 2051513"/>
              <a:gd name="connsiteY162" fmla="*/ 1456659 h 2108333"/>
              <a:gd name="connsiteX163" fmla="*/ 158638 w 2051513"/>
              <a:gd name="connsiteY163" fmla="*/ 1452268 h 2108333"/>
              <a:gd name="connsiteX164" fmla="*/ 1452599 w 2051513"/>
              <a:gd name="connsiteY164" fmla="*/ 672985 h 2108333"/>
              <a:gd name="connsiteX165" fmla="*/ 1364748 w 2051513"/>
              <a:gd name="connsiteY165" fmla="*/ 912901 h 2108333"/>
              <a:gd name="connsiteX166" fmla="*/ 1368628 w 2051513"/>
              <a:gd name="connsiteY166" fmla="*/ 915817 h 2108333"/>
              <a:gd name="connsiteX167" fmla="*/ 1369810 w 2051513"/>
              <a:gd name="connsiteY167" fmla="*/ 920698 h 2108333"/>
              <a:gd name="connsiteX168" fmla="*/ 1766457 w 2051513"/>
              <a:gd name="connsiteY168" fmla="*/ 820674 h 2108333"/>
              <a:gd name="connsiteX169" fmla="*/ 1463357 w 2051513"/>
              <a:gd name="connsiteY169" fmla="*/ 671189 h 2108333"/>
              <a:gd name="connsiteX170" fmla="*/ 1810237 w 2051513"/>
              <a:gd name="connsiteY170" fmla="*/ 473415 h 2108333"/>
              <a:gd name="connsiteX171" fmla="*/ 1810237 w 2051513"/>
              <a:gd name="connsiteY171" fmla="*/ 800426 h 2108333"/>
              <a:gd name="connsiteX172" fmla="*/ 1810650 w 2051513"/>
              <a:gd name="connsiteY172" fmla="*/ 800737 h 2108333"/>
              <a:gd name="connsiteX173" fmla="*/ 1934908 w 2051513"/>
              <a:gd name="connsiteY173" fmla="*/ 720200 h 2108333"/>
              <a:gd name="connsiteX174" fmla="*/ 1933164 w 2051513"/>
              <a:gd name="connsiteY174" fmla="*/ 712536 h 2108333"/>
              <a:gd name="connsiteX175" fmla="*/ 1942216 w 2051513"/>
              <a:gd name="connsiteY175" fmla="*/ 698742 h 2108333"/>
              <a:gd name="connsiteX176" fmla="*/ 1822838 w 2051513"/>
              <a:gd name="connsiteY176" fmla="*/ 461113 h 2108333"/>
              <a:gd name="connsiteX177" fmla="*/ 1957288 w 2051513"/>
              <a:gd name="connsiteY177" fmla="*/ 691429 h 2108333"/>
              <a:gd name="connsiteX178" fmla="*/ 1959058 w 2051513"/>
              <a:gd name="connsiteY178" fmla="*/ 691134 h 2108333"/>
              <a:gd name="connsiteX179" fmla="*/ 2005440 w 2051513"/>
              <a:gd name="connsiteY179" fmla="*/ 535592 h 2108333"/>
              <a:gd name="connsiteX180" fmla="*/ 1998597 w 2051513"/>
              <a:gd name="connsiteY180" fmla="*/ 530299 h 2108333"/>
              <a:gd name="connsiteX181" fmla="*/ 1998147 w 2051513"/>
              <a:gd name="connsiteY181" fmla="*/ 528321 h 2108333"/>
              <a:gd name="connsiteX182" fmla="*/ 769218 w 2051513"/>
              <a:gd name="connsiteY182" fmla="*/ 935735 h 2108333"/>
              <a:gd name="connsiteX183" fmla="*/ 797395 w 2051513"/>
              <a:gd name="connsiteY183" fmla="*/ 1271191 h 2108333"/>
              <a:gd name="connsiteX184" fmla="*/ 959137 w 2051513"/>
              <a:gd name="connsiteY184" fmla="*/ 1170259 h 2108333"/>
              <a:gd name="connsiteX185" fmla="*/ 957620 w 2051513"/>
              <a:gd name="connsiteY185" fmla="*/ 1163596 h 2108333"/>
              <a:gd name="connsiteX186" fmla="*/ 47202 w 2051513"/>
              <a:gd name="connsiteY186" fmla="*/ 1262789 h 2108333"/>
              <a:gd name="connsiteX187" fmla="*/ 46978 w 2051513"/>
              <a:gd name="connsiteY187" fmla="*/ 1433774 h 2108333"/>
              <a:gd name="connsiteX188" fmla="*/ 52410 w 2051513"/>
              <a:gd name="connsiteY188" fmla="*/ 1437976 h 2108333"/>
              <a:gd name="connsiteX189" fmla="*/ 53242 w 2051513"/>
              <a:gd name="connsiteY189" fmla="*/ 1441630 h 2108333"/>
              <a:gd name="connsiteX190" fmla="*/ 157419 w 2051513"/>
              <a:gd name="connsiteY190" fmla="*/ 1432276 h 2108333"/>
              <a:gd name="connsiteX191" fmla="*/ 164571 w 2051513"/>
              <a:gd name="connsiteY191" fmla="*/ 1421375 h 2108333"/>
              <a:gd name="connsiteX192" fmla="*/ 1778483 w 2051513"/>
              <a:gd name="connsiteY192" fmla="*/ 462710 h 2108333"/>
              <a:gd name="connsiteX193" fmla="*/ 1481861 w 2051513"/>
              <a:gd name="connsiteY193" fmla="*/ 650998 h 2108333"/>
              <a:gd name="connsiteX194" fmla="*/ 1481877 w 2051513"/>
              <a:gd name="connsiteY194" fmla="*/ 651056 h 2108333"/>
              <a:gd name="connsiteX195" fmla="*/ 1478008 w 2051513"/>
              <a:gd name="connsiteY195" fmla="*/ 656666 h 2108333"/>
              <a:gd name="connsiteX196" fmla="*/ 1780778 w 2051513"/>
              <a:gd name="connsiteY196" fmla="*/ 805937 h 2108333"/>
              <a:gd name="connsiteX197" fmla="*/ 1783842 w 2051513"/>
              <a:gd name="connsiteY197" fmla="*/ 801267 h 2108333"/>
              <a:gd name="connsiteX198" fmla="*/ 1792237 w 2051513"/>
              <a:gd name="connsiteY198" fmla="*/ 799912 h 2108333"/>
              <a:gd name="connsiteX199" fmla="*/ 1792237 w 2051513"/>
              <a:gd name="connsiteY199" fmla="*/ 471750 h 2108333"/>
              <a:gd name="connsiteX200" fmla="*/ 1790537 w 2051513"/>
              <a:gd name="connsiteY200" fmla="*/ 472034 h 2108333"/>
              <a:gd name="connsiteX201" fmla="*/ 744703 w 2051513"/>
              <a:gd name="connsiteY201" fmla="*/ 936737 h 2108333"/>
              <a:gd name="connsiteX202" fmla="*/ 461978 w 2051513"/>
              <a:gd name="connsiteY202" fmla="*/ 1298421 h 2108333"/>
              <a:gd name="connsiteX203" fmla="*/ 462638 w 2051513"/>
              <a:gd name="connsiteY203" fmla="*/ 1298917 h 2108333"/>
              <a:gd name="connsiteX204" fmla="*/ 463398 w 2051513"/>
              <a:gd name="connsiteY204" fmla="*/ 1302178 h 2108333"/>
              <a:gd name="connsiteX205" fmla="*/ 757640 w 2051513"/>
              <a:gd name="connsiteY205" fmla="*/ 1285708 h 2108333"/>
              <a:gd name="connsiteX206" fmla="*/ 767420 w 2051513"/>
              <a:gd name="connsiteY206" fmla="*/ 1270803 h 2108333"/>
              <a:gd name="connsiteX207" fmla="*/ 775559 w 2051513"/>
              <a:gd name="connsiteY207" fmla="*/ 1269444 h 2108333"/>
              <a:gd name="connsiteX208" fmla="*/ 748977 w 2051513"/>
              <a:gd name="connsiteY208" fmla="*/ 936023 h 2108333"/>
              <a:gd name="connsiteX209" fmla="*/ 1054742 w 2051513"/>
              <a:gd name="connsiteY209" fmla="*/ 787180 h 2108333"/>
              <a:gd name="connsiteX210" fmla="*/ 991754 w 2051513"/>
              <a:gd name="connsiteY210" fmla="*/ 1138512 h 2108333"/>
              <a:gd name="connsiteX211" fmla="*/ 992864 w 2051513"/>
              <a:gd name="connsiteY211" fmla="*/ 1138316 h 2108333"/>
              <a:gd name="connsiteX212" fmla="*/ 1000219 w 2051513"/>
              <a:gd name="connsiteY212" fmla="*/ 1144192 h 2108333"/>
              <a:gd name="connsiteX213" fmla="*/ 1319984 w 2051513"/>
              <a:gd name="connsiteY213" fmla="*/ 941297 h 2108333"/>
              <a:gd name="connsiteX214" fmla="*/ 1317602 w 2051513"/>
              <a:gd name="connsiteY214" fmla="*/ 930832 h 2108333"/>
              <a:gd name="connsiteX215" fmla="*/ 1062107 w 2051513"/>
              <a:gd name="connsiteY215" fmla="*/ 785065 h 2108333"/>
              <a:gd name="connsiteX216" fmla="*/ 266953 w 2051513"/>
              <a:gd name="connsiteY216" fmla="*/ 1145181 h 2108333"/>
              <a:gd name="connsiteX217" fmla="*/ 264399 w 2051513"/>
              <a:gd name="connsiteY217" fmla="*/ 1148984 h 2108333"/>
              <a:gd name="connsiteX218" fmla="*/ 258315 w 2051513"/>
              <a:gd name="connsiteY218" fmla="*/ 1150000 h 2108333"/>
              <a:gd name="connsiteX219" fmla="*/ 219771 w 2051513"/>
              <a:gd name="connsiteY219" fmla="*/ 1342030 h 2108333"/>
              <a:gd name="connsiteX220" fmla="*/ 204388 w 2051513"/>
              <a:gd name="connsiteY220" fmla="*/ 1420782 h 2108333"/>
              <a:gd name="connsiteX221" fmla="*/ 411738 w 2051513"/>
              <a:gd name="connsiteY221" fmla="*/ 1314484 h 2108333"/>
              <a:gd name="connsiteX222" fmla="*/ 410502 w 2051513"/>
              <a:gd name="connsiteY222" fmla="*/ 1309052 h 2108333"/>
              <a:gd name="connsiteX223" fmla="*/ 415905 w 2051513"/>
              <a:gd name="connsiteY223" fmla="*/ 1300818 h 2108333"/>
              <a:gd name="connsiteX224" fmla="*/ 776972 w 2051513"/>
              <a:gd name="connsiteY224" fmla="*/ 900305 h 2108333"/>
              <a:gd name="connsiteX225" fmla="*/ 780167 w 2051513"/>
              <a:gd name="connsiteY225" fmla="*/ 914026 h 2108333"/>
              <a:gd name="connsiteX226" fmla="*/ 778320 w 2051513"/>
              <a:gd name="connsiteY226" fmla="*/ 916764 h 2108333"/>
              <a:gd name="connsiteX227" fmla="*/ 968049 w 2051513"/>
              <a:gd name="connsiteY227" fmla="*/ 1144988 h 2108333"/>
              <a:gd name="connsiteX228" fmla="*/ 969748 w 2051513"/>
              <a:gd name="connsiteY228" fmla="*/ 1142399 h 2108333"/>
              <a:gd name="connsiteX229" fmla="*/ 973262 w 2051513"/>
              <a:gd name="connsiteY229" fmla="*/ 1141779 h 2108333"/>
              <a:gd name="connsiteX230" fmla="*/ 1037772 w 2051513"/>
              <a:gd name="connsiteY230" fmla="*/ 785143 h 2108333"/>
              <a:gd name="connsiteX231" fmla="*/ 1033796 w 2051513"/>
              <a:gd name="connsiteY231" fmla="*/ 782068 h 2108333"/>
              <a:gd name="connsiteX232" fmla="*/ 1075487 w 2051513"/>
              <a:gd name="connsiteY232" fmla="*/ 756881 h 2108333"/>
              <a:gd name="connsiteX233" fmla="*/ 1077578 w 2051513"/>
              <a:gd name="connsiteY233" fmla="*/ 764857 h 2108333"/>
              <a:gd name="connsiteX234" fmla="*/ 1074562 w 2051513"/>
              <a:gd name="connsiteY234" fmla="*/ 769231 h 2108333"/>
              <a:gd name="connsiteX235" fmla="*/ 1326326 w 2051513"/>
              <a:gd name="connsiteY235" fmla="*/ 910965 h 2108333"/>
              <a:gd name="connsiteX236" fmla="*/ 1329078 w 2051513"/>
              <a:gd name="connsiteY236" fmla="*/ 906772 h 2108333"/>
              <a:gd name="connsiteX237" fmla="*/ 1346899 w 2051513"/>
              <a:gd name="connsiteY237" fmla="*/ 903895 h 2108333"/>
              <a:gd name="connsiteX238" fmla="*/ 1428494 w 2051513"/>
              <a:gd name="connsiteY238" fmla="*/ 678420 h 2108333"/>
              <a:gd name="connsiteX239" fmla="*/ 1432576 w 2051513"/>
              <a:gd name="connsiteY239" fmla="*/ 665346 h 2108333"/>
              <a:gd name="connsiteX240" fmla="*/ 227952 w 2051513"/>
              <a:gd name="connsiteY240" fmla="*/ 1142339 h 2108333"/>
              <a:gd name="connsiteX241" fmla="*/ 62770 w 2051513"/>
              <a:gd name="connsiteY241" fmla="*/ 1228591 h 2108333"/>
              <a:gd name="connsiteX242" fmla="*/ 64534 w 2051513"/>
              <a:gd name="connsiteY242" fmla="*/ 1236167 h 2108333"/>
              <a:gd name="connsiteX243" fmla="*/ 58827 w 2051513"/>
              <a:gd name="connsiteY243" fmla="*/ 1244631 h 2108333"/>
              <a:gd name="connsiteX244" fmla="*/ 184537 w 2051513"/>
              <a:gd name="connsiteY244" fmla="*/ 1414119 h 2108333"/>
              <a:gd name="connsiteX245" fmla="*/ 184957 w 2051513"/>
              <a:gd name="connsiteY245" fmla="*/ 1414051 h 2108333"/>
              <a:gd name="connsiteX246" fmla="*/ 209921 w 2051513"/>
              <a:gd name="connsiteY246" fmla="*/ 1288214 h 2108333"/>
              <a:gd name="connsiteX247" fmla="*/ 237014 w 2051513"/>
              <a:gd name="connsiteY247" fmla="*/ 1149348 h 2108333"/>
              <a:gd name="connsiteX248" fmla="*/ 1983136 w 2051513"/>
              <a:gd name="connsiteY248" fmla="*/ 255904 h 2108333"/>
              <a:gd name="connsiteX249" fmla="*/ 1816869 w 2051513"/>
              <a:gd name="connsiteY249" fmla="*/ 424840 h 2108333"/>
              <a:gd name="connsiteX250" fmla="*/ 1821342 w 2051513"/>
              <a:gd name="connsiteY250" fmla="*/ 428414 h 2108333"/>
              <a:gd name="connsiteX251" fmla="*/ 1825753 w 2051513"/>
              <a:gd name="connsiteY251" fmla="*/ 445237 h 2108333"/>
              <a:gd name="connsiteX252" fmla="*/ 1994021 w 2051513"/>
              <a:gd name="connsiteY252" fmla="*/ 509508 h 2108333"/>
              <a:gd name="connsiteX253" fmla="*/ 2006492 w 2051513"/>
              <a:gd name="connsiteY253" fmla="*/ 490503 h 2108333"/>
              <a:gd name="connsiteX254" fmla="*/ 2008537 w 2051513"/>
              <a:gd name="connsiteY254" fmla="*/ 490173 h 2108333"/>
              <a:gd name="connsiteX255" fmla="*/ 1984324 w 2051513"/>
              <a:gd name="connsiteY255" fmla="*/ 256822 h 2108333"/>
              <a:gd name="connsiteX256" fmla="*/ 449164 w 2051513"/>
              <a:gd name="connsiteY256" fmla="*/ 899130 h 2108333"/>
              <a:gd name="connsiteX257" fmla="*/ 273290 w 2051513"/>
              <a:gd name="connsiteY257" fmla="*/ 1113059 h 2108333"/>
              <a:gd name="connsiteX258" fmla="*/ 277367 w 2051513"/>
              <a:gd name="connsiteY258" fmla="*/ 1128915 h 2108333"/>
              <a:gd name="connsiteX259" fmla="*/ 431535 w 2051513"/>
              <a:gd name="connsiteY259" fmla="*/ 1287296 h 2108333"/>
              <a:gd name="connsiteX260" fmla="*/ 489015 w 2051513"/>
              <a:gd name="connsiteY260" fmla="*/ 879979 h 2108333"/>
              <a:gd name="connsiteX261" fmla="*/ 478364 w 2051513"/>
              <a:gd name="connsiteY261" fmla="*/ 895774 h 2108333"/>
              <a:gd name="connsiteX262" fmla="*/ 469844 w 2051513"/>
              <a:gd name="connsiteY262" fmla="*/ 897197 h 2108333"/>
              <a:gd name="connsiteX263" fmla="*/ 451332 w 2051513"/>
              <a:gd name="connsiteY263" fmla="*/ 1281473 h 2108333"/>
              <a:gd name="connsiteX264" fmla="*/ 728906 w 2051513"/>
              <a:gd name="connsiteY264" fmla="*/ 924708 h 2108333"/>
              <a:gd name="connsiteX265" fmla="*/ 727861 w 2051513"/>
              <a:gd name="connsiteY265" fmla="*/ 923900 h 2108333"/>
              <a:gd name="connsiteX266" fmla="*/ 724803 w 2051513"/>
              <a:gd name="connsiteY266" fmla="*/ 910462 h 2108333"/>
              <a:gd name="connsiteX267" fmla="*/ 60528 w 2051513"/>
              <a:gd name="connsiteY267" fmla="*/ 1050375 h 2108333"/>
              <a:gd name="connsiteX268" fmla="*/ 57128 w 2051513"/>
              <a:gd name="connsiteY268" fmla="*/ 1055438 h 2108333"/>
              <a:gd name="connsiteX269" fmla="*/ 51328 w 2051513"/>
              <a:gd name="connsiteY269" fmla="*/ 1056406 h 2108333"/>
              <a:gd name="connsiteX270" fmla="*/ 47838 w 2051513"/>
              <a:gd name="connsiteY270" fmla="*/ 1205837 h 2108333"/>
              <a:gd name="connsiteX271" fmla="*/ 53065 w 2051513"/>
              <a:gd name="connsiteY271" fmla="*/ 1210012 h 2108333"/>
              <a:gd name="connsiteX272" fmla="*/ 221085 w 2051513"/>
              <a:gd name="connsiteY272" fmla="*/ 1123395 h 2108333"/>
              <a:gd name="connsiteX273" fmla="*/ 220886 w 2051513"/>
              <a:gd name="connsiteY273" fmla="*/ 1122523 h 2108333"/>
              <a:gd name="connsiteX274" fmla="*/ 77903 w 2051513"/>
              <a:gd name="connsiteY274" fmla="*/ 1034507 h 2108333"/>
              <a:gd name="connsiteX275" fmla="*/ 230703 w 2051513"/>
              <a:gd name="connsiteY275" fmla="*/ 1103254 h 2108333"/>
              <a:gd name="connsiteX276" fmla="*/ 232744 w 2051513"/>
              <a:gd name="connsiteY276" fmla="*/ 1100144 h 2108333"/>
              <a:gd name="connsiteX277" fmla="*/ 247064 w 2051513"/>
              <a:gd name="connsiteY277" fmla="*/ 1097832 h 2108333"/>
              <a:gd name="connsiteX278" fmla="*/ 247072 w 2051513"/>
              <a:gd name="connsiteY278" fmla="*/ 1097792 h 2108333"/>
              <a:gd name="connsiteX279" fmla="*/ 247105 w 2051513"/>
              <a:gd name="connsiteY279" fmla="*/ 1097826 h 2108333"/>
              <a:gd name="connsiteX280" fmla="*/ 255392 w 2051513"/>
              <a:gd name="connsiteY280" fmla="*/ 1096488 h 2108333"/>
              <a:gd name="connsiteX281" fmla="*/ 259367 w 2051513"/>
              <a:gd name="connsiteY281" fmla="*/ 1099474 h 2108333"/>
              <a:gd name="connsiteX282" fmla="*/ 430436 w 2051513"/>
              <a:gd name="connsiteY282" fmla="*/ 891750 h 2108333"/>
              <a:gd name="connsiteX283" fmla="*/ 1832245 w 2051513"/>
              <a:gd name="connsiteY283" fmla="*/ 139237 h 2108333"/>
              <a:gd name="connsiteX284" fmla="*/ 1803857 w 2051513"/>
              <a:gd name="connsiteY284" fmla="*/ 412400 h 2108333"/>
              <a:gd name="connsiteX285" fmla="*/ 1971889 w 2051513"/>
              <a:gd name="connsiteY285" fmla="*/ 241670 h 2108333"/>
              <a:gd name="connsiteX286" fmla="*/ 1969243 w 2051513"/>
              <a:gd name="connsiteY286" fmla="*/ 230045 h 2108333"/>
              <a:gd name="connsiteX287" fmla="*/ 1839677 w 2051513"/>
              <a:gd name="connsiteY287" fmla="*/ 137729 h 2108333"/>
              <a:gd name="connsiteX288" fmla="*/ 1839472 w 2051513"/>
              <a:gd name="connsiteY288" fmla="*/ 138030 h 2108333"/>
              <a:gd name="connsiteX289" fmla="*/ 148564 w 2051513"/>
              <a:gd name="connsiteY289" fmla="*/ 871396 h 2108333"/>
              <a:gd name="connsiteX290" fmla="*/ 141707 w 2051513"/>
              <a:gd name="connsiteY290" fmla="*/ 881722 h 2108333"/>
              <a:gd name="connsiteX291" fmla="*/ 123632 w 2051513"/>
              <a:gd name="connsiteY291" fmla="*/ 884740 h 2108333"/>
              <a:gd name="connsiteX292" fmla="*/ 61271 w 2051513"/>
              <a:gd name="connsiteY292" fmla="*/ 1012823 h 2108333"/>
              <a:gd name="connsiteX293" fmla="*/ 65023 w 2051513"/>
              <a:gd name="connsiteY293" fmla="*/ 1015643 h 2108333"/>
              <a:gd name="connsiteX294" fmla="*/ 65204 w 2051513"/>
              <a:gd name="connsiteY294" fmla="*/ 1016346 h 2108333"/>
              <a:gd name="connsiteX295" fmla="*/ 401281 w 2051513"/>
              <a:gd name="connsiteY295" fmla="*/ 880253 h 2108333"/>
              <a:gd name="connsiteX296" fmla="*/ 1013749 w 2051513"/>
              <a:gd name="connsiteY296" fmla="*/ 471000 h 2108333"/>
              <a:gd name="connsiteX297" fmla="*/ 1011340 w 2051513"/>
              <a:gd name="connsiteY297" fmla="*/ 474629 h 2108333"/>
              <a:gd name="connsiteX298" fmla="*/ 1009066 w 2051513"/>
              <a:gd name="connsiteY298" fmla="*/ 475009 h 2108333"/>
              <a:gd name="connsiteX299" fmla="*/ 1055372 w 2051513"/>
              <a:gd name="connsiteY299" fmla="*/ 731260 h 2108333"/>
              <a:gd name="connsiteX300" fmla="*/ 1055759 w 2051513"/>
              <a:gd name="connsiteY300" fmla="*/ 731192 h 2108333"/>
              <a:gd name="connsiteX301" fmla="*/ 1067287 w 2051513"/>
              <a:gd name="connsiteY301" fmla="*/ 740401 h 2108333"/>
              <a:gd name="connsiteX302" fmla="*/ 1426123 w 2051513"/>
              <a:gd name="connsiteY302" fmla="*/ 648418 h 2108333"/>
              <a:gd name="connsiteX303" fmla="*/ 1425943 w 2051513"/>
              <a:gd name="connsiteY303" fmla="*/ 647629 h 2108333"/>
              <a:gd name="connsiteX304" fmla="*/ 1313376 w 2051513"/>
              <a:gd name="connsiteY304" fmla="*/ 278712 h 2108333"/>
              <a:gd name="connsiteX305" fmla="*/ 1022223 w 2051513"/>
              <a:gd name="connsiteY305" fmla="*/ 447169 h 2108333"/>
              <a:gd name="connsiteX306" fmla="*/ 1023778 w 2051513"/>
              <a:gd name="connsiteY306" fmla="*/ 453588 h 2108333"/>
              <a:gd name="connsiteX307" fmla="*/ 1432251 w 2051513"/>
              <a:gd name="connsiteY307" fmla="*/ 628623 h 2108333"/>
              <a:gd name="connsiteX308" fmla="*/ 1434395 w 2051513"/>
              <a:gd name="connsiteY308" fmla="*/ 625356 h 2108333"/>
              <a:gd name="connsiteX309" fmla="*/ 1333888 w 2051513"/>
              <a:gd name="connsiteY309" fmla="*/ 289073 h 2108333"/>
              <a:gd name="connsiteX310" fmla="*/ 1328035 w 2051513"/>
              <a:gd name="connsiteY310" fmla="*/ 290051 h 2108333"/>
              <a:gd name="connsiteX311" fmla="*/ 1620929 w 2051513"/>
              <a:gd name="connsiteY311" fmla="*/ 128123 h 2108333"/>
              <a:gd name="connsiteX312" fmla="*/ 1467003 w 2051513"/>
              <a:gd name="connsiteY312" fmla="*/ 622939 h 2108333"/>
              <a:gd name="connsiteX313" fmla="*/ 1476224 w 2051513"/>
              <a:gd name="connsiteY313" fmla="*/ 630305 h 2108333"/>
              <a:gd name="connsiteX314" fmla="*/ 1770306 w 2051513"/>
              <a:gd name="connsiteY314" fmla="*/ 443382 h 2108333"/>
              <a:gd name="connsiteX315" fmla="*/ 1769206 w 2051513"/>
              <a:gd name="connsiteY315" fmla="*/ 438549 h 2108333"/>
              <a:gd name="connsiteX316" fmla="*/ 1774443 w 2051513"/>
              <a:gd name="connsiteY316" fmla="*/ 430568 h 2108333"/>
              <a:gd name="connsiteX317" fmla="*/ 1645707 w 2051513"/>
              <a:gd name="connsiteY317" fmla="*/ 103968 h 2108333"/>
              <a:gd name="connsiteX318" fmla="*/ 1639033 w 2051513"/>
              <a:gd name="connsiteY318" fmla="*/ 114138 h 2108333"/>
              <a:gd name="connsiteX319" fmla="*/ 1785915 w 2051513"/>
              <a:gd name="connsiteY319" fmla="*/ 410911 h 2108333"/>
              <a:gd name="connsiteX320" fmla="*/ 1814076 w 2051513"/>
              <a:gd name="connsiteY320" fmla="*/ 139933 h 2108333"/>
              <a:gd name="connsiteX321" fmla="*/ 1799922 w 2051513"/>
              <a:gd name="connsiteY321" fmla="*/ 128986 h 2108333"/>
              <a:gd name="connsiteX322" fmla="*/ 1797996 w 2051513"/>
              <a:gd name="connsiteY322" fmla="*/ 120522 h 2108333"/>
              <a:gd name="connsiteX323" fmla="*/ 1602651 w 2051513"/>
              <a:gd name="connsiteY323" fmla="*/ 115940 h 2108333"/>
              <a:gd name="connsiteX324" fmla="*/ 1360875 w 2051513"/>
              <a:gd name="connsiteY324" fmla="*/ 255376 h 2108333"/>
              <a:gd name="connsiteX325" fmla="*/ 1363531 w 2051513"/>
              <a:gd name="connsiteY325" fmla="*/ 267044 h 2108333"/>
              <a:gd name="connsiteX326" fmla="*/ 1353128 w 2051513"/>
              <a:gd name="connsiteY326" fmla="*/ 282896 h 2108333"/>
              <a:gd name="connsiteX327" fmla="*/ 1450287 w 2051513"/>
              <a:gd name="connsiteY327" fmla="*/ 608623 h 2108333"/>
              <a:gd name="connsiteX328" fmla="*/ 1603835 w 2051513"/>
              <a:gd name="connsiteY328" fmla="*/ 116856 h 2108333"/>
              <a:gd name="connsiteX329" fmla="*/ 358448 w 2051513"/>
              <a:gd name="connsiteY329" fmla="*/ 655353 h 2108333"/>
              <a:gd name="connsiteX330" fmla="*/ 150322 w 2051513"/>
              <a:gd name="connsiteY330" fmla="*/ 844897 h 2108333"/>
              <a:gd name="connsiteX331" fmla="*/ 151996 w 2051513"/>
              <a:gd name="connsiteY331" fmla="*/ 851807 h 2108333"/>
              <a:gd name="connsiteX332" fmla="*/ 437662 w 2051513"/>
              <a:gd name="connsiteY332" fmla="*/ 860722 h 2108333"/>
              <a:gd name="connsiteX333" fmla="*/ 442416 w 2051513"/>
              <a:gd name="connsiteY333" fmla="*/ 853476 h 2108333"/>
              <a:gd name="connsiteX334" fmla="*/ 360974 w 2051513"/>
              <a:gd name="connsiteY334" fmla="*/ 655489 h 2108333"/>
              <a:gd name="connsiteX335" fmla="*/ 359073 w 2051513"/>
              <a:gd name="connsiteY335" fmla="*/ 655829 h 2108333"/>
              <a:gd name="connsiteX336" fmla="*/ 171017 w 2051513"/>
              <a:gd name="connsiteY336" fmla="*/ 725562 h 2108333"/>
              <a:gd name="connsiteX337" fmla="*/ 171082 w 2051513"/>
              <a:gd name="connsiteY337" fmla="*/ 725829 h 2108333"/>
              <a:gd name="connsiteX338" fmla="*/ 158234 w 2051513"/>
              <a:gd name="connsiteY338" fmla="*/ 745179 h 2108333"/>
              <a:gd name="connsiteX339" fmla="*/ 153150 w 2051513"/>
              <a:gd name="connsiteY339" fmla="*/ 746028 h 2108333"/>
              <a:gd name="connsiteX340" fmla="*/ 141307 w 2051513"/>
              <a:gd name="connsiteY340" fmla="*/ 825812 h 2108333"/>
              <a:gd name="connsiteX341" fmla="*/ 315606 w 2051513"/>
              <a:gd name="connsiteY341" fmla="*/ 666957 h 2108333"/>
              <a:gd name="connsiteX342" fmla="*/ 587838 w 2051513"/>
              <a:gd name="connsiteY342" fmla="*/ 514154 h 2108333"/>
              <a:gd name="connsiteX343" fmla="*/ 756606 w 2051513"/>
              <a:gd name="connsiteY343" fmla="*/ 880739 h 2108333"/>
              <a:gd name="connsiteX344" fmla="*/ 758404 w 2051513"/>
              <a:gd name="connsiteY344" fmla="*/ 880448 h 2108333"/>
              <a:gd name="connsiteX345" fmla="*/ 765491 w 2051513"/>
              <a:gd name="connsiteY345" fmla="*/ 885774 h 2108333"/>
              <a:gd name="connsiteX346" fmla="*/ 1022967 w 2051513"/>
              <a:gd name="connsiteY346" fmla="*/ 767238 h 2108333"/>
              <a:gd name="connsiteX347" fmla="*/ 1022308 w 2051513"/>
              <a:gd name="connsiteY347" fmla="*/ 764342 h 2108333"/>
              <a:gd name="connsiteX348" fmla="*/ 565559 w 2051513"/>
              <a:gd name="connsiteY348" fmla="*/ 513477 h 2108333"/>
              <a:gd name="connsiteX349" fmla="*/ 473214 w 2051513"/>
              <a:gd name="connsiteY349" fmla="*/ 846176 h 2108333"/>
              <a:gd name="connsiteX350" fmla="*/ 486259 w 2051513"/>
              <a:gd name="connsiteY350" fmla="*/ 855980 h 2108333"/>
              <a:gd name="connsiteX351" fmla="*/ 487910 w 2051513"/>
              <a:gd name="connsiteY351" fmla="*/ 863068 h 2108333"/>
              <a:gd name="connsiteX352" fmla="*/ 729098 w 2051513"/>
              <a:gd name="connsiteY352" fmla="*/ 894250 h 2108333"/>
              <a:gd name="connsiteX353" fmla="*/ 735756 w 2051513"/>
              <a:gd name="connsiteY353" fmla="*/ 884105 h 2108333"/>
              <a:gd name="connsiteX354" fmla="*/ 736158 w 2051513"/>
              <a:gd name="connsiteY354" fmla="*/ 884040 h 2108333"/>
              <a:gd name="connsiteX355" fmla="*/ 593620 w 2051513"/>
              <a:gd name="connsiteY355" fmla="*/ 491223 h 2108333"/>
              <a:gd name="connsiteX356" fmla="*/ 590195 w 2051513"/>
              <a:gd name="connsiteY356" fmla="*/ 496322 h 2108333"/>
              <a:gd name="connsiteX357" fmla="*/ 1025105 w 2051513"/>
              <a:gd name="connsiteY357" fmla="*/ 746764 h 2108333"/>
              <a:gd name="connsiteX358" fmla="*/ 1032644 w 2051513"/>
              <a:gd name="connsiteY358" fmla="*/ 735275 h 2108333"/>
              <a:gd name="connsiteX359" fmla="*/ 1035665 w 2051513"/>
              <a:gd name="connsiteY359" fmla="*/ 734741 h 2108333"/>
              <a:gd name="connsiteX360" fmla="*/ 988748 w 2051513"/>
              <a:gd name="connsiteY360" fmla="*/ 478402 h 2108333"/>
              <a:gd name="connsiteX361" fmla="*/ 988430 w 2051513"/>
              <a:gd name="connsiteY361" fmla="*/ 478455 h 2108333"/>
              <a:gd name="connsiteX362" fmla="*/ 971790 w 2051513"/>
              <a:gd name="connsiteY362" fmla="*/ 465585 h 2108333"/>
              <a:gd name="connsiteX363" fmla="*/ 970329 w 2051513"/>
              <a:gd name="connsiteY363" fmla="*/ 459162 h 2108333"/>
              <a:gd name="connsiteX364" fmla="*/ 543234 w 2051513"/>
              <a:gd name="connsiteY364" fmla="*/ 509109 h 2108333"/>
              <a:gd name="connsiteX365" fmla="*/ 382991 w 2051513"/>
              <a:gd name="connsiteY365" fmla="*/ 632765 h 2108333"/>
              <a:gd name="connsiteX366" fmla="*/ 384583 w 2051513"/>
              <a:gd name="connsiteY366" fmla="*/ 639295 h 2108333"/>
              <a:gd name="connsiteX367" fmla="*/ 378701 w 2051513"/>
              <a:gd name="connsiteY367" fmla="*/ 648152 h 2108333"/>
              <a:gd name="connsiteX368" fmla="*/ 457864 w 2051513"/>
              <a:gd name="connsiteY368" fmla="*/ 832949 h 2108333"/>
              <a:gd name="connsiteX369" fmla="*/ 208774 w 2051513"/>
              <a:gd name="connsiteY369" fmla="*/ 615810 h 2108333"/>
              <a:gd name="connsiteX370" fmla="*/ 199866 w 2051513"/>
              <a:gd name="connsiteY370" fmla="*/ 629022 h 2108333"/>
              <a:gd name="connsiteX371" fmla="*/ 191130 w 2051513"/>
              <a:gd name="connsiteY371" fmla="*/ 630481 h 2108333"/>
              <a:gd name="connsiteX372" fmla="*/ 164612 w 2051513"/>
              <a:gd name="connsiteY372" fmla="*/ 704172 h 2108333"/>
              <a:gd name="connsiteX373" fmla="*/ 166129 w 2051513"/>
              <a:gd name="connsiteY373" fmla="*/ 705384 h 2108333"/>
              <a:gd name="connsiteX374" fmla="*/ 166314 w 2051513"/>
              <a:gd name="connsiteY374" fmla="*/ 706148 h 2108333"/>
              <a:gd name="connsiteX375" fmla="*/ 326310 w 2051513"/>
              <a:gd name="connsiteY375" fmla="*/ 640771 h 2108333"/>
              <a:gd name="connsiteX376" fmla="*/ 1379685 w 2051513"/>
              <a:gd name="connsiteY376" fmla="*/ 39966 h 2108333"/>
              <a:gd name="connsiteX377" fmla="*/ 1370560 w 2051513"/>
              <a:gd name="connsiteY377" fmla="*/ 53553 h 2108333"/>
              <a:gd name="connsiteX378" fmla="*/ 1355339 w 2051513"/>
              <a:gd name="connsiteY378" fmla="*/ 56094 h 2108333"/>
              <a:gd name="connsiteX379" fmla="*/ 1345214 w 2051513"/>
              <a:gd name="connsiteY379" fmla="*/ 236190 h 2108333"/>
              <a:gd name="connsiteX380" fmla="*/ 1350815 w 2051513"/>
              <a:gd name="connsiteY380" fmla="*/ 240400 h 2108333"/>
              <a:gd name="connsiteX381" fmla="*/ 1593502 w 2051513"/>
              <a:gd name="connsiteY381" fmla="*/ 100438 h 2108333"/>
              <a:gd name="connsiteX382" fmla="*/ 1591938 w 2051513"/>
              <a:gd name="connsiteY382" fmla="*/ 93565 h 2108333"/>
              <a:gd name="connsiteX383" fmla="*/ 401015 w 2051513"/>
              <a:gd name="connsiteY383" fmla="*/ 475800 h 2108333"/>
              <a:gd name="connsiteX384" fmla="*/ 394760 w 2051513"/>
              <a:gd name="connsiteY384" fmla="*/ 484870 h 2108333"/>
              <a:gd name="connsiteX385" fmla="*/ 390649 w 2051513"/>
              <a:gd name="connsiteY385" fmla="*/ 485556 h 2108333"/>
              <a:gd name="connsiteX386" fmla="*/ 381030 w 2051513"/>
              <a:gd name="connsiteY386" fmla="*/ 608667 h 2108333"/>
              <a:gd name="connsiteX387" fmla="*/ 534509 w 2051513"/>
              <a:gd name="connsiteY387" fmla="*/ 490747 h 2108333"/>
              <a:gd name="connsiteX388" fmla="*/ 365531 w 2051513"/>
              <a:gd name="connsiteY388" fmla="*/ 483808 h 2108333"/>
              <a:gd name="connsiteX389" fmla="*/ 220160 w 2051513"/>
              <a:gd name="connsiteY389" fmla="*/ 596146 h 2108333"/>
              <a:gd name="connsiteX390" fmla="*/ 349175 w 2051513"/>
              <a:gd name="connsiteY390" fmla="*/ 623545 h 2108333"/>
              <a:gd name="connsiteX391" fmla="*/ 352947 w 2051513"/>
              <a:gd name="connsiteY391" fmla="*/ 618000 h 2108333"/>
              <a:gd name="connsiteX392" fmla="*/ 358710 w 2051513"/>
              <a:gd name="connsiteY392" fmla="*/ 617037 h 2108333"/>
              <a:gd name="connsiteX393" fmla="*/ 368915 w 2051513"/>
              <a:gd name="connsiteY393" fmla="*/ 486425 h 2108333"/>
              <a:gd name="connsiteX394" fmla="*/ 1050659 w 2051513"/>
              <a:gd name="connsiteY394" fmla="*/ 99996 h 2108333"/>
              <a:gd name="connsiteX395" fmla="*/ 1009862 w 2051513"/>
              <a:gd name="connsiteY395" fmla="*/ 427791 h 2108333"/>
              <a:gd name="connsiteX396" fmla="*/ 1012011 w 2051513"/>
              <a:gd name="connsiteY396" fmla="*/ 429406 h 2108333"/>
              <a:gd name="connsiteX397" fmla="*/ 1307335 w 2051513"/>
              <a:gd name="connsiteY397" fmla="*/ 259341 h 2108333"/>
              <a:gd name="connsiteX398" fmla="*/ 1306703 w 2051513"/>
              <a:gd name="connsiteY398" fmla="*/ 256565 h 2108333"/>
              <a:gd name="connsiteX399" fmla="*/ 1307649 w 2051513"/>
              <a:gd name="connsiteY399" fmla="*/ 255123 h 2108333"/>
              <a:gd name="connsiteX400" fmla="*/ 1068365 w 2051513"/>
              <a:gd name="connsiteY400" fmla="*/ 88027 h 2108333"/>
              <a:gd name="connsiteX401" fmla="*/ 1321009 w 2051513"/>
              <a:gd name="connsiteY401" fmla="*/ 237107 h 2108333"/>
              <a:gd name="connsiteX402" fmla="*/ 1328575 w 2051513"/>
              <a:gd name="connsiteY402" fmla="*/ 235886 h 2108333"/>
              <a:gd name="connsiteX403" fmla="*/ 1338988 w 2051513"/>
              <a:gd name="connsiteY403" fmla="*/ 50678 h 2108333"/>
              <a:gd name="connsiteX404" fmla="*/ 1331011 w 2051513"/>
              <a:gd name="connsiteY404" fmla="*/ 44508 h 2108333"/>
              <a:gd name="connsiteX405" fmla="*/ 1330237 w 2051513"/>
              <a:gd name="connsiteY405" fmla="*/ 41106 h 2108333"/>
              <a:gd name="connsiteX406" fmla="*/ 756447 w 2051513"/>
              <a:gd name="connsiteY406" fmla="*/ 226441 h 2108333"/>
              <a:gd name="connsiteX407" fmla="*/ 584099 w 2051513"/>
              <a:gd name="connsiteY407" fmla="*/ 465835 h 2108333"/>
              <a:gd name="connsiteX408" fmla="*/ 588358 w 2051513"/>
              <a:gd name="connsiteY408" fmla="*/ 469237 h 2108333"/>
              <a:gd name="connsiteX409" fmla="*/ 968162 w 2051513"/>
              <a:gd name="connsiteY409" fmla="*/ 439967 h 2108333"/>
              <a:gd name="connsiteX410" fmla="*/ 861216 w 2051513"/>
              <a:gd name="connsiteY410" fmla="*/ 163581 h 2108333"/>
              <a:gd name="connsiteX411" fmla="*/ 774193 w 2051513"/>
              <a:gd name="connsiteY411" fmla="*/ 216537 h 2108333"/>
              <a:gd name="connsiteX412" fmla="*/ 973736 w 2051513"/>
              <a:gd name="connsiteY412" fmla="*/ 416298 h 2108333"/>
              <a:gd name="connsiteX413" fmla="*/ 886295 w 2051513"/>
              <a:gd name="connsiteY413" fmla="*/ 173270 h 2108333"/>
              <a:gd name="connsiteX414" fmla="*/ 875690 w 2051513"/>
              <a:gd name="connsiteY414" fmla="*/ 175142 h 2108333"/>
              <a:gd name="connsiteX415" fmla="*/ 908842 w 2051513"/>
              <a:gd name="connsiteY415" fmla="*/ 139592 h 2108333"/>
              <a:gd name="connsiteX416" fmla="*/ 911915 w 2051513"/>
              <a:gd name="connsiteY416" fmla="*/ 151540 h 2108333"/>
              <a:gd name="connsiteX417" fmla="*/ 905089 w 2051513"/>
              <a:gd name="connsiteY417" fmla="*/ 161704 h 2108333"/>
              <a:gd name="connsiteX418" fmla="*/ 991435 w 2051513"/>
              <a:gd name="connsiteY418" fmla="*/ 401688 h 2108333"/>
              <a:gd name="connsiteX419" fmla="*/ 1031417 w 2051513"/>
              <a:gd name="connsiteY419" fmla="*/ 96922 h 2108333"/>
              <a:gd name="connsiteX420" fmla="*/ 526996 w 2051513"/>
              <a:gd name="connsiteY420" fmla="*/ 304948 h 2108333"/>
              <a:gd name="connsiteX421" fmla="*/ 403517 w 2051513"/>
              <a:gd name="connsiteY421" fmla="*/ 448363 h 2108333"/>
              <a:gd name="connsiteX422" fmla="*/ 405133 w 2051513"/>
              <a:gd name="connsiteY422" fmla="*/ 454526 h 2108333"/>
              <a:gd name="connsiteX423" fmla="*/ 543544 w 2051513"/>
              <a:gd name="connsiteY423" fmla="*/ 470023 h 2108333"/>
              <a:gd name="connsiteX424" fmla="*/ 549587 w 2051513"/>
              <a:gd name="connsiteY424" fmla="*/ 460813 h 2108333"/>
              <a:gd name="connsiteX425" fmla="*/ 550269 w 2051513"/>
              <a:gd name="connsiteY425" fmla="*/ 460693 h 2108333"/>
              <a:gd name="connsiteX426" fmla="*/ 557823 w 2051513"/>
              <a:gd name="connsiteY426" fmla="*/ 279498 h 2108333"/>
              <a:gd name="connsiteX427" fmla="*/ 558196 w 2051513"/>
              <a:gd name="connsiteY427" fmla="*/ 281099 h 2108333"/>
              <a:gd name="connsiteX428" fmla="*/ 547617 w 2051513"/>
              <a:gd name="connsiteY428" fmla="*/ 296790 h 2108333"/>
              <a:gd name="connsiteX429" fmla="*/ 570577 w 2051513"/>
              <a:gd name="connsiteY429" fmla="*/ 450438 h 2108333"/>
              <a:gd name="connsiteX430" fmla="*/ 727383 w 2051513"/>
              <a:gd name="connsiteY430" fmla="*/ 232653 h 2108333"/>
              <a:gd name="connsiteX431" fmla="*/ 513785 w 2051513"/>
              <a:gd name="connsiteY431" fmla="*/ 251178 h 2108333"/>
              <a:gd name="connsiteX432" fmla="*/ 536900 w 2051513"/>
              <a:gd name="connsiteY432" fmla="*/ 247095 h 2108333"/>
              <a:gd name="connsiteX433" fmla="*/ 548138 w 2051513"/>
              <a:gd name="connsiteY433" fmla="*/ 256072 h 2108333"/>
              <a:gd name="connsiteX434" fmla="*/ 751233 w 2051513"/>
              <a:gd name="connsiteY434" fmla="*/ 199528 h 2108333"/>
              <a:gd name="connsiteX435" fmla="*/ 753140 w 2051513"/>
              <a:gd name="connsiteY435" fmla="*/ 196879 h 2108333"/>
              <a:gd name="connsiteX436" fmla="*/ 754661 w 2051513"/>
              <a:gd name="connsiteY436" fmla="*/ 198153 h 2108333"/>
              <a:gd name="connsiteX437" fmla="*/ 858953 w 2051513"/>
              <a:gd name="connsiteY437" fmla="*/ 134711 h 2108333"/>
              <a:gd name="connsiteX438" fmla="*/ 867150 w 2051513"/>
              <a:gd name="connsiteY438" fmla="*/ 122220 h 2108333"/>
              <a:gd name="connsiteX439" fmla="*/ 890060 w 2051513"/>
              <a:gd name="connsiteY439" fmla="*/ 118395 h 2108333"/>
              <a:gd name="connsiteX440" fmla="*/ 890642 w 2051513"/>
              <a:gd name="connsiteY440" fmla="*/ 118844 h 2108333"/>
              <a:gd name="connsiteX441" fmla="*/ 1035058 w 2051513"/>
              <a:gd name="connsiteY441" fmla="*/ 69172 h 2108333"/>
              <a:gd name="connsiteX442" fmla="*/ 1035155 w 2051513"/>
              <a:gd name="connsiteY442" fmla="*/ 68430 h 2108333"/>
              <a:gd name="connsiteX443" fmla="*/ 1035913 w 2051513"/>
              <a:gd name="connsiteY443" fmla="*/ 68878 h 2108333"/>
              <a:gd name="connsiteX444" fmla="*/ 1037354 w 2051513"/>
              <a:gd name="connsiteY444" fmla="*/ 68382 h 2108333"/>
              <a:gd name="connsiteX445" fmla="*/ 1331928 w 2051513"/>
              <a:gd name="connsiteY445" fmla="*/ 15346 h 2108333"/>
              <a:gd name="connsiteX446" fmla="*/ 1338906 w 2051513"/>
              <a:gd name="connsiteY446" fmla="*/ 4713 h 2108333"/>
              <a:gd name="connsiteX447" fmla="*/ 1378456 w 2051513"/>
              <a:gd name="connsiteY447" fmla="*/ 13758 h 2108333"/>
              <a:gd name="connsiteX448" fmla="*/ 1378605 w 2051513"/>
              <a:gd name="connsiteY448" fmla="*/ 14339 h 2108333"/>
              <a:gd name="connsiteX449" fmla="*/ 1607047 w 2051513"/>
              <a:gd name="connsiteY449" fmla="*/ 70331 h 2108333"/>
              <a:gd name="connsiteX450" fmla="*/ 1626372 w 2051513"/>
              <a:gd name="connsiteY450" fmla="*/ 67212 h 2108333"/>
              <a:gd name="connsiteX451" fmla="*/ 1638860 w 2051513"/>
              <a:gd name="connsiteY451" fmla="*/ 76596 h 2108333"/>
              <a:gd name="connsiteX452" fmla="*/ 1804037 w 2051513"/>
              <a:gd name="connsiteY452" fmla="*/ 94951 h 2108333"/>
              <a:gd name="connsiteX453" fmla="*/ 1807817 w 2051513"/>
              <a:gd name="connsiteY453" fmla="*/ 89190 h 2108333"/>
              <a:gd name="connsiteX454" fmla="*/ 1847367 w 2051513"/>
              <a:gd name="connsiteY454" fmla="*/ 98235 h 2108333"/>
              <a:gd name="connsiteX455" fmla="*/ 1851495 w 2051513"/>
              <a:gd name="connsiteY455" fmla="*/ 114921 h 2108333"/>
              <a:gd name="connsiteX456" fmla="*/ 1982561 w 2051513"/>
              <a:gd name="connsiteY456" fmla="*/ 208390 h 2108333"/>
              <a:gd name="connsiteX457" fmla="*/ 2003961 w 2051513"/>
              <a:gd name="connsiteY457" fmla="*/ 204935 h 2108333"/>
              <a:gd name="connsiteX458" fmla="*/ 2020862 w 2051513"/>
              <a:gd name="connsiteY458" fmla="*/ 217636 h 2108333"/>
              <a:gd name="connsiteX459" fmla="*/ 2012967 w 2051513"/>
              <a:gd name="connsiteY459" fmla="*/ 257431 h 2108333"/>
              <a:gd name="connsiteX460" fmla="*/ 2007962 w 2051513"/>
              <a:gd name="connsiteY460" fmla="*/ 258267 h 2108333"/>
              <a:gd name="connsiteX461" fmla="*/ 2031974 w 2051513"/>
              <a:gd name="connsiteY461" fmla="*/ 488977 h 2108333"/>
              <a:gd name="connsiteX462" fmla="*/ 2046042 w 2051513"/>
              <a:gd name="connsiteY462" fmla="*/ 499549 h 2108333"/>
              <a:gd name="connsiteX463" fmla="*/ 2038146 w 2051513"/>
              <a:gd name="connsiteY463" fmla="*/ 539343 h 2108333"/>
              <a:gd name="connsiteX464" fmla="*/ 2026916 w 2051513"/>
              <a:gd name="connsiteY464" fmla="*/ 541219 h 2108333"/>
              <a:gd name="connsiteX465" fmla="*/ 1980674 w 2051513"/>
              <a:gd name="connsiteY465" fmla="*/ 698823 h 2108333"/>
              <a:gd name="connsiteX466" fmla="*/ 1985300 w 2051513"/>
              <a:gd name="connsiteY466" fmla="*/ 702401 h 2108333"/>
              <a:gd name="connsiteX467" fmla="*/ 1977406 w 2051513"/>
              <a:gd name="connsiteY467" fmla="*/ 742195 h 2108333"/>
              <a:gd name="connsiteX468" fmla="*/ 1954291 w 2051513"/>
              <a:gd name="connsiteY468" fmla="*/ 746278 h 2108333"/>
              <a:gd name="connsiteX469" fmla="*/ 1946075 w 2051513"/>
              <a:gd name="connsiteY469" fmla="*/ 739715 h 2108333"/>
              <a:gd name="connsiteX470" fmla="*/ 1825161 w 2051513"/>
              <a:gd name="connsiteY470" fmla="*/ 818084 h 2108333"/>
              <a:gd name="connsiteX471" fmla="*/ 1828084 w 2051513"/>
              <a:gd name="connsiteY471" fmla="*/ 830926 h 2108333"/>
              <a:gd name="connsiteX472" fmla="*/ 1815498 w 2051513"/>
              <a:gd name="connsiteY472" fmla="*/ 850107 h 2108333"/>
              <a:gd name="connsiteX473" fmla="*/ 1792587 w 2051513"/>
              <a:gd name="connsiteY473" fmla="*/ 853932 h 2108333"/>
              <a:gd name="connsiteX474" fmla="*/ 1784955 w 2051513"/>
              <a:gd name="connsiteY474" fmla="*/ 848028 h 2108333"/>
              <a:gd name="connsiteX475" fmla="*/ 1618671 w 2051513"/>
              <a:gd name="connsiteY475" fmla="*/ 988962 h 2108333"/>
              <a:gd name="connsiteX476" fmla="*/ 1621967 w 2051513"/>
              <a:gd name="connsiteY476" fmla="*/ 1002478 h 2108333"/>
              <a:gd name="connsiteX477" fmla="*/ 1618359 w 2051513"/>
              <a:gd name="connsiteY477" fmla="*/ 1007911 h 2108333"/>
              <a:gd name="connsiteX478" fmla="*/ 1620464 w 2051513"/>
              <a:gd name="connsiteY478" fmla="*/ 1017159 h 2108333"/>
              <a:gd name="connsiteX479" fmla="*/ 1607878 w 2051513"/>
              <a:gd name="connsiteY479" fmla="*/ 1036339 h 2108333"/>
              <a:gd name="connsiteX480" fmla="*/ 1585800 w 2051513"/>
              <a:gd name="connsiteY480" fmla="*/ 1040026 h 2108333"/>
              <a:gd name="connsiteX481" fmla="*/ 1400466 w 2051513"/>
              <a:gd name="connsiteY481" fmla="*/ 1370046 h 2108333"/>
              <a:gd name="connsiteX482" fmla="*/ 1402398 w 2051513"/>
              <a:gd name="connsiteY482" fmla="*/ 1371498 h 2108333"/>
              <a:gd name="connsiteX483" fmla="*/ 1404609 w 2051513"/>
              <a:gd name="connsiteY483" fmla="*/ 1381210 h 2108333"/>
              <a:gd name="connsiteX484" fmla="*/ 1576100 w 2051513"/>
              <a:gd name="connsiteY484" fmla="*/ 1459766 h 2108333"/>
              <a:gd name="connsiteX485" fmla="*/ 1580301 w 2051513"/>
              <a:gd name="connsiteY485" fmla="*/ 1453365 h 2108333"/>
              <a:gd name="connsiteX486" fmla="*/ 1619850 w 2051513"/>
              <a:gd name="connsiteY486" fmla="*/ 1462410 h 2108333"/>
              <a:gd name="connsiteX487" fmla="*/ 1625235 w 2051513"/>
              <a:gd name="connsiteY487" fmla="*/ 1482946 h 2108333"/>
              <a:gd name="connsiteX488" fmla="*/ 1616250 w 2051513"/>
              <a:gd name="connsiteY488" fmla="*/ 1495976 h 2108333"/>
              <a:gd name="connsiteX489" fmla="*/ 1695950 w 2051513"/>
              <a:gd name="connsiteY489" fmla="*/ 1698680 h 2108333"/>
              <a:gd name="connsiteX490" fmla="*/ 1697745 w 2051513"/>
              <a:gd name="connsiteY490" fmla="*/ 1698390 h 2108333"/>
              <a:gd name="connsiteX491" fmla="*/ 1714646 w 2051513"/>
              <a:gd name="connsiteY491" fmla="*/ 1711091 h 2108333"/>
              <a:gd name="connsiteX492" fmla="*/ 1706751 w 2051513"/>
              <a:gd name="connsiteY492" fmla="*/ 1750886 h 2108333"/>
              <a:gd name="connsiteX493" fmla="*/ 1701602 w 2051513"/>
              <a:gd name="connsiteY493" fmla="*/ 1751746 h 2108333"/>
              <a:gd name="connsiteX494" fmla="*/ 1662969 w 2051513"/>
              <a:gd name="connsiteY494" fmla="*/ 2061379 h 2108333"/>
              <a:gd name="connsiteX495" fmla="*/ 1667405 w 2051513"/>
              <a:gd name="connsiteY495" fmla="*/ 2064712 h 2108333"/>
              <a:gd name="connsiteX496" fmla="*/ 1659511 w 2051513"/>
              <a:gd name="connsiteY496" fmla="*/ 2104507 h 2108333"/>
              <a:gd name="connsiteX497" fmla="*/ 1657547 w 2051513"/>
              <a:gd name="connsiteY497" fmla="*/ 2104835 h 2108333"/>
              <a:gd name="connsiteX498" fmla="*/ 1657419 w 2051513"/>
              <a:gd name="connsiteY498" fmla="*/ 2105865 h 2108333"/>
              <a:gd name="connsiteX499" fmla="*/ 1656829 w 2051513"/>
              <a:gd name="connsiteY499" fmla="*/ 2104955 h 2108333"/>
              <a:gd name="connsiteX500" fmla="*/ 1636601 w 2051513"/>
              <a:gd name="connsiteY500" fmla="*/ 2108333 h 2108333"/>
              <a:gd name="connsiteX501" fmla="*/ 1619961 w 2051513"/>
              <a:gd name="connsiteY501" fmla="*/ 2095463 h 2108333"/>
              <a:gd name="connsiteX502" fmla="*/ 1615269 w 2051513"/>
              <a:gd name="connsiteY502" fmla="*/ 2074848 h 2108333"/>
              <a:gd name="connsiteX503" fmla="*/ 1626361 w 2051513"/>
              <a:gd name="connsiteY503" fmla="*/ 2057945 h 2108333"/>
              <a:gd name="connsiteX504" fmla="*/ 1486899 w 2051513"/>
              <a:gd name="connsiteY504" fmla="*/ 1842772 h 2108333"/>
              <a:gd name="connsiteX505" fmla="*/ 1476505 w 2051513"/>
              <a:gd name="connsiteY505" fmla="*/ 1844508 h 2108333"/>
              <a:gd name="connsiteX506" fmla="*/ 1459865 w 2051513"/>
              <a:gd name="connsiteY506" fmla="*/ 1831638 h 2108333"/>
              <a:gd name="connsiteX507" fmla="*/ 1455173 w 2051513"/>
              <a:gd name="connsiteY507" fmla="*/ 1811023 h 2108333"/>
              <a:gd name="connsiteX508" fmla="*/ 1458668 w 2051513"/>
              <a:gd name="connsiteY508" fmla="*/ 1805698 h 2108333"/>
              <a:gd name="connsiteX509" fmla="*/ 1364588 w 2051513"/>
              <a:gd name="connsiteY509" fmla="*/ 1717921 h 2108333"/>
              <a:gd name="connsiteX510" fmla="*/ 1364474 w 2051513"/>
              <a:gd name="connsiteY510" fmla="*/ 1718091 h 2108333"/>
              <a:gd name="connsiteX511" fmla="*/ 1341564 w 2051513"/>
              <a:gd name="connsiteY511" fmla="*/ 1721917 h 2108333"/>
              <a:gd name="connsiteX512" fmla="*/ 1334216 w 2051513"/>
              <a:gd name="connsiteY512" fmla="*/ 1716234 h 2108333"/>
              <a:gd name="connsiteX513" fmla="*/ 1104216 w 2051513"/>
              <a:gd name="connsiteY513" fmla="*/ 1916726 h 2108333"/>
              <a:gd name="connsiteX514" fmla="*/ 1107628 w 2051513"/>
              <a:gd name="connsiteY514" fmla="*/ 1931377 h 2108333"/>
              <a:gd name="connsiteX515" fmla="*/ 1094872 w 2051513"/>
              <a:gd name="connsiteY515" fmla="*/ 1950296 h 2108333"/>
              <a:gd name="connsiteX516" fmla="*/ 1055322 w 2051513"/>
              <a:gd name="connsiteY516" fmla="*/ 1941252 h 2108333"/>
              <a:gd name="connsiteX517" fmla="*/ 1055094 w 2051513"/>
              <a:gd name="connsiteY517" fmla="*/ 1940248 h 2108333"/>
              <a:gd name="connsiteX518" fmla="*/ 780584 w 2051513"/>
              <a:gd name="connsiteY518" fmla="*/ 1990224 h 2108333"/>
              <a:gd name="connsiteX519" fmla="*/ 780813 w 2051513"/>
              <a:gd name="connsiteY519" fmla="*/ 1991232 h 2108333"/>
              <a:gd name="connsiteX520" fmla="*/ 768227 w 2051513"/>
              <a:gd name="connsiteY520" fmla="*/ 2010412 h 2108333"/>
              <a:gd name="connsiteX521" fmla="*/ 745317 w 2051513"/>
              <a:gd name="connsiteY521" fmla="*/ 2014238 h 2108333"/>
              <a:gd name="connsiteX522" fmla="*/ 737386 w 2051513"/>
              <a:gd name="connsiteY522" fmla="*/ 2008104 h 2108333"/>
              <a:gd name="connsiteX523" fmla="*/ 734556 w 2051513"/>
              <a:gd name="connsiteY523" fmla="*/ 2010439 h 2108333"/>
              <a:gd name="connsiteX524" fmla="*/ 735440 w 2051513"/>
              <a:gd name="connsiteY524" fmla="*/ 2006599 h 2108333"/>
              <a:gd name="connsiteX525" fmla="*/ 728677 w 2051513"/>
              <a:gd name="connsiteY525" fmla="*/ 2001368 h 2108333"/>
              <a:gd name="connsiteX526" fmla="*/ 723985 w 2051513"/>
              <a:gd name="connsiteY526" fmla="*/ 1980753 h 2108333"/>
              <a:gd name="connsiteX527" fmla="*/ 724458 w 2051513"/>
              <a:gd name="connsiteY527" fmla="*/ 1980033 h 2108333"/>
              <a:gd name="connsiteX528" fmla="*/ 595122 w 2051513"/>
              <a:gd name="connsiteY528" fmla="*/ 1887478 h 2108333"/>
              <a:gd name="connsiteX529" fmla="*/ 594770 w 2051513"/>
              <a:gd name="connsiteY529" fmla="*/ 1888015 h 2108333"/>
              <a:gd name="connsiteX530" fmla="*/ 571655 w 2051513"/>
              <a:gd name="connsiteY530" fmla="*/ 1892097 h 2108333"/>
              <a:gd name="connsiteX531" fmla="*/ 555220 w 2051513"/>
              <a:gd name="connsiteY531" fmla="*/ 1878970 h 2108333"/>
              <a:gd name="connsiteX532" fmla="*/ 555079 w 2051513"/>
              <a:gd name="connsiteY532" fmla="*/ 1878350 h 2108333"/>
              <a:gd name="connsiteX533" fmla="*/ 451142 w 2051513"/>
              <a:gd name="connsiteY533" fmla="*/ 1895781 h 2108333"/>
              <a:gd name="connsiteX534" fmla="*/ 439697 w 2051513"/>
              <a:gd name="connsiteY534" fmla="*/ 1913221 h 2108333"/>
              <a:gd name="connsiteX535" fmla="*/ 400148 w 2051513"/>
              <a:gd name="connsiteY535" fmla="*/ 1904177 h 2108333"/>
              <a:gd name="connsiteX536" fmla="*/ 396946 w 2051513"/>
              <a:gd name="connsiteY536" fmla="*/ 1890112 h 2108333"/>
              <a:gd name="connsiteX537" fmla="*/ 257499 w 2051513"/>
              <a:gd name="connsiteY537" fmla="*/ 1807304 h 2108333"/>
              <a:gd name="connsiteX538" fmla="*/ 254393 w 2051513"/>
              <a:gd name="connsiteY538" fmla="*/ 1807868 h 2108333"/>
              <a:gd name="connsiteX539" fmla="*/ 248889 w 2051513"/>
              <a:gd name="connsiteY539" fmla="*/ 1812969 h 2108333"/>
              <a:gd name="connsiteX540" fmla="*/ 248159 w 2051513"/>
              <a:gd name="connsiteY540" fmla="*/ 1809001 h 2108333"/>
              <a:gd name="connsiteX541" fmla="*/ 245735 w 2051513"/>
              <a:gd name="connsiteY541" fmla="*/ 1809441 h 2108333"/>
              <a:gd name="connsiteX542" fmla="*/ 234056 w 2051513"/>
              <a:gd name="connsiteY542" fmla="*/ 1800786 h 2108333"/>
              <a:gd name="connsiteX543" fmla="*/ 230761 w 2051513"/>
              <a:gd name="connsiteY543" fmla="*/ 1788059 h 2108333"/>
              <a:gd name="connsiteX544" fmla="*/ 233836 w 2051513"/>
              <a:gd name="connsiteY544" fmla="*/ 1783614 h 2108333"/>
              <a:gd name="connsiteX545" fmla="*/ 124910 w 2051513"/>
              <a:gd name="connsiteY545" fmla="*/ 1640363 h 2108333"/>
              <a:gd name="connsiteX546" fmla="*/ 124258 w 2051513"/>
              <a:gd name="connsiteY546" fmla="*/ 1642082 h 2108333"/>
              <a:gd name="connsiteX547" fmla="*/ 121628 w 2051513"/>
              <a:gd name="connsiteY547" fmla="*/ 1637144 h 2108333"/>
              <a:gd name="connsiteX548" fmla="*/ 116701 w 2051513"/>
              <a:gd name="connsiteY548" fmla="*/ 1638063 h 2108333"/>
              <a:gd name="connsiteX549" fmla="*/ 106429 w 2051513"/>
              <a:gd name="connsiteY549" fmla="*/ 1629858 h 2108333"/>
              <a:gd name="connsiteX550" fmla="*/ 103559 w 2051513"/>
              <a:gd name="connsiteY550" fmla="*/ 1615494 h 2108333"/>
              <a:gd name="connsiteX551" fmla="*/ 106097 w 2051513"/>
              <a:gd name="connsiteY551" fmla="*/ 1611719 h 2108333"/>
              <a:gd name="connsiteX552" fmla="*/ 35818 w 2051513"/>
              <a:gd name="connsiteY552" fmla="*/ 1479307 h 2108333"/>
              <a:gd name="connsiteX553" fmla="*/ 21400 w 2051513"/>
              <a:gd name="connsiteY553" fmla="*/ 1481853 h 2108333"/>
              <a:gd name="connsiteX554" fmla="*/ 4965 w 2051513"/>
              <a:gd name="connsiteY554" fmla="*/ 1468726 h 2108333"/>
              <a:gd name="connsiteX555" fmla="*/ 12860 w 2051513"/>
              <a:gd name="connsiteY555" fmla="*/ 1428931 h 2108333"/>
              <a:gd name="connsiteX556" fmla="*/ 23429 w 2051513"/>
              <a:gd name="connsiteY556" fmla="*/ 1427166 h 2108333"/>
              <a:gd name="connsiteX557" fmla="*/ 23894 w 2051513"/>
              <a:gd name="connsiteY557" fmla="*/ 1255064 h 2108333"/>
              <a:gd name="connsiteX558" fmla="*/ 12228 w 2051513"/>
              <a:gd name="connsiteY558" fmla="*/ 1246041 h 2108333"/>
              <a:gd name="connsiteX559" fmla="*/ 20123 w 2051513"/>
              <a:gd name="connsiteY559" fmla="*/ 1206246 h 2108333"/>
              <a:gd name="connsiteX560" fmla="*/ 24511 w 2051513"/>
              <a:gd name="connsiteY560" fmla="*/ 1205471 h 2108333"/>
              <a:gd name="connsiteX561" fmla="*/ 27834 w 2051513"/>
              <a:gd name="connsiteY561" fmla="*/ 1054326 h 2108333"/>
              <a:gd name="connsiteX562" fmla="*/ 17579 w 2051513"/>
              <a:gd name="connsiteY562" fmla="*/ 1046393 h 2108333"/>
              <a:gd name="connsiteX563" fmla="*/ 25473 w 2051513"/>
              <a:gd name="connsiteY563" fmla="*/ 1006598 h 2108333"/>
              <a:gd name="connsiteX564" fmla="*/ 39049 w 2051513"/>
              <a:gd name="connsiteY564" fmla="*/ 1004406 h 2108333"/>
              <a:gd name="connsiteX565" fmla="*/ 102302 w 2051513"/>
              <a:gd name="connsiteY565" fmla="*/ 872789 h 2108333"/>
              <a:gd name="connsiteX566" fmla="*/ 102158 w 2051513"/>
              <a:gd name="connsiteY566" fmla="*/ 872678 h 2108333"/>
              <a:gd name="connsiteX567" fmla="*/ 110052 w 2051513"/>
              <a:gd name="connsiteY567" fmla="*/ 832882 h 2108333"/>
              <a:gd name="connsiteX568" fmla="*/ 115521 w 2051513"/>
              <a:gd name="connsiteY568" fmla="*/ 831999 h 2108333"/>
              <a:gd name="connsiteX569" fmla="*/ 128172 w 2051513"/>
              <a:gd name="connsiteY569" fmla="*/ 743472 h 2108333"/>
              <a:gd name="connsiteX570" fmla="*/ 118685 w 2051513"/>
              <a:gd name="connsiteY570" fmla="*/ 736134 h 2108333"/>
              <a:gd name="connsiteX571" fmla="*/ 126579 w 2051513"/>
              <a:gd name="connsiteY571" fmla="*/ 696339 h 2108333"/>
              <a:gd name="connsiteX572" fmla="*/ 141656 w 2051513"/>
              <a:gd name="connsiteY572" fmla="*/ 693676 h 2108333"/>
              <a:gd name="connsiteX573" fmla="*/ 166418 w 2051513"/>
              <a:gd name="connsiteY573" fmla="*/ 624697 h 2108333"/>
              <a:gd name="connsiteX574" fmla="*/ 160316 w 2051513"/>
              <a:gd name="connsiteY574" fmla="*/ 619978 h 2108333"/>
              <a:gd name="connsiteX575" fmla="*/ 168211 w 2051513"/>
              <a:gd name="connsiteY575" fmla="*/ 580182 h 2108333"/>
              <a:gd name="connsiteX576" fmla="*/ 190859 w 2051513"/>
              <a:gd name="connsiteY576" fmla="*/ 576526 h 2108333"/>
              <a:gd name="connsiteX577" fmla="*/ 197939 w 2051513"/>
              <a:gd name="connsiteY577" fmla="*/ 581846 h 2108333"/>
              <a:gd name="connsiteX578" fmla="*/ 352128 w 2051513"/>
              <a:gd name="connsiteY578" fmla="*/ 462277 h 2108333"/>
              <a:gd name="connsiteX579" fmla="*/ 350519 w 2051513"/>
              <a:gd name="connsiteY579" fmla="*/ 455210 h 2108333"/>
              <a:gd name="connsiteX580" fmla="*/ 363105 w 2051513"/>
              <a:gd name="connsiteY580" fmla="*/ 436030 h 2108333"/>
              <a:gd name="connsiteX581" fmla="*/ 383796 w 2051513"/>
              <a:gd name="connsiteY581" fmla="*/ 432375 h 2108333"/>
              <a:gd name="connsiteX582" fmla="*/ 505728 w 2051513"/>
              <a:gd name="connsiteY582" fmla="*/ 290260 h 2108333"/>
              <a:gd name="connsiteX583" fmla="*/ 501199 w 2051513"/>
              <a:gd name="connsiteY583" fmla="*/ 270358 h 2108333"/>
              <a:gd name="connsiteX584" fmla="*/ 513785 w 2051513"/>
              <a:gd name="connsiteY584" fmla="*/ 251178 h 2108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</a:cxnLst>
            <a:rect l="l" t="t" r="r" b="b"/>
            <a:pathLst>
              <a:path w="2051513" h="2108333">
                <a:moveTo>
                  <a:pt x="1508531" y="1805825"/>
                </a:moveTo>
                <a:lnTo>
                  <a:pt x="1512432" y="1821594"/>
                </a:lnTo>
                <a:lnTo>
                  <a:pt x="1507036" y="1829508"/>
                </a:lnTo>
                <a:lnTo>
                  <a:pt x="1645093" y="2042515"/>
                </a:lnTo>
                <a:lnTo>
                  <a:pt x="1677260" y="1749621"/>
                </a:lnTo>
                <a:lnTo>
                  <a:pt x="1667960" y="1742428"/>
                </a:lnTo>
                <a:close/>
                <a:moveTo>
                  <a:pt x="1509897" y="1600944"/>
                </a:moveTo>
                <a:lnTo>
                  <a:pt x="1373748" y="1683661"/>
                </a:lnTo>
                <a:lnTo>
                  <a:pt x="1376904" y="1695932"/>
                </a:lnTo>
                <a:lnTo>
                  <a:pt x="1473144" y="1786296"/>
                </a:lnTo>
                <a:lnTo>
                  <a:pt x="1511673" y="1603104"/>
                </a:lnTo>
                <a:lnTo>
                  <a:pt x="1510114" y="1601898"/>
                </a:lnTo>
                <a:close/>
                <a:moveTo>
                  <a:pt x="1082318" y="1742464"/>
                </a:moveTo>
                <a:lnTo>
                  <a:pt x="1082504" y="1743183"/>
                </a:lnTo>
                <a:cubicBezTo>
                  <a:pt x="1081487" y="1750406"/>
                  <a:pt x="1077417" y="1757502"/>
                  <a:pt x="1069393" y="1762703"/>
                </a:cubicBezTo>
                <a:lnTo>
                  <a:pt x="1069142" y="1762745"/>
                </a:lnTo>
                <a:lnTo>
                  <a:pt x="1083244" y="1898223"/>
                </a:lnTo>
                <a:lnTo>
                  <a:pt x="1085865" y="1897800"/>
                </a:lnTo>
                <a:lnTo>
                  <a:pt x="1086987" y="1898643"/>
                </a:lnTo>
                <a:lnTo>
                  <a:pt x="1307072" y="1706297"/>
                </a:lnTo>
                <a:close/>
                <a:moveTo>
                  <a:pt x="1593851" y="1505677"/>
                </a:moveTo>
                <a:lnTo>
                  <a:pt x="1551105" y="1566298"/>
                </a:lnTo>
                <a:lnTo>
                  <a:pt x="1557559" y="1571148"/>
                </a:lnTo>
                <a:cubicBezTo>
                  <a:pt x="1565699" y="1583707"/>
                  <a:pt x="1565014" y="1600994"/>
                  <a:pt x="1549664" y="1610942"/>
                </a:cubicBezTo>
                <a:lnTo>
                  <a:pt x="1531069" y="1614048"/>
                </a:lnTo>
                <a:lnTo>
                  <a:pt x="1492051" y="1789421"/>
                </a:lnTo>
                <a:lnTo>
                  <a:pt x="1494436" y="1791213"/>
                </a:lnTo>
                <a:lnTo>
                  <a:pt x="1663150" y="1724038"/>
                </a:lnTo>
                <a:lnTo>
                  <a:pt x="1662510" y="1721226"/>
                </a:lnTo>
                <a:lnTo>
                  <a:pt x="1672918" y="1705365"/>
                </a:lnTo>
                <a:close/>
                <a:moveTo>
                  <a:pt x="1038061" y="1760014"/>
                </a:moveTo>
                <a:lnTo>
                  <a:pt x="792565" y="1962575"/>
                </a:lnTo>
                <a:lnTo>
                  <a:pt x="1054626" y="1914548"/>
                </a:lnTo>
                <a:lnTo>
                  <a:pt x="1063216" y="1901456"/>
                </a:lnTo>
                <a:lnTo>
                  <a:pt x="1065446" y="1901096"/>
                </a:lnTo>
                <a:lnTo>
                  <a:pt x="1051354" y="1765716"/>
                </a:lnTo>
                <a:lnTo>
                  <a:pt x="1046484" y="1766529"/>
                </a:lnTo>
                <a:close/>
                <a:moveTo>
                  <a:pt x="808152" y="1690879"/>
                </a:moveTo>
                <a:lnTo>
                  <a:pt x="604298" y="1855396"/>
                </a:lnTo>
                <a:lnTo>
                  <a:pt x="606737" y="1866115"/>
                </a:lnTo>
                <a:lnTo>
                  <a:pt x="740322" y="1960967"/>
                </a:lnTo>
                <a:lnTo>
                  <a:pt x="746167" y="1960024"/>
                </a:lnTo>
                <a:close/>
                <a:moveTo>
                  <a:pt x="1413040" y="1411948"/>
                </a:moveTo>
                <a:lnTo>
                  <a:pt x="1525943" y="1560822"/>
                </a:lnTo>
                <a:lnTo>
                  <a:pt x="1528330" y="1560436"/>
                </a:lnTo>
                <a:lnTo>
                  <a:pt x="1576228" y="1496116"/>
                </a:lnTo>
                <a:lnTo>
                  <a:pt x="1572406" y="1493160"/>
                </a:lnTo>
                <a:lnTo>
                  <a:pt x="1570207" y="1483498"/>
                </a:lnTo>
                <a:close/>
                <a:moveTo>
                  <a:pt x="832233" y="1678485"/>
                </a:moveTo>
                <a:lnTo>
                  <a:pt x="830844" y="1680514"/>
                </a:lnTo>
                <a:lnTo>
                  <a:pt x="830802" y="1680521"/>
                </a:lnTo>
                <a:lnTo>
                  <a:pt x="767078" y="1956664"/>
                </a:lnTo>
                <a:lnTo>
                  <a:pt x="1027255" y="1742280"/>
                </a:lnTo>
                <a:lnTo>
                  <a:pt x="1025982" y="1736691"/>
                </a:lnTo>
                <a:close/>
                <a:moveTo>
                  <a:pt x="1383426" y="1413143"/>
                </a:moveTo>
                <a:lnTo>
                  <a:pt x="1364930" y="1664971"/>
                </a:lnTo>
                <a:lnTo>
                  <a:pt x="1505537" y="1581108"/>
                </a:lnTo>
                <a:lnTo>
                  <a:pt x="1510675" y="1573278"/>
                </a:lnTo>
                <a:lnTo>
                  <a:pt x="1388491" y="1412297"/>
                </a:lnTo>
                <a:close/>
                <a:moveTo>
                  <a:pt x="1361540" y="1416237"/>
                </a:moveTo>
                <a:lnTo>
                  <a:pt x="1078108" y="1721264"/>
                </a:lnTo>
                <a:lnTo>
                  <a:pt x="1324731" y="1681577"/>
                </a:lnTo>
                <a:lnTo>
                  <a:pt x="1332819" y="1669252"/>
                </a:lnTo>
                <a:lnTo>
                  <a:pt x="1343090" y="1667438"/>
                </a:lnTo>
                <a:close/>
                <a:moveTo>
                  <a:pt x="498283" y="1610188"/>
                </a:moveTo>
                <a:lnTo>
                  <a:pt x="435503" y="1864342"/>
                </a:lnTo>
                <a:lnTo>
                  <a:pt x="445489" y="1871846"/>
                </a:lnTo>
                <a:lnTo>
                  <a:pt x="553735" y="1853468"/>
                </a:lnTo>
                <a:lnTo>
                  <a:pt x="562938" y="1839445"/>
                </a:lnTo>
                <a:lnTo>
                  <a:pt x="540881" y="1759341"/>
                </a:lnTo>
                <a:close/>
                <a:moveTo>
                  <a:pt x="478690" y="1600021"/>
                </a:moveTo>
                <a:lnTo>
                  <a:pt x="273681" y="1789995"/>
                </a:lnTo>
                <a:lnTo>
                  <a:pt x="405981" y="1867522"/>
                </a:lnTo>
                <a:lnTo>
                  <a:pt x="408042" y="1864382"/>
                </a:lnTo>
                <a:lnTo>
                  <a:pt x="414984" y="1863261"/>
                </a:lnTo>
                <a:close/>
                <a:moveTo>
                  <a:pt x="512445" y="1583117"/>
                </a:moveTo>
                <a:lnTo>
                  <a:pt x="512157" y="1583527"/>
                </a:lnTo>
                <a:lnTo>
                  <a:pt x="537488" y="1673776"/>
                </a:lnTo>
                <a:lnTo>
                  <a:pt x="584046" y="1835679"/>
                </a:lnTo>
                <a:lnTo>
                  <a:pt x="586025" y="1835349"/>
                </a:lnTo>
                <a:lnTo>
                  <a:pt x="591525" y="1839603"/>
                </a:lnTo>
                <a:lnTo>
                  <a:pt x="799742" y="1671408"/>
                </a:lnTo>
                <a:lnTo>
                  <a:pt x="797217" y="1669450"/>
                </a:lnTo>
                <a:lnTo>
                  <a:pt x="796698" y="1667323"/>
                </a:lnTo>
                <a:close/>
                <a:moveTo>
                  <a:pt x="787709" y="1321650"/>
                </a:moveTo>
                <a:lnTo>
                  <a:pt x="824400" y="1642849"/>
                </a:lnTo>
                <a:lnTo>
                  <a:pt x="830707" y="1647743"/>
                </a:lnTo>
                <a:lnTo>
                  <a:pt x="831529" y="1651112"/>
                </a:lnTo>
                <a:lnTo>
                  <a:pt x="835793" y="1654518"/>
                </a:lnTo>
                <a:lnTo>
                  <a:pt x="836593" y="1658147"/>
                </a:lnTo>
                <a:lnTo>
                  <a:pt x="845858" y="1660875"/>
                </a:lnTo>
                <a:lnTo>
                  <a:pt x="845139" y="1661434"/>
                </a:lnTo>
                <a:lnTo>
                  <a:pt x="1034535" y="1718745"/>
                </a:lnTo>
                <a:lnTo>
                  <a:pt x="1035991" y="1716527"/>
                </a:lnTo>
                <a:lnTo>
                  <a:pt x="796195" y="1320151"/>
                </a:lnTo>
                <a:close/>
                <a:moveTo>
                  <a:pt x="807937" y="1306865"/>
                </a:moveTo>
                <a:lnTo>
                  <a:pt x="1052420" y="1711493"/>
                </a:lnTo>
                <a:lnTo>
                  <a:pt x="1060387" y="1710207"/>
                </a:lnTo>
                <a:lnTo>
                  <a:pt x="1060833" y="1710542"/>
                </a:lnTo>
                <a:lnTo>
                  <a:pt x="1353448" y="1395631"/>
                </a:lnTo>
                <a:lnTo>
                  <a:pt x="1352668" y="1392204"/>
                </a:lnTo>
                <a:close/>
                <a:moveTo>
                  <a:pt x="968617" y="1187426"/>
                </a:moveTo>
                <a:lnTo>
                  <a:pt x="808777" y="1287306"/>
                </a:lnTo>
                <a:lnTo>
                  <a:pt x="809480" y="1290205"/>
                </a:lnTo>
                <a:lnTo>
                  <a:pt x="1325739" y="1371263"/>
                </a:lnTo>
                <a:lnTo>
                  <a:pt x="1002674" y="1189395"/>
                </a:lnTo>
                <a:lnTo>
                  <a:pt x="1001403" y="1191239"/>
                </a:lnTo>
                <a:cubicBezTo>
                  <a:pt x="993379" y="1196439"/>
                  <a:pt x="985414" y="1197143"/>
                  <a:pt x="978493" y="1195065"/>
                </a:cubicBezTo>
                <a:close/>
                <a:moveTo>
                  <a:pt x="1365678" y="948164"/>
                </a:moveTo>
                <a:lnTo>
                  <a:pt x="1360733" y="955612"/>
                </a:lnTo>
                <a:lnTo>
                  <a:pt x="1357429" y="956164"/>
                </a:lnTo>
                <a:lnTo>
                  <a:pt x="1385445" y="1347667"/>
                </a:lnTo>
                <a:lnTo>
                  <a:pt x="1567565" y="1023942"/>
                </a:lnTo>
                <a:lnTo>
                  <a:pt x="1564607" y="1010948"/>
                </a:lnTo>
                <a:close/>
                <a:moveTo>
                  <a:pt x="1388178" y="936390"/>
                </a:moveTo>
                <a:lnTo>
                  <a:pt x="1571744" y="994325"/>
                </a:lnTo>
                <a:lnTo>
                  <a:pt x="1576223" y="987500"/>
                </a:lnTo>
                <a:lnTo>
                  <a:pt x="1587178" y="985731"/>
                </a:lnTo>
                <a:lnTo>
                  <a:pt x="1590331" y="981183"/>
                </a:lnTo>
                <a:lnTo>
                  <a:pt x="1592130" y="980882"/>
                </a:lnTo>
                <a:lnTo>
                  <a:pt x="1754415" y="844133"/>
                </a:lnTo>
                <a:close/>
                <a:moveTo>
                  <a:pt x="1333425" y="956036"/>
                </a:moveTo>
                <a:lnTo>
                  <a:pt x="1011676" y="1160516"/>
                </a:lnTo>
                <a:lnTo>
                  <a:pt x="1014493" y="1171260"/>
                </a:lnTo>
                <a:lnTo>
                  <a:pt x="1360494" y="1366041"/>
                </a:lnTo>
                <a:lnTo>
                  <a:pt x="1362848" y="1362453"/>
                </a:lnTo>
                <a:lnTo>
                  <a:pt x="1366265" y="1361901"/>
                </a:lnTo>
                <a:lnTo>
                  <a:pt x="1338093" y="959393"/>
                </a:lnTo>
                <a:lnTo>
                  <a:pt x="1337823" y="959438"/>
                </a:lnTo>
                <a:close/>
                <a:moveTo>
                  <a:pt x="187054" y="1476458"/>
                </a:moveTo>
                <a:lnTo>
                  <a:pt x="136686" y="1609304"/>
                </a:lnTo>
                <a:lnTo>
                  <a:pt x="139338" y="1620916"/>
                </a:lnTo>
                <a:lnTo>
                  <a:pt x="237381" y="1750345"/>
                </a:lnTo>
                <a:close/>
                <a:moveTo>
                  <a:pt x="204850" y="1457073"/>
                </a:moveTo>
                <a:lnTo>
                  <a:pt x="203517" y="1459104"/>
                </a:lnTo>
                <a:lnTo>
                  <a:pt x="261628" y="1773007"/>
                </a:lnTo>
                <a:lnTo>
                  <a:pt x="478509" y="1572119"/>
                </a:lnTo>
                <a:lnTo>
                  <a:pt x="478422" y="1571684"/>
                </a:lnTo>
                <a:lnTo>
                  <a:pt x="478518" y="1571542"/>
                </a:lnTo>
                <a:close/>
                <a:moveTo>
                  <a:pt x="456824" y="1335625"/>
                </a:moveTo>
                <a:lnTo>
                  <a:pt x="455833" y="1337094"/>
                </a:lnTo>
                <a:lnTo>
                  <a:pt x="505962" y="1560779"/>
                </a:lnTo>
                <a:lnTo>
                  <a:pt x="783527" y="1642519"/>
                </a:lnTo>
                <a:close/>
                <a:moveTo>
                  <a:pt x="467102" y="1318088"/>
                </a:moveTo>
                <a:lnTo>
                  <a:pt x="467499" y="1319792"/>
                </a:lnTo>
                <a:lnTo>
                  <a:pt x="466488" y="1321292"/>
                </a:lnTo>
                <a:lnTo>
                  <a:pt x="802041" y="1637437"/>
                </a:lnTo>
                <a:lnTo>
                  <a:pt x="765226" y="1315151"/>
                </a:lnTo>
                <a:lnTo>
                  <a:pt x="759526" y="1310598"/>
                </a:lnTo>
                <a:lnTo>
                  <a:pt x="757593" y="1302106"/>
                </a:lnTo>
                <a:close/>
                <a:moveTo>
                  <a:pt x="419905" y="1333311"/>
                </a:moveTo>
                <a:lnTo>
                  <a:pt x="214326" y="1438252"/>
                </a:lnTo>
                <a:lnTo>
                  <a:pt x="483712" y="1552211"/>
                </a:lnTo>
                <a:lnTo>
                  <a:pt x="436547" y="1341750"/>
                </a:lnTo>
                <a:lnTo>
                  <a:pt x="431833" y="1342537"/>
                </a:lnTo>
                <a:lnTo>
                  <a:pt x="429128" y="1340445"/>
                </a:lnTo>
                <a:lnTo>
                  <a:pt x="429121" y="1340455"/>
                </a:lnTo>
                <a:lnTo>
                  <a:pt x="429121" y="1340440"/>
                </a:lnTo>
                <a:close/>
                <a:moveTo>
                  <a:pt x="55304" y="1461329"/>
                </a:moveTo>
                <a:lnTo>
                  <a:pt x="54141" y="1463101"/>
                </a:lnTo>
                <a:lnTo>
                  <a:pt x="121624" y="1591471"/>
                </a:lnTo>
                <a:lnTo>
                  <a:pt x="169603" y="1464367"/>
                </a:lnTo>
                <a:lnTo>
                  <a:pt x="159637" y="1456659"/>
                </a:lnTo>
                <a:lnTo>
                  <a:pt x="158638" y="1452268"/>
                </a:lnTo>
                <a:close/>
                <a:moveTo>
                  <a:pt x="1452599" y="672985"/>
                </a:moveTo>
                <a:lnTo>
                  <a:pt x="1364748" y="912901"/>
                </a:lnTo>
                <a:lnTo>
                  <a:pt x="1368628" y="915817"/>
                </a:lnTo>
                <a:lnTo>
                  <a:pt x="1369810" y="920698"/>
                </a:lnTo>
                <a:lnTo>
                  <a:pt x="1766457" y="820674"/>
                </a:lnTo>
                <a:lnTo>
                  <a:pt x="1463357" y="671189"/>
                </a:lnTo>
                <a:close/>
                <a:moveTo>
                  <a:pt x="1810237" y="473415"/>
                </a:moveTo>
                <a:lnTo>
                  <a:pt x="1810237" y="800426"/>
                </a:lnTo>
                <a:lnTo>
                  <a:pt x="1810650" y="800737"/>
                </a:lnTo>
                <a:lnTo>
                  <a:pt x="1934908" y="720200"/>
                </a:lnTo>
                <a:lnTo>
                  <a:pt x="1933164" y="712536"/>
                </a:lnTo>
                <a:lnTo>
                  <a:pt x="1942216" y="698742"/>
                </a:lnTo>
                <a:close/>
                <a:moveTo>
                  <a:pt x="1822838" y="461113"/>
                </a:moveTo>
                <a:lnTo>
                  <a:pt x="1957288" y="691429"/>
                </a:lnTo>
                <a:lnTo>
                  <a:pt x="1959058" y="691134"/>
                </a:lnTo>
                <a:lnTo>
                  <a:pt x="2005440" y="535592"/>
                </a:lnTo>
                <a:lnTo>
                  <a:pt x="1998597" y="530299"/>
                </a:lnTo>
                <a:lnTo>
                  <a:pt x="1998147" y="528321"/>
                </a:lnTo>
                <a:close/>
                <a:moveTo>
                  <a:pt x="769218" y="935735"/>
                </a:moveTo>
                <a:lnTo>
                  <a:pt x="797395" y="1271191"/>
                </a:lnTo>
                <a:lnTo>
                  <a:pt x="959137" y="1170259"/>
                </a:lnTo>
                <a:lnTo>
                  <a:pt x="957620" y="1163596"/>
                </a:lnTo>
                <a:close/>
                <a:moveTo>
                  <a:pt x="47202" y="1262789"/>
                </a:moveTo>
                <a:lnTo>
                  <a:pt x="46978" y="1433774"/>
                </a:lnTo>
                <a:lnTo>
                  <a:pt x="52410" y="1437976"/>
                </a:lnTo>
                <a:lnTo>
                  <a:pt x="53242" y="1441630"/>
                </a:lnTo>
                <a:lnTo>
                  <a:pt x="157419" y="1432276"/>
                </a:lnTo>
                <a:lnTo>
                  <a:pt x="164571" y="1421375"/>
                </a:lnTo>
                <a:close/>
                <a:moveTo>
                  <a:pt x="1778483" y="462710"/>
                </a:moveTo>
                <a:lnTo>
                  <a:pt x="1481861" y="650998"/>
                </a:lnTo>
                <a:lnTo>
                  <a:pt x="1481877" y="651056"/>
                </a:lnTo>
                <a:lnTo>
                  <a:pt x="1478008" y="656666"/>
                </a:lnTo>
                <a:lnTo>
                  <a:pt x="1780778" y="805937"/>
                </a:lnTo>
                <a:lnTo>
                  <a:pt x="1783842" y="801267"/>
                </a:lnTo>
                <a:lnTo>
                  <a:pt x="1792237" y="799912"/>
                </a:lnTo>
                <a:lnTo>
                  <a:pt x="1792237" y="471750"/>
                </a:lnTo>
                <a:lnTo>
                  <a:pt x="1790537" y="472034"/>
                </a:lnTo>
                <a:close/>
                <a:moveTo>
                  <a:pt x="744703" y="936737"/>
                </a:moveTo>
                <a:lnTo>
                  <a:pt x="461978" y="1298421"/>
                </a:lnTo>
                <a:lnTo>
                  <a:pt x="462638" y="1298917"/>
                </a:lnTo>
                <a:lnTo>
                  <a:pt x="463398" y="1302178"/>
                </a:lnTo>
                <a:lnTo>
                  <a:pt x="757640" y="1285708"/>
                </a:lnTo>
                <a:lnTo>
                  <a:pt x="767420" y="1270803"/>
                </a:lnTo>
                <a:lnTo>
                  <a:pt x="775559" y="1269444"/>
                </a:lnTo>
                <a:lnTo>
                  <a:pt x="748977" y="936023"/>
                </a:lnTo>
                <a:close/>
                <a:moveTo>
                  <a:pt x="1054742" y="787180"/>
                </a:moveTo>
                <a:lnTo>
                  <a:pt x="991754" y="1138512"/>
                </a:lnTo>
                <a:lnTo>
                  <a:pt x="992864" y="1138316"/>
                </a:lnTo>
                <a:lnTo>
                  <a:pt x="1000219" y="1144192"/>
                </a:lnTo>
                <a:lnTo>
                  <a:pt x="1319984" y="941297"/>
                </a:lnTo>
                <a:lnTo>
                  <a:pt x="1317602" y="930832"/>
                </a:lnTo>
                <a:lnTo>
                  <a:pt x="1062107" y="785065"/>
                </a:lnTo>
                <a:close/>
                <a:moveTo>
                  <a:pt x="266953" y="1145181"/>
                </a:moveTo>
                <a:lnTo>
                  <a:pt x="264399" y="1148984"/>
                </a:lnTo>
                <a:lnTo>
                  <a:pt x="258315" y="1150000"/>
                </a:lnTo>
                <a:lnTo>
                  <a:pt x="219771" y="1342030"/>
                </a:lnTo>
                <a:lnTo>
                  <a:pt x="204388" y="1420782"/>
                </a:lnTo>
                <a:lnTo>
                  <a:pt x="411738" y="1314484"/>
                </a:lnTo>
                <a:lnTo>
                  <a:pt x="410502" y="1309052"/>
                </a:lnTo>
                <a:lnTo>
                  <a:pt x="415905" y="1300818"/>
                </a:lnTo>
                <a:close/>
                <a:moveTo>
                  <a:pt x="776972" y="900305"/>
                </a:moveTo>
                <a:lnTo>
                  <a:pt x="780167" y="914026"/>
                </a:lnTo>
                <a:lnTo>
                  <a:pt x="778320" y="916764"/>
                </a:lnTo>
                <a:lnTo>
                  <a:pt x="968049" y="1144988"/>
                </a:lnTo>
                <a:lnTo>
                  <a:pt x="969748" y="1142399"/>
                </a:lnTo>
                <a:lnTo>
                  <a:pt x="973262" y="1141779"/>
                </a:lnTo>
                <a:lnTo>
                  <a:pt x="1037772" y="785143"/>
                </a:lnTo>
                <a:lnTo>
                  <a:pt x="1033796" y="782068"/>
                </a:lnTo>
                <a:close/>
                <a:moveTo>
                  <a:pt x="1075487" y="756881"/>
                </a:moveTo>
                <a:lnTo>
                  <a:pt x="1077578" y="764857"/>
                </a:lnTo>
                <a:lnTo>
                  <a:pt x="1074562" y="769231"/>
                </a:lnTo>
                <a:lnTo>
                  <a:pt x="1326326" y="910965"/>
                </a:lnTo>
                <a:lnTo>
                  <a:pt x="1329078" y="906772"/>
                </a:lnTo>
                <a:lnTo>
                  <a:pt x="1346899" y="903895"/>
                </a:lnTo>
                <a:lnTo>
                  <a:pt x="1428494" y="678420"/>
                </a:lnTo>
                <a:lnTo>
                  <a:pt x="1432576" y="665346"/>
                </a:lnTo>
                <a:close/>
                <a:moveTo>
                  <a:pt x="227952" y="1142339"/>
                </a:moveTo>
                <a:lnTo>
                  <a:pt x="62770" y="1228591"/>
                </a:lnTo>
                <a:lnTo>
                  <a:pt x="64534" y="1236167"/>
                </a:lnTo>
                <a:lnTo>
                  <a:pt x="58827" y="1244631"/>
                </a:lnTo>
                <a:lnTo>
                  <a:pt x="184537" y="1414119"/>
                </a:lnTo>
                <a:lnTo>
                  <a:pt x="184957" y="1414051"/>
                </a:lnTo>
                <a:lnTo>
                  <a:pt x="209921" y="1288214"/>
                </a:lnTo>
                <a:lnTo>
                  <a:pt x="237014" y="1149348"/>
                </a:lnTo>
                <a:close/>
                <a:moveTo>
                  <a:pt x="1983136" y="255904"/>
                </a:moveTo>
                <a:lnTo>
                  <a:pt x="1816869" y="424840"/>
                </a:lnTo>
                <a:lnTo>
                  <a:pt x="1821342" y="428414"/>
                </a:lnTo>
                <a:lnTo>
                  <a:pt x="1825753" y="445237"/>
                </a:lnTo>
                <a:lnTo>
                  <a:pt x="1994021" y="509508"/>
                </a:lnTo>
                <a:lnTo>
                  <a:pt x="2006492" y="490503"/>
                </a:lnTo>
                <a:lnTo>
                  <a:pt x="2008537" y="490173"/>
                </a:lnTo>
                <a:lnTo>
                  <a:pt x="1984324" y="256822"/>
                </a:lnTo>
                <a:close/>
                <a:moveTo>
                  <a:pt x="449164" y="899130"/>
                </a:moveTo>
                <a:lnTo>
                  <a:pt x="273290" y="1113059"/>
                </a:lnTo>
                <a:lnTo>
                  <a:pt x="277367" y="1128915"/>
                </a:lnTo>
                <a:lnTo>
                  <a:pt x="431535" y="1287296"/>
                </a:lnTo>
                <a:close/>
                <a:moveTo>
                  <a:pt x="489015" y="879979"/>
                </a:moveTo>
                <a:lnTo>
                  <a:pt x="478364" y="895774"/>
                </a:lnTo>
                <a:lnTo>
                  <a:pt x="469844" y="897197"/>
                </a:lnTo>
                <a:lnTo>
                  <a:pt x="451332" y="1281473"/>
                </a:lnTo>
                <a:lnTo>
                  <a:pt x="728906" y="924708"/>
                </a:lnTo>
                <a:lnTo>
                  <a:pt x="727861" y="923900"/>
                </a:lnTo>
                <a:lnTo>
                  <a:pt x="724803" y="910462"/>
                </a:lnTo>
                <a:close/>
                <a:moveTo>
                  <a:pt x="60528" y="1050375"/>
                </a:moveTo>
                <a:lnTo>
                  <a:pt x="57128" y="1055438"/>
                </a:lnTo>
                <a:lnTo>
                  <a:pt x="51328" y="1056406"/>
                </a:lnTo>
                <a:lnTo>
                  <a:pt x="47838" y="1205837"/>
                </a:lnTo>
                <a:lnTo>
                  <a:pt x="53065" y="1210012"/>
                </a:lnTo>
                <a:lnTo>
                  <a:pt x="221085" y="1123395"/>
                </a:lnTo>
                <a:lnTo>
                  <a:pt x="220886" y="1122523"/>
                </a:lnTo>
                <a:close/>
                <a:moveTo>
                  <a:pt x="77903" y="1034507"/>
                </a:moveTo>
                <a:lnTo>
                  <a:pt x="230703" y="1103254"/>
                </a:lnTo>
                <a:lnTo>
                  <a:pt x="232744" y="1100144"/>
                </a:lnTo>
                <a:lnTo>
                  <a:pt x="247064" y="1097832"/>
                </a:lnTo>
                <a:lnTo>
                  <a:pt x="247072" y="1097792"/>
                </a:lnTo>
                <a:lnTo>
                  <a:pt x="247105" y="1097826"/>
                </a:lnTo>
                <a:lnTo>
                  <a:pt x="255392" y="1096488"/>
                </a:lnTo>
                <a:lnTo>
                  <a:pt x="259367" y="1099474"/>
                </a:lnTo>
                <a:lnTo>
                  <a:pt x="430436" y="891750"/>
                </a:lnTo>
                <a:close/>
                <a:moveTo>
                  <a:pt x="1832245" y="139237"/>
                </a:moveTo>
                <a:lnTo>
                  <a:pt x="1803857" y="412400"/>
                </a:lnTo>
                <a:lnTo>
                  <a:pt x="1971889" y="241670"/>
                </a:lnTo>
                <a:lnTo>
                  <a:pt x="1969243" y="230045"/>
                </a:lnTo>
                <a:lnTo>
                  <a:pt x="1839677" y="137729"/>
                </a:lnTo>
                <a:lnTo>
                  <a:pt x="1839472" y="138030"/>
                </a:lnTo>
                <a:close/>
                <a:moveTo>
                  <a:pt x="148564" y="871396"/>
                </a:moveTo>
                <a:lnTo>
                  <a:pt x="141707" y="881722"/>
                </a:lnTo>
                <a:lnTo>
                  <a:pt x="123632" y="884740"/>
                </a:lnTo>
                <a:lnTo>
                  <a:pt x="61271" y="1012823"/>
                </a:lnTo>
                <a:lnTo>
                  <a:pt x="65023" y="1015643"/>
                </a:lnTo>
                <a:lnTo>
                  <a:pt x="65204" y="1016346"/>
                </a:lnTo>
                <a:lnTo>
                  <a:pt x="401281" y="880253"/>
                </a:lnTo>
                <a:close/>
                <a:moveTo>
                  <a:pt x="1013749" y="471000"/>
                </a:moveTo>
                <a:lnTo>
                  <a:pt x="1011340" y="474629"/>
                </a:lnTo>
                <a:lnTo>
                  <a:pt x="1009066" y="475009"/>
                </a:lnTo>
                <a:lnTo>
                  <a:pt x="1055372" y="731260"/>
                </a:lnTo>
                <a:lnTo>
                  <a:pt x="1055759" y="731192"/>
                </a:lnTo>
                <a:lnTo>
                  <a:pt x="1067287" y="740401"/>
                </a:lnTo>
                <a:lnTo>
                  <a:pt x="1426123" y="648418"/>
                </a:lnTo>
                <a:lnTo>
                  <a:pt x="1425943" y="647629"/>
                </a:lnTo>
                <a:close/>
                <a:moveTo>
                  <a:pt x="1313376" y="278712"/>
                </a:moveTo>
                <a:lnTo>
                  <a:pt x="1022223" y="447169"/>
                </a:lnTo>
                <a:lnTo>
                  <a:pt x="1023778" y="453588"/>
                </a:lnTo>
                <a:lnTo>
                  <a:pt x="1432251" y="628623"/>
                </a:lnTo>
                <a:lnTo>
                  <a:pt x="1434395" y="625356"/>
                </a:lnTo>
                <a:lnTo>
                  <a:pt x="1333888" y="289073"/>
                </a:lnTo>
                <a:lnTo>
                  <a:pt x="1328035" y="290051"/>
                </a:lnTo>
                <a:close/>
                <a:moveTo>
                  <a:pt x="1620929" y="128123"/>
                </a:moveTo>
                <a:lnTo>
                  <a:pt x="1467003" y="622939"/>
                </a:lnTo>
                <a:lnTo>
                  <a:pt x="1476224" y="630305"/>
                </a:lnTo>
                <a:lnTo>
                  <a:pt x="1770306" y="443382"/>
                </a:lnTo>
                <a:lnTo>
                  <a:pt x="1769206" y="438549"/>
                </a:lnTo>
                <a:lnTo>
                  <a:pt x="1774443" y="430568"/>
                </a:lnTo>
                <a:close/>
                <a:moveTo>
                  <a:pt x="1645707" y="103968"/>
                </a:moveTo>
                <a:lnTo>
                  <a:pt x="1639033" y="114138"/>
                </a:lnTo>
                <a:lnTo>
                  <a:pt x="1785915" y="410911"/>
                </a:lnTo>
                <a:lnTo>
                  <a:pt x="1814076" y="139933"/>
                </a:lnTo>
                <a:lnTo>
                  <a:pt x="1799922" y="128986"/>
                </a:lnTo>
                <a:lnTo>
                  <a:pt x="1797996" y="120522"/>
                </a:lnTo>
                <a:close/>
                <a:moveTo>
                  <a:pt x="1602651" y="115940"/>
                </a:moveTo>
                <a:lnTo>
                  <a:pt x="1360875" y="255376"/>
                </a:lnTo>
                <a:lnTo>
                  <a:pt x="1363531" y="267044"/>
                </a:lnTo>
                <a:lnTo>
                  <a:pt x="1353128" y="282896"/>
                </a:lnTo>
                <a:lnTo>
                  <a:pt x="1450287" y="608623"/>
                </a:lnTo>
                <a:lnTo>
                  <a:pt x="1603835" y="116856"/>
                </a:lnTo>
                <a:close/>
                <a:moveTo>
                  <a:pt x="358448" y="655353"/>
                </a:moveTo>
                <a:lnTo>
                  <a:pt x="150322" y="844897"/>
                </a:lnTo>
                <a:lnTo>
                  <a:pt x="151996" y="851807"/>
                </a:lnTo>
                <a:lnTo>
                  <a:pt x="437662" y="860722"/>
                </a:lnTo>
                <a:lnTo>
                  <a:pt x="442416" y="853476"/>
                </a:lnTo>
                <a:lnTo>
                  <a:pt x="360974" y="655489"/>
                </a:lnTo>
                <a:lnTo>
                  <a:pt x="359073" y="655829"/>
                </a:lnTo>
                <a:close/>
                <a:moveTo>
                  <a:pt x="171017" y="725562"/>
                </a:moveTo>
                <a:lnTo>
                  <a:pt x="171082" y="725829"/>
                </a:lnTo>
                <a:cubicBezTo>
                  <a:pt x="170153" y="732995"/>
                  <a:pt x="166258" y="739978"/>
                  <a:pt x="158234" y="745179"/>
                </a:cubicBezTo>
                <a:lnTo>
                  <a:pt x="153150" y="746028"/>
                </a:lnTo>
                <a:lnTo>
                  <a:pt x="141307" y="825812"/>
                </a:lnTo>
                <a:lnTo>
                  <a:pt x="315606" y="666957"/>
                </a:lnTo>
                <a:close/>
                <a:moveTo>
                  <a:pt x="587838" y="514154"/>
                </a:moveTo>
                <a:lnTo>
                  <a:pt x="756606" y="880739"/>
                </a:lnTo>
                <a:lnTo>
                  <a:pt x="758404" y="880448"/>
                </a:lnTo>
                <a:lnTo>
                  <a:pt x="765491" y="885774"/>
                </a:lnTo>
                <a:lnTo>
                  <a:pt x="1022967" y="767238"/>
                </a:lnTo>
                <a:lnTo>
                  <a:pt x="1022308" y="764342"/>
                </a:lnTo>
                <a:close/>
                <a:moveTo>
                  <a:pt x="565559" y="513477"/>
                </a:moveTo>
                <a:lnTo>
                  <a:pt x="473214" y="846176"/>
                </a:lnTo>
                <a:lnTo>
                  <a:pt x="486259" y="855980"/>
                </a:lnTo>
                <a:lnTo>
                  <a:pt x="487910" y="863068"/>
                </a:lnTo>
                <a:lnTo>
                  <a:pt x="729098" y="894250"/>
                </a:lnTo>
                <a:lnTo>
                  <a:pt x="735756" y="884105"/>
                </a:lnTo>
                <a:lnTo>
                  <a:pt x="736158" y="884040"/>
                </a:lnTo>
                <a:close/>
                <a:moveTo>
                  <a:pt x="593620" y="491223"/>
                </a:moveTo>
                <a:lnTo>
                  <a:pt x="590195" y="496322"/>
                </a:lnTo>
                <a:lnTo>
                  <a:pt x="1025105" y="746764"/>
                </a:lnTo>
                <a:lnTo>
                  <a:pt x="1032644" y="735275"/>
                </a:lnTo>
                <a:lnTo>
                  <a:pt x="1035665" y="734741"/>
                </a:lnTo>
                <a:lnTo>
                  <a:pt x="988748" y="478402"/>
                </a:lnTo>
                <a:lnTo>
                  <a:pt x="988430" y="478455"/>
                </a:lnTo>
                <a:cubicBezTo>
                  <a:pt x="981509" y="476376"/>
                  <a:pt x="975634" y="471515"/>
                  <a:pt x="971790" y="465585"/>
                </a:cubicBezTo>
                <a:lnTo>
                  <a:pt x="970329" y="459162"/>
                </a:lnTo>
                <a:close/>
                <a:moveTo>
                  <a:pt x="543234" y="509109"/>
                </a:moveTo>
                <a:lnTo>
                  <a:pt x="382991" y="632765"/>
                </a:lnTo>
                <a:lnTo>
                  <a:pt x="384583" y="639295"/>
                </a:lnTo>
                <a:lnTo>
                  <a:pt x="378701" y="648152"/>
                </a:lnTo>
                <a:lnTo>
                  <a:pt x="457864" y="832949"/>
                </a:lnTo>
                <a:close/>
                <a:moveTo>
                  <a:pt x="208774" y="615810"/>
                </a:moveTo>
                <a:lnTo>
                  <a:pt x="199866" y="629022"/>
                </a:lnTo>
                <a:lnTo>
                  <a:pt x="191130" y="630481"/>
                </a:lnTo>
                <a:lnTo>
                  <a:pt x="164612" y="704172"/>
                </a:lnTo>
                <a:lnTo>
                  <a:pt x="166129" y="705384"/>
                </a:lnTo>
                <a:lnTo>
                  <a:pt x="166314" y="706148"/>
                </a:lnTo>
                <a:lnTo>
                  <a:pt x="326310" y="640771"/>
                </a:lnTo>
                <a:close/>
                <a:moveTo>
                  <a:pt x="1379685" y="39966"/>
                </a:moveTo>
                <a:lnTo>
                  <a:pt x="1370560" y="53553"/>
                </a:lnTo>
                <a:lnTo>
                  <a:pt x="1355339" y="56094"/>
                </a:lnTo>
                <a:lnTo>
                  <a:pt x="1345214" y="236190"/>
                </a:lnTo>
                <a:lnTo>
                  <a:pt x="1350815" y="240400"/>
                </a:lnTo>
                <a:lnTo>
                  <a:pt x="1593502" y="100438"/>
                </a:lnTo>
                <a:lnTo>
                  <a:pt x="1591938" y="93565"/>
                </a:lnTo>
                <a:close/>
                <a:moveTo>
                  <a:pt x="401015" y="475800"/>
                </a:moveTo>
                <a:lnTo>
                  <a:pt x="394760" y="484870"/>
                </a:lnTo>
                <a:lnTo>
                  <a:pt x="390649" y="485556"/>
                </a:lnTo>
                <a:lnTo>
                  <a:pt x="381030" y="608667"/>
                </a:lnTo>
                <a:lnTo>
                  <a:pt x="534509" y="490747"/>
                </a:lnTo>
                <a:close/>
                <a:moveTo>
                  <a:pt x="365531" y="483808"/>
                </a:moveTo>
                <a:lnTo>
                  <a:pt x="220160" y="596146"/>
                </a:lnTo>
                <a:lnTo>
                  <a:pt x="349175" y="623545"/>
                </a:lnTo>
                <a:lnTo>
                  <a:pt x="352947" y="618000"/>
                </a:lnTo>
                <a:lnTo>
                  <a:pt x="358710" y="617037"/>
                </a:lnTo>
                <a:lnTo>
                  <a:pt x="368915" y="486425"/>
                </a:lnTo>
                <a:close/>
                <a:moveTo>
                  <a:pt x="1050659" y="99996"/>
                </a:moveTo>
                <a:lnTo>
                  <a:pt x="1009862" y="427791"/>
                </a:lnTo>
                <a:lnTo>
                  <a:pt x="1012011" y="429406"/>
                </a:lnTo>
                <a:lnTo>
                  <a:pt x="1307335" y="259341"/>
                </a:lnTo>
                <a:lnTo>
                  <a:pt x="1306703" y="256565"/>
                </a:lnTo>
                <a:lnTo>
                  <a:pt x="1307649" y="255123"/>
                </a:lnTo>
                <a:close/>
                <a:moveTo>
                  <a:pt x="1068365" y="88027"/>
                </a:moveTo>
                <a:lnTo>
                  <a:pt x="1321009" y="237107"/>
                </a:lnTo>
                <a:lnTo>
                  <a:pt x="1328575" y="235886"/>
                </a:lnTo>
                <a:lnTo>
                  <a:pt x="1338988" y="50678"/>
                </a:lnTo>
                <a:lnTo>
                  <a:pt x="1331011" y="44508"/>
                </a:lnTo>
                <a:lnTo>
                  <a:pt x="1330237" y="41106"/>
                </a:lnTo>
                <a:close/>
                <a:moveTo>
                  <a:pt x="756447" y="226441"/>
                </a:moveTo>
                <a:lnTo>
                  <a:pt x="584099" y="465835"/>
                </a:lnTo>
                <a:lnTo>
                  <a:pt x="588358" y="469237"/>
                </a:lnTo>
                <a:lnTo>
                  <a:pt x="968162" y="439967"/>
                </a:lnTo>
                <a:close/>
                <a:moveTo>
                  <a:pt x="861216" y="163581"/>
                </a:moveTo>
                <a:lnTo>
                  <a:pt x="774193" y="216537"/>
                </a:lnTo>
                <a:lnTo>
                  <a:pt x="973736" y="416298"/>
                </a:lnTo>
                <a:lnTo>
                  <a:pt x="886295" y="173270"/>
                </a:lnTo>
                <a:lnTo>
                  <a:pt x="875690" y="175142"/>
                </a:lnTo>
                <a:close/>
                <a:moveTo>
                  <a:pt x="908842" y="139592"/>
                </a:moveTo>
                <a:lnTo>
                  <a:pt x="911915" y="151540"/>
                </a:lnTo>
                <a:lnTo>
                  <a:pt x="905089" y="161704"/>
                </a:lnTo>
                <a:lnTo>
                  <a:pt x="991435" y="401688"/>
                </a:lnTo>
                <a:lnTo>
                  <a:pt x="1031417" y="96922"/>
                </a:lnTo>
                <a:close/>
                <a:moveTo>
                  <a:pt x="526996" y="304948"/>
                </a:moveTo>
                <a:lnTo>
                  <a:pt x="403517" y="448363"/>
                </a:lnTo>
                <a:lnTo>
                  <a:pt x="405133" y="454526"/>
                </a:lnTo>
                <a:lnTo>
                  <a:pt x="543544" y="470023"/>
                </a:lnTo>
                <a:lnTo>
                  <a:pt x="549587" y="460813"/>
                </a:lnTo>
                <a:lnTo>
                  <a:pt x="550269" y="460693"/>
                </a:lnTo>
                <a:close/>
                <a:moveTo>
                  <a:pt x="557823" y="279498"/>
                </a:moveTo>
                <a:lnTo>
                  <a:pt x="558196" y="281099"/>
                </a:lnTo>
                <a:lnTo>
                  <a:pt x="547617" y="296790"/>
                </a:lnTo>
                <a:lnTo>
                  <a:pt x="570577" y="450438"/>
                </a:lnTo>
                <a:lnTo>
                  <a:pt x="727383" y="232653"/>
                </a:lnTo>
                <a:close/>
                <a:moveTo>
                  <a:pt x="513785" y="251178"/>
                </a:moveTo>
                <a:cubicBezTo>
                  <a:pt x="520763" y="246655"/>
                  <a:pt x="529549" y="244925"/>
                  <a:pt x="536900" y="247095"/>
                </a:cubicBezTo>
                <a:lnTo>
                  <a:pt x="548138" y="256072"/>
                </a:lnTo>
                <a:lnTo>
                  <a:pt x="751233" y="199528"/>
                </a:lnTo>
                <a:lnTo>
                  <a:pt x="753140" y="196879"/>
                </a:lnTo>
                <a:lnTo>
                  <a:pt x="754661" y="198153"/>
                </a:lnTo>
                <a:lnTo>
                  <a:pt x="858953" y="134711"/>
                </a:lnTo>
                <a:lnTo>
                  <a:pt x="867150" y="122220"/>
                </a:lnTo>
                <a:cubicBezTo>
                  <a:pt x="875174" y="117020"/>
                  <a:pt x="883139" y="116316"/>
                  <a:pt x="890060" y="118395"/>
                </a:cubicBezTo>
                <a:lnTo>
                  <a:pt x="890642" y="118844"/>
                </a:lnTo>
                <a:lnTo>
                  <a:pt x="1035058" y="69172"/>
                </a:lnTo>
                <a:lnTo>
                  <a:pt x="1035155" y="68430"/>
                </a:lnTo>
                <a:lnTo>
                  <a:pt x="1035913" y="68878"/>
                </a:lnTo>
                <a:lnTo>
                  <a:pt x="1037354" y="68382"/>
                </a:lnTo>
                <a:lnTo>
                  <a:pt x="1331928" y="15346"/>
                </a:lnTo>
                <a:lnTo>
                  <a:pt x="1338906" y="4713"/>
                </a:lnTo>
                <a:cubicBezTo>
                  <a:pt x="1354255" y="-5236"/>
                  <a:pt x="1370768" y="1896"/>
                  <a:pt x="1378456" y="13758"/>
                </a:cubicBezTo>
                <a:lnTo>
                  <a:pt x="1378605" y="14339"/>
                </a:lnTo>
                <a:lnTo>
                  <a:pt x="1607047" y="70331"/>
                </a:lnTo>
                <a:lnTo>
                  <a:pt x="1626372" y="67212"/>
                </a:lnTo>
                <a:lnTo>
                  <a:pt x="1638860" y="76596"/>
                </a:lnTo>
                <a:lnTo>
                  <a:pt x="1804037" y="94951"/>
                </a:lnTo>
                <a:lnTo>
                  <a:pt x="1807817" y="89190"/>
                </a:lnTo>
                <a:cubicBezTo>
                  <a:pt x="1823167" y="79241"/>
                  <a:pt x="1839679" y="86374"/>
                  <a:pt x="1847367" y="98235"/>
                </a:cubicBezTo>
                <a:lnTo>
                  <a:pt x="1851495" y="114921"/>
                </a:lnTo>
                <a:lnTo>
                  <a:pt x="1982561" y="208390"/>
                </a:lnTo>
                <a:lnTo>
                  <a:pt x="2003961" y="204935"/>
                </a:lnTo>
                <a:cubicBezTo>
                  <a:pt x="2010968" y="206957"/>
                  <a:pt x="2017018" y="211706"/>
                  <a:pt x="2020862" y="217636"/>
                </a:cubicBezTo>
                <a:cubicBezTo>
                  <a:pt x="2028549" y="229497"/>
                  <a:pt x="2028317" y="247482"/>
                  <a:pt x="2012967" y="257431"/>
                </a:cubicBezTo>
                <a:lnTo>
                  <a:pt x="2007962" y="258267"/>
                </a:lnTo>
                <a:lnTo>
                  <a:pt x="2031974" y="488977"/>
                </a:lnTo>
                <a:lnTo>
                  <a:pt x="2046042" y="499549"/>
                </a:lnTo>
                <a:cubicBezTo>
                  <a:pt x="2054427" y="510957"/>
                  <a:pt x="2054193" y="528943"/>
                  <a:pt x="2038146" y="539343"/>
                </a:cubicBezTo>
                <a:lnTo>
                  <a:pt x="2026916" y="541219"/>
                </a:lnTo>
                <a:lnTo>
                  <a:pt x="1980674" y="698823"/>
                </a:lnTo>
                <a:lnTo>
                  <a:pt x="1985300" y="702401"/>
                </a:lnTo>
                <a:cubicBezTo>
                  <a:pt x="1992988" y="714262"/>
                  <a:pt x="1993453" y="731795"/>
                  <a:pt x="1977406" y="742195"/>
                </a:cubicBezTo>
                <a:cubicBezTo>
                  <a:pt x="1970429" y="746717"/>
                  <a:pt x="1961642" y="748449"/>
                  <a:pt x="1954291" y="746278"/>
                </a:cubicBezTo>
                <a:lnTo>
                  <a:pt x="1946075" y="739715"/>
                </a:lnTo>
                <a:lnTo>
                  <a:pt x="1825161" y="818084"/>
                </a:lnTo>
                <a:lnTo>
                  <a:pt x="1828084" y="830926"/>
                </a:lnTo>
                <a:cubicBezTo>
                  <a:pt x="1827068" y="838149"/>
                  <a:pt x="1823172" y="845132"/>
                  <a:pt x="1815498" y="850107"/>
                </a:cubicBezTo>
                <a:cubicBezTo>
                  <a:pt x="1807473" y="855307"/>
                  <a:pt x="1799508" y="856011"/>
                  <a:pt x="1792587" y="853932"/>
                </a:cubicBezTo>
                <a:lnTo>
                  <a:pt x="1784955" y="848028"/>
                </a:lnTo>
                <a:lnTo>
                  <a:pt x="1618671" y="988962"/>
                </a:lnTo>
                <a:lnTo>
                  <a:pt x="1621967" y="1002478"/>
                </a:lnTo>
                <a:lnTo>
                  <a:pt x="1618359" y="1007911"/>
                </a:lnTo>
                <a:lnTo>
                  <a:pt x="1620464" y="1017159"/>
                </a:lnTo>
                <a:cubicBezTo>
                  <a:pt x="1619448" y="1024382"/>
                  <a:pt x="1615552" y="1031365"/>
                  <a:pt x="1607878" y="1036339"/>
                </a:cubicBezTo>
                <a:lnTo>
                  <a:pt x="1585800" y="1040026"/>
                </a:lnTo>
                <a:lnTo>
                  <a:pt x="1400466" y="1370046"/>
                </a:lnTo>
                <a:lnTo>
                  <a:pt x="1402398" y="1371498"/>
                </a:lnTo>
                <a:lnTo>
                  <a:pt x="1404609" y="1381210"/>
                </a:lnTo>
                <a:lnTo>
                  <a:pt x="1576100" y="1459766"/>
                </a:lnTo>
                <a:lnTo>
                  <a:pt x="1580301" y="1453365"/>
                </a:lnTo>
                <a:cubicBezTo>
                  <a:pt x="1595650" y="1443416"/>
                  <a:pt x="1612163" y="1450548"/>
                  <a:pt x="1619850" y="1462410"/>
                </a:cubicBezTo>
                <a:cubicBezTo>
                  <a:pt x="1624269" y="1468462"/>
                  <a:pt x="1626307" y="1475811"/>
                  <a:pt x="1625235" y="1482946"/>
                </a:cubicBezTo>
                <a:lnTo>
                  <a:pt x="1616250" y="1495976"/>
                </a:lnTo>
                <a:lnTo>
                  <a:pt x="1695950" y="1698680"/>
                </a:lnTo>
                <a:lnTo>
                  <a:pt x="1697745" y="1698390"/>
                </a:lnTo>
                <a:cubicBezTo>
                  <a:pt x="1704752" y="1700412"/>
                  <a:pt x="1710803" y="1705160"/>
                  <a:pt x="1714646" y="1711091"/>
                </a:cubicBezTo>
                <a:cubicBezTo>
                  <a:pt x="1723032" y="1722499"/>
                  <a:pt x="1722798" y="1740485"/>
                  <a:pt x="1706751" y="1750886"/>
                </a:cubicBezTo>
                <a:lnTo>
                  <a:pt x="1701602" y="1751746"/>
                </a:lnTo>
                <a:lnTo>
                  <a:pt x="1662969" y="2061379"/>
                </a:lnTo>
                <a:lnTo>
                  <a:pt x="1667405" y="2064712"/>
                </a:lnTo>
                <a:cubicBezTo>
                  <a:pt x="1675093" y="2076573"/>
                  <a:pt x="1675558" y="2094106"/>
                  <a:pt x="1659511" y="2104507"/>
                </a:cubicBezTo>
                <a:lnTo>
                  <a:pt x="1657547" y="2104835"/>
                </a:lnTo>
                <a:lnTo>
                  <a:pt x="1657419" y="2105865"/>
                </a:lnTo>
                <a:lnTo>
                  <a:pt x="1656829" y="2104955"/>
                </a:lnTo>
                <a:lnTo>
                  <a:pt x="1636601" y="2108333"/>
                </a:lnTo>
                <a:cubicBezTo>
                  <a:pt x="1629680" y="2106254"/>
                  <a:pt x="1623805" y="2101393"/>
                  <a:pt x="1619961" y="2095463"/>
                </a:cubicBezTo>
                <a:cubicBezTo>
                  <a:pt x="1616117" y="2089532"/>
                  <a:pt x="1614253" y="2082070"/>
                  <a:pt x="1615269" y="2074848"/>
                </a:cubicBezTo>
                <a:lnTo>
                  <a:pt x="1626361" y="2057945"/>
                </a:lnTo>
                <a:lnTo>
                  <a:pt x="1486899" y="1842772"/>
                </a:lnTo>
                <a:lnTo>
                  <a:pt x="1476505" y="1844508"/>
                </a:lnTo>
                <a:cubicBezTo>
                  <a:pt x="1469584" y="1842430"/>
                  <a:pt x="1463709" y="1837568"/>
                  <a:pt x="1459865" y="1831638"/>
                </a:cubicBezTo>
                <a:cubicBezTo>
                  <a:pt x="1456021" y="1825707"/>
                  <a:pt x="1454158" y="1818246"/>
                  <a:pt x="1455173" y="1811023"/>
                </a:cubicBezTo>
                <a:lnTo>
                  <a:pt x="1458668" y="1805698"/>
                </a:lnTo>
                <a:lnTo>
                  <a:pt x="1364588" y="1717921"/>
                </a:lnTo>
                <a:lnTo>
                  <a:pt x="1364474" y="1718091"/>
                </a:lnTo>
                <a:cubicBezTo>
                  <a:pt x="1356450" y="1723292"/>
                  <a:pt x="1348485" y="1723996"/>
                  <a:pt x="1341564" y="1721917"/>
                </a:cubicBezTo>
                <a:lnTo>
                  <a:pt x="1334216" y="1716234"/>
                </a:lnTo>
                <a:lnTo>
                  <a:pt x="1104216" y="1916726"/>
                </a:lnTo>
                <a:lnTo>
                  <a:pt x="1107628" y="1931377"/>
                </a:lnTo>
                <a:cubicBezTo>
                  <a:pt x="1106555" y="1938513"/>
                  <a:pt x="1102547" y="1945321"/>
                  <a:pt x="1094872" y="1950296"/>
                </a:cubicBezTo>
                <a:cubicBezTo>
                  <a:pt x="1078824" y="1960697"/>
                  <a:pt x="1063010" y="1953112"/>
                  <a:pt x="1055322" y="1941252"/>
                </a:cubicBezTo>
                <a:lnTo>
                  <a:pt x="1055094" y="1940248"/>
                </a:lnTo>
                <a:lnTo>
                  <a:pt x="780584" y="1990224"/>
                </a:lnTo>
                <a:lnTo>
                  <a:pt x="780813" y="1991232"/>
                </a:lnTo>
                <a:cubicBezTo>
                  <a:pt x="779798" y="1998454"/>
                  <a:pt x="775902" y="2005438"/>
                  <a:pt x="768227" y="2010412"/>
                </a:cubicBezTo>
                <a:cubicBezTo>
                  <a:pt x="760203" y="2015613"/>
                  <a:pt x="752238" y="2016317"/>
                  <a:pt x="745317" y="2014238"/>
                </a:cubicBezTo>
                <a:lnTo>
                  <a:pt x="737386" y="2008104"/>
                </a:lnTo>
                <a:lnTo>
                  <a:pt x="734556" y="2010439"/>
                </a:lnTo>
                <a:lnTo>
                  <a:pt x="735440" y="2006599"/>
                </a:lnTo>
                <a:lnTo>
                  <a:pt x="728677" y="2001368"/>
                </a:lnTo>
                <a:cubicBezTo>
                  <a:pt x="724833" y="1995437"/>
                  <a:pt x="722970" y="1987976"/>
                  <a:pt x="723985" y="1980753"/>
                </a:cubicBezTo>
                <a:lnTo>
                  <a:pt x="724458" y="1980033"/>
                </a:lnTo>
                <a:lnTo>
                  <a:pt x="595122" y="1887478"/>
                </a:lnTo>
                <a:lnTo>
                  <a:pt x="594770" y="1888015"/>
                </a:lnTo>
                <a:cubicBezTo>
                  <a:pt x="587793" y="1892536"/>
                  <a:pt x="579006" y="1894268"/>
                  <a:pt x="571655" y="1892097"/>
                </a:cubicBezTo>
                <a:cubicBezTo>
                  <a:pt x="565453" y="1890173"/>
                  <a:pt x="559290" y="1885249"/>
                  <a:pt x="555220" y="1878970"/>
                </a:cubicBezTo>
                <a:lnTo>
                  <a:pt x="555079" y="1878350"/>
                </a:lnTo>
                <a:lnTo>
                  <a:pt x="451142" y="1895781"/>
                </a:lnTo>
                <a:lnTo>
                  <a:pt x="439697" y="1913221"/>
                </a:lnTo>
                <a:cubicBezTo>
                  <a:pt x="423650" y="1923622"/>
                  <a:pt x="407835" y="1916038"/>
                  <a:pt x="400148" y="1904177"/>
                </a:cubicBezTo>
                <a:lnTo>
                  <a:pt x="396946" y="1890112"/>
                </a:lnTo>
                <a:lnTo>
                  <a:pt x="257499" y="1807304"/>
                </a:lnTo>
                <a:lnTo>
                  <a:pt x="254393" y="1807868"/>
                </a:lnTo>
                <a:lnTo>
                  <a:pt x="248889" y="1812969"/>
                </a:lnTo>
                <a:lnTo>
                  <a:pt x="248159" y="1809001"/>
                </a:lnTo>
                <a:lnTo>
                  <a:pt x="245735" y="1809441"/>
                </a:lnTo>
                <a:cubicBezTo>
                  <a:pt x="241166" y="1808316"/>
                  <a:pt x="236996" y="1805322"/>
                  <a:pt x="234056" y="1800786"/>
                </a:cubicBezTo>
                <a:cubicBezTo>
                  <a:pt x="231343" y="1796600"/>
                  <a:pt x="230477" y="1792207"/>
                  <a:pt x="230761" y="1788059"/>
                </a:cubicBezTo>
                <a:lnTo>
                  <a:pt x="233836" y="1783614"/>
                </a:lnTo>
                <a:lnTo>
                  <a:pt x="124910" y="1640363"/>
                </a:lnTo>
                <a:lnTo>
                  <a:pt x="124258" y="1642082"/>
                </a:lnTo>
                <a:lnTo>
                  <a:pt x="121628" y="1637144"/>
                </a:lnTo>
                <a:lnTo>
                  <a:pt x="116701" y="1638063"/>
                </a:lnTo>
                <a:cubicBezTo>
                  <a:pt x="112799" y="1636629"/>
                  <a:pt x="108690" y="1633346"/>
                  <a:pt x="106429" y="1629858"/>
                </a:cubicBezTo>
                <a:cubicBezTo>
                  <a:pt x="103490" y="1625323"/>
                  <a:pt x="102634" y="1620181"/>
                  <a:pt x="103559" y="1615494"/>
                </a:cubicBezTo>
                <a:lnTo>
                  <a:pt x="106097" y="1611719"/>
                </a:lnTo>
                <a:lnTo>
                  <a:pt x="35818" y="1479307"/>
                </a:lnTo>
                <a:lnTo>
                  <a:pt x="21400" y="1481853"/>
                </a:lnTo>
                <a:cubicBezTo>
                  <a:pt x="15198" y="1479928"/>
                  <a:pt x="9035" y="1475006"/>
                  <a:pt x="4965" y="1468726"/>
                </a:cubicBezTo>
                <a:cubicBezTo>
                  <a:pt x="-2722" y="1456865"/>
                  <a:pt x="-2490" y="1438880"/>
                  <a:pt x="12860" y="1428931"/>
                </a:cubicBezTo>
                <a:lnTo>
                  <a:pt x="23429" y="1427166"/>
                </a:lnTo>
                <a:lnTo>
                  <a:pt x="23894" y="1255064"/>
                </a:lnTo>
                <a:lnTo>
                  <a:pt x="12228" y="1246041"/>
                </a:lnTo>
                <a:cubicBezTo>
                  <a:pt x="4541" y="1234180"/>
                  <a:pt x="4773" y="1216194"/>
                  <a:pt x="20123" y="1206246"/>
                </a:cubicBezTo>
                <a:lnTo>
                  <a:pt x="24511" y="1205471"/>
                </a:lnTo>
                <a:lnTo>
                  <a:pt x="27834" y="1054326"/>
                </a:lnTo>
                <a:lnTo>
                  <a:pt x="17579" y="1046393"/>
                </a:lnTo>
                <a:cubicBezTo>
                  <a:pt x="9891" y="1034532"/>
                  <a:pt x="10123" y="1016547"/>
                  <a:pt x="25473" y="1006598"/>
                </a:cubicBezTo>
                <a:lnTo>
                  <a:pt x="39049" y="1004406"/>
                </a:lnTo>
                <a:lnTo>
                  <a:pt x="102302" y="872789"/>
                </a:lnTo>
                <a:lnTo>
                  <a:pt x="102158" y="872678"/>
                </a:lnTo>
                <a:cubicBezTo>
                  <a:pt x="94470" y="860816"/>
                  <a:pt x="94703" y="842831"/>
                  <a:pt x="110052" y="832882"/>
                </a:cubicBezTo>
                <a:lnTo>
                  <a:pt x="115521" y="831999"/>
                </a:lnTo>
                <a:lnTo>
                  <a:pt x="128172" y="743472"/>
                </a:lnTo>
                <a:lnTo>
                  <a:pt x="118685" y="736134"/>
                </a:lnTo>
                <a:cubicBezTo>
                  <a:pt x="110997" y="724273"/>
                  <a:pt x="111229" y="706288"/>
                  <a:pt x="126579" y="696339"/>
                </a:cubicBezTo>
                <a:lnTo>
                  <a:pt x="141656" y="693676"/>
                </a:lnTo>
                <a:lnTo>
                  <a:pt x="166418" y="624697"/>
                </a:lnTo>
                <a:lnTo>
                  <a:pt x="160316" y="619978"/>
                </a:lnTo>
                <a:cubicBezTo>
                  <a:pt x="152628" y="608116"/>
                  <a:pt x="152861" y="590131"/>
                  <a:pt x="168211" y="580182"/>
                </a:cubicBezTo>
                <a:cubicBezTo>
                  <a:pt x="175886" y="575208"/>
                  <a:pt x="183851" y="574504"/>
                  <a:pt x="190859" y="576526"/>
                </a:cubicBezTo>
                <a:lnTo>
                  <a:pt x="197939" y="581846"/>
                </a:lnTo>
                <a:lnTo>
                  <a:pt x="352128" y="462277"/>
                </a:lnTo>
                <a:lnTo>
                  <a:pt x="350519" y="455210"/>
                </a:lnTo>
                <a:cubicBezTo>
                  <a:pt x="351535" y="447988"/>
                  <a:pt x="355430" y="441004"/>
                  <a:pt x="363105" y="436030"/>
                </a:cubicBezTo>
                <a:lnTo>
                  <a:pt x="383796" y="432375"/>
                </a:lnTo>
                <a:lnTo>
                  <a:pt x="505728" y="290260"/>
                </a:lnTo>
                <a:lnTo>
                  <a:pt x="501199" y="270358"/>
                </a:lnTo>
                <a:cubicBezTo>
                  <a:pt x="502215" y="263136"/>
                  <a:pt x="506110" y="256152"/>
                  <a:pt x="513785" y="251178"/>
                </a:cubicBezTo>
                <a:close/>
              </a:path>
            </a:pathLst>
          </a:custGeom>
          <a:solidFill>
            <a:schemeClr val="accent1"/>
          </a:solidFill>
          <a:ln w="8293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22" name="Group 7">
            <a:extLst>
              <a:ext uri="{FF2B5EF4-FFF2-40B4-BE49-F238E27FC236}">
                <a16:creationId xmlns:a16="http://schemas.microsoft.com/office/drawing/2014/main" id="{A653D5F8-130E-446B-AF7C-79C648825B40}"/>
              </a:ext>
            </a:extLst>
          </p:cNvPr>
          <p:cNvGrpSpPr/>
          <p:nvPr/>
        </p:nvGrpSpPr>
        <p:grpSpPr>
          <a:xfrm>
            <a:off x="3730017" y="1926606"/>
            <a:ext cx="4244750" cy="1788640"/>
            <a:chOff x="-475010" y="1107537"/>
            <a:chExt cx="4344020" cy="1028880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9250F67-9854-4027-BF39-5F6533595B54}"/>
                </a:ext>
              </a:extLst>
            </p:cNvPr>
            <p:cNvSpPr txBox="1"/>
            <p:nvPr/>
          </p:nvSpPr>
          <p:spPr>
            <a:xfrm>
              <a:off x="-475010" y="1107537"/>
              <a:ext cx="3859356" cy="17704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1. PERJANJIAN KERJASAMA DENGAN EKSTERNAL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79E4BD5-48E4-4F9D-A70B-E28D286F4534}"/>
                </a:ext>
              </a:extLst>
            </p:cNvPr>
            <p:cNvSpPr txBox="1"/>
            <p:nvPr/>
          </p:nvSpPr>
          <p:spPr>
            <a:xfrm>
              <a:off x="-460973" y="1339726"/>
              <a:ext cx="4329983" cy="7966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Belum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semua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dokumen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perjanjian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kerjasama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Chitose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dengan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eksternal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melalui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proses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verifikasi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dari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legal dan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diarsip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oleh Legal HCGA.</a:t>
              </a:r>
            </a:p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Hal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ini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terjadi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karena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tidak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SOP yang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mengatur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terkait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proses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legalitas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perjanjian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kerjasama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Chitose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dengan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eksternal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</a:t>
              </a:r>
            </a:p>
          </p:txBody>
        </p:sp>
      </p:grpSp>
      <p:grpSp>
        <p:nvGrpSpPr>
          <p:cNvPr id="25" name="Group 10">
            <a:extLst>
              <a:ext uri="{FF2B5EF4-FFF2-40B4-BE49-F238E27FC236}">
                <a16:creationId xmlns:a16="http://schemas.microsoft.com/office/drawing/2014/main" id="{F5E7E3A8-2C7E-4468-9400-9D74A065FC1A}"/>
              </a:ext>
            </a:extLst>
          </p:cNvPr>
          <p:cNvGrpSpPr/>
          <p:nvPr/>
        </p:nvGrpSpPr>
        <p:grpSpPr>
          <a:xfrm>
            <a:off x="8123414" y="1926606"/>
            <a:ext cx="3943668" cy="1788640"/>
            <a:chOff x="-475010" y="1107537"/>
            <a:chExt cx="4050629" cy="1028880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30BEF58-72F3-40EA-A3FB-06D6BA5DA818}"/>
                </a:ext>
              </a:extLst>
            </p:cNvPr>
            <p:cNvSpPr txBox="1"/>
            <p:nvPr/>
          </p:nvSpPr>
          <p:spPr>
            <a:xfrm>
              <a:off x="-475010" y="1107537"/>
              <a:ext cx="4050629" cy="17704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2. BELUM SIAPNYA KADERISASI KARYAWAN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738B3FE-80A5-4B73-98BC-FA35869A1808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7966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Posisi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penting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Level Managerial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yaitu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Manager Purchasing, Manager CMS, dan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Asisten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Manajer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SCM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akan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selesai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masa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kerjanya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dalam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1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tahun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kedepan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sehingga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HC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harus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segera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mempersiapkan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kaderisasi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seefektif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mungkin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agar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bisnis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proses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tidak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terganggu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</a:t>
              </a:r>
            </a:p>
          </p:txBody>
        </p:sp>
      </p:grpSp>
      <p:sp>
        <p:nvSpPr>
          <p:cNvPr id="3" name="Freeform 30">
            <a:extLst>
              <a:ext uri="{FF2B5EF4-FFF2-40B4-BE49-F238E27FC236}">
                <a16:creationId xmlns:a16="http://schemas.microsoft.com/office/drawing/2014/main" id="{71B49039-34F7-DE4D-1BA8-6BF0A6E0ADED}"/>
              </a:ext>
            </a:extLst>
          </p:cNvPr>
          <p:cNvSpPr/>
          <p:nvPr/>
        </p:nvSpPr>
        <p:spPr>
          <a:xfrm rot="-5400000">
            <a:off x="780245" y="-164815"/>
            <a:ext cx="369081" cy="1205163"/>
          </a:xfrm>
          <a:custGeom>
            <a:avLst/>
            <a:gdLst/>
            <a:ahLst/>
            <a:cxnLst/>
            <a:rect l="l" t="t" r="r" b="b"/>
            <a:pathLst>
              <a:path w="668178" h="2181805">
                <a:moveTo>
                  <a:pt x="0" y="0"/>
                </a:moveTo>
                <a:lnTo>
                  <a:pt x="668178" y="0"/>
                </a:lnTo>
                <a:lnTo>
                  <a:pt x="668178" y="2181805"/>
                </a:lnTo>
                <a:lnTo>
                  <a:pt x="0" y="218180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4D9F9E-B848-A708-CA13-A73FB0B79405}"/>
              </a:ext>
            </a:extLst>
          </p:cNvPr>
          <p:cNvSpPr/>
          <p:nvPr/>
        </p:nvSpPr>
        <p:spPr>
          <a:xfrm>
            <a:off x="1704816" y="237728"/>
            <a:ext cx="45719" cy="369082"/>
          </a:xfrm>
          <a:prstGeom prst="rect">
            <a:avLst/>
          </a:prstGeom>
          <a:solidFill>
            <a:srgbClr val="F61D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814530-3764-E8FD-360E-C133A553F5E4}"/>
              </a:ext>
            </a:extLst>
          </p:cNvPr>
          <p:cNvSpPr txBox="1"/>
          <p:nvPr/>
        </p:nvSpPr>
        <p:spPr>
          <a:xfrm>
            <a:off x="3730017" y="1402840"/>
            <a:ext cx="2424501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ISU INTERNAL</a:t>
            </a:r>
          </a:p>
        </p:txBody>
      </p:sp>
      <p:grpSp>
        <p:nvGrpSpPr>
          <p:cNvPr id="6" name="Group 10">
            <a:extLst>
              <a:ext uri="{FF2B5EF4-FFF2-40B4-BE49-F238E27FC236}">
                <a16:creationId xmlns:a16="http://schemas.microsoft.com/office/drawing/2014/main" id="{F5E7E3A8-2C7E-4468-9400-9D74A065FC1A}"/>
              </a:ext>
            </a:extLst>
          </p:cNvPr>
          <p:cNvGrpSpPr/>
          <p:nvPr/>
        </p:nvGrpSpPr>
        <p:grpSpPr>
          <a:xfrm>
            <a:off x="3651776" y="4175619"/>
            <a:ext cx="4888449" cy="2376913"/>
            <a:chOff x="-475010" y="1107537"/>
            <a:chExt cx="4414705" cy="136727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30BEF58-72F3-40EA-A3FB-06D6BA5DA818}"/>
                </a:ext>
              </a:extLst>
            </p:cNvPr>
            <p:cNvSpPr txBox="1"/>
            <p:nvPr/>
          </p:nvSpPr>
          <p:spPr>
            <a:xfrm>
              <a:off x="-475010" y="1107537"/>
              <a:ext cx="4050629" cy="17704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3. INVENTORY SLOW MOVING DAN UNMOVING TINGGI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738B3FE-80A5-4B73-98BC-FA35869A1808}"/>
                </a:ext>
              </a:extLst>
            </p:cNvPr>
            <p:cNvSpPr txBox="1"/>
            <p:nvPr/>
          </p:nvSpPr>
          <p:spPr>
            <a:xfrm>
              <a:off x="-460974" y="1306330"/>
              <a:ext cx="4400669" cy="11684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Nilai Inventory Slow Moving dan Unmoving Per Mei 2024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perlu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menjadi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perhatian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</a:t>
              </a:r>
            </a:p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RM	: 5,4 M Rupiah</a:t>
              </a:r>
            </a:p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SF	: 1,7 M Rupiah</a:t>
              </a:r>
            </a:p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FG	:  7,2 M Rupiah</a:t>
              </a:r>
            </a:p>
            <a:p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Dampak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tingginya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nilai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inventori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: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Terhambatnya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cash flow,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karena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tidak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menjadi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revenue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Kondisi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/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kualitas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barang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menjadi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turun</a:t>
              </a:r>
              <a:endPara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marL="342900" indent="-342900">
                <a:buFont typeface="+mj-lt"/>
                <a:buAutoNum type="arabicPeriod"/>
              </a:pP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Memerlukan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lokasi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khusus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penyimpanan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7942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35F7F3-C1B5-4B60-A00A-4EB618DDF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21855" y="161288"/>
            <a:ext cx="8665329" cy="537460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2. PERUBAHAN ISU INTERNAL YANG RELEVAN DENGAN SISTEM MANAJEMEN </a:t>
            </a:r>
          </a:p>
        </p:txBody>
      </p:sp>
      <p:pic>
        <p:nvPicPr>
          <p:cNvPr id="339" name="그래픽 338">
            <a:extLst>
              <a:ext uri="{FF2B5EF4-FFF2-40B4-BE49-F238E27FC236}">
                <a16:creationId xmlns:a16="http://schemas.microsoft.com/office/drawing/2014/main" id="{C4CEFBFF-3EF8-4B25-B4AC-60B2C6A497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9026" y="775188"/>
            <a:ext cx="2942750" cy="5900105"/>
          </a:xfrm>
          <a:prstGeom prst="rect">
            <a:avLst/>
          </a:prstGeom>
        </p:spPr>
      </p:pic>
      <p:sp>
        <p:nvSpPr>
          <p:cNvPr id="340" name="자유형: 도형 339">
            <a:extLst>
              <a:ext uri="{FF2B5EF4-FFF2-40B4-BE49-F238E27FC236}">
                <a16:creationId xmlns:a16="http://schemas.microsoft.com/office/drawing/2014/main" id="{A2078915-1864-4DBA-A56A-1CFFC9F551AC}"/>
              </a:ext>
            </a:extLst>
          </p:cNvPr>
          <p:cNvSpPr/>
          <p:nvPr/>
        </p:nvSpPr>
        <p:spPr>
          <a:xfrm rot="1483219">
            <a:off x="866983" y="801784"/>
            <a:ext cx="2051513" cy="2108333"/>
          </a:xfrm>
          <a:custGeom>
            <a:avLst/>
            <a:gdLst>
              <a:gd name="connsiteX0" fmla="*/ 1508531 w 2051513"/>
              <a:gd name="connsiteY0" fmla="*/ 1805825 h 2108333"/>
              <a:gd name="connsiteX1" fmla="*/ 1512432 w 2051513"/>
              <a:gd name="connsiteY1" fmla="*/ 1821594 h 2108333"/>
              <a:gd name="connsiteX2" fmla="*/ 1507036 w 2051513"/>
              <a:gd name="connsiteY2" fmla="*/ 1829508 h 2108333"/>
              <a:gd name="connsiteX3" fmla="*/ 1645093 w 2051513"/>
              <a:gd name="connsiteY3" fmla="*/ 2042515 h 2108333"/>
              <a:gd name="connsiteX4" fmla="*/ 1677260 w 2051513"/>
              <a:gd name="connsiteY4" fmla="*/ 1749621 h 2108333"/>
              <a:gd name="connsiteX5" fmla="*/ 1667960 w 2051513"/>
              <a:gd name="connsiteY5" fmla="*/ 1742428 h 2108333"/>
              <a:gd name="connsiteX6" fmla="*/ 1509897 w 2051513"/>
              <a:gd name="connsiteY6" fmla="*/ 1600944 h 2108333"/>
              <a:gd name="connsiteX7" fmla="*/ 1373748 w 2051513"/>
              <a:gd name="connsiteY7" fmla="*/ 1683661 h 2108333"/>
              <a:gd name="connsiteX8" fmla="*/ 1376904 w 2051513"/>
              <a:gd name="connsiteY8" fmla="*/ 1695932 h 2108333"/>
              <a:gd name="connsiteX9" fmla="*/ 1473144 w 2051513"/>
              <a:gd name="connsiteY9" fmla="*/ 1786296 h 2108333"/>
              <a:gd name="connsiteX10" fmla="*/ 1511673 w 2051513"/>
              <a:gd name="connsiteY10" fmla="*/ 1603104 h 2108333"/>
              <a:gd name="connsiteX11" fmla="*/ 1510114 w 2051513"/>
              <a:gd name="connsiteY11" fmla="*/ 1601898 h 2108333"/>
              <a:gd name="connsiteX12" fmla="*/ 1082318 w 2051513"/>
              <a:gd name="connsiteY12" fmla="*/ 1742464 h 2108333"/>
              <a:gd name="connsiteX13" fmla="*/ 1082504 w 2051513"/>
              <a:gd name="connsiteY13" fmla="*/ 1743183 h 2108333"/>
              <a:gd name="connsiteX14" fmla="*/ 1069393 w 2051513"/>
              <a:gd name="connsiteY14" fmla="*/ 1762703 h 2108333"/>
              <a:gd name="connsiteX15" fmla="*/ 1069142 w 2051513"/>
              <a:gd name="connsiteY15" fmla="*/ 1762745 h 2108333"/>
              <a:gd name="connsiteX16" fmla="*/ 1083244 w 2051513"/>
              <a:gd name="connsiteY16" fmla="*/ 1898223 h 2108333"/>
              <a:gd name="connsiteX17" fmla="*/ 1085865 w 2051513"/>
              <a:gd name="connsiteY17" fmla="*/ 1897800 h 2108333"/>
              <a:gd name="connsiteX18" fmla="*/ 1086987 w 2051513"/>
              <a:gd name="connsiteY18" fmla="*/ 1898643 h 2108333"/>
              <a:gd name="connsiteX19" fmla="*/ 1307072 w 2051513"/>
              <a:gd name="connsiteY19" fmla="*/ 1706297 h 2108333"/>
              <a:gd name="connsiteX20" fmla="*/ 1593851 w 2051513"/>
              <a:gd name="connsiteY20" fmla="*/ 1505677 h 2108333"/>
              <a:gd name="connsiteX21" fmla="*/ 1551105 w 2051513"/>
              <a:gd name="connsiteY21" fmla="*/ 1566298 h 2108333"/>
              <a:gd name="connsiteX22" fmla="*/ 1557559 w 2051513"/>
              <a:gd name="connsiteY22" fmla="*/ 1571148 h 2108333"/>
              <a:gd name="connsiteX23" fmla="*/ 1549664 w 2051513"/>
              <a:gd name="connsiteY23" fmla="*/ 1610942 h 2108333"/>
              <a:gd name="connsiteX24" fmla="*/ 1531069 w 2051513"/>
              <a:gd name="connsiteY24" fmla="*/ 1614048 h 2108333"/>
              <a:gd name="connsiteX25" fmla="*/ 1492051 w 2051513"/>
              <a:gd name="connsiteY25" fmla="*/ 1789421 h 2108333"/>
              <a:gd name="connsiteX26" fmla="*/ 1494436 w 2051513"/>
              <a:gd name="connsiteY26" fmla="*/ 1791213 h 2108333"/>
              <a:gd name="connsiteX27" fmla="*/ 1663150 w 2051513"/>
              <a:gd name="connsiteY27" fmla="*/ 1724038 h 2108333"/>
              <a:gd name="connsiteX28" fmla="*/ 1662510 w 2051513"/>
              <a:gd name="connsiteY28" fmla="*/ 1721226 h 2108333"/>
              <a:gd name="connsiteX29" fmla="*/ 1672918 w 2051513"/>
              <a:gd name="connsiteY29" fmla="*/ 1705365 h 2108333"/>
              <a:gd name="connsiteX30" fmla="*/ 1038061 w 2051513"/>
              <a:gd name="connsiteY30" fmla="*/ 1760014 h 2108333"/>
              <a:gd name="connsiteX31" fmla="*/ 792565 w 2051513"/>
              <a:gd name="connsiteY31" fmla="*/ 1962575 h 2108333"/>
              <a:gd name="connsiteX32" fmla="*/ 1054626 w 2051513"/>
              <a:gd name="connsiteY32" fmla="*/ 1914548 h 2108333"/>
              <a:gd name="connsiteX33" fmla="*/ 1063216 w 2051513"/>
              <a:gd name="connsiteY33" fmla="*/ 1901456 h 2108333"/>
              <a:gd name="connsiteX34" fmla="*/ 1065446 w 2051513"/>
              <a:gd name="connsiteY34" fmla="*/ 1901096 h 2108333"/>
              <a:gd name="connsiteX35" fmla="*/ 1051354 w 2051513"/>
              <a:gd name="connsiteY35" fmla="*/ 1765716 h 2108333"/>
              <a:gd name="connsiteX36" fmla="*/ 1046484 w 2051513"/>
              <a:gd name="connsiteY36" fmla="*/ 1766529 h 2108333"/>
              <a:gd name="connsiteX37" fmla="*/ 808152 w 2051513"/>
              <a:gd name="connsiteY37" fmla="*/ 1690879 h 2108333"/>
              <a:gd name="connsiteX38" fmla="*/ 604298 w 2051513"/>
              <a:gd name="connsiteY38" fmla="*/ 1855396 h 2108333"/>
              <a:gd name="connsiteX39" fmla="*/ 606737 w 2051513"/>
              <a:gd name="connsiteY39" fmla="*/ 1866115 h 2108333"/>
              <a:gd name="connsiteX40" fmla="*/ 740322 w 2051513"/>
              <a:gd name="connsiteY40" fmla="*/ 1960967 h 2108333"/>
              <a:gd name="connsiteX41" fmla="*/ 746167 w 2051513"/>
              <a:gd name="connsiteY41" fmla="*/ 1960024 h 2108333"/>
              <a:gd name="connsiteX42" fmla="*/ 1413040 w 2051513"/>
              <a:gd name="connsiteY42" fmla="*/ 1411948 h 2108333"/>
              <a:gd name="connsiteX43" fmla="*/ 1525943 w 2051513"/>
              <a:gd name="connsiteY43" fmla="*/ 1560822 h 2108333"/>
              <a:gd name="connsiteX44" fmla="*/ 1528330 w 2051513"/>
              <a:gd name="connsiteY44" fmla="*/ 1560436 h 2108333"/>
              <a:gd name="connsiteX45" fmla="*/ 1576228 w 2051513"/>
              <a:gd name="connsiteY45" fmla="*/ 1496116 h 2108333"/>
              <a:gd name="connsiteX46" fmla="*/ 1572406 w 2051513"/>
              <a:gd name="connsiteY46" fmla="*/ 1493160 h 2108333"/>
              <a:gd name="connsiteX47" fmla="*/ 1570207 w 2051513"/>
              <a:gd name="connsiteY47" fmla="*/ 1483498 h 2108333"/>
              <a:gd name="connsiteX48" fmla="*/ 832233 w 2051513"/>
              <a:gd name="connsiteY48" fmla="*/ 1678485 h 2108333"/>
              <a:gd name="connsiteX49" fmla="*/ 830844 w 2051513"/>
              <a:gd name="connsiteY49" fmla="*/ 1680514 h 2108333"/>
              <a:gd name="connsiteX50" fmla="*/ 830802 w 2051513"/>
              <a:gd name="connsiteY50" fmla="*/ 1680521 h 2108333"/>
              <a:gd name="connsiteX51" fmla="*/ 767078 w 2051513"/>
              <a:gd name="connsiteY51" fmla="*/ 1956664 h 2108333"/>
              <a:gd name="connsiteX52" fmla="*/ 1027255 w 2051513"/>
              <a:gd name="connsiteY52" fmla="*/ 1742280 h 2108333"/>
              <a:gd name="connsiteX53" fmla="*/ 1025982 w 2051513"/>
              <a:gd name="connsiteY53" fmla="*/ 1736691 h 2108333"/>
              <a:gd name="connsiteX54" fmla="*/ 1383426 w 2051513"/>
              <a:gd name="connsiteY54" fmla="*/ 1413143 h 2108333"/>
              <a:gd name="connsiteX55" fmla="*/ 1364930 w 2051513"/>
              <a:gd name="connsiteY55" fmla="*/ 1664971 h 2108333"/>
              <a:gd name="connsiteX56" fmla="*/ 1505537 w 2051513"/>
              <a:gd name="connsiteY56" fmla="*/ 1581108 h 2108333"/>
              <a:gd name="connsiteX57" fmla="*/ 1510675 w 2051513"/>
              <a:gd name="connsiteY57" fmla="*/ 1573278 h 2108333"/>
              <a:gd name="connsiteX58" fmla="*/ 1388491 w 2051513"/>
              <a:gd name="connsiteY58" fmla="*/ 1412297 h 2108333"/>
              <a:gd name="connsiteX59" fmla="*/ 1361540 w 2051513"/>
              <a:gd name="connsiteY59" fmla="*/ 1416237 h 2108333"/>
              <a:gd name="connsiteX60" fmla="*/ 1078108 w 2051513"/>
              <a:gd name="connsiteY60" fmla="*/ 1721264 h 2108333"/>
              <a:gd name="connsiteX61" fmla="*/ 1324731 w 2051513"/>
              <a:gd name="connsiteY61" fmla="*/ 1681577 h 2108333"/>
              <a:gd name="connsiteX62" fmla="*/ 1332819 w 2051513"/>
              <a:gd name="connsiteY62" fmla="*/ 1669252 h 2108333"/>
              <a:gd name="connsiteX63" fmla="*/ 1343090 w 2051513"/>
              <a:gd name="connsiteY63" fmla="*/ 1667438 h 2108333"/>
              <a:gd name="connsiteX64" fmla="*/ 498283 w 2051513"/>
              <a:gd name="connsiteY64" fmla="*/ 1610188 h 2108333"/>
              <a:gd name="connsiteX65" fmla="*/ 435503 w 2051513"/>
              <a:gd name="connsiteY65" fmla="*/ 1864342 h 2108333"/>
              <a:gd name="connsiteX66" fmla="*/ 445489 w 2051513"/>
              <a:gd name="connsiteY66" fmla="*/ 1871846 h 2108333"/>
              <a:gd name="connsiteX67" fmla="*/ 553735 w 2051513"/>
              <a:gd name="connsiteY67" fmla="*/ 1853468 h 2108333"/>
              <a:gd name="connsiteX68" fmla="*/ 562938 w 2051513"/>
              <a:gd name="connsiteY68" fmla="*/ 1839445 h 2108333"/>
              <a:gd name="connsiteX69" fmla="*/ 540881 w 2051513"/>
              <a:gd name="connsiteY69" fmla="*/ 1759341 h 2108333"/>
              <a:gd name="connsiteX70" fmla="*/ 478690 w 2051513"/>
              <a:gd name="connsiteY70" fmla="*/ 1600021 h 2108333"/>
              <a:gd name="connsiteX71" fmla="*/ 273681 w 2051513"/>
              <a:gd name="connsiteY71" fmla="*/ 1789995 h 2108333"/>
              <a:gd name="connsiteX72" fmla="*/ 405981 w 2051513"/>
              <a:gd name="connsiteY72" fmla="*/ 1867522 h 2108333"/>
              <a:gd name="connsiteX73" fmla="*/ 408042 w 2051513"/>
              <a:gd name="connsiteY73" fmla="*/ 1864382 h 2108333"/>
              <a:gd name="connsiteX74" fmla="*/ 414984 w 2051513"/>
              <a:gd name="connsiteY74" fmla="*/ 1863261 h 2108333"/>
              <a:gd name="connsiteX75" fmla="*/ 512445 w 2051513"/>
              <a:gd name="connsiteY75" fmla="*/ 1583117 h 2108333"/>
              <a:gd name="connsiteX76" fmla="*/ 512157 w 2051513"/>
              <a:gd name="connsiteY76" fmla="*/ 1583527 h 2108333"/>
              <a:gd name="connsiteX77" fmla="*/ 537488 w 2051513"/>
              <a:gd name="connsiteY77" fmla="*/ 1673776 h 2108333"/>
              <a:gd name="connsiteX78" fmla="*/ 584046 w 2051513"/>
              <a:gd name="connsiteY78" fmla="*/ 1835679 h 2108333"/>
              <a:gd name="connsiteX79" fmla="*/ 586025 w 2051513"/>
              <a:gd name="connsiteY79" fmla="*/ 1835349 h 2108333"/>
              <a:gd name="connsiteX80" fmla="*/ 591525 w 2051513"/>
              <a:gd name="connsiteY80" fmla="*/ 1839603 h 2108333"/>
              <a:gd name="connsiteX81" fmla="*/ 799742 w 2051513"/>
              <a:gd name="connsiteY81" fmla="*/ 1671408 h 2108333"/>
              <a:gd name="connsiteX82" fmla="*/ 797217 w 2051513"/>
              <a:gd name="connsiteY82" fmla="*/ 1669450 h 2108333"/>
              <a:gd name="connsiteX83" fmla="*/ 796698 w 2051513"/>
              <a:gd name="connsiteY83" fmla="*/ 1667323 h 2108333"/>
              <a:gd name="connsiteX84" fmla="*/ 787709 w 2051513"/>
              <a:gd name="connsiteY84" fmla="*/ 1321650 h 2108333"/>
              <a:gd name="connsiteX85" fmla="*/ 824400 w 2051513"/>
              <a:gd name="connsiteY85" fmla="*/ 1642849 h 2108333"/>
              <a:gd name="connsiteX86" fmla="*/ 830707 w 2051513"/>
              <a:gd name="connsiteY86" fmla="*/ 1647743 h 2108333"/>
              <a:gd name="connsiteX87" fmla="*/ 831529 w 2051513"/>
              <a:gd name="connsiteY87" fmla="*/ 1651112 h 2108333"/>
              <a:gd name="connsiteX88" fmla="*/ 835793 w 2051513"/>
              <a:gd name="connsiteY88" fmla="*/ 1654518 h 2108333"/>
              <a:gd name="connsiteX89" fmla="*/ 836593 w 2051513"/>
              <a:gd name="connsiteY89" fmla="*/ 1658147 h 2108333"/>
              <a:gd name="connsiteX90" fmla="*/ 845858 w 2051513"/>
              <a:gd name="connsiteY90" fmla="*/ 1660875 h 2108333"/>
              <a:gd name="connsiteX91" fmla="*/ 845139 w 2051513"/>
              <a:gd name="connsiteY91" fmla="*/ 1661434 h 2108333"/>
              <a:gd name="connsiteX92" fmla="*/ 1034535 w 2051513"/>
              <a:gd name="connsiteY92" fmla="*/ 1718745 h 2108333"/>
              <a:gd name="connsiteX93" fmla="*/ 1035991 w 2051513"/>
              <a:gd name="connsiteY93" fmla="*/ 1716527 h 2108333"/>
              <a:gd name="connsiteX94" fmla="*/ 796195 w 2051513"/>
              <a:gd name="connsiteY94" fmla="*/ 1320151 h 2108333"/>
              <a:gd name="connsiteX95" fmla="*/ 807937 w 2051513"/>
              <a:gd name="connsiteY95" fmla="*/ 1306865 h 2108333"/>
              <a:gd name="connsiteX96" fmla="*/ 1052420 w 2051513"/>
              <a:gd name="connsiteY96" fmla="*/ 1711493 h 2108333"/>
              <a:gd name="connsiteX97" fmla="*/ 1060387 w 2051513"/>
              <a:gd name="connsiteY97" fmla="*/ 1710207 h 2108333"/>
              <a:gd name="connsiteX98" fmla="*/ 1060833 w 2051513"/>
              <a:gd name="connsiteY98" fmla="*/ 1710542 h 2108333"/>
              <a:gd name="connsiteX99" fmla="*/ 1353448 w 2051513"/>
              <a:gd name="connsiteY99" fmla="*/ 1395631 h 2108333"/>
              <a:gd name="connsiteX100" fmla="*/ 1352668 w 2051513"/>
              <a:gd name="connsiteY100" fmla="*/ 1392204 h 2108333"/>
              <a:gd name="connsiteX101" fmla="*/ 968617 w 2051513"/>
              <a:gd name="connsiteY101" fmla="*/ 1187426 h 2108333"/>
              <a:gd name="connsiteX102" fmla="*/ 808777 w 2051513"/>
              <a:gd name="connsiteY102" fmla="*/ 1287306 h 2108333"/>
              <a:gd name="connsiteX103" fmla="*/ 809480 w 2051513"/>
              <a:gd name="connsiteY103" fmla="*/ 1290205 h 2108333"/>
              <a:gd name="connsiteX104" fmla="*/ 1325739 w 2051513"/>
              <a:gd name="connsiteY104" fmla="*/ 1371263 h 2108333"/>
              <a:gd name="connsiteX105" fmla="*/ 1002674 w 2051513"/>
              <a:gd name="connsiteY105" fmla="*/ 1189395 h 2108333"/>
              <a:gd name="connsiteX106" fmla="*/ 1001403 w 2051513"/>
              <a:gd name="connsiteY106" fmla="*/ 1191239 h 2108333"/>
              <a:gd name="connsiteX107" fmla="*/ 978493 w 2051513"/>
              <a:gd name="connsiteY107" fmla="*/ 1195065 h 2108333"/>
              <a:gd name="connsiteX108" fmla="*/ 1365678 w 2051513"/>
              <a:gd name="connsiteY108" fmla="*/ 948164 h 2108333"/>
              <a:gd name="connsiteX109" fmla="*/ 1360733 w 2051513"/>
              <a:gd name="connsiteY109" fmla="*/ 955612 h 2108333"/>
              <a:gd name="connsiteX110" fmla="*/ 1357429 w 2051513"/>
              <a:gd name="connsiteY110" fmla="*/ 956164 h 2108333"/>
              <a:gd name="connsiteX111" fmla="*/ 1385445 w 2051513"/>
              <a:gd name="connsiteY111" fmla="*/ 1347667 h 2108333"/>
              <a:gd name="connsiteX112" fmla="*/ 1567565 w 2051513"/>
              <a:gd name="connsiteY112" fmla="*/ 1023942 h 2108333"/>
              <a:gd name="connsiteX113" fmla="*/ 1564607 w 2051513"/>
              <a:gd name="connsiteY113" fmla="*/ 1010948 h 2108333"/>
              <a:gd name="connsiteX114" fmla="*/ 1388178 w 2051513"/>
              <a:gd name="connsiteY114" fmla="*/ 936390 h 2108333"/>
              <a:gd name="connsiteX115" fmla="*/ 1571744 w 2051513"/>
              <a:gd name="connsiteY115" fmla="*/ 994325 h 2108333"/>
              <a:gd name="connsiteX116" fmla="*/ 1576223 w 2051513"/>
              <a:gd name="connsiteY116" fmla="*/ 987500 h 2108333"/>
              <a:gd name="connsiteX117" fmla="*/ 1587178 w 2051513"/>
              <a:gd name="connsiteY117" fmla="*/ 985731 h 2108333"/>
              <a:gd name="connsiteX118" fmla="*/ 1590331 w 2051513"/>
              <a:gd name="connsiteY118" fmla="*/ 981183 h 2108333"/>
              <a:gd name="connsiteX119" fmla="*/ 1592130 w 2051513"/>
              <a:gd name="connsiteY119" fmla="*/ 980882 h 2108333"/>
              <a:gd name="connsiteX120" fmla="*/ 1754415 w 2051513"/>
              <a:gd name="connsiteY120" fmla="*/ 844133 h 2108333"/>
              <a:gd name="connsiteX121" fmla="*/ 1333425 w 2051513"/>
              <a:gd name="connsiteY121" fmla="*/ 956036 h 2108333"/>
              <a:gd name="connsiteX122" fmla="*/ 1011676 w 2051513"/>
              <a:gd name="connsiteY122" fmla="*/ 1160516 h 2108333"/>
              <a:gd name="connsiteX123" fmla="*/ 1014493 w 2051513"/>
              <a:gd name="connsiteY123" fmla="*/ 1171260 h 2108333"/>
              <a:gd name="connsiteX124" fmla="*/ 1360494 w 2051513"/>
              <a:gd name="connsiteY124" fmla="*/ 1366041 h 2108333"/>
              <a:gd name="connsiteX125" fmla="*/ 1362848 w 2051513"/>
              <a:gd name="connsiteY125" fmla="*/ 1362453 h 2108333"/>
              <a:gd name="connsiteX126" fmla="*/ 1366265 w 2051513"/>
              <a:gd name="connsiteY126" fmla="*/ 1361901 h 2108333"/>
              <a:gd name="connsiteX127" fmla="*/ 1338093 w 2051513"/>
              <a:gd name="connsiteY127" fmla="*/ 959393 h 2108333"/>
              <a:gd name="connsiteX128" fmla="*/ 1337823 w 2051513"/>
              <a:gd name="connsiteY128" fmla="*/ 959438 h 2108333"/>
              <a:gd name="connsiteX129" fmla="*/ 187054 w 2051513"/>
              <a:gd name="connsiteY129" fmla="*/ 1476458 h 2108333"/>
              <a:gd name="connsiteX130" fmla="*/ 136686 w 2051513"/>
              <a:gd name="connsiteY130" fmla="*/ 1609304 h 2108333"/>
              <a:gd name="connsiteX131" fmla="*/ 139338 w 2051513"/>
              <a:gd name="connsiteY131" fmla="*/ 1620916 h 2108333"/>
              <a:gd name="connsiteX132" fmla="*/ 237381 w 2051513"/>
              <a:gd name="connsiteY132" fmla="*/ 1750345 h 2108333"/>
              <a:gd name="connsiteX133" fmla="*/ 204850 w 2051513"/>
              <a:gd name="connsiteY133" fmla="*/ 1457073 h 2108333"/>
              <a:gd name="connsiteX134" fmla="*/ 203517 w 2051513"/>
              <a:gd name="connsiteY134" fmla="*/ 1459104 h 2108333"/>
              <a:gd name="connsiteX135" fmla="*/ 261628 w 2051513"/>
              <a:gd name="connsiteY135" fmla="*/ 1773007 h 2108333"/>
              <a:gd name="connsiteX136" fmla="*/ 478509 w 2051513"/>
              <a:gd name="connsiteY136" fmla="*/ 1572119 h 2108333"/>
              <a:gd name="connsiteX137" fmla="*/ 478422 w 2051513"/>
              <a:gd name="connsiteY137" fmla="*/ 1571684 h 2108333"/>
              <a:gd name="connsiteX138" fmla="*/ 478518 w 2051513"/>
              <a:gd name="connsiteY138" fmla="*/ 1571542 h 2108333"/>
              <a:gd name="connsiteX139" fmla="*/ 456824 w 2051513"/>
              <a:gd name="connsiteY139" fmla="*/ 1335625 h 2108333"/>
              <a:gd name="connsiteX140" fmla="*/ 455833 w 2051513"/>
              <a:gd name="connsiteY140" fmla="*/ 1337094 h 2108333"/>
              <a:gd name="connsiteX141" fmla="*/ 505962 w 2051513"/>
              <a:gd name="connsiteY141" fmla="*/ 1560779 h 2108333"/>
              <a:gd name="connsiteX142" fmla="*/ 783527 w 2051513"/>
              <a:gd name="connsiteY142" fmla="*/ 1642519 h 2108333"/>
              <a:gd name="connsiteX143" fmla="*/ 467102 w 2051513"/>
              <a:gd name="connsiteY143" fmla="*/ 1318088 h 2108333"/>
              <a:gd name="connsiteX144" fmla="*/ 467499 w 2051513"/>
              <a:gd name="connsiteY144" fmla="*/ 1319792 h 2108333"/>
              <a:gd name="connsiteX145" fmla="*/ 466488 w 2051513"/>
              <a:gd name="connsiteY145" fmla="*/ 1321292 h 2108333"/>
              <a:gd name="connsiteX146" fmla="*/ 802041 w 2051513"/>
              <a:gd name="connsiteY146" fmla="*/ 1637437 h 2108333"/>
              <a:gd name="connsiteX147" fmla="*/ 765226 w 2051513"/>
              <a:gd name="connsiteY147" fmla="*/ 1315151 h 2108333"/>
              <a:gd name="connsiteX148" fmla="*/ 759526 w 2051513"/>
              <a:gd name="connsiteY148" fmla="*/ 1310598 h 2108333"/>
              <a:gd name="connsiteX149" fmla="*/ 757593 w 2051513"/>
              <a:gd name="connsiteY149" fmla="*/ 1302106 h 2108333"/>
              <a:gd name="connsiteX150" fmla="*/ 419905 w 2051513"/>
              <a:gd name="connsiteY150" fmla="*/ 1333311 h 2108333"/>
              <a:gd name="connsiteX151" fmla="*/ 214326 w 2051513"/>
              <a:gd name="connsiteY151" fmla="*/ 1438252 h 2108333"/>
              <a:gd name="connsiteX152" fmla="*/ 483712 w 2051513"/>
              <a:gd name="connsiteY152" fmla="*/ 1552211 h 2108333"/>
              <a:gd name="connsiteX153" fmla="*/ 436547 w 2051513"/>
              <a:gd name="connsiteY153" fmla="*/ 1341750 h 2108333"/>
              <a:gd name="connsiteX154" fmla="*/ 431833 w 2051513"/>
              <a:gd name="connsiteY154" fmla="*/ 1342537 h 2108333"/>
              <a:gd name="connsiteX155" fmla="*/ 429128 w 2051513"/>
              <a:gd name="connsiteY155" fmla="*/ 1340445 h 2108333"/>
              <a:gd name="connsiteX156" fmla="*/ 429121 w 2051513"/>
              <a:gd name="connsiteY156" fmla="*/ 1340455 h 2108333"/>
              <a:gd name="connsiteX157" fmla="*/ 429121 w 2051513"/>
              <a:gd name="connsiteY157" fmla="*/ 1340440 h 2108333"/>
              <a:gd name="connsiteX158" fmla="*/ 55304 w 2051513"/>
              <a:gd name="connsiteY158" fmla="*/ 1461329 h 2108333"/>
              <a:gd name="connsiteX159" fmla="*/ 54141 w 2051513"/>
              <a:gd name="connsiteY159" fmla="*/ 1463101 h 2108333"/>
              <a:gd name="connsiteX160" fmla="*/ 121624 w 2051513"/>
              <a:gd name="connsiteY160" fmla="*/ 1591471 h 2108333"/>
              <a:gd name="connsiteX161" fmla="*/ 169603 w 2051513"/>
              <a:gd name="connsiteY161" fmla="*/ 1464367 h 2108333"/>
              <a:gd name="connsiteX162" fmla="*/ 159637 w 2051513"/>
              <a:gd name="connsiteY162" fmla="*/ 1456659 h 2108333"/>
              <a:gd name="connsiteX163" fmla="*/ 158638 w 2051513"/>
              <a:gd name="connsiteY163" fmla="*/ 1452268 h 2108333"/>
              <a:gd name="connsiteX164" fmla="*/ 1452599 w 2051513"/>
              <a:gd name="connsiteY164" fmla="*/ 672985 h 2108333"/>
              <a:gd name="connsiteX165" fmla="*/ 1364748 w 2051513"/>
              <a:gd name="connsiteY165" fmla="*/ 912901 h 2108333"/>
              <a:gd name="connsiteX166" fmla="*/ 1368628 w 2051513"/>
              <a:gd name="connsiteY166" fmla="*/ 915817 h 2108333"/>
              <a:gd name="connsiteX167" fmla="*/ 1369810 w 2051513"/>
              <a:gd name="connsiteY167" fmla="*/ 920698 h 2108333"/>
              <a:gd name="connsiteX168" fmla="*/ 1766457 w 2051513"/>
              <a:gd name="connsiteY168" fmla="*/ 820674 h 2108333"/>
              <a:gd name="connsiteX169" fmla="*/ 1463357 w 2051513"/>
              <a:gd name="connsiteY169" fmla="*/ 671189 h 2108333"/>
              <a:gd name="connsiteX170" fmla="*/ 1810237 w 2051513"/>
              <a:gd name="connsiteY170" fmla="*/ 473415 h 2108333"/>
              <a:gd name="connsiteX171" fmla="*/ 1810237 w 2051513"/>
              <a:gd name="connsiteY171" fmla="*/ 800426 h 2108333"/>
              <a:gd name="connsiteX172" fmla="*/ 1810650 w 2051513"/>
              <a:gd name="connsiteY172" fmla="*/ 800737 h 2108333"/>
              <a:gd name="connsiteX173" fmla="*/ 1934908 w 2051513"/>
              <a:gd name="connsiteY173" fmla="*/ 720200 h 2108333"/>
              <a:gd name="connsiteX174" fmla="*/ 1933164 w 2051513"/>
              <a:gd name="connsiteY174" fmla="*/ 712536 h 2108333"/>
              <a:gd name="connsiteX175" fmla="*/ 1942216 w 2051513"/>
              <a:gd name="connsiteY175" fmla="*/ 698742 h 2108333"/>
              <a:gd name="connsiteX176" fmla="*/ 1822838 w 2051513"/>
              <a:gd name="connsiteY176" fmla="*/ 461113 h 2108333"/>
              <a:gd name="connsiteX177" fmla="*/ 1957288 w 2051513"/>
              <a:gd name="connsiteY177" fmla="*/ 691429 h 2108333"/>
              <a:gd name="connsiteX178" fmla="*/ 1959058 w 2051513"/>
              <a:gd name="connsiteY178" fmla="*/ 691134 h 2108333"/>
              <a:gd name="connsiteX179" fmla="*/ 2005440 w 2051513"/>
              <a:gd name="connsiteY179" fmla="*/ 535592 h 2108333"/>
              <a:gd name="connsiteX180" fmla="*/ 1998597 w 2051513"/>
              <a:gd name="connsiteY180" fmla="*/ 530299 h 2108333"/>
              <a:gd name="connsiteX181" fmla="*/ 1998147 w 2051513"/>
              <a:gd name="connsiteY181" fmla="*/ 528321 h 2108333"/>
              <a:gd name="connsiteX182" fmla="*/ 769218 w 2051513"/>
              <a:gd name="connsiteY182" fmla="*/ 935735 h 2108333"/>
              <a:gd name="connsiteX183" fmla="*/ 797395 w 2051513"/>
              <a:gd name="connsiteY183" fmla="*/ 1271191 h 2108333"/>
              <a:gd name="connsiteX184" fmla="*/ 959137 w 2051513"/>
              <a:gd name="connsiteY184" fmla="*/ 1170259 h 2108333"/>
              <a:gd name="connsiteX185" fmla="*/ 957620 w 2051513"/>
              <a:gd name="connsiteY185" fmla="*/ 1163596 h 2108333"/>
              <a:gd name="connsiteX186" fmla="*/ 47202 w 2051513"/>
              <a:gd name="connsiteY186" fmla="*/ 1262789 h 2108333"/>
              <a:gd name="connsiteX187" fmla="*/ 46978 w 2051513"/>
              <a:gd name="connsiteY187" fmla="*/ 1433774 h 2108333"/>
              <a:gd name="connsiteX188" fmla="*/ 52410 w 2051513"/>
              <a:gd name="connsiteY188" fmla="*/ 1437976 h 2108333"/>
              <a:gd name="connsiteX189" fmla="*/ 53242 w 2051513"/>
              <a:gd name="connsiteY189" fmla="*/ 1441630 h 2108333"/>
              <a:gd name="connsiteX190" fmla="*/ 157419 w 2051513"/>
              <a:gd name="connsiteY190" fmla="*/ 1432276 h 2108333"/>
              <a:gd name="connsiteX191" fmla="*/ 164571 w 2051513"/>
              <a:gd name="connsiteY191" fmla="*/ 1421375 h 2108333"/>
              <a:gd name="connsiteX192" fmla="*/ 1778483 w 2051513"/>
              <a:gd name="connsiteY192" fmla="*/ 462710 h 2108333"/>
              <a:gd name="connsiteX193" fmla="*/ 1481861 w 2051513"/>
              <a:gd name="connsiteY193" fmla="*/ 650998 h 2108333"/>
              <a:gd name="connsiteX194" fmla="*/ 1481877 w 2051513"/>
              <a:gd name="connsiteY194" fmla="*/ 651056 h 2108333"/>
              <a:gd name="connsiteX195" fmla="*/ 1478008 w 2051513"/>
              <a:gd name="connsiteY195" fmla="*/ 656666 h 2108333"/>
              <a:gd name="connsiteX196" fmla="*/ 1780778 w 2051513"/>
              <a:gd name="connsiteY196" fmla="*/ 805937 h 2108333"/>
              <a:gd name="connsiteX197" fmla="*/ 1783842 w 2051513"/>
              <a:gd name="connsiteY197" fmla="*/ 801267 h 2108333"/>
              <a:gd name="connsiteX198" fmla="*/ 1792237 w 2051513"/>
              <a:gd name="connsiteY198" fmla="*/ 799912 h 2108333"/>
              <a:gd name="connsiteX199" fmla="*/ 1792237 w 2051513"/>
              <a:gd name="connsiteY199" fmla="*/ 471750 h 2108333"/>
              <a:gd name="connsiteX200" fmla="*/ 1790537 w 2051513"/>
              <a:gd name="connsiteY200" fmla="*/ 472034 h 2108333"/>
              <a:gd name="connsiteX201" fmla="*/ 744703 w 2051513"/>
              <a:gd name="connsiteY201" fmla="*/ 936737 h 2108333"/>
              <a:gd name="connsiteX202" fmla="*/ 461978 w 2051513"/>
              <a:gd name="connsiteY202" fmla="*/ 1298421 h 2108333"/>
              <a:gd name="connsiteX203" fmla="*/ 462638 w 2051513"/>
              <a:gd name="connsiteY203" fmla="*/ 1298917 h 2108333"/>
              <a:gd name="connsiteX204" fmla="*/ 463398 w 2051513"/>
              <a:gd name="connsiteY204" fmla="*/ 1302178 h 2108333"/>
              <a:gd name="connsiteX205" fmla="*/ 757640 w 2051513"/>
              <a:gd name="connsiteY205" fmla="*/ 1285708 h 2108333"/>
              <a:gd name="connsiteX206" fmla="*/ 767420 w 2051513"/>
              <a:gd name="connsiteY206" fmla="*/ 1270803 h 2108333"/>
              <a:gd name="connsiteX207" fmla="*/ 775559 w 2051513"/>
              <a:gd name="connsiteY207" fmla="*/ 1269444 h 2108333"/>
              <a:gd name="connsiteX208" fmla="*/ 748977 w 2051513"/>
              <a:gd name="connsiteY208" fmla="*/ 936023 h 2108333"/>
              <a:gd name="connsiteX209" fmla="*/ 1054742 w 2051513"/>
              <a:gd name="connsiteY209" fmla="*/ 787180 h 2108333"/>
              <a:gd name="connsiteX210" fmla="*/ 991754 w 2051513"/>
              <a:gd name="connsiteY210" fmla="*/ 1138512 h 2108333"/>
              <a:gd name="connsiteX211" fmla="*/ 992864 w 2051513"/>
              <a:gd name="connsiteY211" fmla="*/ 1138316 h 2108333"/>
              <a:gd name="connsiteX212" fmla="*/ 1000219 w 2051513"/>
              <a:gd name="connsiteY212" fmla="*/ 1144192 h 2108333"/>
              <a:gd name="connsiteX213" fmla="*/ 1319984 w 2051513"/>
              <a:gd name="connsiteY213" fmla="*/ 941297 h 2108333"/>
              <a:gd name="connsiteX214" fmla="*/ 1317602 w 2051513"/>
              <a:gd name="connsiteY214" fmla="*/ 930832 h 2108333"/>
              <a:gd name="connsiteX215" fmla="*/ 1062107 w 2051513"/>
              <a:gd name="connsiteY215" fmla="*/ 785065 h 2108333"/>
              <a:gd name="connsiteX216" fmla="*/ 266953 w 2051513"/>
              <a:gd name="connsiteY216" fmla="*/ 1145181 h 2108333"/>
              <a:gd name="connsiteX217" fmla="*/ 264399 w 2051513"/>
              <a:gd name="connsiteY217" fmla="*/ 1148984 h 2108333"/>
              <a:gd name="connsiteX218" fmla="*/ 258315 w 2051513"/>
              <a:gd name="connsiteY218" fmla="*/ 1150000 h 2108333"/>
              <a:gd name="connsiteX219" fmla="*/ 219771 w 2051513"/>
              <a:gd name="connsiteY219" fmla="*/ 1342030 h 2108333"/>
              <a:gd name="connsiteX220" fmla="*/ 204388 w 2051513"/>
              <a:gd name="connsiteY220" fmla="*/ 1420782 h 2108333"/>
              <a:gd name="connsiteX221" fmla="*/ 411738 w 2051513"/>
              <a:gd name="connsiteY221" fmla="*/ 1314484 h 2108333"/>
              <a:gd name="connsiteX222" fmla="*/ 410502 w 2051513"/>
              <a:gd name="connsiteY222" fmla="*/ 1309052 h 2108333"/>
              <a:gd name="connsiteX223" fmla="*/ 415905 w 2051513"/>
              <a:gd name="connsiteY223" fmla="*/ 1300818 h 2108333"/>
              <a:gd name="connsiteX224" fmla="*/ 776972 w 2051513"/>
              <a:gd name="connsiteY224" fmla="*/ 900305 h 2108333"/>
              <a:gd name="connsiteX225" fmla="*/ 780167 w 2051513"/>
              <a:gd name="connsiteY225" fmla="*/ 914026 h 2108333"/>
              <a:gd name="connsiteX226" fmla="*/ 778320 w 2051513"/>
              <a:gd name="connsiteY226" fmla="*/ 916764 h 2108333"/>
              <a:gd name="connsiteX227" fmla="*/ 968049 w 2051513"/>
              <a:gd name="connsiteY227" fmla="*/ 1144988 h 2108333"/>
              <a:gd name="connsiteX228" fmla="*/ 969748 w 2051513"/>
              <a:gd name="connsiteY228" fmla="*/ 1142399 h 2108333"/>
              <a:gd name="connsiteX229" fmla="*/ 973262 w 2051513"/>
              <a:gd name="connsiteY229" fmla="*/ 1141779 h 2108333"/>
              <a:gd name="connsiteX230" fmla="*/ 1037772 w 2051513"/>
              <a:gd name="connsiteY230" fmla="*/ 785143 h 2108333"/>
              <a:gd name="connsiteX231" fmla="*/ 1033796 w 2051513"/>
              <a:gd name="connsiteY231" fmla="*/ 782068 h 2108333"/>
              <a:gd name="connsiteX232" fmla="*/ 1075487 w 2051513"/>
              <a:gd name="connsiteY232" fmla="*/ 756881 h 2108333"/>
              <a:gd name="connsiteX233" fmla="*/ 1077578 w 2051513"/>
              <a:gd name="connsiteY233" fmla="*/ 764857 h 2108333"/>
              <a:gd name="connsiteX234" fmla="*/ 1074562 w 2051513"/>
              <a:gd name="connsiteY234" fmla="*/ 769231 h 2108333"/>
              <a:gd name="connsiteX235" fmla="*/ 1326326 w 2051513"/>
              <a:gd name="connsiteY235" fmla="*/ 910965 h 2108333"/>
              <a:gd name="connsiteX236" fmla="*/ 1329078 w 2051513"/>
              <a:gd name="connsiteY236" fmla="*/ 906772 h 2108333"/>
              <a:gd name="connsiteX237" fmla="*/ 1346899 w 2051513"/>
              <a:gd name="connsiteY237" fmla="*/ 903895 h 2108333"/>
              <a:gd name="connsiteX238" fmla="*/ 1428494 w 2051513"/>
              <a:gd name="connsiteY238" fmla="*/ 678420 h 2108333"/>
              <a:gd name="connsiteX239" fmla="*/ 1432576 w 2051513"/>
              <a:gd name="connsiteY239" fmla="*/ 665346 h 2108333"/>
              <a:gd name="connsiteX240" fmla="*/ 227952 w 2051513"/>
              <a:gd name="connsiteY240" fmla="*/ 1142339 h 2108333"/>
              <a:gd name="connsiteX241" fmla="*/ 62770 w 2051513"/>
              <a:gd name="connsiteY241" fmla="*/ 1228591 h 2108333"/>
              <a:gd name="connsiteX242" fmla="*/ 64534 w 2051513"/>
              <a:gd name="connsiteY242" fmla="*/ 1236167 h 2108333"/>
              <a:gd name="connsiteX243" fmla="*/ 58827 w 2051513"/>
              <a:gd name="connsiteY243" fmla="*/ 1244631 h 2108333"/>
              <a:gd name="connsiteX244" fmla="*/ 184537 w 2051513"/>
              <a:gd name="connsiteY244" fmla="*/ 1414119 h 2108333"/>
              <a:gd name="connsiteX245" fmla="*/ 184957 w 2051513"/>
              <a:gd name="connsiteY245" fmla="*/ 1414051 h 2108333"/>
              <a:gd name="connsiteX246" fmla="*/ 209921 w 2051513"/>
              <a:gd name="connsiteY246" fmla="*/ 1288214 h 2108333"/>
              <a:gd name="connsiteX247" fmla="*/ 237014 w 2051513"/>
              <a:gd name="connsiteY247" fmla="*/ 1149348 h 2108333"/>
              <a:gd name="connsiteX248" fmla="*/ 1983136 w 2051513"/>
              <a:gd name="connsiteY248" fmla="*/ 255904 h 2108333"/>
              <a:gd name="connsiteX249" fmla="*/ 1816869 w 2051513"/>
              <a:gd name="connsiteY249" fmla="*/ 424840 h 2108333"/>
              <a:gd name="connsiteX250" fmla="*/ 1821342 w 2051513"/>
              <a:gd name="connsiteY250" fmla="*/ 428414 h 2108333"/>
              <a:gd name="connsiteX251" fmla="*/ 1825753 w 2051513"/>
              <a:gd name="connsiteY251" fmla="*/ 445237 h 2108333"/>
              <a:gd name="connsiteX252" fmla="*/ 1994021 w 2051513"/>
              <a:gd name="connsiteY252" fmla="*/ 509508 h 2108333"/>
              <a:gd name="connsiteX253" fmla="*/ 2006492 w 2051513"/>
              <a:gd name="connsiteY253" fmla="*/ 490503 h 2108333"/>
              <a:gd name="connsiteX254" fmla="*/ 2008537 w 2051513"/>
              <a:gd name="connsiteY254" fmla="*/ 490173 h 2108333"/>
              <a:gd name="connsiteX255" fmla="*/ 1984324 w 2051513"/>
              <a:gd name="connsiteY255" fmla="*/ 256822 h 2108333"/>
              <a:gd name="connsiteX256" fmla="*/ 449164 w 2051513"/>
              <a:gd name="connsiteY256" fmla="*/ 899130 h 2108333"/>
              <a:gd name="connsiteX257" fmla="*/ 273290 w 2051513"/>
              <a:gd name="connsiteY257" fmla="*/ 1113059 h 2108333"/>
              <a:gd name="connsiteX258" fmla="*/ 277367 w 2051513"/>
              <a:gd name="connsiteY258" fmla="*/ 1128915 h 2108333"/>
              <a:gd name="connsiteX259" fmla="*/ 431535 w 2051513"/>
              <a:gd name="connsiteY259" fmla="*/ 1287296 h 2108333"/>
              <a:gd name="connsiteX260" fmla="*/ 489015 w 2051513"/>
              <a:gd name="connsiteY260" fmla="*/ 879979 h 2108333"/>
              <a:gd name="connsiteX261" fmla="*/ 478364 w 2051513"/>
              <a:gd name="connsiteY261" fmla="*/ 895774 h 2108333"/>
              <a:gd name="connsiteX262" fmla="*/ 469844 w 2051513"/>
              <a:gd name="connsiteY262" fmla="*/ 897197 h 2108333"/>
              <a:gd name="connsiteX263" fmla="*/ 451332 w 2051513"/>
              <a:gd name="connsiteY263" fmla="*/ 1281473 h 2108333"/>
              <a:gd name="connsiteX264" fmla="*/ 728906 w 2051513"/>
              <a:gd name="connsiteY264" fmla="*/ 924708 h 2108333"/>
              <a:gd name="connsiteX265" fmla="*/ 727861 w 2051513"/>
              <a:gd name="connsiteY265" fmla="*/ 923900 h 2108333"/>
              <a:gd name="connsiteX266" fmla="*/ 724803 w 2051513"/>
              <a:gd name="connsiteY266" fmla="*/ 910462 h 2108333"/>
              <a:gd name="connsiteX267" fmla="*/ 60528 w 2051513"/>
              <a:gd name="connsiteY267" fmla="*/ 1050375 h 2108333"/>
              <a:gd name="connsiteX268" fmla="*/ 57128 w 2051513"/>
              <a:gd name="connsiteY268" fmla="*/ 1055438 h 2108333"/>
              <a:gd name="connsiteX269" fmla="*/ 51328 w 2051513"/>
              <a:gd name="connsiteY269" fmla="*/ 1056406 h 2108333"/>
              <a:gd name="connsiteX270" fmla="*/ 47838 w 2051513"/>
              <a:gd name="connsiteY270" fmla="*/ 1205837 h 2108333"/>
              <a:gd name="connsiteX271" fmla="*/ 53065 w 2051513"/>
              <a:gd name="connsiteY271" fmla="*/ 1210012 h 2108333"/>
              <a:gd name="connsiteX272" fmla="*/ 221085 w 2051513"/>
              <a:gd name="connsiteY272" fmla="*/ 1123395 h 2108333"/>
              <a:gd name="connsiteX273" fmla="*/ 220886 w 2051513"/>
              <a:gd name="connsiteY273" fmla="*/ 1122523 h 2108333"/>
              <a:gd name="connsiteX274" fmla="*/ 77903 w 2051513"/>
              <a:gd name="connsiteY274" fmla="*/ 1034507 h 2108333"/>
              <a:gd name="connsiteX275" fmla="*/ 230703 w 2051513"/>
              <a:gd name="connsiteY275" fmla="*/ 1103254 h 2108333"/>
              <a:gd name="connsiteX276" fmla="*/ 232744 w 2051513"/>
              <a:gd name="connsiteY276" fmla="*/ 1100144 h 2108333"/>
              <a:gd name="connsiteX277" fmla="*/ 247064 w 2051513"/>
              <a:gd name="connsiteY277" fmla="*/ 1097832 h 2108333"/>
              <a:gd name="connsiteX278" fmla="*/ 247072 w 2051513"/>
              <a:gd name="connsiteY278" fmla="*/ 1097792 h 2108333"/>
              <a:gd name="connsiteX279" fmla="*/ 247105 w 2051513"/>
              <a:gd name="connsiteY279" fmla="*/ 1097826 h 2108333"/>
              <a:gd name="connsiteX280" fmla="*/ 255392 w 2051513"/>
              <a:gd name="connsiteY280" fmla="*/ 1096488 h 2108333"/>
              <a:gd name="connsiteX281" fmla="*/ 259367 w 2051513"/>
              <a:gd name="connsiteY281" fmla="*/ 1099474 h 2108333"/>
              <a:gd name="connsiteX282" fmla="*/ 430436 w 2051513"/>
              <a:gd name="connsiteY282" fmla="*/ 891750 h 2108333"/>
              <a:gd name="connsiteX283" fmla="*/ 1832245 w 2051513"/>
              <a:gd name="connsiteY283" fmla="*/ 139237 h 2108333"/>
              <a:gd name="connsiteX284" fmla="*/ 1803857 w 2051513"/>
              <a:gd name="connsiteY284" fmla="*/ 412400 h 2108333"/>
              <a:gd name="connsiteX285" fmla="*/ 1971889 w 2051513"/>
              <a:gd name="connsiteY285" fmla="*/ 241670 h 2108333"/>
              <a:gd name="connsiteX286" fmla="*/ 1969243 w 2051513"/>
              <a:gd name="connsiteY286" fmla="*/ 230045 h 2108333"/>
              <a:gd name="connsiteX287" fmla="*/ 1839677 w 2051513"/>
              <a:gd name="connsiteY287" fmla="*/ 137729 h 2108333"/>
              <a:gd name="connsiteX288" fmla="*/ 1839472 w 2051513"/>
              <a:gd name="connsiteY288" fmla="*/ 138030 h 2108333"/>
              <a:gd name="connsiteX289" fmla="*/ 148564 w 2051513"/>
              <a:gd name="connsiteY289" fmla="*/ 871396 h 2108333"/>
              <a:gd name="connsiteX290" fmla="*/ 141707 w 2051513"/>
              <a:gd name="connsiteY290" fmla="*/ 881722 h 2108333"/>
              <a:gd name="connsiteX291" fmla="*/ 123632 w 2051513"/>
              <a:gd name="connsiteY291" fmla="*/ 884740 h 2108333"/>
              <a:gd name="connsiteX292" fmla="*/ 61271 w 2051513"/>
              <a:gd name="connsiteY292" fmla="*/ 1012823 h 2108333"/>
              <a:gd name="connsiteX293" fmla="*/ 65023 w 2051513"/>
              <a:gd name="connsiteY293" fmla="*/ 1015643 h 2108333"/>
              <a:gd name="connsiteX294" fmla="*/ 65204 w 2051513"/>
              <a:gd name="connsiteY294" fmla="*/ 1016346 h 2108333"/>
              <a:gd name="connsiteX295" fmla="*/ 401281 w 2051513"/>
              <a:gd name="connsiteY295" fmla="*/ 880253 h 2108333"/>
              <a:gd name="connsiteX296" fmla="*/ 1013749 w 2051513"/>
              <a:gd name="connsiteY296" fmla="*/ 471000 h 2108333"/>
              <a:gd name="connsiteX297" fmla="*/ 1011340 w 2051513"/>
              <a:gd name="connsiteY297" fmla="*/ 474629 h 2108333"/>
              <a:gd name="connsiteX298" fmla="*/ 1009066 w 2051513"/>
              <a:gd name="connsiteY298" fmla="*/ 475009 h 2108333"/>
              <a:gd name="connsiteX299" fmla="*/ 1055372 w 2051513"/>
              <a:gd name="connsiteY299" fmla="*/ 731260 h 2108333"/>
              <a:gd name="connsiteX300" fmla="*/ 1055759 w 2051513"/>
              <a:gd name="connsiteY300" fmla="*/ 731192 h 2108333"/>
              <a:gd name="connsiteX301" fmla="*/ 1067287 w 2051513"/>
              <a:gd name="connsiteY301" fmla="*/ 740401 h 2108333"/>
              <a:gd name="connsiteX302" fmla="*/ 1426123 w 2051513"/>
              <a:gd name="connsiteY302" fmla="*/ 648418 h 2108333"/>
              <a:gd name="connsiteX303" fmla="*/ 1425943 w 2051513"/>
              <a:gd name="connsiteY303" fmla="*/ 647629 h 2108333"/>
              <a:gd name="connsiteX304" fmla="*/ 1313376 w 2051513"/>
              <a:gd name="connsiteY304" fmla="*/ 278712 h 2108333"/>
              <a:gd name="connsiteX305" fmla="*/ 1022223 w 2051513"/>
              <a:gd name="connsiteY305" fmla="*/ 447169 h 2108333"/>
              <a:gd name="connsiteX306" fmla="*/ 1023778 w 2051513"/>
              <a:gd name="connsiteY306" fmla="*/ 453588 h 2108333"/>
              <a:gd name="connsiteX307" fmla="*/ 1432251 w 2051513"/>
              <a:gd name="connsiteY307" fmla="*/ 628623 h 2108333"/>
              <a:gd name="connsiteX308" fmla="*/ 1434395 w 2051513"/>
              <a:gd name="connsiteY308" fmla="*/ 625356 h 2108333"/>
              <a:gd name="connsiteX309" fmla="*/ 1333888 w 2051513"/>
              <a:gd name="connsiteY309" fmla="*/ 289073 h 2108333"/>
              <a:gd name="connsiteX310" fmla="*/ 1328035 w 2051513"/>
              <a:gd name="connsiteY310" fmla="*/ 290051 h 2108333"/>
              <a:gd name="connsiteX311" fmla="*/ 1620929 w 2051513"/>
              <a:gd name="connsiteY311" fmla="*/ 128123 h 2108333"/>
              <a:gd name="connsiteX312" fmla="*/ 1467003 w 2051513"/>
              <a:gd name="connsiteY312" fmla="*/ 622939 h 2108333"/>
              <a:gd name="connsiteX313" fmla="*/ 1476224 w 2051513"/>
              <a:gd name="connsiteY313" fmla="*/ 630305 h 2108333"/>
              <a:gd name="connsiteX314" fmla="*/ 1770306 w 2051513"/>
              <a:gd name="connsiteY314" fmla="*/ 443382 h 2108333"/>
              <a:gd name="connsiteX315" fmla="*/ 1769206 w 2051513"/>
              <a:gd name="connsiteY315" fmla="*/ 438549 h 2108333"/>
              <a:gd name="connsiteX316" fmla="*/ 1774443 w 2051513"/>
              <a:gd name="connsiteY316" fmla="*/ 430568 h 2108333"/>
              <a:gd name="connsiteX317" fmla="*/ 1645707 w 2051513"/>
              <a:gd name="connsiteY317" fmla="*/ 103968 h 2108333"/>
              <a:gd name="connsiteX318" fmla="*/ 1639033 w 2051513"/>
              <a:gd name="connsiteY318" fmla="*/ 114138 h 2108333"/>
              <a:gd name="connsiteX319" fmla="*/ 1785915 w 2051513"/>
              <a:gd name="connsiteY319" fmla="*/ 410911 h 2108333"/>
              <a:gd name="connsiteX320" fmla="*/ 1814076 w 2051513"/>
              <a:gd name="connsiteY320" fmla="*/ 139933 h 2108333"/>
              <a:gd name="connsiteX321" fmla="*/ 1799922 w 2051513"/>
              <a:gd name="connsiteY321" fmla="*/ 128986 h 2108333"/>
              <a:gd name="connsiteX322" fmla="*/ 1797996 w 2051513"/>
              <a:gd name="connsiteY322" fmla="*/ 120522 h 2108333"/>
              <a:gd name="connsiteX323" fmla="*/ 1602651 w 2051513"/>
              <a:gd name="connsiteY323" fmla="*/ 115940 h 2108333"/>
              <a:gd name="connsiteX324" fmla="*/ 1360875 w 2051513"/>
              <a:gd name="connsiteY324" fmla="*/ 255376 h 2108333"/>
              <a:gd name="connsiteX325" fmla="*/ 1363531 w 2051513"/>
              <a:gd name="connsiteY325" fmla="*/ 267044 h 2108333"/>
              <a:gd name="connsiteX326" fmla="*/ 1353128 w 2051513"/>
              <a:gd name="connsiteY326" fmla="*/ 282896 h 2108333"/>
              <a:gd name="connsiteX327" fmla="*/ 1450287 w 2051513"/>
              <a:gd name="connsiteY327" fmla="*/ 608623 h 2108333"/>
              <a:gd name="connsiteX328" fmla="*/ 1603835 w 2051513"/>
              <a:gd name="connsiteY328" fmla="*/ 116856 h 2108333"/>
              <a:gd name="connsiteX329" fmla="*/ 358448 w 2051513"/>
              <a:gd name="connsiteY329" fmla="*/ 655353 h 2108333"/>
              <a:gd name="connsiteX330" fmla="*/ 150322 w 2051513"/>
              <a:gd name="connsiteY330" fmla="*/ 844897 h 2108333"/>
              <a:gd name="connsiteX331" fmla="*/ 151996 w 2051513"/>
              <a:gd name="connsiteY331" fmla="*/ 851807 h 2108333"/>
              <a:gd name="connsiteX332" fmla="*/ 437662 w 2051513"/>
              <a:gd name="connsiteY332" fmla="*/ 860722 h 2108333"/>
              <a:gd name="connsiteX333" fmla="*/ 442416 w 2051513"/>
              <a:gd name="connsiteY333" fmla="*/ 853476 h 2108333"/>
              <a:gd name="connsiteX334" fmla="*/ 360974 w 2051513"/>
              <a:gd name="connsiteY334" fmla="*/ 655489 h 2108333"/>
              <a:gd name="connsiteX335" fmla="*/ 359073 w 2051513"/>
              <a:gd name="connsiteY335" fmla="*/ 655829 h 2108333"/>
              <a:gd name="connsiteX336" fmla="*/ 171017 w 2051513"/>
              <a:gd name="connsiteY336" fmla="*/ 725562 h 2108333"/>
              <a:gd name="connsiteX337" fmla="*/ 171082 w 2051513"/>
              <a:gd name="connsiteY337" fmla="*/ 725829 h 2108333"/>
              <a:gd name="connsiteX338" fmla="*/ 158234 w 2051513"/>
              <a:gd name="connsiteY338" fmla="*/ 745179 h 2108333"/>
              <a:gd name="connsiteX339" fmla="*/ 153150 w 2051513"/>
              <a:gd name="connsiteY339" fmla="*/ 746028 h 2108333"/>
              <a:gd name="connsiteX340" fmla="*/ 141307 w 2051513"/>
              <a:gd name="connsiteY340" fmla="*/ 825812 h 2108333"/>
              <a:gd name="connsiteX341" fmla="*/ 315606 w 2051513"/>
              <a:gd name="connsiteY341" fmla="*/ 666957 h 2108333"/>
              <a:gd name="connsiteX342" fmla="*/ 587838 w 2051513"/>
              <a:gd name="connsiteY342" fmla="*/ 514154 h 2108333"/>
              <a:gd name="connsiteX343" fmla="*/ 756606 w 2051513"/>
              <a:gd name="connsiteY343" fmla="*/ 880739 h 2108333"/>
              <a:gd name="connsiteX344" fmla="*/ 758404 w 2051513"/>
              <a:gd name="connsiteY344" fmla="*/ 880448 h 2108333"/>
              <a:gd name="connsiteX345" fmla="*/ 765491 w 2051513"/>
              <a:gd name="connsiteY345" fmla="*/ 885774 h 2108333"/>
              <a:gd name="connsiteX346" fmla="*/ 1022967 w 2051513"/>
              <a:gd name="connsiteY346" fmla="*/ 767238 h 2108333"/>
              <a:gd name="connsiteX347" fmla="*/ 1022308 w 2051513"/>
              <a:gd name="connsiteY347" fmla="*/ 764342 h 2108333"/>
              <a:gd name="connsiteX348" fmla="*/ 565559 w 2051513"/>
              <a:gd name="connsiteY348" fmla="*/ 513477 h 2108333"/>
              <a:gd name="connsiteX349" fmla="*/ 473214 w 2051513"/>
              <a:gd name="connsiteY349" fmla="*/ 846176 h 2108333"/>
              <a:gd name="connsiteX350" fmla="*/ 486259 w 2051513"/>
              <a:gd name="connsiteY350" fmla="*/ 855980 h 2108333"/>
              <a:gd name="connsiteX351" fmla="*/ 487910 w 2051513"/>
              <a:gd name="connsiteY351" fmla="*/ 863068 h 2108333"/>
              <a:gd name="connsiteX352" fmla="*/ 729098 w 2051513"/>
              <a:gd name="connsiteY352" fmla="*/ 894250 h 2108333"/>
              <a:gd name="connsiteX353" fmla="*/ 735756 w 2051513"/>
              <a:gd name="connsiteY353" fmla="*/ 884105 h 2108333"/>
              <a:gd name="connsiteX354" fmla="*/ 736158 w 2051513"/>
              <a:gd name="connsiteY354" fmla="*/ 884040 h 2108333"/>
              <a:gd name="connsiteX355" fmla="*/ 593620 w 2051513"/>
              <a:gd name="connsiteY355" fmla="*/ 491223 h 2108333"/>
              <a:gd name="connsiteX356" fmla="*/ 590195 w 2051513"/>
              <a:gd name="connsiteY356" fmla="*/ 496322 h 2108333"/>
              <a:gd name="connsiteX357" fmla="*/ 1025105 w 2051513"/>
              <a:gd name="connsiteY357" fmla="*/ 746764 h 2108333"/>
              <a:gd name="connsiteX358" fmla="*/ 1032644 w 2051513"/>
              <a:gd name="connsiteY358" fmla="*/ 735275 h 2108333"/>
              <a:gd name="connsiteX359" fmla="*/ 1035665 w 2051513"/>
              <a:gd name="connsiteY359" fmla="*/ 734741 h 2108333"/>
              <a:gd name="connsiteX360" fmla="*/ 988748 w 2051513"/>
              <a:gd name="connsiteY360" fmla="*/ 478402 h 2108333"/>
              <a:gd name="connsiteX361" fmla="*/ 988430 w 2051513"/>
              <a:gd name="connsiteY361" fmla="*/ 478455 h 2108333"/>
              <a:gd name="connsiteX362" fmla="*/ 971790 w 2051513"/>
              <a:gd name="connsiteY362" fmla="*/ 465585 h 2108333"/>
              <a:gd name="connsiteX363" fmla="*/ 970329 w 2051513"/>
              <a:gd name="connsiteY363" fmla="*/ 459162 h 2108333"/>
              <a:gd name="connsiteX364" fmla="*/ 543234 w 2051513"/>
              <a:gd name="connsiteY364" fmla="*/ 509109 h 2108333"/>
              <a:gd name="connsiteX365" fmla="*/ 382991 w 2051513"/>
              <a:gd name="connsiteY365" fmla="*/ 632765 h 2108333"/>
              <a:gd name="connsiteX366" fmla="*/ 384583 w 2051513"/>
              <a:gd name="connsiteY366" fmla="*/ 639295 h 2108333"/>
              <a:gd name="connsiteX367" fmla="*/ 378701 w 2051513"/>
              <a:gd name="connsiteY367" fmla="*/ 648152 h 2108333"/>
              <a:gd name="connsiteX368" fmla="*/ 457864 w 2051513"/>
              <a:gd name="connsiteY368" fmla="*/ 832949 h 2108333"/>
              <a:gd name="connsiteX369" fmla="*/ 208774 w 2051513"/>
              <a:gd name="connsiteY369" fmla="*/ 615810 h 2108333"/>
              <a:gd name="connsiteX370" fmla="*/ 199866 w 2051513"/>
              <a:gd name="connsiteY370" fmla="*/ 629022 h 2108333"/>
              <a:gd name="connsiteX371" fmla="*/ 191130 w 2051513"/>
              <a:gd name="connsiteY371" fmla="*/ 630481 h 2108333"/>
              <a:gd name="connsiteX372" fmla="*/ 164612 w 2051513"/>
              <a:gd name="connsiteY372" fmla="*/ 704172 h 2108333"/>
              <a:gd name="connsiteX373" fmla="*/ 166129 w 2051513"/>
              <a:gd name="connsiteY373" fmla="*/ 705384 h 2108333"/>
              <a:gd name="connsiteX374" fmla="*/ 166314 w 2051513"/>
              <a:gd name="connsiteY374" fmla="*/ 706148 h 2108333"/>
              <a:gd name="connsiteX375" fmla="*/ 326310 w 2051513"/>
              <a:gd name="connsiteY375" fmla="*/ 640771 h 2108333"/>
              <a:gd name="connsiteX376" fmla="*/ 1379685 w 2051513"/>
              <a:gd name="connsiteY376" fmla="*/ 39966 h 2108333"/>
              <a:gd name="connsiteX377" fmla="*/ 1370560 w 2051513"/>
              <a:gd name="connsiteY377" fmla="*/ 53553 h 2108333"/>
              <a:gd name="connsiteX378" fmla="*/ 1355339 w 2051513"/>
              <a:gd name="connsiteY378" fmla="*/ 56094 h 2108333"/>
              <a:gd name="connsiteX379" fmla="*/ 1345214 w 2051513"/>
              <a:gd name="connsiteY379" fmla="*/ 236190 h 2108333"/>
              <a:gd name="connsiteX380" fmla="*/ 1350815 w 2051513"/>
              <a:gd name="connsiteY380" fmla="*/ 240400 h 2108333"/>
              <a:gd name="connsiteX381" fmla="*/ 1593502 w 2051513"/>
              <a:gd name="connsiteY381" fmla="*/ 100438 h 2108333"/>
              <a:gd name="connsiteX382" fmla="*/ 1591938 w 2051513"/>
              <a:gd name="connsiteY382" fmla="*/ 93565 h 2108333"/>
              <a:gd name="connsiteX383" fmla="*/ 401015 w 2051513"/>
              <a:gd name="connsiteY383" fmla="*/ 475800 h 2108333"/>
              <a:gd name="connsiteX384" fmla="*/ 394760 w 2051513"/>
              <a:gd name="connsiteY384" fmla="*/ 484870 h 2108333"/>
              <a:gd name="connsiteX385" fmla="*/ 390649 w 2051513"/>
              <a:gd name="connsiteY385" fmla="*/ 485556 h 2108333"/>
              <a:gd name="connsiteX386" fmla="*/ 381030 w 2051513"/>
              <a:gd name="connsiteY386" fmla="*/ 608667 h 2108333"/>
              <a:gd name="connsiteX387" fmla="*/ 534509 w 2051513"/>
              <a:gd name="connsiteY387" fmla="*/ 490747 h 2108333"/>
              <a:gd name="connsiteX388" fmla="*/ 365531 w 2051513"/>
              <a:gd name="connsiteY388" fmla="*/ 483808 h 2108333"/>
              <a:gd name="connsiteX389" fmla="*/ 220160 w 2051513"/>
              <a:gd name="connsiteY389" fmla="*/ 596146 h 2108333"/>
              <a:gd name="connsiteX390" fmla="*/ 349175 w 2051513"/>
              <a:gd name="connsiteY390" fmla="*/ 623545 h 2108333"/>
              <a:gd name="connsiteX391" fmla="*/ 352947 w 2051513"/>
              <a:gd name="connsiteY391" fmla="*/ 618000 h 2108333"/>
              <a:gd name="connsiteX392" fmla="*/ 358710 w 2051513"/>
              <a:gd name="connsiteY392" fmla="*/ 617037 h 2108333"/>
              <a:gd name="connsiteX393" fmla="*/ 368915 w 2051513"/>
              <a:gd name="connsiteY393" fmla="*/ 486425 h 2108333"/>
              <a:gd name="connsiteX394" fmla="*/ 1050659 w 2051513"/>
              <a:gd name="connsiteY394" fmla="*/ 99996 h 2108333"/>
              <a:gd name="connsiteX395" fmla="*/ 1009862 w 2051513"/>
              <a:gd name="connsiteY395" fmla="*/ 427791 h 2108333"/>
              <a:gd name="connsiteX396" fmla="*/ 1012011 w 2051513"/>
              <a:gd name="connsiteY396" fmla="*/ 429406 h 2108333"/>
              <a:gd name="connsiteX397" fmla="*/ 1307335 w 2051513"/>
              <a:gd name="connsiteY397" fmla="*/ 259341 h 2108333"/>
              <a:gd name="connsiteX398" fmla="*/ 1306703 w 2051513"/>
              <a:gd name="connsiteY398" fmla="*/ 256565 h 2108333"/>
              <a:gd name="connsiteX399" fmla="*/ 1307649 w 2051513"/>
              <a:gd name="connsiteY399" fmla="*/ 255123 h 2108333"/>
              <a:gd name="connsiteX400" fmla="*/ 1068365 w 2051513"/>
              <a:gd name="connsiteY400" fmla="*/ 88027 h 2108333"/>
              <a:gd name="connsiteX401" fmla="*/ 1321009 w 2051513"/>
              <a:gd name="connsiteY401" fmla="*/ 237107 h 2108333"/>
              <a:gd name="connsiteX402" fmla="*/ 1328575 w 2051513"/>
              <a:gd name="connsiteY402" fmla="*/ 235886 h 2108333"/>
              <a:gd name="connsiteX403" fmla="*/ 1338988 w 2051513"/>
              <a:gd name="connsiteY403" fmla="*/ 50678 h 2108333"/>
              <a:gd name="connsiteX404" fmla="*/ 1331011 w 2051513"/>
              <a:gd name="connsiteY404" fmla="*/ 44508 h 2108333"/>
              <a:gd name="connsiteX405" fmla="*/ 1330237 w 2051513"/>
              <a:gd name="connsiteY405" fmla="*/ 41106 h 2108333"/>
              <a:gd name="connsiteX406" fmla="*/ 756447 w 2051513"/>
              <a:gd name="connsiteY406" fmla="*/ 226441 h 2108333"/>
              <a:gd name="connsiteX407" fmla="*/ 584099 w 2051513"/>
              <a:gd name="connsiteY407" fmla="*/ 465835 h 2108333"/>
              <a:gd name="connsiteX408" fmla="*/ 588358 w 2051513"/>
              <a:gd name="connsiteY408" fmla="*/ 469237 h 2108333"/>
              <a:gd name="connsiteX409" fmla="*/ 968162 w 2051513"/>
              <a:gd name="connsiteY409" fmla="*/ 439967 h 2108333"/>
              <a:gd name="connsiteX410" fmla="*/ 861216 w 2051513"/>
              <a:gd name="connsiteY410" fmla="*/ 163581 h 2108333"/>
              <a:gd name="connsiteX411" fmla="*/ 774193 w 2051513"/>
              <a:gd name="connsiteY411" fmla="*/ 216537 h 2108333"/>
              <a:gd name="connsiteX412" fmla="*/ 973736 w 2051513"/>
              <a:gd name="connsiteY412" fmla="*/ 416298 h 2108333"/>
              <a:gd name="connsiteX413" fmla="*/ 886295 w 2051513"/>
              <a:gd name="connsiteY413" fmla="*/ 173270 h 2108333"/>
              <a:gd name="connsiteX414" fmla="*/ 875690 w 2051513"/>
              <a:gd name="connsiteY414" fmla="*/ 175142 h 2108333"/>
              <a:gd name="connsiteX415" fmla="*/ 908842 w 2051513"/>
              <a:gd name="connsiteY415" fmla="*/ 139592 h 2108333"/>
              <a:gd name="connsiteX416" fmla="*/ 911915 w 2051513"/>
              <a:gd name="connsiteY416" fmla="*/ 151540 h 2108333"/>
              <a:gd name="connsiteX417" fmla="*/ 905089 w 2051513"/>
              <a:gd name="connsiteY417" fmla="*/ 161704 h 2108333"/>
              <a:gd name="connsiteX418" fmla="*/ 991435 w 2051513"/>
              <a:gd name="connsiteY418" fmla="*/ 401688 h 2108333"/>
              <a:gd name="connsiteX419" fmla="*/ 1031417 w 2051513"/>
              <a:gd name="connsiteY419" fmla="*/ 96922 h 2108333"/>
              <a:gd name="connsiteX420" fmla="*/ 526996 w 2051513"/>
              <a:gd name="connsiteY420" fmla="*/ 304948 h 2108333"/>
              <a:gd name="connsiteX421" fmla="*/ 403517 w 2051513"/>
              <a:gd name="connsiteY421" fmla="*/ 448363 h 2108333"/>
              <a:gd name="connsiteX422" fmla="*/ 405133 w 2051513"/>
              <a:gd name="connsiteY422" fmla="*/ 454526 h 2108333"/>
              <a:gd name="connsiteX423" fmla="*/ 543544 w 2051513"/>
              <a:gd name="connsiteY423" fmla="*/ 470023 h 2108333"/>
              <a:gd name="connsiteX424" fmla="*/ 549587 w 2051513"/>
              <a:gd name="connsiteY424" fmla="*/ 460813 h 2108333"/>
              <a:gd name="connsiteX425" fmla="*/ 550269 w 2051513"/>
              <a:gd name="connsiteY425" fmla="*/ 460693 h 2108333"/>
              <a:gd name="connsiteX426" fmla="*/ 557823 w 2051513"/>
              <a:gd name="connsiteY426" fmla="*/ 279498 h 2108333"/>
              <a:gd name="connsiteX427" fmla="*/ 558196 w 2051513"/>
              <a:gd name="connsiteY427" fmla="*/ 281099 h 2108333"/>
              <a:gd name="connsiteX428" fmla="*/ 547617 w 2051513"/>
              <a:gd name="connsiteY428" fmla="*/ 296790 h 2108333"/>
              <a:gd name="connsiteX429" fmla="*/ 570577 w 2051513"/>
              <a:gd name="connsiteY429" fmla="*/ 450438 h 2108333"/>
              <a:gd name="connsiteX430" fmla="*/ 727383 w 2051513"/>
              <a:gd name="connsiteY430" fmla="*/ 232653 h 2108333"/>
              <a:gd name="connsiteX431" fmla="*/ 513785 w 2051513"/>
              <a:gd name="connsiteY431" fmla="*/ 251178 h 2108333"/>
              <a:gd name="connsiteX432" fmla="*/ 536900 w 2051513"/>
              <a:gd name="connsiteY432" fmla="*/ 247095 h 2108333"/>
              <a:gd name="connsiteX433" fmla="*/ 548138 w 2051513"/>
              <a:gd name="connsiteY433" fmla="*/ 256072 h 2108333"/>
              <a:gd name="connsiteX434" fmla="*/ 751233 w 2051513"/>
              <a:gd name="connsiteY434" fmla="*/ 199528 h 2108333"/>
              <a:gd name="connsiteX435" fmla="*/ 753140 w 2051513"/>
              <a:gd name="connsiteY435" fmla="*/ 196879 h 2108333"/>
              <a:gd name="connsiteX436" fmla="*/ 754661 w 2051513"/>
              <a:gd name="connsiteY436" fmla="*/ 198153 h 2108333"/>
              <a:gd name="connsiteX437" fmla="*/ 858953 w 2051513"/>
              <a:gd name="connsiteY437" fmla="*/ 134711 h 2108333"/>
              <a:gd name="connsiteX438" fmla="*/ 867150 w 2051513"/>
              <a:gd name="connsiteY438" fmla="*/ 122220 h 2108333"/>
              <a:gd name="connsiteX439" fmla="*/ 890060 w 2051513"/>
              <a:gd name="connsiteY439" fmla="*/ 118395 h 2108333"/>
              <a:gd name="connsiteX440" fmla="*/ 890642 w 2051513"/>
              <a:gd name="connsiteY440" fmla="*/ 118844 h 2108333"/>
              <a:gd name="connsiteX441" fmla="*/ 1035058 w 2051513"/>
              <a:gd name="connsiteY441" fmla="*/ 69172 h 2108333"/>
              <a:gd name="connsiteX442" fmla="*/ 1035155 w 2051513"/>
              <a:gd name="connsiteY442" fmla="*/ 68430 h 2108333"/>
              <a:gd name="connsiteX443" fmla="*/ 1035913 w 2051513"/>
              <a:gd name="connsiteY443" fmla="*/ 68878 h 2108333"/>
              <a:gd name="connsiteX444" fmla="*/ 1037354 w 2051513"/>
              <a:gd name="connsiteY444" fmla="*/ 68382 h 2108333"/>
              <a:gd name="connsiteX445" fmla="*/ 1331928 w 2051513"/>
              <a:gd name="connsiteY445" fmla="*/ 15346 h 2108333"/>
              <a:gd name="connsiteX446" fmla="*/ 1338906 w 2051513"/>
              <a:gd name="connsiteY446" fmla="*/ 4713 h 2108333"/>
              <a:gd name="connsiteX447" fmla="*/ 1378456 w 2051513"/>
              <a:gd name="connsiteY447" fmla="*/ 13758 h 2108333"/>
              <a:gd name="connsiteX448" fmla="*/ 1378605 w 2051513"/>
              <a:gd name="connsiteY448" fmla="*/ 14339 h 2108333"/>
              <a:gd name="connsiteX449" fmla="*/ 1607047 w 2051513"/>
              <a:gd name="connsiteY449" fmla="*/ 70331 h 2108333"/>
              <a:gd name="connsiteX450" fmla="*/ 1626372 w 2051513"/>
              <a:gd name="connsiteY450" fmla="*/ 67212 h 2108333"/>
              <a:gd name="connsiteX451" fmla="*/ 1638860 w 2051513"/>
              <a:gd name="connsiteY451" fmla="*/ 76596 h 2108333"/>
              <a:gd name="connsiteX452" fmla="*/ 1804037 w 2051513"/>
              <a:gd name="connsiteY452" fmla="*/ 94951 h 2108333"/>
              <a:gd name="connsiteX453" fmla="*/ 1807817 w 2051513"/>
              <a:gd name="connsiteY453" fmla="*/ 89190 h 2108333"/>
              <a:gd name="connsiteX454" fmla="*/ 1847367 w 2051513"/>
              <a:gd name="connsiteY454" fmla="*/ 98235 h 2108333"/>
              <a:gd name="connsiteX455" fmla="*/ 1851495 w 2051513"/>
              <a:gd name="connsiteY455" fmla="*/ 114921 h 2108333"/>
              <a:gd name="connsiteX456" fmla="*/ 1982561 w 2051513"/>
              <a:gd name="connsiteY456" fmla="*/ 208390 h 2108333"/>
              <a:gd name="connsiteX457" fmla="*/ 2003961 w 2051513"/>
              <a:gd name="connsiteY457" fmla="*/ 204935 h 2108333"/>
              <a:gd name="connsiteX458" fmla="*/ 2020862 w 2051513"/>
              <a:gd name="connsiteY458" fmla="*/ 217636 h 2108333"/>
              <a:gd name="connsiteX459" fmla="*/ 2012967 w 2051513"/>
              <a:gd name="connsiteY459" fmla="*/ 257431 h 2108333"/>
              <a:gd name="connsiteX460" fmla="*/ 2007962 w 2051513"/>
              <a:gd name="connsiteY460" fmla="*/ 258267 h 2108333"/>
              <a:gd name="connsiteX461" fmla="*/ 2031974 w 2051513"/>
              <a:gd name="connsiteY461" fmla="*/ 488977 h 2108333"/>
              <a:gd name="connsiteX462" fmla="*/ 2046042 w 2051513"/>
              <a:gd name="connsiteY462" fmla="*/ 499549 h 2108333"/>
              <a:gd name="connsiteX463" fmla="*/ 2038146 w 2051513"/>
              <a:gd name="connsiteY463" fmla="*/ 539343 h 2108333"/>
              <a:gd name="connsiteX464" fmla="*/ 2026916 w 2051513"/>
              <a:gd name="connsiteY464" fmla="*/ 541219 h 2108333"/>
              <a:gd name="connsiteX465" fmla="*/ 1980674 w 2051513"/>
              <a:gd name="connsiteY465" fmla="*/ 698823 h 2108333"/>
              <a:gd name="connsiteX466" fmla="*/ 1985300 w 2051513"/>
              <a:gd name="connsiteY466" fmla="*/ 702401 h 2108333"/>
              <a:gd name="connsiteX467" fmla="*/ 1977406 w 2051513"/>
              <a:gd name="connsiteY467" fmla="*/ 742195 h 2108333"/>
              <a:gd name="connsiteX468" fmla="*/ 1954291 w 2051513"/>
              <a:gd name="connsiteY468" fmla="*/ 746278 h 2108333"/>
              <a:gd name="connsiteX469" fmla="*/ 1946075 w 2051513"/>
              <a:gd name="connsiteY469" fmla="*/ 739715 h 2108333"/>
              <a:gd name="connsiteX470" fmla="*/ 1825161 w 2051513"/>
              <a:gd name="connsiteY470" fmla="*/ 818084 h 2108333"/>
              <a:gd name="connsiteX471" fmla="*/ 1828084 w 2051513"/>
              <a:gd name="connsiteY471" fmla="*/ 830926 h 2108333"/>
              <a:gd name="connsiteX472" fmla="*/ 1815498 w 2051513"/>
              <a:gd name="connsiteY472" fmla="*/ 850107 h 2108333"/>
              <a:gd name="connsiteX473" fmla="*/ 1792587 w 2051513"/>
              <a:gd name="connsiteY473" fmla="*/ 853932 h 2108333"/>
              <a:gd name="connsiteX474" fmla="*/ 1784955 w 2051513"/>
              <a:gd name="connsiteY474" fmla="*/ 848028 h 2108333"/>
              <a:gd name="connsiteX475" fmla="*/ 1618671 w 2051513"/>
              <a:gd name="connsiteY475" fmla="*/ 988962 h 2108333"/>
              <a:gd name="connsiteX476" fmla="*/ 1621967 w 2051513"/>
              <a:gd name="connsiteY476" fmla="*/ 1002478 h 2108333"/>
              <a:gd name="connsiteX477" fmla="*/ 1618359 w 2051513"/>
              <a:gd name="connsiteY477" fmla="*/ 1007911 h 2108333"/>
              <a:gd name="connsiteX478" fmla="*/ 1620464 w 2051513"/>
              <a:gd name="connsiteY478" fmla="*/ 1017159 h 2108333"/>
              <a:gd name="connsiteX479" fmla="*/ 1607878 w 2051513"/>
              <a:gd name="connsiteY479" fmla="*/ 1036339 h 2108333"/>
              <a:gd name="connsiteX480" fmla="*/ 1585800 w 2051513"/>
              <a:gd name="connsiteY480" fmla="*/ 1040026 h 2108333"/>
              <a:gd name="connsiteX481" fmla="*/ 1400466 w 2051513"/>
              <a:gd name="connsiteY481" fmla="*/ 1370046 h 2108333"/>
              <a:gd name="connsiteX482" fmla="*/ 1402398 w 2051513"/>
              <a:gd name="connsiteY482" fmla="*/ 1371498 h 2108333"/>
              <a:gd name="connsiteX483" fmla="*/ 1404609 w 2051513"/>
              <a:gd name="connsiteY483" fmla="*/ 1381210 h 2108333"/>
              <a:gd name="connsiteX484" fmla="*/ 1576100 w 2051513"/>
              <a:gd name="connsiteY484" fmla="*/ 1459766 h 2108333"/>
              <a:gd name="connsiteX485" fmla="*/ 1580301 w 2051513"/>
              <a:gd name="connsiteY485" fmla="*/ 1453365 h 2108333"/>
              <a:gd name="connsiteX486" fmla="*/ 1619850 w 2051513"/>
              <a:gd name="connsiteY486" fmla="*/ 1462410 h 2108333"/>
              <a:gd name="connsiteX487" fmla="*/ 1625235 w 2051513"/>
              <a:gd name="connsiteY487" fmla="*/ 1482946 h 2108333"/>
              <a:gd name="connsiteX488" fmla="*/ 1616250 w 2051513"/>
              <a:gd name="connsiteY488" fmla="*/ 1495976 h 2108333"/>
              <a:gd name="connsiteX489" fmla="*/ 1695950 w 2051513"/>
              <a:gd name="connsiteY489" fmla="*/ 1698680 h 2108333"/>
              <a:gd name="connsiteX490" fmla="*/ 1697745 w 2051513"/>
              <a:gd name="connsiteY490" fmla="*/ 1698390 h 2108333"/>
              <a:gd name="connsiteX491" fmla="*/ 1714646 w 2051513"/>
              <a:gd name="connsiteY491" fmla="*/ 1711091 h 2108333"/>
              <a:gd name="connsiteX492" fmla="*/ 1706751 w 2051513"/>
              <a:gd name="connsiteY492" fmla="*/ 1750886 h 2108333"/>
              <a:gd name="connsiteX493" fmla="*/ 1701602 w 2051513"/>
              <a:gd name="connsiteY493" fmla="*/ 1751746 h 2108333"/>
              <a:gd name="connsiteX494" fmla="*/ 1662969 w 2051513"/>
              <a:gd name="connsiteY494" fmla="*/ 2061379 h 2108333"/>
              <a:gd name="connsiteX495" fmla="*/ 1667405 w 2051513"/>
              <a:gd name="connsiteY495" fmla="*/ 2064712 h 2108333"/>
              <a:gd name="connsiteX496" fmla="*/ 1659511 w 2051513"/>
              <a:gd name="connsiteY496" fmla="*/ 2104507 h 2108333"/>
              <a:gd name="connsiteX497" fmla="*/ 1657547 w 2051513"/>
              <a:gd name="connsiteY497" fmla="*/ 2104835 h 2108333"/>
              <a:gd name="connsiteX498" fmla="*/ 1657419 w 2051513"/>
              <a:gd name="connsiteY498" fmla="*/ 2105865 h 2108333"/>
              <a:gd name="connsiteX499" fmla="*/ 1656829 w 2051513"/>
              <a:gd name="connsiteY499" fmla="*/ 2104955 h 2108333"/>
              <a:gd name="connsiteX500" fmla="*/ 1636601 w 2051513"/>
              <a:gd name="connsiteY500" fmla="*/ 2108333 h 2108333"/>
              <a:gd name="connsiteX501" fmla="*/ 1619961 w 2051513"/>
              <a:gd name="connsiteY501" fmla="*/ 2095463 h 2108333"/>
              <a:gd name="connsiteX502" fmla="*/ 1615269 w 2051513"/>
              <a:gd name="connsiteY502" fmla="*/ 2074848 h 2108333"/>
              <a:gd name="connsiteX503" fmla="*/ 1626361 w 2051513"/>
              <a:gd name="connsiteY503" fmla="*/ 2057945 h 2108333"/>
              <a:gd name="connsiteX504" fmla="*/ 1486899 w 2051513"/>
              <a:gd name="connsiteY504" fmla="*/ 1842772 h 2108333"/>
              <a:gd name="connsiteX505" fmla="*/ 1476505 w 2051513"/>
              <a:gd name="connsiteY505" fmla="*/ 1844508 h 2108333"/>
              <a:gd name="connsiteX506" fmla="*/ 1459865 w 2051513"/>
              <a:gd name="connsiteY506" fmla="*/ 1831638 h 2108333"/>
              <a:gd name="connsiteX507" fmla="*/ 1455173 w 2051513"/>
              <a:gd name="connsiteY507" fmla="*/ 1811023 h 2108333"/>
              <a:gd name="connsiteX508" fmla="*/ 1458668 w 2051513"/>
              <a:gd name="connsiteY508" fmla="*/ 1805698 h 2108333"/>
              <a:gd name="connsiteX509" fmla="*/ 1364588 w 2051513"/>
              <a:gd name="connsiteY509" fmla="*/ 1717921 h 2108333"/>
              <a:gd name="connsiteX510" fmla="*/ 1364474 w 2051513"/>
              <a:gd name="connsiteY510" fmla="*/ 1718091 h 2108333"/>
              <a:gd name="connsiteX511" fmla="*/ 1341564 w 2051513"/>
              <a:gd name="connsiteY511" fmla="*/ 1721917 h 2108333"/>
              <a:gd name="connsiteX512" fmla="*/ 1334216 w 2051513"/>
              <a:gd name="connsiteY512" fmla="*/ 1716234 h 2108333"/>
              <a:gd name="connsiteX513" fmla="*/ 1104216 w 2051513"/>
              <a:gd name="connsiteY513" fmla="*/ 1916726 h 2108333"/>
              <a:gd name="connsiteX514" fmla="*/ 1107628 w 2051513"/>
              <a:gd name="connsiteY514" fmla="*/ 1931377 h 2108333"/>
              <a:gd name="connsiteX515" fmla="*/ 1094872 w 2051513"/>
              <a:gd name="connsiteY515" fmla="*/ 1950296 h 2108333"/>
              <a:gd name="connsiteX516" fmla="*/ 1055322 w 2051513"/>
              <a:gd name="connsiteY516" fmla="*/ 1941252 h 2108333"/>
              <a:gd name="connsiteX517" fmla="*/ 1055094 w 2051513"/>
              <a:gd name="connsiteY517" fmla="*/ 1940248 h 2108333"/>
              <a:gd name="connsiteX518" fmla="*/ 780584 w 2051513"/>
              <a:gd name="connsiteY518" fmla="*/ 1990224 h 2108333"/>
              <a:gd name="connsiteX519" fmla="*/ 780813 w 2051513"/>
              <a:gd name="connsiteY519" fmla="*/ 1991232 h 2108333"/>
              <a:gd name="connsiteX520" fmla="*/ 768227 w 2051513"/>
              <a:gd name="connsiteY520" fmla="*/ 2010412 h 2108333"/>
              <a:gd name="connsiteX521" fmla="*/ 745317 w 2051513"/>
              <a:gd name="connsiteY521" fmla="*/ 2014238 h 2108333"/>
              <a:gd name="connsiteX522" fmla="*/ 737386 w 2051513"/>
              <a:gd name="connsiteY522" fmla="*/ 2008104 h 2108333"/>
              <a:gd name="connsiteX523" fmla="*/ 734556 w 2051513"/>
              <a:gd name="connsiteY523" fmla="*/ 2010439 h 2108333"/>
              <a:gd name="connsiteX524" fmla="*/ 735440 w 2051513"/>
              <a:gd name="connsiteY524" fmla="*/ 2006599 h 2108333"/>
              <a:gd name="connsiteX525" fmla="*/ 728677 w 2051513"/>
              <a:gd name="connsiteY525" fmla="*/ 2001368 h 2108333"/>
              <a:gd name="connsiteX526" fmla="*/ 723985 w 2051513"/>
              <a:gd name="connsiteY526" fmla="*/ 1980753 h 2108333"/>
              <a:gd name="connsiteX527" fmla="*/ 724458 w 2051513"/>
              <a:gd name="connsiteY527" fmla="*/ 1980033 h 2108333"/>
              <a:gd name="connsiteX528" fmla="*/ 595122 w 2051513"/>
              <a:gd name="connsiteY528" fmla="*/ 1887478 h 2108333"/>
              <a:gd name="connsiteX529" fmla="*/ 594770 w 2051513"/>
              <a:gd name="connsiteY529" fmla="*/ 1888015 h 2108333"/>
              <a:gd name="connsiteX530" fmla="*/ 571655 w 2051513"/>
              <a:gd name="connsiteY530" fmla="*/ 1892097 h 2108333"/>
              <a:gd name="connsiteX531" fmla="*/ 555220 w 2051513"/>
              <a:gd name="connsiteY531" fmla="*/ 1878970 h 2108333"/>
              <a:gd name="connsiteX532" fmla="*/ 555079 w 2051513"/>
              <a:gd name="connsiteY532" fmla="*/ 1878350 h 2108333"/>
              <a:gd name="connsiteX533" fmla="*/ 451142 w 2051513"/>
              <a:gd name="connsiteY533" fmla="*/ 1895781 h 2108333"/>
              <a:gd name="connsiteX534" fmla="*/ 439697 w 2051513"/>
              <a:gd name="connsiteY534" fmla="*/ 1913221 h 2108333"/>
              <a:gd name="connsiteX535" fmla="*/ 400148 w 2051513"/>
              <a:gd name="connsiteY535" fmla="*/ 1904177 h 2108333"/>
              <a:gd name="connsiteX536" fmla="*/ 396946 w 2051513"/>
              <a:gd name="connsiteY536" fmla="*/ 1890112 h 2108333"/>
              <a:gd name="connsiteX537" fmla="*/ 257499 w 2051513"/>
              <a:gd name="connsiteY537" fmla="*/ 1807304 h 2108333"/>
              <a:gd name="connsiteX538" fmla="*/ 254393 w 2051513"/>
              <a:gd name="connsiteY538" fmla="*/ 1807868 h 2108333"/>
              <a:gd name="connsiteX539" fmla="*/ 248889 w 2051513"/>
              <a:gd name="connsiteY539" fmla="*/ 1812969 h 2108333"/>
              <a:gd name="connsiteX540" fmla="*/ 248159 w 2051513"/>
              <a:gd name="connsiteY540" fmla="*/ 1809001 h 2108333"/>
              <a:gd name="connsiteX541" fmla="*/ 245735 w 2051513"/>
              <a:gd name="connsiteY541" fmla="*/ 1809441 h 2108333"/>
              <a:gd name="connsiteX542" fmla="*/ 234056 w 2051513"/>
              <a:gd name="connsiteY542" fmla="*/ 1800786 h 2108333"/>
              <a:gd name="connsiteX543" fmla="*/ 230761 w 2051513"/>
              <a:gd name="connsiteY543" fmla="*/ 1788059 h 2108333"/>
              <a:gd name="connsiteX544" fmla="*/ 233836 w 2051513"/>
              <a:gd name="connsiteY544" fmla="*/ 1783614 h 2108333"/>
              <a:gd name="connsiteX545" fmla="*/ 124910 w 2051513"/>
              <a:gd name="connsiteY545" fmla="*/ 1640363 h 2108333"/>
              <a:gd name="connsiteX546" fmla="*/ 124258 w 2051513"/>
              <a:gd name="connsiteY546" fmla="*/ 1642082 h 2108333"/>
              <a:gd name="connsiteX547" fmla="*/ 121628 w 2051513"/>
              <a:gd name="connsiteY547" fmla="*/ 1637144 h 2108333"/>
              <a:gd name="connsiteX548" fmla="*/ 116701 w 2051513"/>
              <a:gd name="connsiteY548" fmla="*/ 1638063 h 2108333"/>
              <a:gd name="connsiteX549" fmla="*/ 106429 w 2051513"/>
              <a:gd name="connsiteY549" fmla="*/ 1629858 h 2108333"/>
              <a:gd name="connsiteX550" fmla="*/ 103559 w 2051513"/>
              <a:gd name="connsiteY550" fmla="*/ 1615494 h 2108333"/>
              <a:gd name="connsiteX551" fmla="*/ 106097 w 2051513"/>
              <a:gd name="connsiteY551" fmla="*/ 1611719 h 2108333"/>
              <a:gd name="connsiteX552" fmla="*/ 35818 w 2051513"/>
              <a:gd name="connsiteY552" fmla="*/ 1479307 h 2108333"/>
              <a:gd name="connsiteX553" fmla="*/ 21400 w 2051513"/>
              <a:gd name="connsiteY553" fmla="*/ 1481853 h 2108333"/>
              <a:gd name="connsiteX554" fmla="*/ 4965 w 2051513"/>
              <a:gd name="connsiteY554" fmla="*/ 1468726 h 2108333"/>
              <a:gd name="connsiteX555" fmla="*/ 12860 w 2051513"/>
              <a:gd name="connsiteY555" fmla="*/ 1428931 h 2108333"/>
              <a:gd name="connsiteX556" fmla="*/ 23429 w 2051513"/>
              <a:gd name="connsiteY556" fmla="*/ 1427166 h 2108333"/>
              <a:gd name="connsiteX557" fmla="*/ 23894 w 2051513"/>
              <a:gd name="connsiteY557" fmla="*/ 1255064 h 2108333"/>
              <a:gd name="connsiteX558" fmla="*/ 12228 w 2051513"/>
              <a:gd name="connsiteY558" fmla="*/ 1246041 h 2108333"/>
              <a:gd name="connsiteX559" fmla="*/ 20123 w 2051513"/>
              <a:gd name="connsiteY559" fmla="*/ 1206246 h 2108333"/>
              <a:gd name="connsiteX560" fmla="*/ 24511 w 2051513"/>
              <a:gd name="connsiteY560" fmla="*/ 1205471 h 2108333"/>
              <a:gd name="connsiteX561" fmla="*/ 27834 w 2051513"/>
              <a:gd name="connsiteY561" fmla="*/ 1054326 h 2108333"/>
              <a:gd name="connsiteX562" fmla="*/ 17579 w 2051513"/>
              <a:gd name="connsiteY562" fmla="*/ 1046393 h 2108333"/>
              <a:gd name="connsiteX563" fmla="*/ 25473 w 2051513"/>
              <a:gd name="connsiteY563" fmla="*/ 1006598 h 2108333"/>
              <a:gd name="connsiteX564" fmla="*/ 39049 w 2051513"/>
              <a:gd name="connsiteY564" fmla="*/ 1004406 h 2108333"/>
              <a:gd name="connsiteX565" fmla="*/ 102302 w 2051513"/>
              <a:gd name="connsiteY565" fmla="*/ 872789 h 2108333"/>
              <a:gd name="connsiteX566" fmla="*/ 102158 w 2051513"/>
              <a:gd name="connsiteY566" fmla="*/ 872678 h 2108333"/>
              <a:gd name="connsiteX567" fmla="*/ 110052 w 2051513"/>
              <a:gd name="connsiteY567" fmla="*/ 832882 h 2108333"/>
              <a:gd name="connsiteX568" fmla="*/ 115521 w 2051513"/>
              <a:gd name="connsiteY568" fmla="*/ 831999 h 2108333"/>
              <a:gd name="connsiteX569" fmla="*/ 128172 w 2051513"/>
              <a:gd name="connsiteY569" fmla="*/ 743472 h 2108333"/>
              <a:gd name="connsiteX570" fmla="*/ 118685 w 2051513"/>
              <a:gd name="connsiteY570" fmla="*/ 736134 h 2108333"/>
              <a:gd name="connsiteX571" fmla="*/ 126579 w 2051513"/>
              <a:gd name="connsiteY571" fmla="*/ 696339 h 2108333"/>
              <a:gd name="connsiteX572" fmla="*/ 141656 w 2051513"/>
              <a:gd name="connsiteY572" fmla="*/ 693676 h 2108333"/>
              <a:gd name="connsiteX573" fmla="*/ 166418 w 2051513"/>
              <a:gd name="connsiteY573" fmla="*/ 624697 h 2108333"/>
              <a:gd name="connsiteX574" fmla="*/ 160316 w 2051513"/>
              <a:gd name="connsiteY574" fmla="*/ 619978 h 2108333"/>
              <a:gd name="connsiteX575" fmla="*/ 168211 w 2051513"/>
              <a:gd name="connsiteY575" fmla="*/ 580182 h 2108333"/>
              <a:gd name="connsiteX576" fmla="*/ 190859 w 2051513"/>
              <a:gd name="connsiteY576" fmla="*/ 576526 h 2108333"/>
              <a:gd name="connsiteX577" fmla="*/ 197939 w 2051513"/>
              <a:gd name="connsiteY577" fmla="*/ 581846 h 2108333"/>
              <a:gd name="connsiteX578" fmla="*/ 352128 w 2051513"/>
              <a:gd name="connsiteY578" fmla="*/ 462277 h 2108333"/>
              <a:gd name="connsiteX579" fmla="*/ 350519 w 2051513"/>
              <a:gd name="connsiteY579" fmla="*/ 455210 h 2108333"/>
              <a:gd name="connsiteX580" fmla="*/ 363105 w 2051513"/>
              <a:gd name="connsiteY580" fmla="*/ 436030 h 2108333"/>
              <a:gd name="connsiteX581" fmla="*/ 383796 w 2051513"/>
              <a:gd name="connsiteY581" fmla="*/ 432375 h 2108333"/>
              <a:gd name="connsiteX582" fmla="*/ 505728 w 2051513"/>
              <a:gd name="connsiteY582" fmla="*/ 290260 h 2108333"/>
              <a:gd name="connsiteX583" fmla="*/ 501199 w 2051513"/>
              <a:gd name="connsiteY583" fmla="*/ 270358 h 2108333"/>
              <a:gd name="connsiteX584" fmla="*/ 513785 w 2051513"/>
              <a:gd name="connsiteY584" fmla="*/ 251178 h 2108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</a:cxnLst>
            <a:rect l="l" t="t" r="r" b="b"/>
            <a:pathLst>
              <a:path w="2051513" h="2108333">
                <a:moveTo>
                  <a:pt x="1508531" y="1805825"/>
                </a:moveTo>
                <a:lnTo>
                  <a:pt x="1512432" y="1821594"/>
                </a:lnTo>
                <a:lnTo>
                  <a:pt x="1507036" y="1829508"/>
                </a:lnTo>
                <a:lnTo>
                  <a:pt x="1645093" y="2042515"/>
                </a:lnTo>
                <a:lnTo>
                  <a:pt x="1677260" y="1749621"/>
                </a:lnTo>
                <a:lnTo>
                  <a:pt x="1667960" y="1742428"/>
                </a:lnTo>
                <a:close/>
                <a:moveTo>
                  <a:pt x="1509897" y="1600944"/>
                </a:moveTo>
                <a:lnTo>
                  <a:pt x="1373748" y="1683661"/>
                </a:lnTo>
                <a:lnTo>
                  <a:pt x="1376904" y="1695932"/>
                </a:lnTo>
                <a:lnTo>
                  <a:pt x="1473144" y="1786296"/>
                </a:lnTo>
                <a:lnTo>
                  <a:pt x="1511673" y="1603104"/>
                </a:lnTo>
                <a:lnTo>
                  <a:pt x="1510114" y="1601898"/>
                </a:lnTo>
                <a:close/>
                <a:moveTo>
                  <a:pt x="1082318" y="1742464"/>
                </a:moveTo>
                <a:lnTo>
                  <a:pt x="1082504" y="1743183"/>
                </a:lnTo>
                <a:cubicBezTo>
                  <a:pt x="1081487" y="1750406"/>
                  <a:pt x="1077417" y="1757502"/>
                  <a:pt x="1069393" y="1762703"/>
                </a:cubicBezTo>
                <a:lnTo>
                  <a:pt x="1069142" y="1762745"/>
                </a:lnTo>
                <a:lnTo>
                  <a:pt x="1083244" y="1898223"/>
                </a:lnTo>
                <a:lnTo>
                  <a:pt x="1085865" y="1897800"/>
                </a:lnTo>
                <a:lnTo>
                  <a:pt x="1086987" y="1898643"/>
                </a:lnTo>
                <a:lnTo>
                  <a:pt x="1307072" y="1706297"/>
                </a:lnTo>
                <a:close/>
                <a:moveTo>
                  <a:pt x="1593851" y="1505677"/>
                </a:moveTo>
                <a:lnTo>
                  <a:pt x="1551105" y="1566298"/>
                </a:lnTo>
                <a:lnTo>
                  <a:pt x="1557559" y="1571148"/>
                </a:lnTo>
                <a:cubicBezTo>
                  <a:pt x="1565699" y="1583707"/>
                  <a:pt x="1565014" y="1600994"/>
                  <a:pt x="1549664" y="1610942"/>
                </a:cubicBezTo>
                <a:lnTo>
                  <a:pt x="1531069" y="1614048"/>
                </a:lnTo>
                <a:lnTo>
                  <a:pt x="1492051" y="1789421"/>
                </a:lnTo>
                <a:lnTo>
                  <a:pt x="1494436" y="1791213"/>
                </a:lnTo>
                <a:lnTo>
                  <a:pt x="1663150" y="1724038"/>
                </a:lnTo>
                <a:lnTo>
                  <a:pt x="1662510" y="1721226"/>
                </a:lnTo>
                <a:lnTo>
                  <a:pt x="1672918" y="1705365"/>
                </a:lnTo>
                <a:close/>
                <a:moveTo>
                  <a:pt x="1038061" y="1760014"/>
                </a:moveTo>
                <a:lnTo>
                  <a:pt x="792565" y="1962575"/>
                </a:lnTo>
                <a:lnTo>
                  <a:pt x="1054626" y="1914548"/>
                </a:lnTo>
                <a:lnTo>
                  <a:pt x="1063216" y="1901456"/>
                </a:lnTo>
                <a:lnTo>
                  <a:pt x="1065446" y="1901096"/>
                </a:lnTo>
                <a:lnTo>
                  <a:pt x="1051354" y="1765716"/>
                </a:lnTo>
                <a:lnTo>
                  <a:pt x="1046484" y="1766529"/>
                </a:lnTo>
                <a:close/>
                <a:moveTo>
                  <a:pt x="808152" y="1690879"/>
                </a:moveTo>
                <a:lnTo>
                  <a:pt x="604298" y="1855396"/>
                </a:lnTo>
                <a:lnTo>
                  <a:pt x="606737" y="1866115"/>
                </a:lnTo>
                <a:lnTo>
                  <a:pt x="740322" y="1960967"/>
                </a:lnTo>
                <a:lnTo>
                  <a:pt x="746167" y="1960024"/>
                </a:lnTo>
                <a:close/>
                <a:moveTo>
                  <a:pt x="1413040" y="1411948"/>
                </a:moveTo>
                <a:lnTo>
                  <a:pt x="1525943" y="1560822"/>
                </a:lnTo>
                <a:lnTo>
                  <a:pt x="1528330" y="1560436"/>
                </a:lnTo>
                <a:lnTo>
                  <a:pt x="1576228" y="1496116"/>
                </a:lnTo>
                <a:lnTo>
                  <a:pt x="1572406" y="1493160"/>
                </a:lnTo>
                <a:lnTo>
                  <a:pt x="1570207" y="1483498"/>
                </a:lnTo>
                <a:close/>
                <a:moveTo>
                  <a:pt x="832233" y="1678485"/>
                </a:moveTo>
                <a:lnTo>
                  <a:pt x="830844" y="1680514"/>
                </a:lnTo>
                <a:lnTo>
                  <a:pt x="830802" y="1680521"/>
                </a:lnTo>
                <a:lnTo>
                  <a:pt x="767078" y="1956664"/>
                </a:lnTo>
                <a:lnTo>
                  <a:pt x="1027255" y="1742280"/>
                </a:lnTo>
                <a:lnTo>
                  <a:pt x="1025982" y="1736691"/>
                </a:lnTo>
                <a:close/>
                <a:moveTo>
                  <a:pt x="1383426" y="1413143"/>
                </a:moveTo>
                <a:lnTo>
                  <a:pt x="1364930" y="1664971"/>
                </a:lnTo>
                <a:lnTo>
                  <a:pt x="1505537" y="1581108"/>
                </a:lnTo>
                <a:lnTo>
                  <a:pt x="1510675" y="1573278"/>
                </a:lnTo>
                <a:lnTo>
                  <a:pt x="1388491" y="1412297"/>
                </a:lnTo>
                <a:close/>
                <a:moveTo>
                  <a:pt x="1361540" y="1416237"/>
                </a:moveTo>
                <a:lnTo>
                  <a:pt x="1078108" y="1721264"/>
                </a:lnTo>
                <a:lnTo>
                  <a:pt x="1324731" y="1681577"/>
                </a:lnTo>
                <a:lnTo>
                  <a:pt x="1332819" y="1669252"/>
                </a:lnTo>
                <a:lnTo>
                  <a:pt x="1343090" y="1667438"/>
                </a:lnTo>
                <a:close/>
                <a:moveTo>
                  <a:pt x="498283" y="1610188"/>
                </a:moveTo>
                <a:lnTo>
                  <a:pt x="435503" y="1864342"/>
                </a:lnTo>
                <a:lnTo>
                  <a:pt x="445489" y="1871846"/>
                </a:lnTo>
                <a:lnTo>
                  <a:pt x="553735" y="1853468"/>
                </a:lnTo>
                <a:lnTo>
                  <a:pt x="562938" y="1839445"/>
                </a:lnTo>
                <a:lnTo>
                  <a:pt x="540881" y="1759341"/>
                </a:lnTo>
                <a:close/>
                <a:moveTo>
                  <a:pt x="478690" y="1600021"/>
                </a:moveTo>
                <a:lnTo>
                  <a:pt x="273681" y="1789995"/>
                </a:lnTo>
                <a:lnTo>
                  <a:pt x="405981" y="1867522"/>
                </a:lnTo>
                <a:lnTo>
                  <a:pt x="408042" y="1864382"/>
                </a:lnTo>
                <a:lnTo>
                  <a:pt x="414984" y="1863261"/>
                </a:lnTo>
                <a:close/>
                <a:moveTo>
                  <a:pt x="512445" y="1583117"/>
                </a:moveTo>
                <a:lnTo>
                  <a:pt x="512157" y="1583527"/>
                </a:lnTo>
                <a:lnTo>
                  <a:pt x="537488" y="1673776"/>
                </a:lnTo>
                <a:lnTo>
                  <a:pt x="584046" y="1835679"/>
                </a:lnTo>
                <a:lnTo>
                  <a:pt x="586025" y="1835349"/>
                </a:lnTo>
                <a:lnTo>
                  <a:pt x="591525" y="1839603"/>
                </a:lnTo>
                <a:lnTo>
                  <a:pt x="799742" y="1671408"/>
                </a:lnTo>
                <a:lnTo>
                  <a:pt x="797217" y="1669450"/>
                </a:lnTo>
                <a:lnTo>
                  <a:pt x="796698" y="1667323"/>
                </a:lnTo>
                <a:close/>
                <a:moveTo>
                  <a:pt x="787709" y="1321650"/>
                </a:moveTo>
                <a:lnTo>
                  <a:pt x="824400" y="1642849"/>
                </a:lnTo>
                <a:lnTo>
                  <a:pt x="830707" y="1647743"/>
                </a:lnTo>
                <a:lnTo>
                  <a:pt x="831529" y="1651112"/>
                </a:lnTo>
                <a:lnTo>
                  <a:pt x="835793" y="1654518"/>
                </a:lnTo>
                <a:lnTo>
                  <a:pt x="836593" y="1658147"/>
                </a:lnTo>
                <a:lnTo>
                  <a:pt x="845858" y="1660875"/>
                </a:lnTo>
                <a:lnTo>
                  <a:pt x="845139" y="1661434"/>
                </a:lnTo>
                <a:lnTo>
                  <a:pt x="1034535" y="1718745"/>
                </a:lnTo>
                <a:lnTo>
                  <a:pt x="1035991" y="1716527"/>
                </a:lnTo>
                <a:lnTo>
                  <a:pt x="796195" y="1320151"/>
                </a:lnTo>
                <a:close/>
                <a:moveTo>
                  <a:pt x="807937" y="1306865"/>
                </a:moveTo>
                <a:lnTo>
                  <a:pt x="1052420" y="1711493"/>
                </a:lnTo>
                <a:lnTo>
                  <a:pt x="1060387" y="1710207"/>
                </a:lnTo>
                <a:lnTo>
                  <a:pt x="1060833" y="1710542"/>
                </a:lnTo>
                <a:lnTo>
                  <a:pt x="1353448" y="1395631"/>
                </a:lnTo>
                <a:lnTo>
                  <a:pt x="1352668" y="1392204"/>
                </a:lnTo>
                <a:close/>
                <a:moveTo>
                  <a:pt x="968617" y="1187426"/>
                </a:moveTo>
                <a:lnTo>
                  <a:pt x="808777" y="1287306"/>
                </a:lnTo>
                <a:lnTo>
                  <a:pt x="809480" y="1290205"/>
                </a:lnTo>
                <a:lnTo>
                  <a:pt x="1325739" y="1371263"/>
                </a:lnTo>
                <a:lnTo>
                  <a:pt x="1002674" y="1189395"/>
                </a:lnTo>
                <a:lnTo>
                  <a:pt x="1001403" y="1191239"/>
                </a:lnTo>
                <a:cubicBezTo>
                  <a:pt x="993379" y="1196439"/>
                  <a:pt x="985414" y="1197143"/>
                  <a:pt x="978493" y="1195065"/>
                </a:cubicBezTo>
                <a:close/>
                <a:moveTo>
                  <a:pt x="1365678" y="948164"/>
                </a:moveTo>
                <a:lnTo>
                  <a:pt x="1360733" y="955612"/>
                </a:lnTo>
                <a:lnTo>
                  <a:pt x="1357429" y="956164"/>
                </a:lnTo>
                <a:lnTo>
                  <a:pt x="1385445" y="1347667"/>
                </a:lnTo>
                <a:lnTo>
                  <a:pt x="1567565" y="1023942"/>
                </a:lnTo>
                <a:lnTo>
                  <a:pt x="1564607" y="1010948"/>
                </a:lnTo>
                <a:close/>
                <a:moveTo>
                  <a:pt x="1388178" y="936390"/>
                </a:moveTo>
                <a:lnTo>
                  <a:pt x="1571744" y="994325"/>
                </a:lnTo>
                <a:lnTo>
                  <a:pt x="1576223" y="987500"/>
                </a:lnTo>
                <a:lnTo>
                  <a:pt x="1587178" y="985731"/>
                </a:lnTo>
                <a:lnTo>
                  <a:pt x="1590331" y="981183"/>
                </a:lnTo>
                <a:lnTo>
                  <a:pt x="1592130" y="980882"/>
                </a:lnTo>
                <a:lnTo>
                  <a:pt x="1754415" y="844133"/>
                </a:lnTo>
                <a:close/>
                <a:moveTo>
                  <a:pt x="1333425" y="956036"/>
                </a:moveTo>
                <a:lnTo>
                  <a:pt x="1011676" y="1160516"/>
                </a:lnTo>
                <a:lnTo>
                  <a:pt x="1014493" y="1171260"/>
                </a:lnTo>
                <a:lnTo>
                  <a:pt x="1360494" y="1366041"/>
                </a:lnTo>
                <a:lnTo>
                  <a:pt x="1362848" y="1362453"/>
                </a:lnTo>
                <a:lnTo>
                  <a:pt x="1366265" y="1361901"/>
                </a:lnTo>
                <a:lnTo>
                  <a:pt x="1338093" y="959393"/>
                </a:lnTo>
                <a:lnTo>
                  <a:pt x="1337823" y="959438"/>
                </a:lnTo>
                <a:close/>
                <a:moveTo>
                  <a:pt x="187054" y="1476458"/>
                </a:moveTo>
                <a:lnTo>
                  <a:pt x="136686" y="1609304"/>
                </a:lnTo>
                <a:lnTo>
                  <a:pt x="139338" y="1620916"/>
                </a:lnTo>
                <a:lnTo>
                  <a:pt x="237381" y="1750345"/>
                </a:lnTo>
                <a:close/>
                <a:moveTo>
                  <a:pt x="204850" y="1457073"/>
                </a:moveTo>
                <a:lnTo>
                  <a:pt x="203517" y="1459104"/>
                </a:lnTo>
                <a:lnTo>
                  <a:pt x="261628" y="1773007"/>
                </a:lnTo>
                <a:lnTo>
                  <a:pt x="478509" y="1572119"/>
                </a:lnTo>
                <a:lnTo>
                  <a:pt x="478422" y="1571684"/>
                </a:lnTo>
                <a:lnTo>
                  <a:pt x="478518" y="1571542"/>
                </a:lnTo>
                <a:close/>
                <a:moveTo>
                  <a:pt x="456824" y="1335625"/>
                </a:moveTo>
                <a:lnTo>
                  <a:pt x="455833" y="1337094"/>
                </a:lnTo>
                <a:lnTo>
                  <a:pt x="505962" y="1560779"/>
                </a:lnTo>
                <a:lnTo>
                  <a:pt x="783527" y="1642519"/>
                </a:lnTo>
                <a:close/>
                <a:moveTo>
                  <a:pt x="467102" y="1318088"/>
                </a:moveTo>
                <a:lnTo>
                  <a:pt x="467499" y="1319792"/>
                </a:lnTo>
                <a:lnTo>
                  <a:pt x="466488" y="1321292"/>
                </a:lnTo>
                <a:lnTo>
                  <a:pt x="802041" y="1637437"/>
                </a:lnTo>
                <a:lnTo>
                  <a:pt x="765226" y="1315151"/>
                </a:lnTo>
                <a:lnTo>
                  <a:pt x="759526" y="1310598"/>
                </a:lnTo>
                <a:lnTo>
                  <a:pt x="757593" y="1302106"/>
                </a:lnTo>
                <a:close/>
                <a:moveTo>
                  <a:pt x="419905" y="1333311"/>
                </a:moveTo>
                <a:lnTo>
                  <a:pt x="214326" y="1438252"/>
                </a:lnTo>
                <a:lnTo>
                  <a:pt x="483712" y="1552211"/>
                </a:lnTo>
                <a:lnTo>
                  <a:pt x="436547" y="1341750"/>
                </a:lnTo>
                <a:lnTo>
                  <a:pt x="431833" y="1342537"/>
                </a:lnTo>
                <a:lnTo>
                  <a:pt x="429128" y="1340445"/>
                </a:lnTo>
                <a:lnTo>
                  <a:pt x="429121" y="1340455"/>
                </a:lnTo>
                <a:lnTo>
                  <a:pt x="429121" y="1340440"/>
                </a:lnTo>
                <a:close/>
                <a:moveTo>
                  <a:pt x="55304" y="1461329"/>
                </a:moveTo>
                <a:lnTo>
                  <a:pt x="54141" y="1463101"/>
                </a:lnTo>
                <a:lnTo>
                  <a:pt x="121624" y="1591471"/>
                </a:lnTo>
                <a:lnTo>
                  <a:pt x="169603" y="1464367"/>
                </a:lnTo>
                <a:lnTo>
                  <a:pt x="159637" y="1456659"/>
                </a:lnTo>
                <a:lnTo>
                  <a:pt x="158638" y="1452268"/>
                </a:lnTo>
                <a:close/>
                <a:moveTo>
                  <a:pt x="1452599" y="672985"/>
                </a:moveTo>
                <a:lnTo>
                  <a:pt x="1364748" y="912901"/>
                </a:lnTo>
                <a:lnTo>
                  <a:pt x="1368628" y="915817"/>
                </a:lnTo>
                <a:lnTo>
                  <a:pt x="1369810" y="920698"/>
                </a:lnTo>
                <a:lnTo>
                  <a:pt x="1766457" y="820674"/>
                </a:lnTo>
                <a:lnTo>
                  <a:pt x="1463357" y="671189"/>
                </a:lnTo>
                <a:close/>
                <a:moveTo>
                  <a:pt x="1810237" y="473415"/>
                </a:moveTo>
                <a:lnTo>
                  <a:pt x="1810237" y="800426"/>
                </a:lnTo>
                <a:lnTo>
                  <a:pt x="1810650" y="800737"/>
                </a:lnTo>
                <a:lnTo>
                  <a:pt x="1934908" y="720200"/>
                </a:lnTo>
                <a:lnTo>
                  <a:pt x="1933164" y="712536"/>
                </a:lnTo>
                <a:lnTo>
                  <a:pt x="1942216" y="698742"/>
                </a:lnTo>
                <a:close/>
                <a:moveTo>
                  <a:pt x="1822838" y="461113"/>
                </a:moveTo>
                <a:lnTo>
                  <a:pt x="1957288" y="691429"/>
                </a:lnTo>
                <a:lnTo>
                  <a:pt x="1959058" y="691134"/>
                </a:lnTo>
                <a:lnTo>
                  <a:pt x="2005440" y="535592"/>
                </a:lnTo>
                <a:lnTo>
                  <a:pt x="1998597" y="530299"/>
                </a:lnTo>
                <a:lnTo>
                  <a:pt x="1998147" y="528321"/>
                </a:lnTo>
                <a:close/>
                <a:moveTo>
                  <a:pt x="769218" y="935735"/>
                </a:moveTo>
                <a:lnTo>
                  <a:pt x="797395" y="1271191"/>
                </a:lnTo>
                <a:lnTo>
                  <a:pt x="959137" y="1170259"/>
                </a:lnTo>
                <a:lnTo>
                  <a:pt x="957620" y="1163596"/>
                </a:lnTo>
                <a:close/>
                <a:moveTo>
                  <a:pt x="47202" y="1262789"/>
                </a:moveTo>
                <a:lnTo>
                  <a:pt x="46978" y="1433774"/>
                </a:lnTo>
                <a:lnTo>
                  <a:pt x="52410" y="1437976"/>
                </a:lnTo>
                <a:lnTo>
                  <a:pt x="53242" y="1441630"/>
                </a:lnTo>
                <a:lnTo>
                  <a:pt x="157419" y="1432276"/>
                </a:lnTo>
                <a:lnTo>
                  <a:pt x="164571" y="1421375"/>
                </a:lnTo>
                <a:close/>
                <a:moveTo>
                  <a:pt x="1778483" y="462710"/>
                </a:moveTo>
                <a:lnTo>
                  <a:pt x="1481861" y="650998"/>
                </a:lnTo>
                <a:lnTo>
                  <a:pt x="1481877" y="651056"/>
                </a:lnTo>
                <a:lnTo>
                  <a:pt x="1478008" y="656666"/>
                </a:lnTo>
                <a:lnTo>
                  <a:pt x="1780778" y="805937"/>
                </a:lnTo>
                <a:lnTo>
                  <a:pt x="1783842" y="801267"/>
                </a:lnTo>
                <a:lnTo>
                  <a:pt x="1792237" y="799912"/>
                </a:lnTo>
                <a:lnTo>
                  <a:pt x="1792237" y="471750"/>
                </a:lnTo>
                <a:lnTo>
                  <a:pt x="1790537" y="472034"/>
                </a:lnTo>
                <a:close/>
                <a:moveTo>
                  <a:pt x="744703" y="936737"/>
                </a:moveTo>
                <a:lnTo>
                  <a:pt x="461978" y="1298421"/>
                </a:lnTo>
                <a:lnTo>
                  <a:pt x="462638" y="1298917"/>
                </a:lnTo>
                <a:lnTo>
                  <a:pt x="463398" y="1302178"/>
                </a:lnTo>
                <a:lnTo>
                  <a:pt x="757640" y="1285708"/>
                </a:lnTo>
                <a:lnTo>
                  <a:pt x="767420" y="1270803"/>
                </a:lnTo>
                <a:lnTo>
                  <a:pt x="775559" y="1269444"/>
                </a:lnTo>
                <a:lnTo>
                  <a:pt x="748977" y="936023"/>
                </a:lnTo>
                <a:close/>
                <a:moveTo>
                  <a:pt x="1054742" y="787180"/>
                </a:moveTo>
                <a:lnTo>
                  <a:pt x="991754" y="1138512"/>
                </a:lnTo>
                <a:lnTo>
                  <a:pt x="992864" y="1138316"/>
                </a:lnTo>
                <a:lnTo>
                  <a:pt x="1000219" y="1144192"/>
                </a:lnTo>
                <a:lnTo>
                  <a:pt x="1319984" y="941297"/>
                </a:lnTo>
                <a:lnTo>
                  <a:pt x="1317602" y="930832"/>
                </a:lnTo>
                <a:lnTo>
                  <a:pt x="1062107" y="785065"/>
                </a:lnTo>
                <a:close/>
                <a:moveTo>
                  <a:pt x="266953" y="1145181"/>
                </a:moveTo>
                <a:lnTo>
                  <a:pt x="264399" y="1148984"/>
                </a:lnTo>
                <a:lnTo>
                  <a:pt x="258315" y="1150000"/>
                </a:lnTo>
                <a:lnTo>
                  <a:pt x="219771" y="1342030"/>
                </a:lnTo>
                <a:lnTo>
                  <a:pt x="204388" y="1420782"/>
                </a:lnTo>
                <a:lnTo>
                  <a:pt x="411738" y="1314484"/>
                </a:lnTo>
                <a:lnTo>
                  <a:pt x="410502" y="1309052"/>
                </a:lnTo>
                <a:lnTo>
                  <a:pt x="415905" y="1300818"/>
                </a:lnTo>
                <a:close/>
                <a:moveTo>
                  <a:pt x="776972" y="900305"/>
                </a:moveTo>
                <a:lnTo>
                  <a:pt x="780167" y="914026"/>
                </a:lnTo>
                <a:lnTo>
                  <a:pt x="778320" y="916764"/>
                </a:lnTo>
                <a:lnTo>
                  <a:pt x="968049" y="1144988"/>
                </a:lnTo>
                <a:lnTo>
                  <a:pt x="969748" y="1142399"/>
                </a:lnTo>
                <a:lnTo>
                  <a:pt x="973262" y="1141779"/>
                </a:lnTo>
                <a:lnTo>
                  <a:pt x="1037772" y="785143"/>
                </a:lnTo>
                <a:lnTo>
                  <a:pt x="1033796" y="782068"/>
                </a:lnTo>
                <a:close/>
                <a:moveTo>
                  <a:pt x="1075487" y="756881"/>
                </a:moveTo>
                <a:lnTo>
                  <a:pt x="1077578" y="764857"/>
                </a:lnTo>
                <a:lnTo>
                  <a:pt x="1074562" y="769231"/>
                </a:lnTo>
                <a:lnTo>
                  <a:pt x="1326326" y="910965"/>
                </a:lnTo>
                <a:lnTo>
                  <a:pt x="1329078" y="906772"/>
                </a:lnTo>
                <a:lnTo>
                  <a:pt x="1346899" y="903895"/>
                </a:lnTo>
                <a:lnTo>
                  <a:pt x="1428494" y="678420"/>
                </a:lnTo>
                <a:lnTo>
                  <a:pt x="1432576" y="665346"/>
                </a:lnTo>
                <a:close/>
                <a:moveTo>
                  <a:pt x="227952" y="1142339"/>
                </a:moveTo>
                <a:lnTo>
                  <a:pt x="62770" y="1228591"/>
                </a:lnTo>
                <a:lnTo>
                  <a:pt x="64534" y="1236167"/>
                </a:lnTo>
                <a:lnTo>
                  <a:pt x="58827" y="1244631"/>
                </a:lnTo>
                <a:lnTo>
                  <a:pt x="184537" y="1414119"/>
                </a:lnTo>
                <a:lnTo>
                  <a:pt x="184957" y="1414051"/>
                </a:lnTo>
                <a:lnTo>
                  <a:pt x="209921" y="1288214"/>
                </a:lnTo>
                <a:lnTo>
                  <a:pt x="237014" y="1149348"/>
                </a:lnTo>
                <a:close/>
                <a:moveTo>
                  <a:pt x="1983136" y="255904"/>
                </a:moveTo>
                <a:lnTo>
                  <a:pt x="1816869" y="424840"/>
                </a:lnTo>
                <a:lnTo>
                  <a:pt x="1821342" y="428414"/>
                </a:lnTo>
                <a:lnTo>
                  <a:pt x="1825753" y="445237"/>
                </a:lnTo>
                <a:lnTo>
                  <a:pt x="1994021" y="509508"/>
                </a:lnTo>
                <a:lnTo>
                  <a:pt x="2006492" y="490503"/>
                </a:lnTo>
                <a:lnTo>
                  <a:pt x="2008537" y="490173"/>
                </a:lnTo>
                <a:lnTo>
                  <a:pt x="1984324" y="256822"/>
                </a:lnTo>
                <a:close/>
                <a:moveTo>
                  <a:pt x="449164" y="899130"/>
                </a:moveTo>
                <a:lnTo>
                  <a:pt x="273290" y="1113059"/>
                </a:lnTo>
                <a:lnTo>
                  <a:pt x="277367" y="1128915"/>
                </a:lnTo>
                <a:lnTo>
                  <a:pt x="431535" y="1287296"/>
                </a:lnTo>
                <a:close/>
                <a:moveTo>
                  <a:pt x="489015" y="879979"/>
                </a:moveTo>
                <a:lnTo>
                  <a:pt x="478364" y="895774"/>
                </a:lnTo>
                <a:lnTo>
                  <a:pt x="469844" y="897197"/>
                </a:lnTo>
                <a:lnTo>
                  <a:pt x="451332" y="1281473"/>
                </a:lnTo>
                <a:lnTo>
                  <a:pt x="728906" y="924708"/>
                </a:lnTo>
                <a:lnTo>
                  <a:pt x="727861" y="923900"/>
                </a:lnTo>
                <a:lnTo>
                  <a:pt x="724803" y="910462"/>
                </a:lnTo>
                <a:close/>
                <a:moveTo>
                  <a:pt x="60528" y="1050375"/>
                </a:moveTo>
                <a:lnTo>
                  <a:pt x="57128" y="1055438"/>
                </a:lnTo>
                <a:lnTo>
                  <a:pt x="51328" y="1056406"/>
                </a:lnTo>
                <a:lnTo>
                  <a:pt x="47838" y="1205837"/>
                </a:lnTo>
                <a:lnTo>
                  <a:pt x="53065" y="1210012"/>
                </a:lnTo>
                <a:lnTo>
                  <a:pt x="221085" y="1123395"/>
                </a:lnTo>
                <a:lnTo>
                  <a:pt x="220886" y="1122523"/>
                </a:lnTo>
                <a:close/>
                <a:moveTo>
                  <a:pt x="77903" y="1034507"/>
                </a:moveTo>
                <a:lnTo>
                  <a:pt x="230703" y="1103254"/>
                </a:lnTo>
                <a:lnTo>
                  <a:pt x="232744" y="1100144"/>
                </a:lnTo>
                <a:lnTo>
                  <a:pt x="247064" y="1097832"/>
                </a:lnTo>
                <a:lnTo>
                  <a:pt x="247072" y="1097792"/>
                </a:lnTo>
                <a:lnTo>
                  <a:pt x="247105" y="1097826"/>
                </a:lnTo>
                <a:lnTo>
                  <a:pt x="255392" y="1096488"/>
                </a:lnTo>
                <a:lnTo>
                  <a:pt x="259367" y="1099474"/>
                </a:lnTo>
                <a:lnTo>
                  <a:pt x="430436" y="891750"/>
                </a:lnTo>
                <a:close/>
                <a:moveTo>
                  <a:pt x="1832245" y="139237"/>
                </a:moveTo>
                <a:lnTo>
                  <a:pt x="1803857" y="412400"/>
                </a:lnTo>
                <a:lnTo>
                  <a:pt x="1971889" y="241670"/>
                </a:lnTo>
                <a:lnTo>
                  <a:pt x="1969243" y="230045"/>
                </a:lnTo>
                <a:lnTo>
                  <a:pt x="1839677" y="137729"/>
                </a:lnTo>
                <a:lnTo>
                  <a:pt x="1839472" y="138030"/>
                </a:lnTo>
                <a:close/>
                <a:moveTo>
                  <a:pt x="148564" y="871396"/>
                </a:moveTo>
                <a:lnTo>
                  <a:pt x="141707" y="881722"/>
                </a:lnTo>
                <a:lnTo>
                  <a:pt x="123632" y="884740"/>
                </a:lnTo>
                <a:lnTo>
                  <a:pt x="61271" y="1012823"/>
                </a:lnTo>
                <a:lnTo>
                  <a:pt x="65023" y="1015643"/>
                </a:lnTo>
                <a:lnTo>
                  <a:pt x="65204" y="1016346"/>
                </a:lnTo>
                <a:lnTo>
                  <a:pt x="401281" y="880253"/>
                </a:lnTo>
                <a:close/>
                <a:moveTo>
                  <a:pt x="1013749" y="471000"/>
                </a:moveTo>
                <a:lnTo>
                  <a:pt x="1011340" y="474629"/>
                </a:lnTo>
                <a:lnTo>
                  <a:pt x="1009066" y="475009"/>
                </a:lnTo>
                <a:lnTo>
                  <a:pt x="1055372" y="731260"/>
                </a:lnTo>
                <a:lnTo>
                  <a:pt x="1055759" y="731192"/>
                </a:lnTo>
                <a:lnTo>
                  <a:pt x="1067287" y="740401"/>
                </a:lnTo>
                <a:lnTo>
                  <a:pt x="1426123" y="648418"/>
                </a:lnTo>
                <a:lnTo>
                  <a:pt x="1425943" y="647629"/>
                </a:lnTo>
                <a:close/>
                <a:moveTo>
                  <a:pt x="1313376" y="278712"/>
                </a:moveTo>
                <a:lnTo>
                  <a:pt x="1022223" y="447169"/>
                </a:lnTo>
                <a:lnTo>
                  <a:pt x="1023778" y="453588"/>
                </a:lnTo>
                <a:lnTo>
                  <a:pt x="1432251" y="628623"/>
                </a:lnTo>
                <a:lnTo>
                  <a:pt x="1434395" y="625356"/>
                </a:lnTo>
                <a:lnTo>
                  <a:pt x="1333888" y="289073"/>
                </a:lnTo>
                <a:lnTo>
                  <a:pt x="1328035" y="290051"/>
                </a:lnTo>
                <a:close/>
                <a:moveTo>
                  <a:pt x="1620929" y="128123"/>
                </a:moveTo>
                <a:lnTo>
                  <a:pt x="1467003" y="622939"/>
                </a:lnTo>
                <a:lnTo>
                  <a:pt x="1476224" y="630305"/>
                </a:lnTo>
                <a:lnTo>
                  <a:pt x="1770306" y="443382"/>
                </a:lnTo>
                <a:lnTo>
                  <a:pt x="1769206" y="438549"/>
                </a:lnTo>
                <a:lnTo>
                  <a:pt x="1774443" y="430568"/>
                </a:lnTo>
                <a:close/>
                <a:moveTo>
                  <a:pt x="1645707" y="103968"/>
                </a:moveTo>
                <a:lnTo>
                  <a:pt x="1639033" y="114138"/>
                </a:lnTo>
                <a:lnTo>
                  <a:pt x="1785915" y="410911"/>
                </a:lnTo>
                <a:lnTo>
                  <a:pt x="1814076" y="139933"/>
                </a:lnTo>
                <a:lnTo>
                  <a:pt x="1799922" y="128986"/>
                </a:lnTo>
                <a:lnTo>
                  <a:pt x="1797996" y="120522"/>
                </a:lnTo>
                <a:close/>
                <a:moveTo>
                  <a:pt x="1602651" y="115940"/>
                </a:moveTo>
                <a:lnTo>
                  <a:pt x="1360875" y="255376"/>
                </a:lnTo>
                <a:lnTo>
                  <a:pt x="1363531" y="267044"/>
                </a:lnTo>
                <a:lnTo>
                  <a:pt x="1353128" y="282896"/>
                </a:lnTo>
                <a:lnTo>
                  <a:pt x="1450287" y="608623"/>
                </a:lnTo>
                <a:lnTo>
                  <a:pt x="1603835" y="116856"/>
                </a:lnTo>
                <a:close/>
                <a:moveTo>
                  <a:pt x="358448" y="655353"/>
                </a:moveTo>
                <a:lnTo>
                  <a:pt x="150322" y="844897"/>
                </a:lnTo>
                <a:lnTo>
                  <a:pt x="151996" y="851807"/>
                </a:lnTo>
                <a:lnTo>
                  <a:pt x="437662" y="860722"/>
                </a:lnTo>
                <a:lnTo>
                  <a:pt x="442416" y="853476"/>
                </a:lnTo>
                <a:lnTo>
                  <a:pt x="360974" y="655489"/>
                </a:lnTo>
                <a:lnTo>
                  <a:pt x="359073" y="655829"/>
                </a:lnTo>
                <a:close/>
                <a:moveTo>
                  <a:pt x="171017" y="725562"/>
                </a:moveTo>
                <a:lnTo>
                  <a:pt x="171082" y="725829"/>
                </a:lnTo>
                <a:cubicBezTo>
                  <a:pt x="170153" y="732995"/>
                  <a:pt x="166258" y="739978"/>
                  <a:pt x="158234" y="745179"/>
                </a:cubicBezTo>
                <a:lnTo>
                  <a:pt x="153150" y="746028"/>
                </a:lnTo>
                <a:lnTo>
                  <a:pt x="141307" y="825812"/>
                </a:lnTo>
                <a:lnTo>
                  <a:pt x="315606" y="666957"/>
                </a:lnTo>
                <a:close/>
                <a:moveTo>
                  <a:pt x="587838" y="514154"/>
                </a:moveTo>
                <a:lnTo>
                  <a:pt x="756606" y="880739"/>
                </a:lnTo>
                <a:lnTo>
                  <a:pt x="758404" y="880448"/>
                </a:lnTo>
                <a:lnTo>
                  <a:pt x="765491" y="885774"/>
                </a:lnTo>
                <a:lnTo>
                  <a:pt x="1022967" y="767238"/>
                </a:lnTo>
                <a:lnTo>
                  <a:pt x="1022308" y="764342"/>
                </a:lnTo>
                <a:close/>
                <a:moveTo>
                  <a:pt x="565559" y="513477"/>
                </a:moveTo>
                <a:lnTo>
                  <a:pt x="473214" y="846176"/>
                </a:lnTo>
                <a:lnTo>
                  <a:pt x="486259" y="855980"/>
                </a:lnTo>
                <a:lnTo>
                  <a:pt x="487910" y="863068"/>
                </a:lnTo>
                <a:lnTo>
                  <a:pt x="729098" y="894250"/>
                </a:lnTo>
                <a:lnTo>
                  <a:pt x="735756" y="884105"/>
                </a:lnTo>
                <a:lnTo>
                  <a:pt x="736158" y="884040"/>
                </a:lnTo>
                <a:close/>
                <a:moveTo>
                  <a:pt x="593620" y="491223"/>
                </a:moveTo>
                <a:lnTo>
                  <a:pt x="590195" y="496322"/>
                </a:lnTo>
                <a:lnTo>
                  <a:pt x="1025105" y="746764"/>
                </a:lnTo>
                <a:lnTo>
                  <a:pt x="1032644" y="735275"/>
                </a:lnTo>
                <a:lnTo>
                  <a:pt x="1035665" y="734741"/>
                </a:lnTo>
                <a:lnTo>
                  <a:pt x="988748" y="478402"/>
                </a:lnTo>
                <a:lnTo>
                  <a:pt x="988430" y="478455"/>
                </a:lnTo>
                <a:cubicBezTo>
                  <a:pt x="981509" y="476376"/>
                  <a:pt x="975634" y="471515"/>
                  <a:pt x="971790" y="465585"/>
                </a:cubicBezTo>
                <a:lnTo>
                  <a:pt x="970329" y="459162"/>
                </a:lnTo>
                <a:close/>
                <a:moveTo>
                  <a:pt x="543234" y="509109"/>
                </a:moveTo>
                <a:lnTo>
                  <a:pt x="382991" y="632765"/>
                </a:lnTo>
                <a:lnTo>
                  <a:pt x="384583" y="639295"/>
                </a:lnTo>
                <a:lnTo>
                  <a:pt x="378701" y="648152"/>
                </a:lnTo>
                <a:lnTo>
                  <a:pt x="457864" y="832949"/>
                </a:lnTo>
                <a:close/>
                <a:moveTo>
                  <a:pt x="208774" y="615810"/>
                </a:moveTo>
                <a:lnTo>
                  <a:pt x="199866" y="629022"/>
                </a:lnTo>
                <a:lnTo>
                  <a:pt x="191130" y="630481"/>
                </a:lnTo>
                <a:lnTo>
                  <a:pt x="164612" y="704172"/>
                </a:lnTo>
                <a:lnTo>
                  <a:pt x="166129" y="705384"/>
                </a:lnTo>
                <a:lnTo>
                  <a:pt x="166314" y="706148"/>
                </a:lnTo>
                <a:lnTo>
                  <a:pt x="326310" y="640771"/>
                </a:lnTo>
                <a:close/>
                <a:moveTo>
                  <a:pt x="1379685" y="39966"/>
                </a:moveTo>
                <a:lnTo>
                  <a:pt x="1370560" y="53553"/>
                </a:lnTo>
                <a:lnTo>
                  <a:pt x="1355339" y="56094"/>
                </a:lnTo>
                <a:lnTo>
                  <a:pt x="1345214" y="236190"/>
                </a:lnTo>
                <a:lnTo>
                  <a:pt x="1350815" y="240400"/>
                </a:lnTo>
                <a:lnTo>
                  <a:pt x="1593502" y="100438"/>
                </a:lnTo>
                <a:lnTo>
                  <a:pt x="1591938" y="93565"/>
                </a:lnTo>
                <a:close/>
                <a:moveTo>
                  <a:pt x="401015" y="475800"/>
                </a:moveTo>
                <a:lnTo>
                  <a:pt x="394760" y="484870"/>
                </a:lnTo>
                <a:lnTo>
                  <a:pt x="390649" y="485556"/>
                </a:lnTo>
                <a:lnTo>
                  <a:pt x="381030" y="608667"/>
                </a:lnTo>
                <a:lnTo>
                  <a:pt x="534509" y="490747"/>
                </a:lnTo>
                <a:close/>
                <a:moveTo>
                  <a:pt x="365531" y="483808"/>
                </a:moveTo>
                <a:lnTo>
                  <a:pt x="220160" y="596146"/>
                </a:lnTo>
                <a:lnTo>
                  <a:pt x="349175" y="623545"/>
                </a:lnTo>
                <a:lnTo>
                  <a:pt x="352947" y="618000"/>
                </a:lnTo>
                <a:lnTo>
                  <a:pt x="358710" y="617037"/>
                </a:lnTo>
                <a:lnTo>
                  <a:pt x="368915" y="486425"/>
                </a:lnTo>
                <a:close/>
                <a:moveTo>
                  <a:pt x="1050659" y="99996"/>
                </a:moveTo>
                <a:lnTo>
                  <a:pt x="1009862" y="427791"/>
                </a:lnTo>
                <a:lnTo>
                  <a:pt x="1012011" y="429406"/>
                </a:lnTo>
                <a:lnTo>
                  <a:pt x="1307335" y="259341"/>
                </a:lnTo>
                <a:lnTo>
                  <a:pt x="1306703" y="256565"/>
                </a:lnTo>
                <a:lnTo>
                  <a:pt x="1307649" y="255123"/>
                </a:lnTo>
                <a:close/>
                <a:moveTo>
                  <a:pt x="1068365" y="88027"/>
                </a:moveTo>
                <a:lnTo>
                  <a:pt x="1321009" y="237107"/>
                </a:lnTo>
                <a:lnTo>
                  <a:pt x="1328575" y="235886"/>
                </a:lnTo>
                <a:lnTo>
                  <a:pt x="1338988" y="50678"/>
                </a:lnTo>
                <a:lnTo>
                  <a:pt x="1331011" y="44508"/>
                </a:lnTo>
                <a:lnTo>
                  <a:pt x="1330237" y="41106"/>
                </a:lnTo>
                <a:close/>
                <a:moveTo>
                  <a:pt x="756447" y="226441"/>
                </a:moveTo>
                <a:lnTo>
                  <a:pt x="584099" y="465835"/>
                </a:lnTo>
                <a:lnTo>
                  <a:pt x="588358" y="469237"/>
                </a:lnTo>
                <a:lnTo>
                  <a:pt x="968162" y="439967"/>
                </a:lnTo>
                <a:close/>
                <a:moveTo>
                  <a:pt x="861216" y="163581"/>
                </a:moveTo>
                <a:lnTo>
                  <a:pt x="774193" y="216537"/>
                </a:lnTo>
                <a:lnTo>
                  <a:pt x="973736" y="416298"/>
                </a:lnTo>
                <a:lnTo>
                  <a:pt x="886295" y="173270"/>
                </a:lnTo>
                <a:lnTo>
                  <a:pt x="875690" y="175142"/>
                </a:lnTo>
                <a:close/>
                <a:moveTo>
                  <a:pt x="908842" y="139592"/>
                </a:moveTo>
                <a:lnTo>
                  <a:pt x="911915" y="151540"/>
                </a:lnTo>
                <a:lnTo>
                  <a:pt x="905089" y="161704"/>
                </a:lnTo>
                <a:lnTo>
                  <a:pt x="991435" y="401688"/>
                </a:lnTo>
                <a:lnTo>
                  <a:pt x="1031417" y="96922"/>
                </a:lnTo>
                <a:close/>
                <a:moveTo>
                  <a:pt x="526996" y="304948"/>
                </a:moveTo>
                <a:lnTo>
                  <a:pt x="403517" y="448363"/>
                </a:lnTo>
                <a:lnTo>
                  <a:pt x="405133" y="454526"/>
                </a:lnTo>
                <a:lnTo>
                  <a:pt x="543544" y="470023"/>
                </a:lnTo>
                <a:lnTo>
                  <a:pt x="549587" y="460813"/>
                </a:lnTo>
                <a:lnTo>
                  <a:pt x="550269" y="460693"/>
                </a:lnTo>
                <a:close/>
                <a:moveTo>
                  <a:pt x="557823" y="279498"/>
                </a:moveTo>
                <a:lnTo>
                  <a:pt x="558196" y="281099"/>
                </a:lnTo>
                <a:lnTo>
                  <a:pt x="547617" y="296790"/>
                </a:lnTo>
                <a:lnTo>
                  <a:pt x="570577" y="450438"/>
                </a:lnTo>
                <a:lnTo>
                  <a:pt x="727383" y="232653"/>
                </a:lnTo>
                <a:close/>
                <a:moveTo>
                  <a:pt x="513785" y="251178"/>
                </a:moveTo>
                <a:cubicBezTo>
                  <a:pt x="520763" y="246655"/>
                  <a:pt x="529549" y="244925"/>
                  <a:pt x="536900" y="247095"/>
                </a:cubicBezTo>
                <a:lnTo>
                  <a:pt x="548138" y="256072"/>
                </a:lnTo>
                <a:lnTo>
                  <a:pt x="751233" y="199528"/>
                </a:lnTo>
                <a:lnTo>
                  <a:pt x="753140" y="196879"/>
                </a:lnTo>
                <a:lnTo>
                  <a:pt x="754661" y="198153"/>
                </a:lnTo>
                <a:lnTo>
                  <a:pt x="858953" y="134711"/>
                </a:lnTo>
                <a:lnTo>
                  <a:pt x="867150" y="122220"/>
                </a:lnTo>
                <a:cubicBezTo>
                  <a:pt x="875174" y="117020"/>
                  <a:pt x="883139" y="116316"/>
                  <a:pt x="890060" y="118395"/>
                </a:cubicBezTo>
                <a:lnTo>
                  <a:pt x="890642" y="118844"/>
                </a:lnTo>
                <a:lnTo>
                  <a:pt x="1035058" y="69172"/>
                </a:lnTo>
                <a:lnTo>
                  <a:pt x="1035155" y="68430"/>
                </a:lnTo>
                <a:lnTo>
                  <a:pt x="1035913" y="68878"/>
                </a:lnTo>
                <a:lnTo>
                  <a:pt x="1037354" y="68382"/>
                </a:lnTo>
                <a:lnTo>
                  <a:pt x="1331928" y="15346"/>
                </a:lnTo>
                <a:lnTo>
                  <a:pt x="1338906" y="4713"/>
                </a:lnTo>
                <a:cubicBezTo>
                  <a:pt x="1354255" y="-5236"/>
                  <a:pt x="1370768" y="1896"/>
                  <a:pt x="1378456" y="13758"/>
                </a:cubicBezTo>
                <a:lnTo>
                  <a:pt x="1378605" y="14339"/>
                </a:lnTo>
                <a:lnTo>
                  <a:pt x="1607047" y="70331"/>
                </a:lnTo>
                <a:lnTo>
                  <a:pt x="1626372" y="67212"/>
                </a:lnTo>
                <a:lnTo>
                  <a:pt x="1638860" y="76596"/>
                </a:lnTo>
                <a:lnTo>
                  <a:pt x="1804037" y="94951"/>
                </a:lnTo>
                <a:lnTo>
                  <a:pt x="1807817" y="89190"/>
                </a:lnTo>
                <a:cubicBezTo>
                  <a:pt x="1823167" y="79241"/>
                  <a:pt x="1839679" y="86374"/>
                  <a:pt x="1847367" y="98235"/>
                </a:cubicBezTo>
                <a:lnTo>
                  <a:pt x="1851495" y="114921"/>
                </a:lnTo>
                <a:lnTo>
                  <a:pt x="1982561" y="208390"/>
                </a:lnTo>
                <a:lnTo>
                  <a:pt x="2003961" y="204935"/>
                </a:lnTo>
                <a:cubicBezTo>
                  <a:pt x="2010968" y="206957"/>
                  <a:pt x="2017018" y="211706"/>
                  <a:pt x="2020862" y="217636"/>
                </a:cubicBezTo>
                <a:cubicBezTo>
                  <a:pt x="2028549" y="229497"/>
                  <a:pt x="2028317" y="247482"/>
                  <a:pt x="2012967" y="257431"/>
                </a:cubicBezTo>
                <a:lnTo>
                  <a:pt x="2007962" y="258267"/>
                </a:lnTo>
                <a:lnTo>
                  <a:pt x="2031974" y="488977"/>
                </a:lnTo>
                <a:lnTo>
                  <a:pt x="2046042" y="499549"/>
                </a:lnTo>
                <a:cubicBezTo>
                  <a:pt x="2054427" y="510957"/>
                  <a:pt x="2054193" y="528943"/>
                  <a:pt x="2038146" y="539343"/>
                </a:cubicBezTo>
                <a:lnTo>
                  <a:pt x="2026916" y="541219"/>
                </a:lnTo>
                <a:lnTo>
                  <a:pt x="1980674" y="698823"/>
                </a:lnTo>
                <a:lnTo>
                  <a:pt x="1985300" y="702401"/>
                </a:lnTo>
                <a:cubicBezTo>
                  <a:pt x="1992988" y="714262"/>
                  <a:pt x="1993453" y="731795"/>
                  <a:pt x="1977406" y="742195"/>
                </a:cubicBezTo>
                <a:cubicBezTo>
                  <a:pt x="1970429" y="746717"/>
                  <a:pt x="1961642" y="748449"/>
                  <a:pt x="1954291" y="746278"/>
                </a:cubicBezTo>
                <a:lnTo>
                  <a:pt x="1946075" y="739715"/>
                </a:lnTo>
                <a:lnTo>
                  <a:pt x="1825161" y="818084"/>
                </a:lnTo>
                <a:lnTo>
                  <a:pt x="1828084" y="830926"/>
                </a:lnTo>
                <a:cubicBezTo>
                  <a:pt x="1827068" y="838149"/>
                  <a:pt x="1823172" y="845132"/>
                  <a:pt x="1815498" y="850107"/>
                </a:cubicBezTo>
                <a:cubicBezTo>
                  <a:pt x="1807473" y="855307"/>
                  <a:pt x="1799508" y="856011"/>
                  <a:pt x="1792587" y="853932"/>
                </a:cubicBezTo>
                <a:lnTo>
                  <a:pt x="1784955" y="848028"/>
                </a:lnTo>
                <a:lnTo>
                  <a:pt x="1618671" y="988962"/>
                </a:lnTo>
                <a:lnTo>
                  <a:pt x="1621967" y="1002478"/>
                </a:lnTo>
                <a:lnTo>
                  <a:pt x="1618359" y="1007911"/>
                </a:lnTo>
                <a:lnTo>
                  <a:pt x="1620464" y="1017159"/>
                </a:lnTo>
                <a:cubicBezTo>
                  <a:pt x="1619448" y="1024382"/>
                  <a:pt x="1615552" y="1031365"/>
                  <a:pt x="1607878" y="1036339"/>
                </a:cubicBezTo>
                <a:lnTo>
                  <a:pt x="1585800" y="1040026"/>
                </a:lnTo>
                <a:lnTo>
                  <a:pt x="1400466" y="1370046"/>
                </a:lnTo>
                <a:lnTo>
                  <a:pt x="1402398" y="1371498"/>
                </a:lnTo>
                <a:lnTo>
                  <a:pt x="1404609" y="1381210"/>
                </a:lnTo>
                <a:lnTo>
                  <a:pt x="1576100" y="1459766"/>
                </a:lnTo>
                <a:lnTo>
                  <a:pt x="1580301" y="1453365"/>
                </a:lnTo>
                <a:cubicBezTo>
                  <a:pt x="1595650" y="1443416"/>
                  <a:pt x="1612163" y="1450548"/>
                  <a:pt x="1619850" y="1462410"/>
                </a:cubicBezTo>
                <a:cubicBezTo>
                  <a:pt x="1624269" y="1468462"/>
                  <a:pt x="1626307" y="1475811"/>
                  <a:pt x="1625235" y="1482946"/>
                </a:cubicBezTo>
                <a:lnTo>
                  <a:pt x="1616250" y="1495976"/>
                </a:lnTo>
                <a:lnTo>
                  <a:pt x="1695950" y="1698680"/>
                </a:lnTo>
                <a:lnTo>
                  <a:pt x="1697745" y="1698390"/>
                </a:lnTo>
                <a:cubicBezTo>
                  <a:pt x="1704752" y="1700412"/>
                  <a:pt x="1710803" y="1705160"/>
                  <a:pt x="1714646" y="1711091"/>
                </a:cubicBezTo>
                <a:cubicBezTo>
                  <a:pt x="1723032" y="1722499"/>
                  <a:pt x="1722798" y="1740485"/>
                  <a:pt x="1706751" y="1750886"/>
                </a:cubicBezTo>
                <a:lnTo>
                  <a:pt x="1701602" y="1751746"/>
                </a:lnTo>
                <a:lnTo>
                  <a:pt x="1662969" y="2061379"/>
                </a:lnTo>
                <a:lnTo>
                  <a:pt x="1667405" y="2064712"/>
                </a:lnTo>
                <a:cubicBezTo>
                  <a:pt x="1675093" y="2076573"/>
                  <a:pt x="1675558" y="2094106"/>
                  <a:pt x="1659511" y="2104507"/>
                </a:cubicBezTo>
                <a:lnTo>
                  <a:pt x="1657547" y="2104835"/>
                </a:lnTo>
                <a:lnTo>
                  <a:pt x="1657419" y="2105865"/>
                </a:lnTo>
                <a:lnTo>
                  <a:pt x="1656829" y="2104955"/>
                </a:lnTo>
                <a:lnTo>
                  <a:pt x="1636601" y="2108333"/>
                </a:lnTo>
                <a:cubicBezTo>
                  <a:pt x="1629680" y="2106254"/>
                  <a:pt x="1623805" y="2101393"/>
                  <a:pt x="1619961" y="2095463"/>
                </a:cubicBezTo>
                <a:cubicBezTo>
                  <a:pt x="1616117" y="2089532"/>
                  <a:pt x="1614253" y="2082070"/>
                  <a:pt x="1615269" y="2074848"/>
                </a:cubicBezTo>
                <a:lnTo>
                  <a:pt x="1626361" y="2057945"/>
                </a:lnTo>
                <a:lnTo>
                  <a:pt x="1486899" y="1842772"/>
                </a:lnTo>
                <a:lnTo>
                  <a:pt x="1476505" y="1844508"/>
                </a:lnTo>
                <a:cubicBezTo>
                  <a:pt x="1469584" y="1842430"/>
                  <a:pt x="1463709" y="1837568"/>
                  <a:pt x="1459865" y="1831638"/>
                </a:cubicBezTo>
                <a:cubicBezTo>
                  <a:pt x="1456021" y="1825707"/>
                  <a:pt x="1454158" y="1818246"/>
                  <a:pt x="1455173" y="1811023"/>
                </a:cubicBezTo>
                <a:lnTo>
                  <a:pt x="1458668" y="1805698"/>
                </a:lnTo>
                <a:lnTo>
                  <a:pt x="1364588" y="1717921"/>
                </a:lnTo>
                <a:lnTo>
                  <a:pt x="1364474" y="1718091"/>
                </a:lnTo>
                <a:cubicBezTo>
                  <a:pt x="1356450" y="1723292"/>
                  <a:pt x="1348485" y="1723996"/>
                  <a:pt x="1341564" y="1721917"/>
                </a:cubicBezTo>
                <a:lnTo>
                  <a:pt x="1334216" y="1716234"/>
                </a:lnTo>
                <a:lnTo>
                  <a:pt x="1104216" y="1916726"/>
                </a:lnTo>
                <a:lnTo>
                  <a:pt x="1107628" y="1931377"/>
                </a:lnTo>
                <a:cubicBezTo>
                  <a:pt x="1106555" y="1938513"/>
                  <a:pt x="1102547" y="1945321"/>
                  <a:pt x="1094872" y="1950296"/>
                </a:cubicBezTo>
                <a:cubicBezTo>
                  <a:pt x="1078824" y="1960697"/>
                  <a:pt x="1063010" y="1953112"/>
                  <a:pt x="1055322" y="1941252"/>
                </a:cubicBezTo>
                <a:lnTo>
                  <a:pt x="1055094" y="1940248"/>
                </a:lnTo>
                <a:lnTo>
                  <a:pt x="780584" y="1990224"/>
                </a:lnTo>
                <a:lnTo>
                  <a:pt x="780813" y="1991232"/>
                </a:lnTo>
                <a:cubicBezTo>
                  <a:pt x="779798" y="1998454"/>
                  <a:pt x="775902" y="2005438"/>
                  <a:pt x="768227" y="2010412"/>
                </a:cubicBezTo>
                <a:cubicBezTo>
                  <a:pt x="760203" y="2015613"/>
                  <a:pt x="752238" y="2016317"/>
                  <a:pt x="745317" y="2014238"/>
                </a:cubicBezTo>
                <a:lnTo>
                  <a:pt x="737386" y="2008104"/>
                </a:lnTo>
                <a:lnTo>
                  <a:pt x="734556" y="2010439"/>
                </a:lnTo>
                <a:lnTo>
                  <a:pt x="735440" y="2006599"/>
                </a:lnTo>
                <a:lnTo>
                  <a:pt x="728677" y="2001368"/>
                </a:lnTo>
                <a:cubicBezTo>
                  <a:pt x="724833" y="1995437"/>
                  <a:pt x="722970" y="1987976"/>
                  <a:pt x="723985" y="1980753"/>
                </a:cubicBezTo>
                <a:lnTo>
                  <a:pt x="724458" y="1980033"/>
                </a:lnTo>
                <a:lnTo>
                  <a:pt x="595122" y="1887478"/>
                </a:lnTo>
                <a:lnTo>
                  <a:pt x="594770" y="1888015"/>
                </a:lnTo>
                <a:cubicBezTo>
                  <a:pt x="587793" y="1892536"/>
                  <a:pt x="579006" y="1894268"/>
                  <a:pt x="571655" y="1892097"/>
                </a:cubicBezTo>
                <a:cubicBezTo>
                  <a:pt x="565453" y="1890173"/>
                  <a:pt x="559290" y="1885249"/>
                  <a:pt x="555220" y="1878970"/>
                </a:cubicBezTo>
                <a:lnTo>
                  <a:pt x="555079" y="1878350"/>
                </a:lnTo>
                <a:lnTo>
                  <a:pt x="451142" y="1895781"/>
                </a:lnTo>
                <a:lnTo>
                  <a:pt x="439697" y="1913221"/>
                </a:lnTo>
                <a:cubicBezTo>
                  <a:pt x="423650" y="1923622"/>
                  <a:pt x="407835" y="1916038"/>
                  <a:pt x="400148" y="1904177"/>
                </a:cubicBezTo>
                <a:lnTo>
                  <a:pt x="396946" y="1890112"/>
                </a:lnTo>
                <a:lnTo>
                  <a:pt x="257499" y="1807304"/>
                </a:lnTo>
                <a:lnTo>
                  <a:pt x="254393" y="1807868"/>
                </a:lnTo>
                <a:lnTo>
                  <a:pt x="248889" y="1812969"/>
                </a:lnTo>
                <a:lnTo>
                  <a:pt x="248159" y="1809001"/>
                </a:lnTo>
                <a:lnTo>
                  <a:pt x="245735" y="1809441"/>
                </a:lnTo>
                <a:cubicBezTo>
                  <a:pt x="241166" y="1808316"/>
                  <a:pt x="236996" y="1805322"/>
                  <a:pt x="234056" y="1800786"/>
                </a:cubicBezTo>
                <a:cubicBezTo>
                  <a:pt x="231343" y="1796600"/>
                  <a:pt x="230477" y="1792207"/>
                  <a:pt x="230761" y="1788059"/>
                </a:cubicBezTo>
                <a:lnTo>
                  <a:pt x="233836" y="1783614"/>
                </a:lnTo>
                <a:lnTo>
                  <a:pt x="124910" y="1640363"/>
                </a:lnTo>
                <a:lnTo>
                  <a:pt x="124258" y="1642082"/>
                </a:lnTo>
                <a:lnTo>
                  <a:pt x="121628" y="1637144"/>
                </a:lnTo>
                <a:lnTo>
                  <a:pt x="116701" y="1638063"/>
                </a:lnTo>
                <a:cubicBezTo>
                  <a:pt x="112799" y="1636629"/>
                  <a:pt x="108690" y="1633346"/>
                  <a:pt x="106429" y="1629858"/>
                </a:cubicBezTo>
                <a:cubicBezTo>
                  <a:pt x="103490" y="1625323"/>
                  <a:pt x="102634" y="1620181"/>
                  <a:pt x="103559" y="1615494"/>
                </a:cubicBezTo>
                <a:lnTo>
                  <a:pt x="106097" y="1611719"/>
                </a:lnTo>
                <a:lnTo>
                  <a:pt x="35818" y="1479307"/>
                </a:lnTo>
                <a:lnTo>
                  <a:pt x="21400" y="1481853"/>
                </a:lnTo>
                <a:cubicBezTo>
                  <a:pt x="15198" y="1479928"/>
                  <a:pt x="9035" y="1475006"/>
                  <a:pt x="4965" y="1468726"/>
                </a:cubicBezTo>
                <a:cubicBezTo>
                  <a:pt x="-2722" y="1456865"/>
                  <a:pt x="-2490" y="1438880"/>
                  <a:pt x="12860" y="1428931"/>
                </a:cubicBezTo>
                <a:lnTo>
                  <a:pt x="23429" y="1427166"/>
                </a:lnTo>
                <a:lnTo>
                  <a:pt x="23894" y="1255064"/>
                </a:lnTo>
                <a:lnTo>
                  <a:pt x="12228" y="1246041"/>
                </a:lnTo>
                <a:cubicBezTo>
                  <a:pt x="4541" y="1234180"/>
                  <a:pt x="4773" y="1216194"/>
                  <a:pt x="20123" y="1206246"/>
                </a:cubicBezTo>
                <a:lnTo>
                  <a:pt x="24511" y="1205471"/>
                </a:lnTo>
                <a:lnTo>
                  <a:pt x="27834" y="1054326"/>
                </a:lnTo>
                <a:lnTo>
                  <a:pt x="17579" y="1046393"/>
                </a:lnTo>
                <a:cubicBezTo>
                  <a:pt x="9891" y="1034532"/>
                  <a:pt x="10123" y="1016547"/>
                  <a:pt x="25473" y="1006598"/>
                </a:cubicBezTo>
                <a:lnTo>
                  <a:pt x="39049" y="1004406"/>
                </a:lnTo>
                <a:lnTo>
                  <a:pt x="102302" y="872789"/>
                </a:lnTo>
                <a:lnTo>
                  <a:pt x="102158" y="872678"/>
                </a:lnTo>
                <a:cubicBezTo>
                  <a:pt x="94470" y="860816"/>
                  <a:pt x="94703" y="842831"/>
                  <a:pt x="110052" y="832882"/>
                </a:cubicBezTo>
                <a:lnTo>
                  <a:pt x="115521" y="831999"/>
                </a:lnTo>
                <a:lnTo>
                  <a:pt x="128172" y="743472"/>
                </a:lnTo>
                <a:lnTo>
                  <a:pt x="118685" y="736134"/>
                </a:lnTo>
                <a:cubicBezTo>
                  <a:pt x="110997" y="724273"/>
                  <a:pt x="111229" y="706288"/>
                  <a:pt x="126579" y="696339"/>
                </a:cubicBezTo>
                <a:lnTo>
                  <a:pt x="141656" y="693676"/>
                </a:lnTo>
                <a:lnTo>
                  <a:pt x="166418" y="624697"/>
                </a:lnTo>
                <a:lnTo>
                  <a:pt x="160316" y="619978"/>
                </a:lnTo>
                <a:cubicBezTo>
                  <a:pt x="152628" y="608116"/>
                  <a:pt x="152861" y="590131"/>
                  <a:pt x="168211" y="580182"/>
                </a:cubicBezTo>
                <a:cubicBezTo>
                  <a:pt x="175886" y="575208"/>
                  <a:pt x="183851" y="574504"/>
                  <a:pt x="190859" y="576526"/>
                </a:cubicBezTo>
                <a:lnTo>
                  <a:pt x="197939" y="581846"/>
                </a:lnTo>
                <a:lnTo>
                  <a:pt x="352128" y="462277"/>
                </a:lnTo>
                <a:lnTo>
                  <a:pt x="350519" y="455210"/>
                </a:lnTo>
                <a:cubicBezTo>
                  <a:pt x="351535" y="447988"/>
                  <a:pt x="355430" y="441004"/>
                  <a:pt x="363105" y="436030"/>
                </a:cubicBezTo>
                <a:lnTo>
                  <a:pt x="383796" y="432375"/>
                </a:lnTo>
                <a:lnTo>
                  <a:pt x="505728" y="290260"/>
                </a:lnTo>
                <a:lnTo>
                  <a:pt x="501199" y="270358"/>
                </a:lnTo>
                <a:cubicBezTo>
                  <a:pt x="502215" y="263136"/>
                  <a:pt x="506110" y="256152"/>
                  <a:pt x="513785" y="251178"/>
                </a:cubicBezTo>
                <a:close/>
              </a:path>
            </a:pathLst>
          </a:custGeom>
          <a:solidFill>
            <a:schemeClr val="accent1"/>
          </a:solidFill>
          <a:ln w="8293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22" name="Group 7">
            <a:extLst>
              <a:ext uri="{FF2B5EF4-FFF2-40B4-BE49-F238E27FC236}">
                <a16:creationId xmlns:a16="http://schemas.microsoft.com/office/drawing/2014/main" id="{A653D5F8-130E-446B-AF7C-79C648825B40}"/>
              </a:ext>
            </a:extLst>
          </p:cNvPr>
          <p:cNvGrpSpPr/>
          <p:nvPr/>
        </p:nvGrpSpPr>
        <p:grpSpPr>
          <a:xfrm>
            <a:off x="3730017" y="1911617"/>
            <a:ext cx="3771162" cy="2004082"/>
            <a:chOff x="-475010" y="1107537"/>
            <a:chExt cx="3859356" cy="1152809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9250F67-9854-4027-BF39-5F6533595B54}"/>
                </a:ext>
              </a:extLst>
            </p:cNvPr>
            <p:cNvSpPr txBox="1"/>
            <p:nvPr/>
          </p:nvSpPr>
          <p:spPr>
            <a:xfrm>
              <a:off x="-475010" y="1107537"/>
              <a:ext cx="3859356" cy="17704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1. NILAI TUKAR RUPIAH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79E4BD5-48E4-4F9D-A70B-E28D286F4534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9206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Nilai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tukar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rupiah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terhadap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US Dollar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menguat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sejak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Januari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2024,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menyebabkan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dampak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bagi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Perusahaan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terutama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yang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bergerak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di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sektor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eksport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dan import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yaitu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margin </a:t>
              </a:r>
              <a:r>
                <a:rPr lang="en-US" altLang="ko-KR" sz="14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menjadi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fluktuatif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bergantung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nilai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tukar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rupiah </a:t>
              </a:r>
              <a:r>
                <a:rPr lang="en-US" altLang="ko-KR" sz="14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terhadap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Dolar </a:t>
              </a:r>
              <a:r>
                <a:rPr lang="en-US" altLang="ko-KR" sz="14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karena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harga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jual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produk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import </a:t>
              </a:r>
              <a:r>
                <a:rPr lang="en-US" altLang="ko-KR" sz="14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tetap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sama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</a:t>
              </a:r>
            </a:p>
          </p:txBody>
        </p:sp>
      </p:grpSp>
      <p:grpSp>
        <p:nvGrpSpPr>
          <p:cNvPr id="25" name="Group 10">
            <a:extLst>
              <a:ext uri="{FF2B5EF4-FFF2-40B4-BE49-F238E27FC236}">
                <a16:creationId xmlns:a16="http://schemas.microsoft.com/office/drawing/2014/main" id="{F5E7E3A8-2C7E-4468-9400-9D74A065FC1A}"/>
              </a:ext>
            </a:extLst>
          </p:cNvPr>
          <p:cNvGrpSpPr/>
          <p:nvPr/>
        </p:nvGrpSpPr>
        <p:grpSpPr>
          <a:xfrm>
            <a:off x="8123414" y="1911617"/>
            <a:ext cx="3757446" cy="1788642"/>
            <a:chOff x="-475010" y="1107537"/>
            <a:chExt cx="3859356" cy="1028879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30BEF58-72F3-40EA-A3FB-06D6BA5DA818}"/>
                </a:ext>
              </a:extLst>
            </p:cNvPr>
            <p:cNvSpPr txBox="1"/>
            <p:nvPr/>
          </p:nvSpPr>
          <p:spPr>
            <a:xfrm>
              <a:off x="-475010" y="1107537"/>
              <a:ext cx="3859356" cy="17704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2. KOMPETISI PASAR 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738B3FE-80A5-4B73-98BC-FA35869A1808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7966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Produk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China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lebih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murah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dibandingkan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dengan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produk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lokal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Hal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ini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menjadi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peluang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bagi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Perusahaan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untuk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memaksimalkan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GP Margin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melalui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penjualan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produk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import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bersamaan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dengan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memaksimalkan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kapasitas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produksi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internal.</a:t>
              </a:r>
            </a:p>
          </p:txBody>
        </p:sp>
      </p:grpSp>
      <p:sp>
        <p:nvSpPr>
          <p:cNvPr id="3" name="Freeform 30">
            <a:extLst>
              <a:ext uri="{FF2B5EF4-FFF2-40B4-BE49-F238E27FC236}">
                <a16:creationId xmlns:a16="http://schemas.microsoft.com/office/drawing/2014/main" id="{71B49039-34F7-DE4D-1BA8-6BF0A6E0ADED}"/>
              </a:ext>
            </a:extLst>
          </p:cNvPr>
          <p:cNvSpPr/>
          <p:nvPr/>
        </p:nvSpPr>
        <p:spPr>
          <a:xfrm rot="-5400000">
            <a:off x="780245" y="-164815"/>
            <a:ext cx="369081" cy="1205163"/>
          </a:xfrm>
          <a:custGeom>
            <a:avLst/>
            <a:gdLst/>
            <a:ahLst/>
            <a:cxnLst/>
            <a:rect l="l" t="t" r="r" b="b"/>
            <a:pathLst>
              <a:path w="668178" h="2181805">
                <a:moveTo>
                  <a:pt x="0" y="0"/>
                </a:moveTo>
                <a:lnTo>
                  <a:pt x="668178" y="0"/>
                </a:lnTo>
                <a:lnTo>
                  <a:pt x="668178" y="2181805"/>
                </a:lnTo>
                <a:lnTo>
                  <a:pt x="0" y="218180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4D9F9E-B848-A708-CA13-A73FB0B79405}"/>
              </a:ext>
            </a:extLst>
          </p:cNvPr>
          <p:cNvSpPr/>
          <p:nvPr/>
        </p:nvSpPr>
        <p:spPr>
          <a:xfrm>
            <a:off x="1704816" y="237728"/>
            <a:ext cx="45719" cy="369082"/>
          </a:xfrm>
          <a:prstGeom prst="rect">
            <a:avLst/>
          </a:prstGeom>
          <a:solidFill>
            <a:srgbClr val="F61D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814530-3764-E8FD-360E-C133A553F5E4}"/>
              </a:ext>
            </a:extLst>
          </p:cNvPr>
          <p:cNvSpPr txBox="1"/>
          <p:nvPr/>
        </p:nvSpPr>
        <p:spPr>
          <a:xfrm>
            <a:off x="3730017" y="1402840"/>
            <a:ext cx="2424501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ISU EKSTERNAL</a:t>
            </a: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A653D5F8-130E-446B-AF7C-79C648825B40}"/>
              </a:ext>
            </a:extLst>
          </p:cNvPr>
          <p:cNvGrpSpPr/>
          <p:nvPr/>
        </p:nvGrpSpPr>
        <p:grpSpPr>
          <a:xfrm>
            <a:off x="3651776" y="4469759"/>
            <a:ext cx="4244750" cy="1142309"/>
            <a:chOff x="-475010" y="1107537"/>
            <a:chExt cx="4344020" cy="657091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9250F67-9854-4027-BF39-5F6533595B54}"/>
                </a:ext>
              </a:extLst>
            </p:cNvPr>
            <p:cNvSpPr txBox="1"/>
            <p:nvPr/>
          </p:nvSpPr>
          <p:spPr>
            <a:xfrm>
              <a:off x="-475010" y="1107537"/>
              <a:ext cx="3859356" cy="17704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3. KONDISI POLITIK PRA DAN PASCA PEMILU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79E4BD5-48E4-4F9D-A70B-E28D286F4534}"/>
                </a:ext>
              </a:extLst>
            </p:cNvPr>
            <p:cNvSpPr txBox="1"/>
            <p:nvPr/>
          </p:nvSpPr>
          <p:spPr>
            <a:xfrm>
              <a:off x="-460973" y="1339726"/>
              <a:ext cx="4329983" cy="4249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Pemegang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jabatan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sementara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tidak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berani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mengambil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keputusan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terkait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dana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belanja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sehingga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pembelian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dialihkan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semester 2.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8941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614C79D-E589-1F6C-8A9F-3CF76629A720}"/>
              </a:ext>
            </a:extLst>
          </p:cNvPr>
          <p:cNvSpPr txBox="1">
            <a:spLocks/>
          </p:cNvSpPr>
          <p:nvPr/>
        </p:nvSpPr>
        <p:spPr>
          <a:xfrm>
            <a:off x="442492" y="976903"/>
            <a:ext cx="10515600" cy="3394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000" dirty="0"/>
          </a:p>
        </p:txBody>
      </p:sp>
      <p:sp>
        <p:nvSpPr>
          <p:cNvPr id="5" name="Freeform 30">
            <a:extLst>
              <a:ext uri="{FF2B5EF4-FFF2-40B4-BE49-F238E27FC236}">
                <a16:creationId xmlns:a16="http://schemas.microsoft.com/office/drawing/2014/main" id="{6FB9BD71-5673-FCEF-3CB4-CE1B8D9959E9}"/>
              </a:ext>
            </a:extLst>
          </p:cNvPr>
          <p:cNvSpPr/>
          <p:nvPr/>
        </p:nvSpPr>
        <p:spPr>
          <a:xfrm rot="16200000">
            <a:off x="780245" y="-164815"/>
            <a:ext cx="369081" cy="1205163"/>
          </a:xfrm>
          <a:custGeom>
            <a:avLst/>
            <a:gdLst/>
            <a:ahLst/>
            <a:cxnLst/>
            <a:rect l="l" t="t" r="r" b="b"/>
            <a:pathLst>
              <a:path w="668178" h="2181805">
                <a:moveTo>
                  <a:pt x="0" y="0"/>
                </a:moveTo>
                <a:lnTo>
                  <a:pt x="668178" y="0"/>
                </a:lnTo>
                <a:lnTo>
                  <a:pt x="668178" y="2181805"/>
                </a:lnTo>
                <a:lnTo>
                  <a:pt x="0" y="218180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7171C0-23AF-488F-B72F-520302FC6F0A}"/>
              </a:ext>
            </a:extLst>
          </p:cNvPr>
          <p:cNvSpPr/>
          <p:nvPr/>
        </p:nvSpPr>
        <p:spPr>
          <a:xfrm>
            <a:off x="1704816" y="237728"/>
            <a:ext cx="45719" cy="369082"/>
          </a:xfrm>
          <a:prstGeom prst="rect">
            <a:avLst/>
          </a:prstGeom>
          <a:solidFill>
            <a:srgbClr val="F61D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18DF4805-E035-67A2-F93A-AE87A59102FA}"/>
              </a:ext>
            </a:extLst>
          </p:cNvPr>
          <p:cNvSpPr txBox="1">
            <a:spLocks/>
          </p:cNvSpPr>
          <p:nvPr/>
        </p:nvSpPr>
        <p:spPr>
          <a:xfrm>
            <a:off x="1824965" y="247783"/>
            <a:ext cx="8665329" cy="810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 dirty="0">
                <a:solidFill>
                  <a:schemeClr val="tx1"/>
                </a:solidFill>
                <a:latin typeface="+mj-lt"/>
              </a:rPr>
              <a:t>3. </a:t>
            </a:r>
            <a:r>
              <a:rPr lang="sv-SE" sz="2200" b="1" dirty="0">
                <a:solidFill>
                  <a:schemeClr val="tx1"/>
                </a:solidFill>
                <a:latin typeface="+mj-lt"/>
              </a:rPr>
              <a:t>INFORMASI KINERJA DAN EFEKTIVITAS SISTEM MANAJEMEN</a:t>
            </a:r>
          </a:p>
          <a:p>
            <a:r>
              <a:rPr lang="en-US" sz="2200" b="1" dirty="0">
                <a:solidFill>
                  <a:schemeClr val="tx1"/>
                </a:solidFill>
                <a:latin typeface="+mj-lt"/>
              </a:rPr>
              <a:t>3.1 CUSTOMER COMPLAIN</a:t>
            </a:r>
          </a:p>
          <a:p>
            <a:endParaRPr lang="en-US" sz="2200" b="1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88E57C3-F977-2E8F-A8BA-2FFDF0F4B1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3652156"/>
              </p:ext>
            </p:extLst>
          </p:nvPr>
        </p:nvGraphicFramePr>
        <p:xfrm>
          <a:off x="796537" y="1020309"/>
          <a:ext cx="10515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C7EA023A-7B39-7E71-47EE-32A0FCD750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7740140"/>
              </p:ext>
            </p:extLst>
          </p:nvPr>
        </p:nvGraphicFramePr>
        <p:xfrm>
          <a:off x="4800646" y="3867017"/>
          <a:ext cx="7034893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64EEC146-4674-7E06-A763-042B722EE0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1845718"/>
              </p:ext>
            </p:extLst>
          </p:nvPr>
        </p:nvGraphicFramePr>
        <p:xfrm>
          <a:off x="0" y="3867017"/>
          <a:ext cx="5021705" cy="2737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547840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0">
            <a:extLst>
              <a:ext uri="{FF2B5EF4-FFF2-40B4-BE49-F238E27FC236}">
                <a16:creationId xmlns:a16="http://schemas.microsoft.com/office/drawing/2014/main" id="{C1FB2883-09FF-8951-FCA5-F711F828384B}"/>
              </a:ext>
            </a:extLst>
          </p:cNvPr>
          <p:cNvSpPr/>
          <p:nvPr/>
        </p:nvSpPr>
        <p:spPr>
          <a:xfrm rot="16200000">
            <a:off x="780245" y="-164815"/>
            <a:ext cx="369081" cy="1205163"/>
          </a:xfrm>
          <a:custGeom>
            <a:avLst/>
            <a:gdLst/>
            <a:ahLst/>
            <a:cxnLst/>
            <a:rect l="l" t="t" r="r" b="b"/>
            <a:pathLst>
              <a:path w="668178" h="2181805">
                <a:moveTo>
                  <a:pt x="0" y="0"/>
                </a:moveTo>
                <a:lnTo>
                  <a:pt x="668178" y="0"/>
                </a:lnTo>
                <a:lnTo>
                  <a:pt x="668178" y="2181805"/>
                </a:lnTo>
                <a:lnTo>
                  <a:pt x="0" y="218180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086CB4C-6DEA-E809-2C80-C3315779ABE5}"/>
              </a:ext>
            </a:extLst>
          </p:cNvPr>
          <p:cNvSpPr/>
          <p:nvPr/>
        </p:nvSpPr>
        <p:spPr>
          <a:xfrm>
            <a:off x="1704816" y="237728"/>
            <a:ext cx="45719" cy="369082"/>
          </a:xfrm>
          <a:prstGeom prst="rect">
            <a:avLst/>
          </a:prstGeom>
          <a:solidFill>
            <a:srgbClr val="F61D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0570599D-49DF-FC1F-1111-6E720F0FD0B0}"/>
              </a:ext>
            </a:extLst>
          </p:cNvPr>
          <p:cNvSpPr txBox="1">
            <a:spLocks/>
          </p:cNvSpPr>
          <p:nvPr/>
        </p:nvSpPr>
        <p:spPr>
          <a:xfrm>
            <a:off x="1821855" y="161288"/>
            <a:ext cx="8665329" cy="53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 dirty="0">
                <a:solidFill>
                  <a:schemeClr val="tx1"/>
                </a:solidFill>
                <a:latin typeface="+mj-lt"/>
              </a:rPr>
              <a:t>3.2 TINGKAT PEMENUHAN LAPORAN SASARAN MUTU, K3 DAN LINGKUNGAN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E54B1C4-84B5-4152-FE6A-E50F8ACAE3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66850"/>
              </p:ext>
            </p:extLst>
          </p:nvPr>
        </p:nvGraphicFramePr>
        <p:xfrm>
          <a:off x="362204" y="1343318"/>
          <a:ext cx="6920025" cy="4750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21975">
                  <a:extLst>
                    <a:ext uri="{9D8B030D-6E8A-4147-A177-3AD203B41FA5}">
                      <a16:colId xmlns:a16="http://schemas.microsoft.com/office/drawing/2014/main" val="1864504074"/>
                    </a:ext>
                  </a:extLst>
                </a:gridCol>
                <a:gridCol w="939610">
                  <a:extLst>
                    <a:ext uri="{9D8B030D-6E8A-4147-A177-3AD203B41FA5}">
                      <a16:colId xmlns:a16="http://schemas.microsoft.com/office/drawing/2014/main" val="1237666793"/>
                    </a:ext>
                  </a:extLst>
                </a:gridCol>
                <a:gridCol w="939610">
                  <a:extLst>
                    <a:ext uri="{9D8B030D-6E8A-4147-A177-3AD203B41FA5}">
                      <a16:colId xmlns:a16="http://schemas.microsoft.com/office/drawing/2014/main" val="443418572"/>
                    </a:ext>
                  </a:extLst>
                </a:gridCol>
                <a:gridCol w="939610">
                  <a:extLst>
                    <a:ext uri="{9D8B030D-6E8A-4147-A177-3AD203B41FA5}">
                      <a16:colId xmlns:a16="http://schemas.microsoft.com/office/drawing/2014/main" val="697731252"/>
                    </a:ext>
                  </a:extLst>
                </a:gridCol>
                <a:gridCol w="939610">
                  <a:extLst>
                    <a:ext uri="{9D8B030D-6E8A-4147-A177-3AD203B41FA5}">
                      <a16:colId xmlns:a16="http://schemas.microsoft.com/office/drawing/2014/main" val="110105454"/>
                    </a:ext>
                  </a:extLst>
                </a:gridCol>
                <a:gridCol w="939610">
                  <a:extLst>
                    <a:ext uri="{9D8B030D-6E8A-4147-A177-3AD203B41FA5}">
                      <a16:colId xmlns:a16="http://schemas.microsoft.com/office/drawing/2014/main" val="315386618"/>
                    </a:ext>
                  </a:extLst>
                </a:gridCol>
              </a:tblGrid>
              <a:tr h="2500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DEPARTEMEN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PERIODE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4035116"/>
                  </a:ext>
                </a:extLst>
              </a:tr>
              <a:tr h="250040">
                <a:tc vMerge="1"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JAN</a:t>
                      </a:r>
                      <a:endParaRPr lang="en-US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FEB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MAR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APR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MAY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3609739"/>
                  </a:ext>
                </a:extLst>
              </a:tr>
              <a:tr h="2500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CMS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O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O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O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O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0577755"/>
                  </a:ext>
                </a:extLst>
              </a:tr>
              <a:tr h="2500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FIACO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43719010"/>
                  </a:ext>
                </a:extLst>
              </a:tr>
              <a:tr h="2500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PURCHASING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36763193"/>
                  </a:ext>
                </a:extLst>
              </a:tr>
              <a:tr h="2500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HC&amp;GA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8977668"/>
                  </a:ext>
                </a:extLst>
              </a:tr>
              <a:tr h="2500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IT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44160750"/>
                  </a:ext>
                </a:extLst>
              </a:tr>
              <a:tr h="2500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MKT &amp; SYS. DEV.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Belum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11778158"/>
                  </a:ext>
                </a:extLst>
              </a:tr>
              <a:tr h="2500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SALES &amp; DIST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4990977"/>
                  </a:ext>
                </a:extLst>
              </a:tr>
              <a:tr h="2500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SALES &amp; MKT ADM.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86266784"/>
                  </a:ext>
                </a:extLst>
              </a:tr>
              <a:tr h="2500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E-CATALOQUE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Belum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74631564"/>
                  </a:ext>
                </a:extLst>
              </a:tr>
              <a:tr h="2500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GS &amp; NSB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9281470"/>
                  </a:ext>
                </a:extLst>
              </a:tr>
              <a:tr h="2500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BUSINESS DEV.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32423370"/>
                  </a:ext>
                </a:extLst>
              </a:tr>
              <a:tr h="2500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SCM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1713629"/>
                  </a:ext>
                </a:extLst>
              </a:tr>
              <a:tr h="2500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PRODUKSI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18259760"/>
                  </a:ext>
                </a:extLst>
              </a:tr>
              <a:tr h="2500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QC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74379116"/>
                  </a:ext>
                </a:extLst>
              </a:tr>
              <a:tr h="2500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R&amp;D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0688004"/>
                  </a:ext>
                </a:extLst>
              </a:tr>
              <a:tr h="2500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ENGINEERING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O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O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O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84063104"/>
                  </a:ext>
                </a:extLst>
              </a:tr>
              <a:tr h="2500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748833"/>
                  </a:ext>
                </a:extLst>
              </a:tr>
            </a:tbl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12614AB1-EF2C-6E92-D3A2-4F02BACE2A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4350588"/>
              </p:ext>
            </p:extLst>
          </p:nvPr>
        </p:nvGraphicFramePr>
        <p:xfrm>
          <a:off x="7282229" y="141975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29823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D6048AE-6DA7-A8FE-AB4C-B2542476A2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8875982"/>
              </p:ext>
            </p:extLst>
          </p:nvPr>
        </p:nvGraphicFramePr>
        <p:xfrm>
          <a:off x="827314" y="1263649"/>
          <a:ext cx="9659870" cy="44483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7849">
                  <a:extLst>
                    <a:ext uri="{9D8B030D-6E8A-4147-A177-3AD203B41FA5}">
                      <a16:colId xmlns:a16="http://schemas.microsoft.com/office/drawing/2014/main" val="1403039333"/>
                    </a:ext>
                  </a:extLst>
                </a:gridCol>
                <a:gridCol w="1685185">
                  <a:extLst>
                    <a:ext uri="{9D8B030D-6E8A-4147-A177-3AD203B41FA5}">
                      <a16:colId xmlns:a16="http://schemas.microsoft.com/office/drawing/2014/main" val="1072395247"/>
                    </a:ext>
                  </a:extLst>
                </a:gridCol>
                <a:gridCol w="1702829">
                  <a:extLst>
                    <a:ext uri="{9D8B030D-6E8A-4147-A177-3AD203B41FA5}">
                      <a16:colId xmlns:a16="http://schemas.microsoft.com/office/drawing/2014/main" val="1561180679"/>
                    </a:ext>
                  </a:extLst>
                </a:gridCol>
                <a:gridCol w="1694007">
                  <a:extLst>
                    <a:ext uri="{9D8B030D-6E8A-4147-A177-3AD203B41FA5}">
                      <a16:colId xmlns:a16="http://schemas.microsoft.com/office/drawing/2014/main" val="1960949330"/>
                    </a:ext>
                  </a:extLst>
                </a:gridCol>
              </a:tblGrid>
              <a:tr h="37069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KPI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Target 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Actual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% Achievement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385836"/>
                  </a:ext>
                </a:extLst>
              </a:tr>
              <a:tr h="370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Sales Revenue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126.920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105.908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57439719"/>
                  </a:ext>
                </a:extLst>
              </a:tr>
              <a:tr h="370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GP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19.751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18.001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79947115"/>
                  </a:ext>
                </a:extLst>
              </a:tr>
              <a:tr h="370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Selling Expenses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10.523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7.825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8640069"/>
                  </a:ext>
                </a:extLst>
              </a:tr>
              <a:tr h="370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GP Expenses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10.265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9.351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28859135"/>
                  </a:ext>
                </a:extLst>
              </a:tr>
              <a:tr h="370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NPBT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26866824"/>
                  </a:ext>
                </a:extLst>
              </a:tr>
              <a:tr h="370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</a:rPr>
                        <a:t>Kegagalan</a:t>
                      </a:r>
                      <a:r>
                        <a:rPr lang="en-US" sz="1400" u="none" strike="noStrike" dirty="0">
                          <a:effectLst/>
                        </a:rPr>
                        <a:t> G2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27940289"/>
                  </a:ext>
                </a:extLst>
              </a:tr>
              <a:tr h="370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</a:rPr>
                        <a:t>Komplain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Pelanggan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 dirty="0">
                          <a:effectLst/>
                        </a:rPr>
                        <a:t>49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3969444"/>
                  </a:ext>
                </a:extLst>
              </a:tr>
              <a:tr h="370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Total Inventory FG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 dirty="0">
                          <a:effectLst/>
                        </a:rPr>
                        <a:t>27 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 238 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22045315"/>
                  </a:ext>
                </a:extLst>
              </a:tr>
              <a:tr h="370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</a:rPr>
                        <a:t>Kecelakaan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Kerja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 dirty="0">
                          <a:effectLst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 dirty="0">
                          <a:effectLst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39854815"/>
                  </a:ext>
                </a:extLst>
              </a:tr>
              <a:tr h="370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Implementasi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5S &amp; K3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59184235"/>
                  </a:ext>
                </a:extLst>
              </a:tr>
              <a:tr h="370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</a:rPr>
                        <a:t>Kapasitas</a:t>
                      </a:r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</a:rPr>
                        <a:t>Produksi</a:t>
                      </a:r>
                      <a:r>
                        <a:rPr lang="en-US" sz="1400" u="none" strike="noStrike" dirty="0">
                          <a:effectLst/>
                        </a:rPr>
                        <a:t> Normal per </a:t>
                      </a:r>
                      <a:r>
                        <a:rPr lang="en-US" sz="1400" u="none" strike="noStrike" dirty="0" err="1">
                          <a:effectLst/>
                        </a:rPr>
                        <a:t>hari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2800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 dirty="0">
                          <a:effectLst/>
                        </a:rPr>
                        <a:t>2551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4494601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5FDB8E4-E889-D79E-3B68-24BE52A5ED25}"/>
              </a:ext>
            </a:extLst>
          </p:cNvPr>
          <p:cNvSpPr txBox="1"/>
          <p:nvPr/>
        </p:nvSpPr>
        <p:spPr>
          <a:xfrm>
            <a:off x="827314" y="807493"/>
            <a:ext cx="4296229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 err="1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Evaluasi</a:t>
            </a:r>
            <a:r>
              <a:rPr lang="en-US" altLang="ko-KR" sz="1600" b="1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Sasaran</a:t>
            </a:r>
            <a:r>
              <a:rPr lang="en-US" altLang="ko-KR" sz="1600" b="1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Mutu</a:t>
            </a:r>
            <a:r>
              <a:rPr lang="en-US" altLang="ko-KR" sz="1600" b="1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 Jan-</a:t>
            </a:r>
            <a:r>
              <a:rPr lang="en-US" altLang="ko-KR" sz="1600" b="1" dirty="0" err="1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Juni</a:t>
            </a:r>
            <a:r>
              <a:rPr lang="en-US" altLang="ko-KR" sz="1600" b="1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 2024</a:t>
            </a:r>
          </a:p>
        </p:txBody>
      </p:sp>
    </p:spTree>
    <p:extLst>
      <p:ext uri="{BB962C8B-B14F-4D97-AF65-F5344CB8AC3E}">
        <p14:creationId xmlns:p14="http://schemas.microsoft.com/office/powerpoint/2010/main" val="3521023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30">
            <a:extLst>
              <a:ext uri="{FF2B5EF4-FFF2-40B4-BE49-F238E27FC236}">
                <a16:creationId xmlns:a16="http://schemas.microsoft.com/office/drawing/2014/main" id="{F53A6FA1-751D-FA6C-C91B-1D121D9D8E1F}"/>
              </a:ext>
            </a:extLst>
          </p:cNvPr>
          <p:cNvSpPr/>
          <p:nvPr/>
        </p:nvSpPr>
        <p:spPr>
          <a:xfrm rot="16200000">
            <a:off x="780245" y="-164815"/>
            <a:ext cx="369081" cy="1205163"/>
          </a:xfrm>
          <a:custGeom>
            <a:avLst/>
            <a:gdLst/>
            <a:ahLst/>
            <a:cxnLst/>
            <a:rect l="l" t="t" r="r" b="b"/>
            <a:pathLst>
              <a:path w="668178" h="2181805">
                <a:moveTo>
                  <a:pt x="0" y="0"/>
                </a:moveTo>
                <a:lnTo>
                  <a:pt x="668178" y="0"/>
                </a:lnTo>
                <a:lnTo>
                  <a:pt x="668178" y="2181805"/>
                </a:lnTo>
                <a:lnTo>
                  <a:pt x="0" y="218180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CE43D12-851B-EB9C-3D62-35C75264BEE5}"/>
              </a:ext>
            </a:extLst>
          </p:cNvPr>
          <p:cNvSpPr/>
          <p:nvPr/>
        </p:nvSpPr>
        <p:spPr>
          <a:xfrm>
            <a:off x="1704816" y="237728"/>
            <a:ext cx="45719" cy="369082"/>
          </a:xfrm>
          <a:prstGeom prst="rect">
            <a:avLst/>
          </a:prstGeom>
          <a:solidFill>
            <a:srgbClr val="F61D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1">
            <a:extLst>
              <a:ext uri="{FF2B5EF4-FFF2-40B4-BE49-F238E27FC236}">
                <a16:creationId xmlns:a16="http://schemas.microsoft.com/office/drawing/2014/main" id="{4FDB3CDB-B897-B7EF-27BB-86E95601BD87}"/>
              </a:ext>
            </a:extLst>
          </p:cNvPr>
          <p:cNvSpPr txBox="1">
            <a:spLocks/>
          </p:cNvSpPr>
          <p:nvPr/>
        </p:nvSpPr>
        <p:spPr>
          <a:xfrm>
            <a:off x="1821855" y="161288"/>
            <a:ext cx="8665329" cy="53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 dirty="0">
                <a:solidFill>
                  <a:schemeClr val="tx1"/>
                </a:solidFill>
                <a:latin typeface="+mj-lt"/>
              </a:rPr>
              <a:t>3.3 </a:t>
            </a:r>
            <a:r>
              <a:rPr lang="fi-FI" sz="2200" b="1" dirty="0">
                <a:solidFill>
                  <a:schemeClr val="tx1"/>
                </a:solidFill>
                <a:latin typeface="+mj-lt"/>
              </a:rPr>
              <a:t>KINERJA PROSES DAN KESESUAIAN PRODUK</a:t>
            </a:r>
            <a:endParaRPr lang="en-US" sz="22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CFE901-D0D3-303C-979A-01C1750F0CE6}"/>
              </a:ext>
            </a:extLst>
          </p:cNvPr>
          <p:cNvSpPr txBox="1"/>
          <p:nvPr/>
        </p:nvSpPr>
        <p:spPr>
          <a:xfrm>
            <a:off x="388037" y="906870"/>
            <a:ext cx="2358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A. KINERJA PENJUALAN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3E25DAA4-A289-F330-9A94-0D4390F906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8471595"/>
              </p:ext>
            </p:extLst>
          </p:nvPr>
        </p:nvGraphicFramePr>
        <p:xfrm>
          <a:off x="704537" y="1469632"/>
          <a:ext cx="10717967" cy="4481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18025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2090</TotalTime>
  <Words>3031</Words>
  <Application>Microsoft Office PowerPoint</Application>
  <PresentationFormat>Widescreen</PresentationFormat>
  <Paragraphs>722</Paragraphs>
  <Slides>32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Arial Narrow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Executive Summary</vt:lpstr>
      <vt:lpstr>Executive Summary</vt:lpstr>
      <vt:lpstr>Executive Summary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MT05</dc:creator>
  <cp:lastModifiedBy>MT05</cp:lastModifiedBy>
  <cp:revision>67</cp:revision>
  <dcterms:created xsi:type="dcterms:W3CDTF">2024-06-27T14:09:54Z</dcterms:created>
  <dcterms:modified xsi:type="dcterms:W3CDTF">2024-07-08T01:02:43Z</dcterms:modified>
</cp:coreProperties>
</file>