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3" r:id="rId3"/>
    <p:sldId id="298" r:id="rId4"/>
    <p:sldId id="287" r:id="rId5"/>
    <p:sldId id="292" r:id="rId6"/>
    <p:sldId id="289" r:id="rId7"/>
    <p:sldId id="295" r:id="rId8"/>
    <p:sldId id="296" r:id="rId9"/>
    <p:sldId id="293" r:id="rId10"/>
    <p:sldId id="297" r:id="rId11"/>
    <p:sldId id="300" r:id="rId12"/>
    <p:sldId id="301" r:id="rId13"/>
    <p:sldId id="270" r:id="rId14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Garet Bold" panose="020B0604020202020204" charset="0"/>
      <p:regular r:id="rId19"/>
    </p:embeddedFont>
    <p:embeddedFont>
      <p:font typeface="Garet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UDINA" initials="M" lastIdx="3" clrIdx="0">
    <p:extLst>
      <p:ext uri="{19B8F6BF-5375-455C-9EA6-DF929625EA0E}">
        <p15:presenceInfo xmlns:p15="http://schemas.microsoft.com/office/powerpoint/2012/main" userId="b9ba9491e734121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905" autoAdjust="0"/>
  </p:normalViewPr>
  <p:slideViewPr>
    <p:cSldViewPr>
      <p:cViewPr varScale="1">
        <p:scale>
          <a:sx n="54" d="100"/>
          <a:sy n="54" d="100"/>
        </p:scale>
        <p:origin x="754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D7D531-F45C-4D64-9F92-D85F2511303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E7EEB9-55B8-42CF-9696-725DE81CC7F6}">
      <dgm:prSet phldrT="[Text]"/>
      <dgm:spPr/>
      <dgm:t>
        <a:bodyPr/>
        <a:lstStyle/>
        <a:p>
          <a:r>
            <a:rPr lang="en-US" dirty="0" err="1" smtClean="0"/>
            <a:t>Observasi</a:t>
          </a:r>
          <a:endParaRPr lang="en-US" dirty="0"/>
        </a:p>
      </dgm:t>
    </dgm:pt>
    <dgm:pt modelId="{F9D13F89-EF8D-4E29-A168-AC360D08E6AB}" type="parTrans" cxnId="{EF66A623-8886-4662-A57F-4F5E63D038E5}">
      <dgm:prSet/>
      <dgm:spPr/>
      <dgm:t>
        <a:bodyPr/>
        <a:lstStyle/>
        <a:p>
          <a:endParaRPr lang="en-US"/>
        </a:p>
      </dgm:t>
    </dgm:pt>
    <dgm:pt modelId="{2016EBA8-1F94-4EB4-838F-2072DBFA071C}" type="sibTrans" cxnId="{EF66A623-8886-4662-A57F-4F5E63D038E5}">
      <dgm:prSet/>
      <dgm:spPr/>
      <dgm:t>
        <a:bodyPr/>
        <a:lstStyle/>
        <a:p>
          <a:endParaRPr lang="en-US"/>
        </a:p>
      </dgm:t>
    </dgm:pt>
    <dgm:pt modelId="{B550B54F-8BCD-4EC7-82D2-68103C744D3E}">
      <dgm:prSet phldrT="[Text]"/>
      <dgm:spPr/>
      <dgm:t>
        <a:bodyPr/>
        <a:lstStyle/>
        <a:p>
          <a:r>
            <a:rPr lang="en-US" dirty="0" err="1" smtClean="0"/>
            <a:t>Konfirmasi</a:t>
          </a:r>
          <a:endParaRPr lang="en-US" dirty="0"/>
        </a:p>
      </dgm:t>
    </dgm:pt>
    <dgm:pt modelId="{65FAA858-D267-4B37-A577-BBF474D30FAA}" type="parTrans" cxnId="{C9239B7C-A6D6-49AA-868B-EC1C8B77C379}">
      <dgm:prSet/>
      <dgm:spPr/>
      <dgm:t>
        <a:bodyPr/>
        <a:lstStyle/>
        <a:p>
          <a:endParaRPr lang="en-US"/>
        </a:p>
      </dgm:t>
    </dgm:pt>
    <dgm:pt modelId="{83B9B64A-048D-48C4-9817-91BE3E6AD478}" type="sibTrans" cxnId="{C9239B7C-A6D6-49AA-868B-EC1C8B77C379}">
      <dgm:prSet/>
      <dgm:spPr/>
      <dgm:t>
        <a:bodyPr/>
        <a:lstStyle/>
        <a:p>
          <a:endParaRPr lang="en-US"/>
        </a:p>
      </dgm:t>
    </dgm:pt>
    <dgm:pt modelId="{87BD6F1C-B9A8-476E-8A18-481FC49D816D}">
      <dgm:prSet phldrT="[Text]"/>
      <dgm:spPr/>
      <dgm:t>
        <a:bodyPr/>
        <a:lstStyle/>
        <a:p>
          <a:r>
            <a:rPr lang="en-US" dirty="0" smtClean="0"/>
            <a:t>Tracing </a:t>
          </a:r>
          <a:r>
            <a:rPr lang="en-US" dirty="0" err="1" smtClean="0"/>
            <a:t>Dokumen</a:t>
          </a:r>
          <a:r>
            <a:rPr lang="en-US" dirty="0" smtClean="0"/>
            <a:t> Sampling</a:t>
          </a:r>
          <a:endParaRPr lang="en-US" dirty="0"/>
        </a:p>
      </dgm:t>
    </dgm:pt>
    <dgm:pt modelId="{CCF2D4D6-DB79-46CF-B53A-3CC89F76E7C1}" type="parTrans" cxnId="{0918F12A-F0A9-4AB3-8C89-FA954DC7DE33}">
      <dgm:prSet/>
      <dgm:spPr/>
      <dgm:t>
        <a:bodyPr/>
        <a:lstStyle/>
        <a:p>
          <a:endParaRPr lang="en-US"/>
        </a:p>
      </dgm:t>
    </dgm:pt>
    <dgm:pt modelId="{5C214D93-3288-43FA-90E7-88E90A12556C}" type="sibTrans" cxnId="{0918F12A-F0A9-4AB3-8C89-FA954DC7DE33}">
      <dgm:prSet/>
      <dgm:spPr/>
      <dgm:t>
        <a:bodyPr/>
        <a:lstStyle/>
        <a:p>
          <a:endParaRPr lang="en-US"/>
        </a:p>
      </dgm:t>
    </dgm:pt>
    <dgm:pt modelId="{6AF701CB-284D-4950-BDC4-B6436EA0D396}">
      <dgm:prSet/>
      <dgm:spPr/>
      <dgm:t>
        <a:bodyPr/>
        <a:lstStyle/>
        <a:p>
          <a:r>
            <a:rPr lang="en-US" dirty="0" err="1" smtClean="0"/>
            <a:t>Inspeksi</a:t>
          </a:r>
          <a:r>
            <a:rPr lang="en-US" dirty="0" smtClean="0"/>
            <a:t> </a:t>
          </a:r>
          <a:r>
            <a:rPr lang="en-US" dirty="0" err="1" smtClean="0"/>
            <a:t>Lapangan</a:t>
          </a:r>
          <a:endParaRPr lang="en-US" dirty="0"/>
        </a:p>
      </dgm:t>
    </dgm:pt>
    <dgm:pt modelId="{4E0F74CE-2923-4AE7-B25F-2F6D128B5ED8}" type="parTrans" cxnId="{D04C455F-5283-4368-BCCE-522F1EA18B76}">
      <dgm:prSet/>
      <dgm:spPr/>
      <dgm:t>
        <a:bodyPr/>
        <a:lstStyle/>
        <a:p>
          <a:endParaRPr lang="en-US"/>
        </a:p>
      </dgm:t>
    </dgm:pt>
    <dgm:pt modelId="{F2955100-2C3B-4D85-BE88-BBF06C38A46D}" type="sibTrans" cxnId="{D04C455F-5283-4368-BCCE-522F1EA18B76}">
      <dgm:prSet/>
      <dgm:spPr/>
      <dgm:t>
        <a:bodyPr/>
        <a:lstStyle/>
        <a:p>
          <a:endParaRPr lang="en-US"/>
        </a:p>
      </dgm:t>
    </dgm:pt>
    <dgm:pt modelId="{3E5A1763-A943-44CA-8CA4-C9CA6D5E9526}" type="pres">
      <dgm:prSet presAssocID="{35D7D531-F45C-4D64-9F92-D85F2511303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10B5B11-3D21-46D6-8749-BE990A18BAF4}" type="pres">
      <dgm:prSet presAssocID="{67E7EEB9-55B8-42CF-9696-725DE81CC7F6}" presName="parentLin" presStyleCnt="0"/>
      <dgm:spPr/>
    </dgm:pt>
    <dgm:pt modelId="{C886C2AD-FD0B-478B-8BB7-AB0F5D91C5D7}" type="pres">
      <dgm:prSet presAssocID="{67E7EEB9-55B8-42CF-9696-725DE81CC7F6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7D5CA57E-AC05-4637-875C-3BBF903AB971}" type="pres">
      <dgm:prSet presAssocID="{67E7EEB9-55B8-42CF-9696-725DE81CC7F6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A71C34-5C59-432C-B257-B6EBB676C58D}" type="pres">
      <dgm:prSet presAssocID="{67E7EEB9-55B8-42CF-9696-725DE81CC7F6}" presName="negativeSpace" presStyleCnt="0"/>
      <dgm:spPr/>
    </dgm:pt>
    <dgm:pt modelId="{7D581F8E-DFDD-46AB-B7D1-6ADB8FA7E84B}" type="pres">
      <dgm:prSet presAssocID="{67E7EEB9-55B8-42CF-9696-725DE81CC7F6}" presName="childText" presStyleLbl="conFgAcc1" presStyleIdx="0" presStyleCnt="4">
        <dgm:presLayoutVars>
          <dgm:bulletEnabled val="1"/>
        </dgm:presLayoutVars>
      </dgm:prSet>
      <dgm:spPr/>
    </dgm:pt>
    <dgm:pt modelId="{68A0DE19-59B6-426E-A978-E6BCFDE4EFB7}" type="pres">
      <dgm:prSet presAssocID="{2016EBA8-1F94-4EB4-838F-2072DBFA071C}" presName="spaceBetweenRectangles" presStyleCnt="0"/>
      <dgm:spPr/>
    </dgm:pt>
    <dgm:pt modelId="{9278D334-0B77-4394-A5DD-9F5EA6979163}" type="pres">
      <dgm:prSet presAssocID="{87BD6F1C-B9A8-476E-8A18-481FC49D816D}" presName="parentLin" presStyleCnt="0"/>
      <dgm:spPr/>
    </dgm:pt>
    <dgm:pt modelId="{F4887267-0B23-4B2E-A6B1-784DEDB24555}" type="pres">
      <dgm:prSet presAssocID="{87BD6F1C-B9A8-476E-8A18-481FC49D816D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D4920DED-4F09-4FDE-ADA9-A54289C85EF9}" type="pres">
      <dgm:prSet presAssocID="{87BD6F1C-B9A8-476E-8A18-481FC49D816D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F24A96-393A-4F14-B1FF-02781409097A}" type="pres">
      <dgm:prSet presAssocID="{87BD6F1C-B9A8-476E-8A18-481FC49D816D}" presName="negativeSpace" presStyleCnt="0"/>
      <dgm:spPr/>
    </dgm:pt>
    <dgm:pt modelId="{0927FE87-98E9-4894-9F64-D17D0D3FDE46}" type="pres">
      <dgm:prSet presAssocID="{87BD6F1C-B9A8-476E-8A18-481FC49D816D}" presName="childText" presStyleLbl="conFgAcc1" presStyleIdx="1" presStyleCnt="4">
        <dgm:presLayoutVars>
          <dgm:bulletEnabled val="1"/>
        </dgm:presLayoutVars>
      </dgm:prSet>
      <dgm:spPr/>
    </dgm:pt>
    <dgm:pt modelId="{B98881E6-7609-426D-AF51-06DF47555667}" type="pres">
      <dgm:prSet presAssocID="{5C214D93-3288-43FA-90E7-88E90A12556C}" presName="spaceBetweenRectangles" presStyleCnt="0"/>
      <dgm:spPr/>
    </dgm:pt>
    <dgm:pt modelId="{9B094320-D65B-4D8F-8AB9-0F543856C044}" type="pres">
      <dgm:prSet presAssocID="{6AF701CB-284D-4950-BDC4-B6436EA0D396}" presName="parentLin" presStyleCnt="0"/>
      <dgm:spPr/>
    </dgm:pt>
    <dgm:pt modelId="{4F53F3C2-8045-4698-A902-81B66FAECAEE}" type="pres">
      <dgm:prSet presAssocID="{6AF701CB-284D-4950-BDC4-B6436EA0D396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B97AAF4A-341D-45E9-A61C-3DC7EABBEDA1}" type="pres">
      <dgm:prSet presAssocID="{6AF701CB-284D-4950-BDC4-B6436EA0D396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B79A8F-E204-42C7-8283-134F889D71C2}" type="pres">
      <dgm:prSet presAssocID="{6AF701CB-284D-4950-BDC4-B6436EA0D396}" presName="negativeSpace" presStyleCnt="0"/>
      <dgm:spPr/>
    </dgm:pt>
    <dgm:pt modelId="{7DC8584C-E153-4756-B79E-DF3336BA8455}" type="pres">
      <dgm:prSet presAssocID="{6AF701CB-284D-4950-BDC4-B6436EA0D396}" presName="childText" presStyleLbl="conFgAcc1" presStyleIdx="2" presStyleCnt="4">
        <dgm:presLayoutVars>
          <dgm:bulletEnabled val="1"/>
        </dgm:presLayoutVars>
      </dgm:prSet>
      <dgm:spPr/>
    </dgm:pt>
    <dgm:pt modelId="{60B132EB-27BA-489E-A714-5CAB7A67190C}" type="pres">
      <dgm:prSet presAssocID="{F2955100-2C3B-4D85-BE88-BBF06C38A46D}" presName="spaceBetweenRectangles" presStyleCnt="0"/>
      <dgm:spPr/>
    </dgm:pt>
    <dgm:pt modelId="{39B7B279-5558-4B36-A61C-245C9CD47CB7}" type="pres">
      <dgm:prSet presAssocID="{B550B54F-8BCD-4EC7-82D2-68103C744D3E}" presName="parentLin" presStyleCnt="0"/>
      <dgm:spPr/>
    </dgm:pt>
    <dgm:pt modelId="{CEF69ACC-9891-4161-8994-384DE596D5BC}" type="pres">
      <dgm:prSet presAssocID="{B550B54F-8BCD-4EC7-82D2-68103C744D3E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2AF30893-1D94-4E22-96E2-AC136C89A04D}" type="pres">
      <dgm:prSet presAssocID="{B550B54F-8BCD-4EC7-82D2-68103C744D3E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E5802C-F049-4B30-9733-12A93081224B}" type="pres">
      <dgm:prSet presAssocID="{B550B54F-8BCD-4EC7-82D2-68103C744D3E}" presName="negativeSpace" presStyleCnt="0"/>
      <dgm:spPr/>
    </dgm:pt>
    <dgm:pt modelId="{5723BD6B-0667-4FB4-AA11-CC640A93B2A2}" type="pres">
      <dgm:prSet presAssocID="{B550B54F-8BCD-4EC7-82D2-68103C744D3E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BD0AC247-F1D5-4496-A5AF-727DC4EA6842}" type="presOf" srcId="{67E7EEB9-55B8-42CF-9696-725DE81CC7F6}" destId="{7D5CA57E-AC05-4637-875C-3BBF903AB971}" srcOrd="1" destOrd="0" presId="urn:microsoft.com/office/officeart/2005/8/layout/list1"/>
    <dgm:cxn modelId="{CE7BACCA-DDE6-4660-A918-6ABC8CFD914D}" type="presOf" srcId="{87BD6F1C-B9A8-476E-8A18-481FC49D816D}" destId="{D4920DED-4F09-4FDE-ADA9-A54289C85EF9}" srcOrd="1" destOrd="0" presId="urn:microsoft.com/office/officeart/2005/8/layout/list1"/>
    <dgm:cxn modelId="{E44D7234-D073-4D1C-B51C-AE45FFD33302}" type="presOf" srcId="{87BD6F1C-B9A8-476E-8A18-481FC49D816D}" destId="{F4887267-0B23-4B2E-A6B1-784DEDB24555}" srcOrd="0" destOrd="0" presId="urn:microsoft.com/office/officeart/2005/8/layout/list1"/>
    <dgm:cxn modelId="{D04C455F-5283-4368-BCCE-522F1EA18B76}" srcId="{35D7D531-F45C-4D64-9F92-D85F25113036}" destId="{6AF701CB-284D-4950-BDC4-B6436EA0D396}" srcOrd="2" destOrd="0" parTransId="{4E0F74CE-2923-4AE7-B25F-2F6D128B5ED8}" sibTransId="{F2955100-2C3B-4D85-BE88-BBF06C38A46D}"/>
    <dgm:cxn modelId="{535A6945-349F-4D1C-BD47-95FC4AFC36EF}" type="presOf" srcId="{6AF701CB-284D-4950-BDC4-B6436EA0D396}" destId="{B97AAF4A-341D-45E9-A61C-3DC7EABBEDA1}" srcOrd="1" destOrd="0" presId="urn:microsoft.com/office/officeart/2005/8/layout/list1"/>
    <dgm:cxn modelId="{3DD26EDE-6AD9-45F2-84A3-E12A01DB0F0F}" type="presOf" srcId="{B550B54F-8BCD-4EC7-82D2-68103C744D3E}" destId="{2AF30893-1D94-4E22-96E2-AC136C89A04D}" srcOrd="1" destOrd="0" presId="urn:microsoft.com/office/officeart/2005/8/layout/list1"/>
    <dgm:cxn modelId="{83CF01DD-821B-4A09-8211-E88EE4703CFD}" type="presOf" srcId="{B550B54F-8BCD-4EC7-82D2-68103C744D3E}" destId="{CEF69ACC-9891-4161-8994-384DE596D5BC}" srcOrd="0" destOrd="0" presId="urn:microsoft.com/office/officeart/2005/8/layout/list1"/>
    <dgm:cxn modelId="{DF35306D-DB03-4BF0-9717-43EA24C5C7A1}" type="presOf" srcId="{35D7D531-F45C-4D64-9F92-D85F25113036}" destId="{3E5A1763-A943-44CA-8CA4-C9CA6D5E9526}" srcOrd="0" destOrd="0" presId="urn:microsoft.com/office/officeart/2005/8/layout/list1"/>
    <dgm:cxn modelId="{58F41663-C316-4187-8657-DF859A405829}" type="presOf" srcId="{6AF701CB-284D-4950-BDC4-B6436EA0D396}" destId="{4F53F3C2-8045-4698-A902-81B66FAECAEE}" srcOrd="0" destOrd="0" presId="urn:microsoft.com/office/officeart/2005/8/layout/list1"/>
    <dgm:cxn modelId="{0918F12A-F0A9-4AB3-8C89-FA954DC7DE33}" srcId="{35D7D531-F45C-4D64-9F92-D85F25113036}" destId="{87BD6F1C-B9A8-476E-8A18-481FC49D816D}" srcOrd="1" destOrd="0" parTransId="{CCF2D4D6-DB79-46CF-B53A-3CC89F76E7C1}" sibTransId="{5C214D93-3288-43FA-90E7-88E90A12556C}"/>
    <dgm:cxn modelId="{C9239B7C-A6D6-49AA-868B-EC1C8B77C379}" srcId="{35D7D531-F45C-4D64-9F92-D85F25113036}" destId="{B550B54F-8BCD-4EC7-82D2-68103C744D3E}" srcOrd="3" destOrd="0" parTransId="{65FAA858-D267-4B37-A577-BBF474D30FAA}" sibTransId="{83B9B64A-048D-48C4-9817-91BE3E6AD478}"/>
    <dgm:cxn modelId="{C615CF15-A42F-4475-A3BB-80BFCA42C0B3}" type="presOf" srcId="{67E7EEB9-55B8-42CF-9696-725DE81CC7F6}" destId="{C886C2AD-FD0B-478B-8BB7-AB0F5D91C5D7}" srcOrd="0" destOrd="0" presId="urn:microsoft.com/office/officeart/2005/8/layout/list1"/>
    <dgm:cxn modelId="{EF66A623-8886-4662-A57F-4F5E63D038E5}" srcId="{35D7D531-F45C-4D64-9F92-D85F25113036}" destId="{67E7EEB9-55B8-42CF-9696-725DE81CC7F6}" srcOrd="0" destOrd="0" parTransId="{F9D13F89-EF8D-4E29-A168-AC360D08E6AB}" sibTransId="{2016EBA8-1F94-4EB4-838F-2072DBFA071C}"/>
    <dgm:cxn modelId="{B77E6FBA-211A-477D-B6B8-F464751BB742}" type="presParOf" srcId="{3E5A1763-A943-44CA-8CA4-C9CA6D5E9526}" destId="{E10B5B11-3D21-46D6-8749-BE990A18BAF4}" srcOrd="0" destOrd="0" presId="urn:microsoft.com/office/officeart/2005/8/layout/list1"/>
    <dgm:cxn modelId="{3DD765D7-19D0-4BB2-8671-A767CF1EA937}" type="presParOf" srcId="{E10B5B11-3D21-46D6-8749-BE990A18BAF4}" destId="{C886C2AD-FD0B-478B-8BB7-AB0F5D91C5D7}" srcOrd="0" destOrd="0" presId="urn:microsoft.com/office/officeart/2005/8/layout/list1"/>
    <dgm:cxn modelId="{C8FF213E-186D-498C-B306-4E731535AE01}" type="presParOf" srcId="{E10B5B11-3D21-46D6-8749-BE990A18BAF4}" destId="{7D5CA57E-AC05-4637-875C-3BBF903AB971}" srcOrd="1" destOrd="0" presId="urn:microsoft.com/office/officeart/2005/8/layout/list1"/>
    <dgm:cxn modelId="{CB278CD8-904A-4150-9C61-B31F169080ED}" type="presParOf" srcId="{3E5A1763-A943-44CA-8CA4-C9CA6D5E9526}" destId="{EAA71C34-5C59-432C-B257-B6EBB676C58D}" srcOrd="1" destOrd="0" presId="urn:microsoft.com/office/officeart/2005/8/layout/list1"/>
    <dgm:cxn modelId="{C88D6754-1B3E-4E8A-BE4E-D5D17BE7E133}" type="presParOf" srcId="{3E5A1763-A943-44CA-8CA4-C9CA6D5E9526}" destId="{7D581F8E-DFDD-46AB-B7D1-6ADB8FA7E84B}" srcOrd="2" destOrd="0" presId="urn:microsoft.com/office/officeart/2005/8/layout/list1"/>
    <dgm:cxn modelId="{46C3F407-49E9-448C-8E9C-A6F5C6497251}" type="presParOf" srcId="{3E5A1763-A943-44CA-8CA4-C9CA6D5E9526}" destId="{68A0DE19-59B6-426E-A978-E6BCFDE4EFB7}" srcOrd="3" destOrd="0" presId="urn:microsoft.com/office/officeart/2005/8/layout/list1"/>
    <dgm:cxn modelId="{56ABCF51-9E05-443A-B12A-D12E2D658802}" type="presParOf" srcId="{3E5A1763-A943-44CA-8CA4-C9CA6D5E9526}" destId="{9278D334-0B77-4394-A5DD-9F5EA6979163}" srcOrd="4" destOrd="0" presId="urn:microsoft.com/office/officeart/2005/8/layout/list1"/>
    <dgm:cxn modelId="{0A7EA7D3-8200-4A4B-9A31-208A43BC9E96}" type="presParOf" srcId="{9278D334-0B77-4394-A5DD-9F5EA6979163}" destId="{F4887267-0B23-4B2E-A6B1-784DEDB24555}" srcOrd="0" destOrd="0" presId="urn:microsoft.com/office/officeart/2005/8/layout/list1"/>
    <dgm:cxn modelId="{440D3B69-E738-4F62-BEA1-0477A8AC8FDE}" type="presParOf" srcId="{9278D334-0B77-4394-A5DD-9F5EA6979163}" destId="{D4920DED-4F09-4FDE-ADA9-A54289C85EF9}" srcOrd="1" destOrd="0" presId="urn:microsoft.com/office/officeart/2005/8/layout/list1"/>
    <dgm:cxn modelId="{7716ADF4-A8C7-4B23-B3F1-D47EED1325CC}" type="presParOf" srcId="{3E5A1763-A943-44CA-8CA4-C9CA6D5E9526}" destId="{69F24A96-393A-4F14-B1FF-02781409097A}" srcOrd="5" destOrd="0" presId="urn:microsoft.com/office/officeart/2005/8/layout/list1"/>
    <dgm:cxn modelId="{384B326E-2F57-485C-BD9E-72972A1AC143}" type="presParOf" srcId="{3E5A1763-A943-44CA-8CA4-C9CA6D5E9526}" destId="{0927FE87-98E9-4894-9F64-D17D0D3FDE46}" srcOrd="6" destOrd="0" presId="urn:microsoft.com/office/officeart/2005/8/layout/list1"/>
    <dgm:cxn modelId="{F50C540E-2A14-487D-8F97-A95E6A2C02C0}" type="presParOf" srcId="{3E5A1763-A943-44CA-8CA4-C9CA6D5E9526}" destId="{B98881E6-7609-426D-AF51-06DF47555667}" srcOrd="7" destOrd="0" presId="urn:microsoft.com/office/officeart/2005/8/layout/list1"/>
    <dgm:cxn modelId="{8C06DCA5-B56F-4581-9068-640888636289}" type="presParOf" srcId="{3E5A1763-A943-44CA-8CA4-C9CA6D5E9526}" destId="{9B094320-D65B-4D8F-8AB9-0F543856C044}" srcOrd="8" destOrd="0" presId="urn:microsoft.com/office/officeart/2005/8/layout/list1"/>
    <dgm:cxn modelId="{D67DEE0E-7C87-4D95-B3F9-F430A06FCAF2}" type="presParOf" srcId="{9B094320-D65B-4D8F-8AB9-0F543856C044}" destId="{4F53F3C2-8045-4698-A902-81B66FAECAEE}" srcOrd="0" destOrd="0" presId="urn:microsoft.com/office/officeart/2005/8/layout/list1"/>
    <dgm:cxn modelId="{BFCB15B1-ECA1-4135-83F9-686BF616B689}" type="presParOf" srcId="{9B094320-D65B-4D8F-8AB9-0F543856C044}" destId="{B97AAF4A-341D-45E9-A61C-3DC7EABBEDA1}" srcOrd="1" destOrd="0" presId="urn:microsoft.com/office/officeart/2005/8/layout/list1"/>
    <dgm:cxn modelId="{B3A647B0-6FD9-46F5-81C5-383CB4DC0C49}" type="presParOf" srcId="{3E5A1763-A943-44CA-8CA4-C9CA6D5E9526}" destId="{38B79A8F-E204-42C7-8283-134F889D71C2}" srcOrd="9" destOrd="0" presId="urn:microsoft.com/office/officeart/2005/8/layout/list1"/>
    <dgm:cxn modelId="{D840D5A4-7F66-4EA3-B59A-800954941107}" type="presParOf" srcId="{3E5A1763-A943-44CA-8CA4-C9CA6D5E9526}" destId="{7DC8584C-E153-4756-B79E-DF3336BA8455}" srcOrd="10" destOrd="0" presId="urn:microsoft.com/office/officeart/2005/8/layout/list1"/>
    <dgm:cxn modelId="{D4B187A2-8FB2-4ED8-A2C0-4405F7579889}" type="presParOf" srcId="{3E5A1763-A943-44CA-8CA4-C9CA6D5E9526}" destId="{60B132EB-27BA-489E-A714-5CAB7A67190C}" srcOrd="11" destOrd="0" presId="urn:microsoft.com/office/officeart/2005/8/layout/list1"/>
    <dgm:cxn modelId="{12EA75D6-8D13-43AC-A244-5EBE34F72FB3}" type="presParOf" srcId="{3E5A1763-A943-44CA-8CA4-C9CA6D5E9526}" destId="{39B7B279-5558-4B36-A61C-245C9CD47CB7}" srcOrd="12" destOrd="0" presId="urn:microsoft.com/office/officeart/2005/8/layout/list1"/>
    <dgm:cxn modelId="{92418DFC-E60D-4589-A9F2-CF4779336EC1}" type="presParOf" srcId="{39B7B279-5558-4B36-A61C-245C9CD47CB7}" destId="{CEF69ACC-9891-4161-8994-384DE596D5BC}" srcOrd="0" destOrd="0" presId="urn:microsoft.com/office/officeart/2005/8/layout/list1"/>
    <dgm:cxn modelId="{685A4400-0CA9-45F9-B161-DAA50C7ECA34}" type="presParOf" srcId="{39B7B279-5558-4B36-A61C-245C9CD47CB7}" destId="{2AF30893-1D94-4E22-96E2-AC136C89A04D}" srcOrd="1" destOrd="0" presId="urn:microsoft.com/office/officeart/2005/8/layout/list1"/>
    <dgm:cxn modelId="{85901E0D-7787-4EB7-A78A-A41943746361}" type="presParOf" srcId="{3E5A1763-A943-44CA-8CA4-C9CA6D5E9526}" destId="{49E5802C-F049-4B30-9733-12A93081224B}" srcOrd="13" destOrd="0" presId="urn:microsoft.com/office/officeart/2005/8/layout/list1"/>
    <dgm:cxn modelId="{DD0C98D5-199B-4D9F-BE72-2813668DD90F}" type="presParOf" srcId="{3E5A1763-A943-44CA-8CA4-C9CA6D5E9526}" destId="{5723BD6B-0667-4FB4-AA11-CC640A93B2A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581F8E-DFDD-46AB-B7D1-6ADB8FA7E84B}">
      <dsp:nvSpPr>
        <dsp:cNvPr id="0" name=""/>
        <dsp:cNvSpPr/>
      </dsp:nvSpPr>
      <dsp:spPr>
        <a:xfrm>
          <a:off x="0" y="622660"/>
          <a:ext cx="12039600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5CA57E-AC05-4637-875C-3BBF903AB971}">
      <dsp:nvSpPr>
        <dsp:cNvPr id="0" name=""/>
        <dsp:cNvSpPr/>
      </dsp:nvSpPr>
      <dsp:spPr>
        <a:xfrm>
          <a:off x="601980" y="47020"/>
          <a:ext cx="8427720" cy="1151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548" tIns="0" rIns="318548" bIns="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err="1" smtClean="0"/>
            <a:t>Observasi</a:t>
          </a:r>
          <a:endParaRPr lang="en-US" sz="3900" kern="1200" dirty="0"/>
        </a:p>
      </dsp:txBody>
      <dsp:txXfrm>
        <a:off x="658181" y="103221"/>
        <a:ext cx="8315318" cy="1038878"/>
      </dsp:txXfrm>
    </dsp:sp>
    <dsp:sp modelId="{0927FE87-98E9-4894-9F64-D17D0D3FDE46}">
      <dsp:nvSpPr>
        <dsp:cNvPr id="0" name=""/>
        <dsp:cNvSpPr/>
      </dsp:nvSpPr>
      <dsp:spPr>
        <a:xfrm>
          <a:off x="0" y="2391700"/>
          <a:ext cx="12039600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920DED-4F09-4FDE-ADA9-A54289C85EF9}">
      <dsp:nvSpPr>
        <dsp:cNvPr id="0" name=""/>
        <dsp:cNvSpPr/>
      </dsp:nvSpPr>
      <dsp:spPr>
        <a:xfrm>
          <a:off x="601980" y="1816060"/>
          <a:ext cx="8427720" cy="1151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548" tIns="0" rIns="318548" bIns="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Tracing </a:t>
          </a:r>
          <a:r>
            <a:rPr lang="en-US" sz="3900" kern="1200" dirty="0" err="1" smtClean="0"/>
            <a:t>Dokumen</a:t>
          </a:r>
          <a:r>
            <a:rPr lang="en-US" sz="3900" kern="1200" dirty="0" smtClean="0"/>
            <a:t> Sampling</a:t>
          </a:r>
          <a:endParaRPr lang="en-US" sz="3900" kern="1200" dirty="0"/>
        </a:p>
      </dsp:txBody>
      <dsp:txXfrm>
        <a:off x="658181" y="1872261"/>
        <a:ext cx="8315318" cy="1038878"/>
      </dsp:txXfrm>
    </dsp:sp>
    <dsp:sp modelId="{7DC8584C-E153-4756-B79E-DF3336BA8455}">
      <dsp:nvSpPr>
        <dsp:cNvPr id="0" name=""/>
        <dsp:cNvSpPr/>
      </dsp:nvSpPr>
      <dsp:spPr>
        <a:xfrm>
          <a:off x="0" y="4160740"/>
          <a:ext cx="12039600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7AAF4A-341D-45E9-A61C-3DC7EABBEDA1}">
      <dsp:nvSpPr>
        <dsp:cNvPr id="0" name=""/>
        <dsp:cNvSpPr/>
      </dsp:nvSpPr>
      <dsp:spPr>
        <a:xfrm>
          <a:off x="601980" y="3585100"/>
          <a:ext cx="8427720" cy="1151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548" tIns="0" rIns="318548" bIns="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err="1" smtClean="0"/>
            <a:t>Inspeksi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Lapangan</a:t>
          </a:r>
          <a:endParaRPr lang="en-US" sz="3900" kern="1200" dirty="0"/>
        </a:p>
      </dsp:txBody>
      <dsp:txXfrm>
        <a:off x="658181" y="3641301"/>
        <a:ext cx="8315318" cy="1038878"/>
      </dsp:txXfrm>
    </dsp:sp>
    <dsp:sp modelId="{5723BD6B-0667-4FB4-AA11-CC640A93B2A2}">
      <dsp:nvSpPr>
        <dsp:cNvPr id="0" name=""/>
        <dsp:cNvSpPr/>
      </dsp:nvSpPr>
      <dsp:spPr>
        <a:xfrm>
          <a:off x="0" y="5929780"/>
          <a:ext cx="12039600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F30893-1D94-4E22-96E2-AC136C89A04D}">
      <dsp:nvSpPr>
        <dsp:cNvPr id="0" name=""/>
        <dsp:cNvSpPr/>
      </dsp:nvSpPr>
      <dsp:spPr>
        <a:xfrm>
          <a:off x="601980" y="5354139"/>
          <a:ext cx="8427720" cy="1151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548" tIns="0" rIns="318548" bIns="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err="1" smtClean="0"/>
            <a:t>Konfirmasi</a:t>
          </a:r>
          <a:endParaRPr lang="en-US" sz="3900" kern="1200" dirty="0"/>
        </a:p>
      </dsp:txBody>
      <dsp:txXfrm>
        <a:off x="658181" y="5410340"/>
        <a:ext cx="8315318" cy="10388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CINT-Sep%2024.xlsx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42469" y="0"/>
            <a:ext cx="5416831" cy="12022429"/>
            <a:chOff x="0" y="0"/>
            <a:chExt cx="2858770" cy="63449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58770" cy="6344920"/>
            </a:xfrm>
            <a:custGeom>
              <a:avLst/>
              <a:gdLst/>
              <a:ahLst/>
              <a:cxnLst/>
              <a:rect l="l" t="t" r="r" b="b"/>
              <a:pathLst>
                <a:path w="2858770" h="6344920">
                  <a:moveTo>
                    <a:pt x="1827530" y="6344920"/>
                  </a:moveTo>
                  <a:lnTo>
                    <a:pt x="0" y="6344920"/>
                  </a:lnTo>
                  <a:lnTo>
                    <a:pt x="0" y="1031240"/>
                  </a:lnTo>
                  <a:cubicBezTo>
                    <a:pt x="0" y="461010"/>
                    <a:pt x="461010" y="0"/>
                    <a:pt x="1031240" y="0"/>
                  </a:cubicBezTo>
                  <a:lnTo>
                    <a:pt x="2858770" y="0"/>
                  </a:lnTo>
                  <a:lnTo>
                    <a:pt x="2858770" y="5313680"/>
                  </a:lnTo>
                  <a:cubicBezTo>
                    <a:pt x="2858770" y="5883910"/>
                    <a:pt x="2397760" y="6344920"/>
                    <a:pt x="1827530" y="6344920"/>
                  </a:cubicBezTo>
                  <a:close/>
                </a:path>
              </a:pathLst>
            </a:custGeom>
            <a:blipFill>
              <a:blip r:embed="rId2"/>
              <a:stretch>
                <a:fillRect l="-113405" r="-11951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7259300" y="7109187"/>
            <a:ext cx="1028700" cy="3177813"/>
            <a:chOff x="0" y="0"/>
            <a:chExt cx="812800" cy="25108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0345E4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7109187"/>
            <a:ext cx="11842469" cy="3177813"/>
            <a:chOff x="0" y="0"/>
            <a:chExt cx="9357013" cy="25108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357013" cy="2510865"/>
            </a:xfrm>
            <a:custGeom>
              <a:avLst/>
              <a:gdLst/>
              <a:ahLst/>
              <a:cxnLst/>
              <a:rect l="l" t="t" r="r" b="b"/>
              <a:pathLst>
                <a:path w="9357013" h="2510865">
                  <a:moveTo>
                    <a:pt x="0" y="0"/>
                  </a:moveTo>
                  <a:lnTo>
                    <a:pt x="9357013" y="0"/>
                  </a:lnTo>
                  <a:lnTo>
                    <a:pt x="9357013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9357013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259300" y="0"/>
            <a:ext cx="1028700" cy="102870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345E4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609914" y="0"/>
            <a:ext cx="1694792" cy="10287000"/>
            <a:chOff x="0" y="0"/>
            <a:chExt cx="446365" cy="270933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0345E4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853887" y="786854"/>
            <a:ext cx="1977164" cy="1977164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99699" y="0"/>
                  </a:moveTo>
                  <a:lnTo>
                    <a:pt x="613101" y="0"/>
                  </a:lnTo>
                  <a:cubicBezTo>
                    <a:pt x="666064" y="0"/>
                    <a:pt x="716859" y="21040"/>
                    <a:pt x="754309" y="58491"/>
                  </a:cubicBezTo>
                  <a:cubicBezTo>
                    <a:pt x="791760" y="95941"/>
                    <a:pt x="812800" y="146736"/>
                    <a:pt x="812800" y="199699"/>
                  </a:cubicBezTo>
                  <a:lnTo>
                    <a:pt x="812800" y="613101"/>
                  </a:lnTo>
                  <a:cubicBezTo>
                    <a:pt x="812800" y="666064"/>
                    <a:pt x="791760" y="716859"/>
                    <a:pt x="754309" y="754309"/>
                  </a:cubicBezTo>
                  <a:cubicBezTo>
                    <a:pt x="716859" y="791760"/>
                    <a:pt x="666064" y="812800"/>
                    <a:pt x="613101" y="812800"/>
                  </a:cubicBezTo>
                  <a:lnTo>
                    <a:pt x="199699" y="812800"/>
                  </a:lnTo>
                  <a:cubicBezTo>
                    <a:pt x="146736" y="812800"/>
                    <a:pt x="95941" y="791760"/>
                    <a:pt x="58491" y="754309"/>
                  </a:cubicBezTo>
                  <a:cubicBezTo>
                    <a:pt x="21040" y="716859"/>
                    <a:pt x="0" y="666064"/>
                    <a:pt x="0" y="613101"/>
                  </a:cubicBezTo>
                  <a:lnTo>
                    <a:pt x="0" y="199699"/>
                  </a:lnTo>
                  <a:cubicBezTo>
                    <a:pt x="0" y="146736"/>
                    <a:pt x="21040" y="95941"/>
                    <a:pt x="58491" y="58491"/>
                  </a:cubicBezTo>
                  <a:cubicBezTo>
                    <a:pt x="95941" y="21040"/>
                    <a:pt x="146736" y="0"/>
                    <a:pt x="199699" y="0"/>
                  </a:cubicBezTo>
                  <a:close/>
                </a:path>
              </a:pathLst>
            </a:custGeom>
            <a:solidFill>
              <a:srgbClr val="0345E4">
                <a:alpha val="29804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571559" y="1585034"/>
            <a:ext cx="8795646" cy="203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4400" dirty="0" smtClean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MEETING KOMITE AUDIT </a:t>
            </a:r>
          </a:p>
          <a:p>
            <a:pPr algn="l"/>
            <a:r>
              <a:rPr lang="en-US" sz="4400" dirty="0" smtClean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KE VII</a:t>
            </a:r>
          </a:p>
          <a:p>
            <a:pPr algn="l"/>
            <a:r>
              <a:rPr lang="en-US" sz="4400" dirty="0" smtClean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TAHUN 2024</a:t>
            </a:r>
            <a:endParaRPr lang="en-US" sz="4400" dirty="0">
              <a:solidFill>
                <a:srgbClr val="000000"/>
              </a:solidFill>
              <a:latin typeface="Garet Bold"/>
              <a:ea typeface="Garet Bold"/>
              <a:cs typeface="Garet Bold"/>
              <a:sym typeface="Garet Bold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8484493" y="9014056"/>
            <a:ext cx="2545888" cy="2545888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0" cap="sq">
              <a:solidFill>
                <a:srgbClr val="0345E4">
                  <a:alpha val="9804"/>
                </a:srgbClr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16"/>
          <p:cNvGrpSpPr/>
          <p:nvPr/>
        </p:nvGrpSpPr>
        <p:grpSpPr>
          <a:xfrm>
            <a:off x="1447800" y="7707664"/>
            <a:ext cx="4281571" cy="654298"/>
            <a:chOff x="0" y="-28575"/>
            <a:chExt cx="1127656" cy="172325"/>
          </a:xfrm>
        </p:grpSpPr>
        <p:sp>
          <p:nvSpPr>
            <p:cNvPr id="24" name="Freeform 17"/>
            <p:cNvSpPr/>
            <p:nvPr/>
          </p:nvSpPr>
          <p:spPr>
            <a:xfrm>
              <a:off x="27737" y="-7811"/>
              <a:ext cx="1099919" cy="143750"/>
            </a:xfrm>
            <a:custGeom>
              <a:avLst/>
              <a:gdLst/>
              <a:ahLst/>
              <a:cxnLst/>
              <a:rect l="l" t="t" r="r" b="b"/>
              <a:pathLst>
                <a:path w="1099919" h="143750">
                  <a:moveTo>
                    <a:pt x="71875" y="0"/>
                  </a:moveTo>
                  <a:lnTo>
                    <a:pt x="1028044" y="0"/>
                  </a:lnTo>
                  <a:cubicBezTo>
                    <a:pt x="1067740" y="0"/>
                    <a:pt x="1099919" y="32180"/>
                    <a:pt x="1099919" y="71875"/>
                  </a:cubicBezTo>
                  <a:lnTo>
                    <a:pt x="1099919" y="71875"/>
                  </a:lnTo>
                  <a:cubicBezTo>
                    <a:pt x="1099919" y="90938"/>
                    <a:pt x="1092347" y="109219"/>
                    <a:pt x="1078868" y="122699"/>
                  </a:cubicBezTo>
                  <a:cubicBezTo>
                    <a:pt x="1065389" y="136178"/>
                    <a:pt x="1047107" y="143750"/>
                    <a:pt x="1028044" y="143750"/>
                  </a:cubicBezTo>
                  <a:lnTo>
                    <a:pt x="71875" y="143750"/>
                  </a:lnTo>
                  <a:cubicBezTo>
                    <a:pt x="52813" y="143750"/>
                    <a:pt x="34531" y="136178"/>
                    <a:pt x="21052" y="122699"/>
                  </a:cubicBezTo>
                  <a:cubicBezTo>
                    <a:pt x="7573" y="109219"/>
                    <a:pt x="0" y="90938"/>
                    <a:pt x="0" y="71875"/>
                  </a:cubicBezTo>
                  <a:lnTo>
                    <a:pt x="0" y="71875"/>
                  </a:lnTo>
                  <a:cubicBezTo>
                    <a:pt x="0" y="52813"/>
                    <a:pt x="7573" y="34531"/>
                    <a:pt x="21052" y="21052"/>
                  </a:cubicBezTo>
                  <a:cubicBezTo>
                    <a:pt x="34531" y="7573"/>
                    <a:pt x="52813" y="0"/>
                    <a:pt x="71875" y="0"/>
                  </a:cubicBezTo>
                  <a:close/>
                </a:path>
              </a:pathLst>
            </a:custGeom>
            <a:solidFill>
              <a:srgbClr val="0345E4"/>
            </a:solidFill>
          </p:spPr>
        </p:sp>
        <p:sp>
          <p:nvSpPr>
            <p:cNvPr id="25" name="TextBox 18"/>
            <p:cNvSpPr txBox="1"/>
            <p:nvPr/>
          </p:nvSpPr>
          <p:spPr>
            <a:xfrm>
              <a:off x="0" y="-28575"/>
              <a:ext cx="1099919" cy="17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dirty="0" smtClean="0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23 </a:t>
              </a:r>
              <a:r>
                <a:rPr lang="en-US" sz="1899" dirty="0" err="1" smtClean="0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Oktober</a:t>
              </a:r>
              <a:r>
                <a:rPr lang="en-US" sz="1899" dirty="0" smtClean="0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 2024</a:t>
              </a:r>
              <a:endParaRPr lang="en-US" sz="1899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54034" y="0"/>
            <a:ext cx="5833966" cy="10287000"/>
            <a:chOff x="0" y="0"/>
            <a:chExt cx="4609553" cy="8128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09553" cy="8128000"/>
            </a:xfrm>
            <a:custGeom>
              <a:avLst/>
              <a:gdLst/>
              <a:ahLst/>
              <a:cxnLst/>
              <a:rect l="l" t="t" r="r" b="b"/>
              <a:pathLst>
                <a:path w="4609553" h="8128000">
                  <a:moveTo>
                    <a:pt x="0" y="0"/>
                  </a:moveTo>
                  <a:lnTo>
                    <a:pt x="4609553" y="0"/>
                  </a:lnTo>
                  <a:lnTo>
                    <a:pt x="4609553" y="8128000"/>
                  </a:lnTo>
                  <a:lnTo>
                    <a:pt x="0" y="8128000"/>
                  </a:ln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09553" cy="8166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85092" y="-1737023"/>
            <a:ext cx="3744615" cy="3744615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0" cap="sq">
              <a:solidFill>
                <a:srgbClr val="0345E4">
                  <a:alpha val="19608"/>
                </a:srgbClr>
              </a:solidFill>
              <a:prstDash val="solid"/>
              <a:miter/>
            </a:ln>
          </p:spPr>
        </p:sp>
        <p:sp>
          <p:nvSpPr>
            <p:cNvPr id="41" name="TextBox 4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39"/>
          <p:cNvGrpSpPr/>
          <p:nvPr/>
        </p:nvGrpSpPr>
        <p:grpSpPr>
          <a:xfrm>
            <a:off x="5831448" y="6973607"/>
            <a:ext cx="6271529" cy="6451255"/>
            <a:chOff x="0" y="0"/>
            <a:chExt cx="812800" cy="812800"/>
          </a:xfrm>
        </p:grpSpPr>
        <p:sp>
          <p:nvSpPr>
            <p:cNvPr id="44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0" cap="sq">
              <a:solidFill>
                <a:srgbClr val="0345E4">
                  <a:alpha val="19608"/>
                </a:srgbClr>
              </a:solidFill>
              <a:prstDash val="solid"/>
              <a:miter/>
            </a:ln>
          </p:spPr>
        </p:sp>
        <p:sp>
          <p:nvSpPr>
            <p:cNvPr id="45" name="TextBox 4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9" name="Group 17"/>
          <p:cNvGrpSpPr/>
          <p:nvPr/>
        </p:nvGrpSpPr>
        <p:grpSpPr>
          <a:xfrm>
            <a:off x="515368" y="47520"/>
            <a:ext cx="1130258" cy="1053692"/>
            <a:chOff x="0" y="0"/>
            <a:chExt cx="812800" cy="812800"/>
          </a:xfrm>
        </p:grpSpPr>
        <p:sp>
          <p:nvSpPr>
            <p:cNvPr id="50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5278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652780"/>
                  </a:lnTo>
                  <a:lnTo>
                    <a:pt x="160020" y="812800"/>
                  </a:lnTo>
                  <a:lnTo>
                    <a:pt x="652780" y="812800"/>
                  </a:lnTo>
                  <a:lnTo>
                    <a:pt x="812800" y="652780"/>
                  </a:lnTo>
                  <a:lnTo>
                    <a:pt x="812800" y="160020"/>
                  </a:lnTo>
                  <a:lnTo>
                    <a:pt x="652780" y="0"/>
                  </a:lnTo>
                  <a:close/>
                </a:path>
              </a:pathLst>
            </a:custGeom>
            <a:solidFill>
              <a:srgbClr val="0345E4"/>
            </a:solidFill>
          </p:spPr>
        </p:sp>
        <p:sp>
          <p:nvSpPr>
            <p:cNvPr id="51" name="TextBox 19"/>
            <p:cNvSpPr txBox="1"/>
            <p:nvPr/>
          </p:nvSpPr>
          <p:spPr>
            <a:xfrm>
              <a:off x="63500" y="-3175"/>
              <a:ext cx="685800" cy="752475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4000" dirty="0" smtClean="0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02</a:t>
              </a:r>
              <a:endParaRPr lang="en-US" sz="4000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endParaRPr>
            </a:p>
          </p:txBody>
        </p:sp>
      </p:grpSp>
      <p:sp>
        <p:nvSpPr>
          <p:cNvPr id="52" name="TextBox 38"/>
          <p:cNvSpPr txBox="1"/>
          <p:nvPr/>
        </p:nvSpPr>
        <p:spPr>
          <a:xfrm>
            <a:off x="1941661" y="273860"/>
            <a:ext cx="15812940" cy="459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3200" dirty="0" err="1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Hasil</a:t>
            </a:r>
            <a:r>
              <a:rPr lang="en-US" sz="3200" dirty="0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Temuan</a:t>
            </a:r>
            <a:r>
              <a:rPr lang="en-US" sz="3200" dirty="0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 Audit</a:t>
            </a:r>
            <a:endParaRPr lang="en-US" sz="3200" dirty="0">
              <a:solidFill>
                <a:srgbClr val="000000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269512"/>
              </p:ext>
            </p:extLst>
          </p:nvPr>
        </p:nvGraphicFramePr>
        <p:xfrm>
          <a:off x="185090" y="733601"/>
          <a:ext cx="17798110" cy="97400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6825">
                  <a:extLst>
                    <a:ext uri="{9D8B030D-6E8A-4147-A177-3AD203B41FA5}">
                      <a16:colId xmlns:a16="http://schemas.microsoft.com/office/drawing/2014/main" val="1731683708"/>
                    </a:ext>
                  </a:extLst>
                </a:gridCol>
                <a:gridCol w="951750">
                  <a:extLst>
                    <a:ext uri="{9D8B030D-6E8A-4147-A177-3AD203B41FA5}">
                      <a16:colId xmlns:a16="http://schemas.microsoft.com/office/drawing/2014/main" val="647855105"/>
                    </a:ext>
                  </a:extLst>
                </a:gridCol>
                <a:gridCol w="1209458">
                  <a:extLst>
                    <a:ext uri="{9D8B030D-6E8A-4147-A177-3AD203B41FA5}">
                      <a16:colId xmlns:a16="http://schemas.microsoft.com/office/drawing/2014/main" val="193504770"/>
                    </a:ext>
                  </a:extLst>
                </a:gridCol>
                <a:gridCol w="4393477">
                  <a:extLst>
                    <a:ext uri="{9D8B030D-6E8A-4147-A177-3AD203B41FA5}">
                      <a16:colId xmlns:a16="http://schemas.microsoft.com/office/drawing/2014/main" val="1607657735"/>
                    </a:ext>
                  </a:extLst>
                </a:gridCol>
                <a:gridCol w="1844770">
                  <a:extLst>
                    <a:ext uri="{9D8B030D-6E8A-4147-A177-3AD203B41FA5}">
                      <a16:colId xmlns:a16="http://schemas.microsoft.com/office/drawing/2014/main" val="3742215979"/>
                    </a:ext>
                  </a:extLst>
                </a:gridCol>
                <a:gridCol w="598364">
                  <a:extLst>
                    <a:ext uri="{9D8B030D-6E8A-4147-A177-3AD203B41FA5}">
                      <a16:colId xmlns:a16="http://schemas.microsoft.com/office/drawing/2014/main" val="206577106"/>
                    </a:ext>
                  </a:extLst>
                </a:gridCol>
                <a:gridCol w="1824066">
                  <a:extLst>
                    <a:ext uri="{9D8B030D-6E8A-4147-A177-3AD203B41FA5}">
                      <a16:colId xmlns:a16="http://schemas.microsoft.com/office/drawing/2014/main" val="2038001923"/>
                    </a:ext>
                  </a:extLst>
                </a:gridCol>
                <a:gridCol w="2606368">
                  <a:extLst>
                    <a:ext uri="{9D8B030D-6E8A-4147-A177-3AD203B41FA5}">
                      <a16:colId xmlns:a16="http://schemas.microsoft.com/office/drawing/2014/main" val="2857661872"/>
                    </a:ext>
                  </a:extLst>
                </a:gridCol>
                <a:gridCol w="2431644">
                  <a:extLst>
                    <a:ext uri="{9D8B030D-6E8A-4147-A177-3AD203B41FA5}">
                      <a16:colId xmlns:a16="http://schemas.microsoft.com/office/drawing/2014/main" val="2506437517"/>
                    </a:ext>
                  </a:extLst>
                </a:gridCol>
                <a:gridCol w="929370">
                  <a:extLst>
                    <a:ext uri="{9D8B030D-6E8A-4147-A177-3AD203B41FA5}">
                      <a16:colId xmlns:a16="http://schemas.microsoft.com/office/drawing/2014/main" val="588076725"/>
                    </a:ext>
                  </a:extLst>
                </a:gridCol>
                <a:gridCol w="662018">
                  <a:extLst>
                    <a:ext uri="{9D8B030D-6E8A-4147-A177-3AD203B41FA5}">
                      <a16:colId xmlns:a16="http://schemas.microsoft.com/office/drawing/2014/main" val="3034326591"/>
                    </a:ext>
                  </a:extLst>
                </a:gridCol>
              </a:tblGrid>
              <a:tr h="9965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No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Proses / Dept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Auditor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Ringkasan</a:t>
                      </a:r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Temuan</a:t>
                      </a:r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 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Referensi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Kategori</a:t>
                      </a:r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Temuan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Dampak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Rekomendasi</a:t>
                      </a:r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Perbaikan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Tanggapan</a:t>
                      </a:r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 Auditee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Due Date 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Oktober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271831"/>
                  </a:ext>
                </a:extLst>
              </a:tr>
              <a:tr h="317878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>
                          <a:effectLst/>
                          <a:latin typeface="Calibri "/>
                        </a:rPr>
                        <a:t>ISO 9001:2015 SISTEM MANAJEMEN </a:t>
                      </a:r>
                      <a:r>
                        <a:rPr lang="en-US" sz="1800" b="1" u="none" strike="noStrike" dirty="0" smtClean="0">
                          <a:effectLst/>
                          <a:latin typeface="Calibri "/>
                        </a:rPr>
                        <a:t>MUTU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1549256"/>
                  </a:ext>
                </a:extLst>
              </a:tr>
              <a:tr h="24913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SCM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Fitri F,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Kisty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, Andreas,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Aisyah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Ditemukan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perbedaan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input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hasil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Perintah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Kerja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Harian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(PKH)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tanggal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30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Agustus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2024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untuk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produk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Cosmo MNR N Black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sebagai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berikut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:</a:t>
                      </a:r>
                      <a:br>
                        <a:rPr lang="en-US" sz="1800" u="none" strike="noStrike" dirty="0">
                          <a:effectLst/>
                          <a:latin typeface="Calibri "/>
                        </a:rPr>
                      </a:b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- Data excel manual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sebanyak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594 pcs.</a:t>
                      </a:r>
                      <a:br>
                        <a:rPr lang="en-US" sz="1800" u="none" strike="noStrike" dirty="0">
                          <a:effectLst/>
                          <a:latin typeface="Calibri "/>
                        </a:rPr>
                      </a:b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- Data SAP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sebanyak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414 pcs.</a:t>
                      </a:r>
                      <a:br>
                        <a:rPr lang="en-US" sz="1800" u="none" strike="noStrike" dirty="0">
                          <a:effectLst/>
                          <a:latin typeface="Calibri "/>
                        </a:rPr>
                      </a:b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Selisih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sebanyak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180 pcs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ternyata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telah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diinput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SAP di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hari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sebelumnya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yaitu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tanggal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29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Agustus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2024 (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Perbedaan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ini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juga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ditemukan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dalam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audit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sebelumnya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8.1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Perencanaan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pengendalian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operasional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Calibri "/>
                        </a:rPr>
                        <a:t>Mi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Berpotensi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terjadi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kesalahan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acuan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perencaan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produksi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hari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berikutnya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dikarenakan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data yang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diambil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base on data manual.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Menghilangkan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data manual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sebagai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penggantinya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dibuatkan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program interface (monitoring Target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Hasil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) agar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tidak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terjadi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kesalahan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input.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Calibri "/>
                        </a:rPr>
                        <a:t>Menarik hasil produksi base on SAP (real time)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Calibri "/>
                        </a:rPr>
                        <a:t>30-Sep-24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Close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0039684"/>
                  </a:ext>
                </a:extLst>
              </a:tr>
              <a:tr h="44844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Calibri "/>
                        </a:rPr>
                        <a:t>10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Calibri "/>
                        </a:rPr>
                        <a:t>SCM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Calibri "/>
                        </a:rPr>
                        <a:t>Fitri F, Kisty, Andreas, Aisyah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Ditemukan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kesalahan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prosedur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sampling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opname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mandiri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di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subkon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hinani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,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dimana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bagian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SCM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memberikan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informasi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stock on hand system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ke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subkon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terlebih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dahulu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untuk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di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konfirmasi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kesesuaiannya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dengan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real stock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dilapangan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8.4.2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Jenis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tingkat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pengendalian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Mi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Potensi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vendor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melakukan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manipulasi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real stock.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Mengubah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SOP Stock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Opname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di Vendor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menjadi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sebagai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berikut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:</a:t>
                      </a:r>
                      <a:br>
                        <a:rPr lang="en-US" sz="1800" u="none" strike="noStrike" dirty="0">
                          <a:effectLst/>
                          <a:latin typeface="Calibri "/>
                        </a:rPr>
                      </a:b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1.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Meminta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pihak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vendor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melakukan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sampling stock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opname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seminggu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sekali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/>
                      </a:r>
                      <a:br>
                        <a:rPr lang="en-US" sz="1800" u="none" strike="noStrike" dirty="0">
                          <a:effectLst/>
                          <a:latin typeface="Calibri "/>
                        </a:rPr>
                      </a:b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2.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Hasil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stock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opname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dikirimkan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ke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pihak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internal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untuk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di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bandingkan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dengan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data SAP.</a:t>
                      </a:r>
                      <a:br>
                        <a:rPr lang="en-US" sz="1800" u="none" strike="noStrike" dirty="0">
                          <a:effectLst/>
                          <a:latin typeface="Calibri "/>
                        </a:rPr>
                      </a:b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3.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Jika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terdapat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ketidaksesuaian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jumlah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stock,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maka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dilakukan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visit vendor.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1.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Sudah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dilakukan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prosedur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sampling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opname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yang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baru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,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dimana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internal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chitose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melakukan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pendampingan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pada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saat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stock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opname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di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subkon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/>
                      </a:r>
                      <a:br>
                        <a:rPr lang="en-US" sz="1800" u="none" strike="noStrike" dirty="0">
                          <a:effectLst/>
                          <a:latin typeface="Calibri "/>
                        </a:rPr>
                      </a:b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2.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Pihak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subkon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sedang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proses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perbaikan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dalam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penataan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relayout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penyimpanan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material di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subkon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hinani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14-Sep-24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Close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6127912"/>
                  </a:ext>
                </a:extLst>
              </a:tr>
              <a:tr h="9965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Calibri "/>
                        </a:rPr>
                        <a:t>11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Calibri "/>
                        </a:rPr>
                        <a:t>FIACO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Calibri "/>
                        </a:rPr>
                        <a:t>Diah, Lilik, Aisyah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Calibri "/>
                        </a:rPr>
                        <a:t>Ditemukan perbedaan antara data aset fisik dengan data SAP (Untuk kategori Inventaris Kantor, Mesin dan Peralatan Pabrik).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Calibri "/>
                        </a:rPr>
                        <a:t>Klausul 7.5. Informasi Terdokumentasi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Calibri "/>
                        </a:rPr>
                        <a:t>Mi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800" u="none" strike="noStrike">
                          <a:effectLst/>
                          <a:latin typeface="Calibri "/>
                        </a:rPr>
                        <a:t>1. Aset Sulit di Identifikasi</a:t>
                      </a:r>
                      <a:br>
                        <a:rPr lang="fi-FI" sz="1800" u="none" strike="noStrike">
                          <a:effectLst/>
                          <a:latin typeface="Calibri "/>
                        </a:rPr>
                      </a:br>
                      <a:r>
                        <a:rPr lang="fi-FI" sz="1800" u="none" strike="noStrike">
                          <a:effectLst/>
                          <a:latin typeface="Calibri "/>
                        </a:rPr>
                        <a:t>2. Potensi kehilangan asset 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Calibri "/>
                        </a:rPr>
                        <a:t>Merekonsiliasi Data Aset Fisik dengan Data Aset SAP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Akan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merekonsiliasi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data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fisik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Aset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dengan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data SAP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29-Nov-24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Open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75811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143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54034" y="0"/>
            <a:ext cx="5833966" cy="10287000"/>
            <a:chOff x="0" y="0"/>
            <a:chExt cx="4609553" cy="8128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09553" cy="8128000"/>
            </a:xfrm>
            <a:custGeom>
              <a:avLst/>
              <a:gdLst/>
              <a:ahLst/>
              <a:cxnLst/>
              <a:rect l="l" t="t" r="r" b="b"/>
              <a:pathLst>
                <a:path w="4609553" h="8128000">
                  <a:moveTo>
                    <a:pt x="0" y="0"/>
                  </a:moveTo>
                  <a:lnTo>
                    <a:pt x="4609553" y="0"/>
                  </a:lnTo>
                  <a:lnTo>
                    <a:pt x="4609553" y="8128000"/>
                  </a:lnTo>
                  <a:lnTo>
                    <a:pt x="0" y="8128000"/>
                  </a:ln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09553" cy="8166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85092" y="-1737023"/>
            <a:ext cx="3744615" cy="3744615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0" cap="sq">
              <a:solidFill>
                <a:srgbClr val="0345E4">
                  <a:alpha val="19608"/>
                </a:srgbClr>
              </a:solidFill>
              <a:prstDash val="solid"/>
              <a:miter/>
            </a:ln>
          </p:spPr>
        </p:sp>
        <p:sp>
          <p:nvSpPr>
            <p:cNvPr id="41" name="TextBox 4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39"/>
          <p:cNvGrpSpPr/>
          <p:nvPr/>
        </p:nvGrpSpPr>
        <p:grpSpPr>
          <a:xfrm>
            <a:off x="5831448" y="6973607"/>
            <a:ext cx="6271529" cy="6451255"/>
            <a:chOff x="0" y="0"/>
            <a:chExt cx="812800" cy="812800"/>
          </a:xfrm>
        </p:grpSpPr>
        <p:sp>
          <p:nvSpPr>
            <p:cNvPr id="44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0" cap="sq">
              <a:solidFill>
                <a:srgbClr val="0345E4">
                  <a:alpha val="19608"/>
                </a:srgbClr>
              </a:solidFill>
              <a:prstDash val="solid"/>
              <a:miter/>
            </a:ln>
          </p:spPr>
        </p:sp>
        <p:sp>
          <p:nvSpPr>
            <p:cNvPr id="45" name="TextBox 4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9" name="Group 17"/>
          <p:cNvGrpSpPr/>
          <p:nvPr/>
        </p:nvGrpSpPr>
        <p:grpSpPr>
          <a:xfrm>
            <a:off x="515368" y="47520"/>
            <a:ext cx="1130258" cy="1053692"/>
            <a:chOff x="0" y="0"/>
            <a:chExt cx="812800" cy="812800"/>
          </a:xfrm>
        </p:grpSpPr>
        <p:sp>
          <p:nvSpPr>
            <p:cNvPr id="50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5278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652780"/>
                  </a:lnTo>
                  <a:lnTo>
                    <a:pt x="160020" y="812800"/>
                  </a:lnTo>
                  <a:lnTo>
                    <a:pt x="652780" y="812800"/>
                  </a:lnTo>
                  <a:lnTo>
                    <a:pt x="812800" y="652780"/>
                  </a:lnTo>
                  <a:lnTo>
                    <a:pt x="812800" y="160020"/>
                  </a:lnTo>
                  <a:lnTo>
                    <a:pt x="652780" y="0"/>
                  </a:lnTo>
                  <a:close/>
                </a:path>
              </a:pathLst>
            </a:custGeom>
            <a:solidFill>
              <a:srgbClr val="0345E4"/>
            </a:solidFill>
          </p:spPr>
        </p:sp>
        <p:sp>
          <p:nvSpPr>
            <p:cNvPr id="51" name="TextBox 19"/>
            <p:cNvSpPr txBox="1"/>
            <p:nvPr/>
          </p:nvSpPr>
          <p:spPr>
            <a:xfrm>
              <a:off x="63500" y="-3175"/>
              <a:ext cx="685800" cy="752475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4000" dirty="0" smtClean="0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02</a:t>
              </a:r>
              <a:endParaRPr lang="en-US" sz="4000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endParaRPr>
            </a:p>
          </p:txBody>
        </p:sp>
      </p:grpSp>
      <p:sp>
        <p:nvSpPr>
          <p:cNvPr id="52" name="TextBox 38"/>
          <p:cNvSpPr txBox="1"/>
          <p:nvPr/>
        </p:nvSpPr>
        <p:spPr>
          <a:xfrm>
            <a:off x="1941661" y="273860"/>
            <a:ext cx="15812940" cy="459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3200" dirty="0" err="1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Hasil</a:t>
            </a:r>
            <a:r>
              <a:rPr lang="en-US" sz="3200" dirty="0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Temuan</a:t>
            </a:r>
            <a:r>
              <a:rPr lang="en-US" sz="3200" dirty="0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 Audit</a:t>
            </a:r>
            <a:endParaRPr lang="en-US" sz="3200" dirty="0">
              <a:solidFill>
                <a:srgbClr val="000000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573641"/>
              </p:ext>
            </p:extLst>
          </p:nvPr>
        </p:nvGraphicFramePr>
        <p:xfrm>
          <a:off x="617956" y="910203"/>
          <a:ext cx="16764000" cy="8686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5479">
                  <a:extLst>
                    <a:ext uri="{9D8B030D-6E8A-4147-A177-3AD203B41FA5}">
                      <a16:colId xmlns:a16="http://schemas.microsoft.com/office/drawing/2014/main" val="3237033885"/>
                    </a:ext>
                  </a:extLst>
                </a:gridCol>
                <a:gridCol w="995123">
                  <a:extLst>
                    <a:ext uri="{9D8B030D-6E8A-4147-A177-3AD203B41FA5}">
                      <a16:colId xmlns:a16="http://schemas.microsoft.com/office/drawing/2014/main" val="3979834452"/>
                    </a:ext>
                  </a:extLst>
                </a:gridCol>
                <a:gridCol w="842028">
                  <a:extLst>
                    <a:ext uri="{9D8B030D-6E8A-4147-A177-3AD203B41FA5}">
                      <a16:colId xmlns:a16="http://schemas.microsoft.com/office/drawing/2014/main" val="357348067"/>
                    </a:ext>
                  </a:extLst>
                </a:gridCol>
                <a:gridCol w="4352387">
                  <a:extLst>
                    <a:ext uri="{9D8B030D-6E8A-4147-A177-3AD203B41FA5}">
                      <a16:colId xmlns:a16="http://schemas.microsoft.com/office/drawing/2014/main" val="3046454636"/>
                    </a:ext>
                  </a:extLst>
                </a:gridCol>
                <a:gridCol w="1283082">
                  <a:extLst>
                    <a:ext uri="{9D8B030D-6E8A-4147-A177-3AD203B41FA5}">
                      <a16:colId xmlns:a16="http://schemas.microsoft.com/office/drawing/2014/main" val="4127720143"/>
                    </a:ext>
                  </a:extLst>
                </a:gridCol>
                <a:gridCol w="135545">
                  <a:extLst>
                    <a:ext uri="{9D8B030D-6E8A-4147-A177-3AD203B41FA5}">
                      <a16:colId xmlns:a16="http://schemas.microsoft.com/office/drawing/2014/main" val="4067230579"/>
                    </a:ext>
                  </a:extLst>
                </a:gridCol>
                <a:gridCol w="582465">
                  <a:extLst>
                    <a:ext uri="{9D8B030D-6E8A-4147-A177-3AD203B41FA5}">
                      <a16:colId xmlns:a16="http://schemas.microsoft.com/office/drawing/2014/main" val="2482561447"/>
                    </a:ext>
                  </a:extLst>
                </a:gridCol>
                <a:gridCol w="1812184">
                  <a:extLst>
                    <a:ext uri="{9D8B030D-6E8A-4147-A177-3AD203B41FA5}">
                      <a16:colId xmlns:a16="http://schemas.microsoft.com/office/drawing/2014/main" val="552068245"/>
                    </a:ext>
                  </a:extLst>
                </a:gridCol>
                <a:gridCol w="2206421">
                  <a:extLst>
                    <a:ext uri="{9D8B030D-6E8A-4147-A177-3AD203B41FA5}">
                      <a16:colId xmlns:a16="http://schemas.microsoft.com/office/drawing/2014/main" val="3852818144"/>
                    </a:ext>
                  </a:extLst>
                </a:gridCol>
                <a:gridCol w="2290359">
                  <a:extLst>
                    <a:ext uri="{9D8B030D-6E8A-4147-A177-3AD203B41FA5}">
                      <a16:colId xmlns:a16="http://schemas.microsoft.com/office/drawing/2014/main" val="710832616"/>
                    </a:ext>
                  </a:extLst>
                </a:gridCol>
                <a:gridCol w="875375">
                  <a:extLst>
                    <a:ext uri="{9D8B030D-6E8A-4147-A177-3AD203B41FA5}">
                      <a16:colId xmlns:a16="http://schemas.microsoft.com/office/drawing/2014/main" val="3107493257"/>
                    </a:ext>
                  </a:extLst>
                </a:gridCol>
                <a:gridCol w="623552">
                  <a:extLst>
                    <a:ext uri="{9D8B030D-6E8A-4147-A177-3AD203B41FA5}">
                      <a16:colId xmlns:a16="http://schemas.microsoft.com/office/drawing/2014/main" val="4157247471"/>
                    </a:ext>
                  </a:extLst>
                </a:gridCol>
              </a:tblGrid>
              <a:tr h="9471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No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Proses / Dept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Auditor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Ringkasan</a:t>
                      </a: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Temuan</a:t>
                      </a: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Referensi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Kategori</a:t>
                      </a: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Temuan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Dampak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Rekomendasi</a:t>
                      </a: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Perbaikan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Tanggapan</a:t>
                      </a: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Auditee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Due Date 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Status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568619"/>
                  </a:ext>
                </a:extLst>
              </a:tr>
              <a:tr h="1361314">
                <a:tc gridSpan="12">
                  <a:txBody>
                    <a:bodyPr/>
                    <a:lstStyle/>
                    <a:p>
                      <a:pPr algn="l" fontAlgn="ctr"/>
                      <a:r>
                        <a:rPr lang="fi-FI" sz="1600" u="none" strike="noStrike" dirty="0" smtClean="0">
                          <a:effectLst/>
                        </a:rPr>
                        <a:t>ISO 45001 : 2018 SISTEM MANAJEMEN KESELAMATAN DAN KESAHATAN KERJA</a:t>
                      </a:r>
                      <a:endParaRPr lang="fi-FI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13997984"/>
                  </a:ext>
                </a:extLst>
              </a:tr>
              <a:tr h="19164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HCGA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Adhi, Andreas, </a:t>
                      </a:r>
                      <a:r>
                        <a:rPr lang="en-US" sz="1600" u="none" strike="noStrike" dirty="0" err="1">
                          <a:effectLst/>
                        </a:rPr>
                        <a:t>Aisyah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err="1">
                          <a:effectLst/>
                        </a:rPr>
                        <a:t>Terjadi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kecelakaan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kerja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karyawan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tanggal</a:t>
                      </a:r>
                      <a:r>
                        <a:rPr lang="en-US" sz="1600" u="none" strike="noStrike" dirty="0">
                          <a:effectLst/>
                        </a:rPr>
                        <a:t> 20 Mei 2024 di </a:t>
                      </a:r>
                      <a:r>
                        <a:rPr lang="en-US" sz="1600" u="none" strike="noStrike" dirty="0" err="1">
                          <a:effectLst/>
                        </a:rPr>
                        <a:t>departemen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produksi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konstruksi</a:t>
                      </a:r>
                      <a:r>
                        <a:rPr lang="en-US" sz="1600" u="none" strike="noStrike" dirty="0">
                          <a:effectLst/>
                        </a:rPr>
                        <a:t> folding yang </a:t>
                      </a:r>
                      <a:r>
                        <a:rPr lang="en-US" sz="1600" u="none" strike="noStrike" dirty="0" err="1">
                          <a:effectLst/>
                        </a:rPr>
                        <a:t>diperbantukan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ke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bagian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konstruksi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multy</a:t>
                      </a:r>
                      <a:r>
                        <a:rPr lang="en-US" sz="1600" u="none" strike="noStrike" dirty="0">
                          <a:effectLst/>
                        </a:rPr>
                        <a:t> bending.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8.1.2 </a:t>
                      </a:r>
                      <a:r>
                        <a:rPr lang="en-US" sz="1600" u="none" strike="noStrike" dirty="0" err="1">
                          <a:effectLst/>
                        </a:rPr>
                        <a:t>Menghilangkan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Bahaya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dan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Mengurangi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Risiko</a:t>
                      </a:r>
                      <a:r>
                        <a:rPr lang="en-US" sz="1600" u="none" strike="noStrike" dirty="0">
                          <a:effectLst/>
                        </a:rPr>
                        <a:t> K3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>
                          <a:effectLst/>
                        </a:rPr>
                        <a:t>Mi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600" u="none" strike="noStrike" dirty="0">
                          <a:effectLst/>
                        </a:rPr>
                        <a:t>Kecelakaan kerja karena perbantuan operator antar bagian produksi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1. Mengatur mekanisme terkait multi skill untuk setiap karyawan</a:t>
                      </a:r>
                      <a:br>
                        <a:rPr lang="en-US" sz="1600" u="none" strike="noStrike">
                          <a:effectLst/>
                        </a:rPr>
                      </a:br>
                      <a:r>
                        <a:rPr lang="en-US" sz="1600" u="none" strike="noStrike">
                          <a:effectLst/>
                        </a:rPr>
                        <a:t>2. Memasang IK terkait penggunaan mesin dalam gambar yang lebih kreatif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1. Akan dibuatkan mekanisme mutly skill di tahun 2025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3-Jan-25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Open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5890996"/>
                  </a:ext>
                </a:extLst>
              </a:tr>
              <a:tr h="925693">
                <a:tc gridSpan="12"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ISO 14001:2015 SISTEM MANAJEMEN </a:t>
                      </a:r>
                      <a:r>
                        <a:rPr lang="en-US" sz="1600" u="none" strike="noStrike" dirty="0" smtClean="0">
                          <a:effectLst/>
                        </a:rPr>
                        <a:t>LINGKUNGAN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25441731"/>
                  </a:ext>
                </a:extLst>
              </a:tr>
              <a:tr h="35361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PRODUKSI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600" u="none" strike="noStrike" dirty="0">
                          <a:effectLst/>
                        </a:rPr>
                        <a:t>Yulan, Fitri N., Gunawan, Aisyah </a:t>
                      </a:r>
                      <a:endParaRPr lang="sv-S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err="1">
                          <a:effectLst/>
                        </a:rPr>
                        <a:t>Ditemukan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bahan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kimia</a:t>
                      </a:r>
                      <a:r>
                        <a:rPr lang="en-US" sz="1600" u="none" strike="noStrike" dirty="0">
                          <a:effectLst/>
                        </a:rPr>
                        <a:t> Nitric Acid yang </a:t>
                      </a:r>
                      <a:r>
                        <a:rPr lang="en-US" sz="1600" u="none" strike="noStrike" dirty="0" err="1">
                          <a:effectLst/>
                        </a:rPr>
                        <a:t>sudah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tidak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terpakai</a:t>
                      </a:r>
                      <a:r>
                        <a:rPr lang="en-US" sz="1600" u="none" strike="noStrike" dirty="0">
                          <a:effectLst/>
                        </a:rPr>
                        <a:t> di area </a:t>
                      </a:r>
                      <a:r>
                        <a:rPr lang="en-US" sz="1600" u="none" strike="noStrike" dirty="0" err="1">
                          <a:effectLst/>
                        </a:rPr>
                        <a:t>produksi</a:t>
                      </a:r>
                      <a:r>
                        <a:rPr lang="en-US" sz="1600" u="none" strike="noStrike" dirty="0">
                          <a:effectLst/>
                        </a:rPr>
                        <a:t> (chrome </a:t>
                      </a:r>
                      <a:r>
                        <a:rPr lang="en-US" sz="1600" u="none" strike="noStrike" dirty="0" err="1">
                          <a:effectLst/>
                        </a:rPr>
                        <a:t>belakang</a:t>
                      </a:r>
                      <a:r>
                        <a:rPr lang="en-US" sz="1600" u="none" strike="noStrike" dirty="0">
                          <a:effectLst/>
                        </a:rPr>
                        <a:t>) </a:t>
                      </a:r>
                      <a:r>
                        <a:rPr lang="en-US" sz="1600" u="none" strike="noStrike" dirty="0" err="1">
                          <a:effectLst/>
                        </a:rPr>
                        <a:t>dari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tahun</a:t>
                      </a:r>
                      <a:r>
                        <a:rPr lang="en-US" sz="1600" u="none" strike="noStrike" dirty="0">
                          <a:effectLst/>
                        </a:rPr>
                        <a:t> 2020 </a:t>
                      </a:r>
                      <a:r>
                        <a:rPr lang="en-US" sz="1600" u="none" strike="noStrike" dirty="0" err="1">
                          <a:effectLst/>
                        </a:rPr>
                        <a:t>sampai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tahun</a:t>
                      </a:r>
                      <a:r>
                        <a:rPr lang="en-US" sz="1600" u="none" strike="noStrike" dirty="0">
                          <a:effectLst/>
                        </a:rPr>
                        <a:t> 2024 </a:t>
                      </a:r>
                      <a:r>
                        <a:rPr lang="en-US" sz="1600" u="none" strike="noStrike" dirty="0" err="1">
                          <a:effectLst/>
                        </a:rPr>
                        <a:t>dan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belum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ada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tindak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lanjut</a:t>
                      </a:r>
                      <a:r>
                        <a:rPr lang="en-US" sz="1600" u="none" strike="noStrike" dirty="0">
                          <a:effectLst/>
                        </a:rPr>
                        <a:t>.</a:t>
                      </a:r>
                      <a:br>
                        <a:rPr lang="en-US" sz="1600" u="none" strike="noStrike" dirty="0">
                          <a:effectLst/>
                        </a:rPr>
                      </a:br>
                      <a:r>
                        <a:rPr lang="en-US" sz="1600" u="none" strike="noStrike" dirty="0">
                          <a:effectLst/>
                        </a:rPr>
                        <a:t/>
                      </a:r>
                      <a:br>
                        <a:rPr lang="en-US" sz="1600" u="none" strike="noStrike" dirty="0">
                          <a:effectLst/>
                        </a:rPr>
                      </a:br>
                      <a:r>
                        <a:rPr lang="en-US" sz="1600" u="none" strike="noStrike" dirty="0">
                          <a:effectLst/>
                        </a:rPr>
                        <a:t/>
                      </a:r>
                      <a:br>
                        <a:rPr lang="en-US" sz="1600" u="none" strike="noStrike" dirty="0">
                          <a:effectLst/>
                        </a:rPr>
                      </a:br>
                      <a:r>
                        <a:rPr lang="en-US" sz="1600" u="none" strike="noStrike" dirty="0">
                          <a:effectLst/>
                        </a:rPr>
                        <a:t/>
                      </a:r>
                      <a:br>
                        <a:rPr lang="en-US" sz="1600" u="none" strike="noStrike" dirty="0">
                          <a:effectLst/>
                        </a:rPr>
                      </a:br>
                      <a:r>
                        <a:rPr lang="en-US" sz="1600" u="none" strike="noStrike" dirty="0">
                          <a:effectLst/>
                        </a:rPr>
                        <a:t/>
                      </a:r>
                      <a:br>
                        <a:rPr lang="en-US" sz="1600" u="none" strike="noStrike" dirty="0">
                          <a:effectLst/>
                        </a:rPr>
                      </a:br>
                      <a:r>
                        <a:rPr lang="en-US" sz="1600" u="none" strike="noStrike" dirty="0">
                          <a:effectLst/>
                        </a:rPr>
                        <a:t/>
                      </a:r>
                      <a:br>
                        <a:rPr lang="en-US" sz="1600" u="none" strike="noStrike" dirty="0">
                          <a:effectLst/>
                        </a:rPr>
                      </a:br>
                      <a:r>
                        <a:rPr lang="en-US" sz="1600" u="none" strike="noStrike" dirty="0">
                          <a:effectLst/>
                        </a:rPr>
                        <a:t/>
                      </a:r>
                      <a:br>
                        <a:rPr lang="en-US" sz="1600" u="none" strike="noStrike" dirty="0">
                          <a:effectLst/>
                        </a:rPr>
                      </a:br>
                      <a:r>
                        <a:rPr lang="en-US" sz="1600" u="none" strike="noStrike" dirty="0">
                          <a:effectLst/>
                        </a:rPr>
                        <a:t/>
                      </a:r>
                      <a:br>
                        <a:rPr lang="en-US" sz="1600" u="none" strike="noStrike" dirty="0">
                          <a:effectLst/>
                        </a:rPr>
                      </a:br>
                      <a:r>
                        <a:rPr lang="en-US" sz="1600" u="none" strike="noStrike" dirty="0">
                          <a:effectLst/>
                        </a:rPr>
                        <a:t/>
                      </a:r>
                      <a:br>
                        <a:rPr lang="en-US" sz="1600" u="none" strike="noStrike" dirty="0">
                          <a:effectLst/>
                        </a:rPr>
                      </a:br>
                      <a:r>
                        <a:rPr lang="en-US" sz="1600" u="none" strike="noStrike" dirty="0">
                          <a:effectLst/>
                        </a:rPr>
                        <a:t/>
                      </a:r>
                      <a:br>
                        <a:rPr lang="en-US" sz="1600" u="none" strike="noStrike" dirty="0">
                          <a:effectLst/>
                        </a:rPr>
                      </a:b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7.5.3 </a:t>
                      </a:r>
                      <a:r>
                        <a:rPr lang="en-US" sz="1600" u="none" strike="noStrike" dirty="0" err="1">
                          <a:effectLst/>
                        </a:rPr>
                        <a:t>Pengendalian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informasi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terdokumentasi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>
                          <a:effectLst/>
                        </a:rPr>
                        <a:t>Mi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err="1">
                          <a:effectLst/>
                        </a:rPr>
                        <a:t>Potensi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kebocoran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sehingga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dapat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mengkontaminasi</a:t>
                      </a:r>
                      <a:r>
                        <a:rPr lang="en-US" sz="1600" u="none" strike="noStrike" dirty="0">
                          <a:effectLst/>
                        </a:rPr>
                        <a:t> air, </a:t>
                      </a:r>
                      <a:r>
                        <a:rPr lang="en-US" sz="1600" u="none" strike="noStrike" dirty="0" err="1">
                          <a:effectLst/>
                        </a:rPr>
                        <a:t>tanah</a:t>
                      </a:r>
                      <a:r>
                        <a:rPr lang="en-US" sz="1600" u="none" strike="noStrike" dirty="0">
                          <a:effectLst/>
                        </a:rPr>
                        <a:t>, </a:t>
                      </a:r>
                      <a:r>
                        <a:rPr lang="en-US" sz="1600" u="none" strike="noStrike" dirty="0" err="1">
                          <a:effectLst/>
                        </a:rPr>
                        <a:t>dan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udara</a:t>
                      </a:r>
                      <a:r>
                        <a:rPr lang="en-US" sz="1600" u="none" strike="noStrike" dirty="0">
                          <a:effectLst/>
                        </a:rPr>
                        <a:t>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n-NO" sz="1600" u="none" strike="noStrike" dirty="0">
                          <a:effectLst/>
                        </a:rPr>
                        <a:t>Koordinasi dengan HSE terkait pengendalian kimia Nitric Acid.</a:t>
                      </a:r>
                      <a:endParaRPr lang="nn-N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600" u="none" strike="noStrike">
                          <a:effectLst/>
                        </a:rPr>
                        <a:t>Akan berkordinasi dengan HSE terkait penanganan kimia Nitric Acid</a:t>
                      </a:r>
                      <a:endParaRPr lang="sv-SE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21-Oct-24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Open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7702645"/>
                  </a:ext>
                </a:extLst>
              </a:tr>
            </a:tbl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859" y="7261722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4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54034" y="0"/>
            <a:ext cx="5833966" cy="10287000"/>
            <a:chOff x="0" y="0"/>
            <a:chExt cx="4609553" cy="8128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09553" cy="8128000"/>
            </a:xfrm>
            <a:custGeom>
              <a:avLst/>
              <a:gdLst/>
              <a:ahLst/>
              <a:cxnLst/>
              <a:rect l="l" t="t" r="r" b="b"/>
              <a:pathLst>
                <a:path w="4609553" h="8128000">
                  <a:moveTo>
                    <a:pt x="0" y="0"/>
                  </a:moveTo>
                  <a:lnTo>
                    <a:pt x="4609553" y="0"/>
                  </a:lnTo>
                  <a:lnTo>
                    <a:pt x="4609553" y="8128000"/>
                  </a:lnTo>
                  <a:lnTo>
                    <a:pt x="0" y="8128000"/>
                  </a:ln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09553" cy="8166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85092" y="-1737023"/>
            <a:ext cx="3744615" cy="3744615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0" cap="sq">
              <a:solidFill>
                <a:srgbClr val="0345E4">
                  <a:alpha val="19608"/>
                </a:srgbClr>
              </a:solidFill>
              <a:prstDash val="solid"/>
              <a:miter/>
            </a:ln>
          </p:spPr>
        </p:sp>
        <p:sp>
          <p:nvSpPr>
            <p:cNvPr id="41" name="TextBox 4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39"/>
          <p:cNvGrpSpPr/>
          <p:nvPr/>
        </p:nvGrpSpPr>
        <p:grpSpPr>
          <a:xfrm>
            <a:off x="5831448" y="6973607"/>
            <a:ext cx="6271529" cy="6451255"/>
            <a:chOff x="0" y="0"/>
            <a:chExt cx="812800" cy="812800"/>
          </a:xfrm>
        </p:grpSpPr>
        <p:sp>
          <p:nvSpPr>
            <p:cNvPr id="44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0" cap="sq">
              <a:solidFill>
                <a:srgbClr val="0345E4">
                  <a:alpha val="19608"/>
                </a:srgbClr>
              </a:solidFill>
              <a:prstDash val="solid"/>
              <a:miter/>
            </a:ln>
          </p:spPr>
        </p:sp>
        <p:sp>
          <p:nvSpPr>
            <p:cNvPr id="45" name="TextBox 4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9" name="Group 17"/>
          <p:cNvGrpSpPr/>
          <p:nvPr/>
        </p:nvGrpSpPr>
        <p:grpSpPr>
          <a:xfrm>
            <a:off x="515368" y="47520"/>
            <a:ext cx="1130258" cy="1053692"/>
            <a:chOff x="0" y="0"/>
            <a:chExt cx="812800" cy="812800"/>
          </a:xfrm>
        </p:grpSpPr>
        <p:sp>
          <p:nvSpPr>
            <p:cNvPr id="50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5278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652780"/>
                  </a:lnTo>
                  <a:lnTo>
                    <a:pt x="160020" y="812800"/>
                  </a:lnTo>
                  <a:lnTo>
                    <a:pt x="652780" y="812800"/>
                  </a:lnTo>
                  <a:lnTo>
                    <a:pt x="812800" y="652780"/>
                  </a:lnTo>
                  <a:lnTo>
                    <a:pt x="812800" y="160020"/>
                  </a:lnTo>
                  <a:lnTo>
                    <a:pt x="652780" y="0"/>
                  </a:lnTo>
                  <a:close/>
                </a:path>
              </a:pathLst>
            </a:custGeom>
            <a:solidFill>
              <a:srgbClr val="0345E4"/>
            </a:solidFill>
          </p:spPr>
        </p:sp>
        <p:sp>
          <p:nvSpPr>
            <p:cNvPr id="51" name="TextBox 19"/>
            <p:cNvSpPr txBox="1"/>
            <p:nvPr/>
          </p:nvSpPr>
          <p:spPr>
            <a:xfrm>
              <a:off x="63500" y="-3175"/>
              <a:ext cx="685800" cy="752475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4000" dirty="0" smtClean="0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03</a:t>
              </a:r>
              <a:endParaRPr lang="en-US" sz="4000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endParaRPr>
            </a:p>
          </p:txBody>
        </p:sp>
      </p:grpSp>
      <p:sp>
        <p:nvSpPr>
          <p:cNvPr id="52" name="TextBox 38"/>
          <p:cNvSpPr txBox="1"/>
          <p:nvPr/>
        </p:nvSpPr>
        <p:spPr>
          <a:xfrm>
            <a:off x="1941661" y="273860"/>
            <a:ext cx="15812940" cy="459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3200" dirty="0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Progress </a:t>
            </a:r>
            <a:r>
              <a:rPr lang="en-US" sz="3200" dirty="0" err="1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Implementasi</a:t>
            </a:r>
            <a:r>
              <a:rPr lang="en-US" sz="3200" dirty="0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 SAP Direct Holding</a:t>
            </a:r>
            <a:endParaRPr lang="en-US" sz="3200" dirty="0">
              <a:solidFill>
                <a:srgbClr val="000000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566515"/>
              </p:ext>
            </p:extLst>
          </p:nvPr>
        </p:nvGraphicFramePr>
        <p:xfrm>
          <a:off x="603669" y="1930395"/>
          <a:ext cx="10439400" cy="45719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93998">
                  <a:extLst>
                    <a:ext uri="{9D8B030D-6E8A-4147-A177-3AD203B41FA5}">
                      <a16:colId xmlns:a16="http://schemas.microsoft.com/office/drawing/2014/main" val="3143536465"/>
                    </a:ext>
                  </a:extLst>
                </a:gridCol>
                <a:gridCol w="2945402">
                  <a:extLst>
                    <a:ext uri="{9D8B030D-6E8A-4147-A177-3AD203B41FA5}">
                      <a16:colId xmlns:a16="http://schemas.microsoft.com/office/drawing/2014/main" val="1981261815"/>
                    </a:ext>
                  </a:extLst>
                </a:gridCol>
              </a:tblGrid>
              <a:tr h="5148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Keterangan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Target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409419"/>
                  </a:ext>
                </a:extLst>
              </a:tr>
              <a:tr h="57959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PT Delta </a:t>
                      </a:r>
                      <a:r>
                        <a:rPr lang="en-US" sz="2400" u="none" strike="noStrike" dirty="0" err="1">
                          <a:effectLst/>
                        </a:rPr>
                        <a:t>Furindotama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6511257"/>
                  </a:ext>
                </a:extLst>
              </a:tr>
              <a:tr h="57959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1. Start </a:t>
                      </a:r>
                      <a:r>
                        <a:rPr lang="en-US" sz="2400" u="none" strike="noStrike" dirty="0" err="1">
                          <a:effectLst/>
                        </a:rPr>
                        <a:t>Implementasi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 Juli 2024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6138350"/>
                  </a:ext>
                </a:extLst>
              </a:tr>
              <a:tr h="57959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2. GO LIVE SAP </a:t>
                      </a:r>
                      <a:r>
                        <a:rPr lang="en-US" sz="2400" u="none" strike="noStrike" dirty="0" err="1">
                          <a:effectLst/>
                        </a:rPr>
                        <a:t>tgl</a:t>
                      </a:r>
                      <a:r>
                        <a:rPr lang="en-US" sz="2400" u="none" strike="noStrike" dirty="0">
                          <a:effectLst/>
                        </a:rPr>
                        <a:t> 14 </a:t>
                      </a:r>
                      <a:r>
                        <a:rPr lang="en-US" sz="2400" u="none" strike="noStrike" dirty="0" err="1">
                          <a:effectLst/>
                        </a:rPr>
                        <a:t>Oktober</a:t>
                      </a:r>
                      <a:r>
                        <a:rPr lang="en-US" sz="2400" u="none" strike="noStrike" dirty="0">
                          <a:effectLst/>
                        </a:rPr>
                        <a:t> 2024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14 Oktober 2024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4958270"/>
                  </a:ext>
                </a:extLst>
              </a:tr>
              <a:tr h="579597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582723"/>
                  </a:ext>
                </a:extLst>
              </a:tr>
              <a:tr h="57959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PT Sejahtera Wahana Gemilang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1007632"/>
                  </a:ext>
                </a:extLst>
              </a:tr>
              <a:tr h="57959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1. Start Implementasi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November 2024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2235375"/>
                  </a:ext>
                </a:extLst>
              </a:tr>
              <a:tr h="57959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2. GO LIVE SAP 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1 </a:t>
                      </a:r>
                      <a:r>
                        <a:rPr lang="en-US" sz="2400" u="none" strike="noStrike" dirty="0" err="1">
                          <a:effectLst/>
                        </a:rPr>
                        <a:t>Januari</a:t>
                      </a:r>
                      <a:r>
                        <a:rPr lang="en-US" sz="2400" u="none" strike="noStrike" dirty="0">
                          <a:effectLst/>
                        </a:rPr>
                        <a:t> 2025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08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673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42469" y="0"/>
            <a:ext cx="5416831" cy="12022429"/>
            <a:chOff x="0" y="0"/>
            <a:chExt cx="2858770" cy="63449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58770" cy="6344920"/>
            </a:xfrm>
            <a:custGeom>
              <a:avLst/>
              <a:gdLst/>
              <a:ahLst/>
              <a:cxnLst/>
              <a:rect l="l" t="t" r="r" b="b"/>
              <a:pathLst>
                <a:path w="2858770" h="6344920">
                  <a:moveTo>
                    <a:pt x="1827530" y="6344920"/>
                  </a:moveTo>
                  <a:lnTo>
                    <a:pt x="0" y="6344920"/>
                  </a:lnTo>
                  <a:lnTo>
                    <a:pt x="0" y="1031240"/>
                  </a:lnTo>
                  <a:cubicBezTo>
                    <a:pt x="0" y="461010"/>
                    <a:pt x="461010" y="0"/>
                    <a:pt x="1031240" y="0"/>
                  </a:cubicBezTo>
                  <a:lnTo>
                    <a:pt x="2858770" y="0"/>
                  </a:lnTo>
                  <a:lnTo>
                    <a:pt x="2858770" y="5313680"/>
                  </a:lnTo>
                  <a:cubicBezTo>
                    <a:pt x="2858770" y="5883910"/>
                    <a:pt x="2397760" y="6344920"/>
                    <a:pt x="1827530" y="6344920"/>
                  </a:cubicBezTo>
                  <a:close/>
                </a:path>
              </a:pathLst>
            </a:custGeom>
            <a:blipFill>
              <a:blip r:embed="rId2"/>
              <a:stretch>
                <a:fillRect l="-103496" r="-12963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7259300" y="7109187"/>
            <a:ext cx="1028700" cy="3177813"/>
            <a:chOff x="0" y="0"/>
            <a:chExt cx="812800" cy="25108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0345E4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7109187"/>
            <a:ext cx="11842469" cy="3177813"/>
            <a:chOff x="0" y="0"/>
            <a:chExt cx="9357013" cy="25108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357013" cy="2510865"/>
            </a:xfrm>
            <a:custGeom>
              <a:avLst/>
              <a:gdLst/>
              <a:ahLst/>
              <a:cxnLst/>
              <a:rect l="l" t="t" r="r" b="b"/>
              <a:pathLst>
                <a:path w="9357013" h="2510865">
                  <a:moveTo>
                    <a:pt x="0" y="0"/>
                  </a:moveTo>
                  <a:lnTo>
                    <a:pt x="9357013" y="0"/>
                  </a:lnTo>
                  <a:lnTo>
                    <a:pt x="9357013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9357013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259300" y="0"/>
            <a:ext cx="1028700" cy="102870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345E4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609914" y="0"/>
            <a:ext cx="1694792" cy="10287000"/>
            <a:chOff x="0" y="0"/>
            <a:chExt cx="446365" cy="270933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0345E4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853887" y="786854"/>
            <a:ext cx="1977164" cy="1977164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99699" y="0"/>
                  </a:moveTo>
                  <a:lnTo>
                    <a:pt x="613101" y="0"/>
                  </a:lnTo>
                  <a:cubicBezTo>
                    <a:pt x="666064" y="0"/>
                    <a:pt x="716859" y="21040"/>
                    <a:pt x="754309" y="58491"/>
                  </a:cubicBezTo>
                  <a:cubicBezTo>
                    <a:pt x="791760" y="95941"/>
                    <a:pt x="812800" y="146736"/>
                    <a:pt x="812800" y="199699"/>
                  </a:cubicBezTo>
                  <a:lnTo>
                    <a:pt x="812800" y="613101"/>
                  </a:lnTo>
                  <a:cubicBezTo>
                    <a:pt x="812800" y="666064"/>
                    <a:pt x="791760" y="716859"/>
                    <a:pt x="754309" y="754309"/>
                  </a:cubicBezTo>
                  <a:cubicBezTo>
                    <a:pt x="716859" y="791760"/>
                    <a:pt x="666064" y="812800"/>
                    <a:pt x="613101" y="812800"/>
                  </a:cubicBezTo>
                  <a:lnTo>
                    <a:pt x="199699" y="812800"/>
                  </a:lnTo>
                  <a:cubicBezTo>
                    <a:pt x="146736" y="812800"/>
                    <a:pt x="95941" y="791760"/>
                    <a:pt x="58491" y="754309"/>
                  </a:cubicBezTo>
                  <a:cubicBezTo>
                    <a:pt x="21040" y="716859"/>
                    <a:pt x="0" y="666064"/>
                    <a:pt x="0" y="613101"/>
                  </a:cubicBezTo>
                  <a:lnTo>
                    <a:pt x="0" y="199699"/>
                  </a:lnTo>
                  <a:cubicBezTo>
                    <a:pt x="0" y="146736"/>
                    <a:pt x="21040" y="95941"/>
                    <a:pt x="58491" y="58491"/>
                  </a:cubicBezTo>
                  <a:cubicBezTo>
                    <a:pt x="95941" y="21040"/>
                    <a:pt x="146736" y="0"/>
                    <a:pt x="199699" y="0"/>
                  </a:cubicBezTo>
                  <a:close/>
                </a:path>
              </a:pathLst>
            </a:custGeom>
            <a:solidFill>
              <a:srgbClr val="0345E4">
                <a:alpha val="29804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653503" y="4648200"/>
            <a:ext cx="8766566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spc="299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FOR YOUR ATTENTION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624423" y="3135538"/>
            <a:ext cx="8795646" cy="1523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60"/>
              </a:lnSpc>
            </a:pPr>
            <a:r>
              <a:rPr lang="en-US" sz="1040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THANK YOU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8484493" y="9014056"/>
            <a:ext cx="2545888" cy="2545888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0" cap="sq">
              <a:solidFill>
                <a:srgbClr val="0345E4">
                  <a:alpha val="9804"/>
                </a:srgbClr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54034" y="0"/>
            <a:ext cx="5833966" cy="10287000"/>
            <a:chOff x="0" y="0"/>
            <a:chExt cx="4609553" cy="8128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09553" cy="8128000"/>
            </a:xfrm>
            <a:custGeom>
              <a:avLst/>
              <a:gdLst/>
              <a:ahLst/>
              <a:cxnLst/>
              <a:rect l="l" t="t" r="r" b="b"/>
              <a:pathLst>
                <a:path w="4609553" h="8128000">
                  <a:moveTo>
                    <a:pt x="0" y="0"/>
                  </a:moveTo>
                  <a:lnTo>
                    <a:pt x="4609553" y="0"/>
                  </a:lnTo>
                  <a:lnTo>
                    <a:pt x="4609553" y="8128000"/>
                  </a:lnTo>
                  <a:lnTo>
                    <a:pt x="0" y="8128000"/>
                  </a:ln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09553" cy="8166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85092" y="-1737023"/>
            <a:ext cx="3744615" cy="3744615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0" cap="sq">
              <a:solidFill>
                <a:srgbClr val="0345E4">
                  <a:alpha val="19608"/>
                </a:srgbClr>
              </a:solidFill>
              <a:prstDash val="solid"/>
              <a:miter/>
            </a:ln>
          </p:spPr>
        </p:sp>
        <p:sp>
          <p:nvSpPr>
            <p:cNvPr id="41" name="TextBox 4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39"/>
          <p:cNvGrpSpPr/>
          <p:nvPr/>
        </p:nvGrpSpPr>
        <p:grpSpPr>
          <a:xfrm>
            <a:off x="5831448" y="6973607"/>
            <a:ext cx="6271529" cy="6451255"/>
            <a:chOff x="0" y="0"/>
            <a:chExt cx="812800" cy="812800"/>
          </a:xfrm>
        </p:grpSpPr>
        <p:sp>
          <p:nvSpPr>
            <p:cNvPr id="44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0" cap="sq">
              <a:solidFill>
                <a:srgbClr val="0345E4">
                  <a:alpha val="19608"/>
                </a:srgbClr>
              </a:solidFill>
              <a:prstDash val="solid"/>
              <a:miter/>
            </a:ln>
          </p:spPr>
        </p:sp>
        <p:sp>
          <p:nvSpPr>
            <p:cNvPr id="45" name="TextBox 4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9" name="Group 17"/>
          <p:cNvGrpSpPr/>
          <p:nvPr/>
        </p:nvGrpSpPr>
        <p:grpSpPr>
          <a:xfrm>
            <a:off x="536150" y="226842"/>
            <a:ext cx="1130258" cy="1053692"/>
            <a:chOff x="0" y="0"/>
            <a:chExt cx="812800" cy="812800"/>
          </a:xfrm>
        </p:grpSpPr>
        <p:sp>
          <p:nvSpPr>
            <p:cNvPr id="50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5278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652780"/>
                  </a:lnTo>
                  <a:lnTo>
                    <a:pt x="160020" y="812800"/>
                  </a:lnTo>
                  <a:lnTo>
                    <a:pt x="652780" y="812800"/>
                  </a:lnTo>
                  <a:lnTo>
                    <a:pt x="812800" y="652780"/>
                  </a:lnTo>
                  <a:lnTo>
                    <a:pt x="812800" y="160020"/>
                  </a:lnTo>
                  <a:lnTo>
                    <a:pt x="652780" y="0"/>
                  </a:lnTo>
                  <a:close/>
                </a:path>
              </a:pathLst>
            </a:custGeom>
            <a:solidFill>
              <a:srgbClr val="0345E4"/>
            </a:solidFill>
          </p:spPr>
        </p:sp>
        <p:sp>
          <p:nvSpPr>
            <p:cNvPr id="51" name="TextBox 19"/>
            <p:cNvSpPr txBox="1"/>
            <p:nvPr/>
          </p:nvSpPr>
          <p:spPr>
            <a:xfrm>
              <a:off x="63500" y="-3175"/>
              <a:ext cx="685800" cy="752475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01</a:t>
              </a:r>
            </a:p>
          </p:txBody>
        </p:sp>
      </p:grpSp>
      <p:sp>
        <p:nvSpPr>
          <p:cNvPr id="52" name="TextBox 38"/>
          <p:cNvSpPr txBox="1"/>
          <p:nvPr/>
        </p:nvSpPr>
        <p:spPr>
          <a:xfrm>
            <a:off x="1941661" y="273860"/>
            <a:ext cx="13755539" cy="908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3200" dirty="0" err="1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Pemaparan</a:t>
            </a:r>
            <a:r>
              <a:rPr lang="en-US" sz="3200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Laporan</a:t>
            </a:r>
            <a:r>
              <a:rPr lang="en-US" sz="3200" dirty="0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Keuangan</a:t>
            </a:r>
            <a:r>
              <a:rPr lang="en-US" sz="3200" dirty="0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Induk</a:t>
            </a:r>
            <a:r>
              <a:rPr lang="en-US" sz="3200" dirty="0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dan</a:t>
            </a:r>
            <a:r>
              <a:rPr lang="en-US" sz="3200" dirty="0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Konsolidasi</a:t>
            </a:r>
            <a:r>
              <a:rPr lang="en-US" sz="3200" dirty="0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Periode</a:t>
            </a:r>
            <a:r>
              <a:rPr lang="en-US" sz="3200" dirty="0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 September 2024</a:t>
            </a:r>
            <a:endParaRPr lang="en-US" sz="3200" dirty="0">
              <a:solidFill>
                <a:srgbClr val="000000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17" name="TextBox 38"/>
          <p:cNvSpPr txBox="1"/>
          <p:nvPr/>
        </p:nvSpPr>
        <p:spPr>
          <a:xfrm>
            <a:off x="1941660" y="2934364"/>
            <a:ext cx="13755539" cy="459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3200" dirty="0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  <a:hlinkClick r:id="rId2" action="ppaction://hlinkfile"/>
              </a:rPr>
              <a:t>CINT-Sep 24.xlsx</a:t>
            </a:r>
            <a:endParaRPr lang="en-US" sz="3200" dirty="0">
              <a:solidFill>
                <a:srgbClr val="000000"/>
              </a:solidFill>
              <a:latin typeface="Garet"/>
              <a:ea typeface="Garet"/>
              <a:cs typeface="Garet"/>
              <a:sym typeface="Gare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54034" y="0"/>
            <a:ext cx="5833966" cy="10287000"/>
            <a:chOff x="0" y="0"/>
            <a:chExt cx="4609553" cy="8128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09553" cy="8128000"/>
            </a:xfrm>
            <a:custGeom>
              <a:avLst/>
              <a:gdLst/>
              <a:ahLst/>
              <a:cxnLst/>
              <a:rect l="l" t="t" r="r" b="b"/>
              <a:pathLst>
                <a:path w="4609553" h="8128000">
                  <a:moveTo>
                    <a:pt x="0" y="0"/>
                  </a:moveTo>
                  <a:lnTo>
                    <a:pt x="4609553" y="0"/>
                  </a:lnTo>
                  <a:lnTo>
                    <a:pt x="4609553" y="8128000"/>
                  </a:lnTo>
                  <a:lnTo>
                    <a:pt x="0" y="8128000"/>
                  </a:ln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09553" cy="8166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85092" y="-1737023"/>
            <a:ext cx="3744615" cy="3744615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0" cap="sq">
              <a:solidFill>
                <a:srgbClr val="0345E4">
                  <a:alpha val="19608"/>
                </a:srgbClr>
              </a:solidFill>
              <a:prstDash val="solid"/>
              <a:miter/>
            </a:ln>
          </p:spPr>
        </p:sp>
        <p:sp>
          <p:nvSpPr>
            <p:cNvPr id="41" name="TextBox 4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39"/>
          <p:cNvGrpSpPr/>
          <p:nvPr/>
        </p:nvGrpSpPr>
        <p:grpSpPr>
          <a:xfrm>
            <a:off x="5831448" y="6973607"/>
            <a:ext cx="6271529" cy="6451255"/>
            <a:chOff x="0" y="0"/>
            <a:chExt cx="812800" cy="812800"/>
          </a:xfrm>
        </p:grpSpPr>
        <p:sp>
          <p:nvSpPr>
            <p:cNvPr id="44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0" cap="sq">
              <a:solidFill>
                <a:srgbClr val="0345E4">
                  <a:alpha val="19608"/>
                </a:srgbClr>
              </a:solidFill>
              <a:prstDash val="solid"/>
              <a:miter/>
            </a:ln>
          </p:spPr>
        </p:sp>
        <p:sp>
          <p:nvSpPr>
            <p:cNvPr id="45" name="TextBox 4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9" name="Group 17"/>
          <p:cNvGrpSpPr/>
          <p:nvPr/>
        </p:nvGrpSpPr>
        <p:grpSpPr>
          <a:xfrm>
            <a:off x="536150" y="226842"/>
            <a:ext cx="1130258" cy="1053692"/>
            <a:chOff x="0" y="0"/>
            <a:chExt cx="812800" cy="812800"/>
          </a:xfrm>
        </p:grpSpPr>
        <p:sp>
          <p:nvSpPr>
            <p:cNvPr id="50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5278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652780"/>
                  </a:lnTo>
                  <a:lnTo>
                    <a:pt x="160020" y="812800"/>
                  </a:lnTo>
                  <a:lnTo>
                    <a:pt x="652780" y="812800"/>
                  </a:lnTo>
                  <a:lnTo>
                    <a:pt x="812800" y="652780"/>
                  </a:lnTo>
                  <a:lnTo>
                    <a:pt x="812800" y="160020"/>
                  </a:lnTo>
                  <a:lnTo>
                    <a:pt x="652780" y="0"/>
                  </a:lnTo>
                  <a:close/>
                </a:path>
              </a:pathLst>
            </a:custGeom>
            <a:solidFill>
              <a:srgbClr val="0345E4"/>
            </a:solidFill>
          </p:spPr>
        </p:sp>
        <p:sp>
          <p:nvSpPr>
            <p:cNvPr id="51" name="TextBox 19"/>
            <p:cNvSpPr txBox="1"/>
            <p:nvPr/>
          </p:nvSpPr>
          <p:spPr>
            <a:xfrm>
              <a:off x="63500" y="-3175"/>
              <a:ext cx="685800" cy="752475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4000" dirty="0" smtClean="0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02</a:t>
              </a:r>
              <a:endParaRPr lang="en-US" sz="4000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endParaRPr>
            </a:p>
          </p:txBody>
        </p:sp>
      </p:grpSp>
      <p:sp>
        <p:nvSpPr>
          <p:cNvPr id="52" name="TextBox 38"/>
          <p:cNvSpPr txBox="1"/>
          <p:nvPr/>
        </p:nvSpPr>
        <p:spPr>
          <a:xfrm>
            <a:off x="1941661" y="273860"/>
            <a:ext cx="15812940" cy="459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3200" dirty="0" err="1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Pemaparan</a:t>
            </a:r>
            <a:r>
              <a:rPr lang="en-US" sz="3200" dirty="0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Hasil</a:t>
            </a:r>
            <a:r>
              <a:rPr lang="en-US" sz="3200" dirty="0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 Audit </a:t>
            </a:r>
            <a:r>
              <a:rPr lang="en-US" sz="3200" dirty="0" err="1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Kuartal</a:t>
            </a:r>
            <a:r>
              <a:rPr lang="en-US" sz="3200" dirty="0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 II</a:t>
            </a:r>
            <a:endParaRPr lang="en-US" sz="3200" dirty="0">
              <a:solidFill>
                <a:srgbClr val="000000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578106" y="1656535"/>
          <a:ext cx="13563600" cy="82368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6297">
                  <a:extLst>
                    <a:ext uri="{9D8B030D-6E8A-4147-A177-3AD203B41FA5}">
                      <a16:colId xmlns:a16="http://schemas.microsoft.com/office/drawing/2014/main" val="2718815149"/>
                    </a:ext>
                  </a:extLst>
                </a:gridCol>
                <a:gridCol w="3383302">
                  <a:extLst>
                    <a:ext uri="{9D8B030D-6E8A-4147-A177-3AD203B41FA5}">
                      <a16:colId xmlns:a16="http://schemas.microsoft.com/office/drawing/2014/main" val="1930632669"/>
                    </a:ext>
                  </a:extLst>
                </a:gridCol>
                <a:gridCol w="4724400">
                  <a:extLst>
                    <a:ext uri="{9D8B030D-6E8A-4147-A177-3AD203B41FA5}">
                      <a16:colId xmlns:a16="http://schemas.microsoft.com/office/drawing/2014/main" val="3548669675"/>
                    </a:ext>
                  </a:extLst>
                </a:gridCol>
                <a:gridCol w="4419601">
                  <a:extLst>
                    <a:ext uri="{9D8B030D-6E8A-4147-A177-3AD203B41FA5}">
                      <a16:colId xmlns:a16="http://schemas.microsoft.com/office/drawing/2014/main" val="508931044"/>
                    </a:ext>
                  </a:extLst>
                </a:gridCol>
              </a:tblGrid>
              <a:tr h="2797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No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Hari, </a:t>
                      </a:r>
                      <a:r>
                        <a:rPr lang="en-US" sz="1800" kern="100" dirty="0" err="1" smtClean="0">
                          <a:effectLst/>
                        </a:rPr>
                        <a:t>Tangal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Auditee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Auditor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extLst>
                  <a:ext uri="{0D108BD9-81ED-4DB2-BD59-A6C34878D82A}">
                    <a16:rowId xmlns:a16="http://schemas.microsoft.com/office/drawing/2014/main" val="2665590289"/>
                  </a:ext>
                </a:extLst>
              </a:tr>
              <a:tr h="8620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</a:rPr>
                        <a:t>Senin</a:t>
                      </a:r>
                      <a:r>
                        <a:rPr lang="en-US" sz="1800" kern="100" dirty="0">
                          <a:effectLst/>
                        </a:rPr>
                        <a:t>, </a:t>
                      </a:r>
                      <a:r>
                        <a:rPr lang="en-US" sz="1800" kern="100" dirty="0">
                          <a:effectLst/>
                          <a:latin typeface="+mn-lt"/>
                        </a:rPr>
                        <a:t>09/09/2024</a:t>
                      </a:r>
                      <a:endParaRPr lang="en-US" sz="18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Marketing &amp; Sales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 err="1" smtClean="0">
                          <a:effectLst/>
                        </a:rPr>
                        <a:t>Yulan</a:t>
                      </a:r>
                      <a:r>
                        <a:rPr lang="en-US" sz="1800" kern="100" dirty="0" smtClean="0">
                          <a:effectLst/>
                        </a:rPr>
                        <a:t>, Rizky </a:t>
                      </a:r>
                      <a:r>
                        <a:rPr lang="en-US" sz="1800" kern="100" dirty="0" err="1" smtClean="0">
                          <a:effectLst/>
                        </a:rPr>
                        <a:t>Dwi</a:t>
                      </a:r>
                      <a:r>
                        <a:rPr lang="en-US" sz="1800" kern="100" dirty="0" smtClean="0">
                          <a:effectLst/>
                        </a:rPr>
                        <a:t>, </a:t>
                      </a:r>
                      <a:r>
                        <a:rPr lang="en-US" sz="1800" kern="100" dirty="0" err="1" smtClean="0">
                          <a:effectLst/>
                        </a:rPr>
                        <a:t>Kisty</a:t>
                      </a:r>
                      <a:r>
                        <a:rPr lang="en-US" sz="1800" kern="100" dirty="0" smtClean="0">
                          <a:effectLst/>
                        </a:rPr>
                        <a:t> ,</a:t>
                      </a:r>
                      <a:r>
                        <a:rPr lang="en-US" sz="1800" kern="100" baseline="0" dirty="0" smtClean="0">
                          <a:effectLst/>
                        </a:rPr>
                        <a:t> </a:t>
                      </a:r>
                      <a:r>
                        <a:rPr lang="en-US" sz="1800" kern="100" dirty="0" err="1" smtClean="0">
                          <a:effectLst/>
                        </a:rPr>
                        <a:t>Aisyah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extLst>
                  <a:ext uri="{0D108BD9-81ED-4DB2-BD59-A6C34878D82A}">
                    <a16:rowId xmlns:a16="http://schemas.microsoft.com/office/drawing/2014/main" val="1099427640"/>
                  </a:ext>
                </a:extLst>
              </a:tr>
              <a:tr h="6441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</a:rPr>
                        <a:t>Selasa</a:t>
                      </a:r>
                      <a:r>
                        <a:rPr lang="en-US" sz="1800" kern="100" dirty="0">
                          <a:effectLst/>
                        </a:rPr>
                        <a:t>, 10/09/2024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RND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</a:rPr>
                        <a:t>Surya, Gunawan,</a:t>
                      </a:r>
                      <a:r>
                        <a:rPr lang="en-US" sz="1800" kern="100" baseline="0" dirty="0" smtClean="0">
                          <a:effectLst/>
                        </a:rPr>
                        <a:t> </a:t>
                      </a:r>
                      <a:r>
                        <a:rPr lang="en-US" sz="1800" kern="100" dirty="0" err="1" smtClean="0">
                          <a:effectLst/>
                        </a:rPr>
                        <a:t>Aisyah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extLst>
                  <a:ext uri="{0D108BD9-81ED-4DB2-BD59-A6C34878D82A}">
                    <a16:rowId xmlns:a16="http://schemas.microsoft.com/office/drawing/2014/main" val="1428342955"/>
                  </a:ext>
                </a:extLst>
              </a:tr>
              <a:tr h="8620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3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Rabu, 11/09/2024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SCM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Fitri </a:t>
                      </a:r>
                      <a:r>
                        <a:rPr lang="en-US" sz="1800" kern="100" dirty="0" smtClean="0">
                          <a:effectLst/>
                        </a:rPr>
                        <a:t>F.,</a:t>
                      </a:r>
                      <a:r>
                        <a:rPr lang="en-US" sz="1800" kern="100" baseline="0" dirty="0" smtClean="0">
                          <a:effectLst/>
                        </a:rPr>
                        <a:t> </a:t>
                      </a:r>
                      <a:r>
                        <a:rPr lang="en-US" sz="1800" kern="100" dirty="0" err="1" smtClean="0">
                          <a:effectLst/>
                        </a:rPr>
                        <a:t>Kisty</a:t>
                      </a:r>
                      <a:r>
                        <a:rPr lang="en-US" sz="1800" kern="100" dirty="0" smtClean="0">
                          <a:effectLst/>
                        </a:rPr>
                        <a:t>, Andreas, </a:t>
                      </a:r>
                      <a:r>
                        <a:rPr lang="en-US" sz="1800" kern="100" dirty="0" err="1" smtClean="0">
                          <a:effectLst/>
                        </a:rPr>
                        <a:t>Aisyah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extLst>
                  <a:ext uri="{0D108BD9-81ED-4DB2-BD59-A6C34878D82A}">
                    <a16:rowId xmlns:a16="http://schemas.microsoft.com/office/drawing/2014/main" val="3312629028"/>
                  </a:ext>
                </a:extLst>
              </a:tr>
              <a:tr h="6441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4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Kamis, 12/09/2024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PCH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</a:rPr>
                        <a:t>Lilik, Rizky </a:t>
                      </a:r>
                      <a:r>
                        <a:rPr lang="en-US" sz="1800" kern="100" dirty="0" err="1" smtClean="0">
                          <a:effectLst/>
                        </a:rPr>
                        <a:t>Dwi</a:t>
                      </a:r>
                      <a:r>
                        <a:rPr lang="en-US" sz="1800" kern="100" dirty="0" smtClean="0">
                          <a:effectLst/>
                        </a:rPr>
                        <a:t>, </a:t>
                      </a:r>
                      <a:r>
                        <a:rPr lang="en-US" sz="1800" kern="100" dirty="0" err="1" smtClean="0">
                          <a:effectLst/>
                        </a:rPr>
                        <a:t>Aisyah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extLst>
                  <a:ext uri="{0D108BD9-81ED-4DB2-BD59-A6C34878D82A}">
                    <a16:rowId xmlns:a16="http://schemas.microsoft.com/office/drawing/2014/main" val="58055871"/>
                  </a:ext>
                </a:extLst>
              </a:tr>
              <a:tr h="8620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5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</a:rPr>
                        <a:t>Jum’at</a:t>
                      </a:r>
                      <a:r>
                        <a:rPr lang="en-US" sz="1800" kern="100" dirty="0">
                          <a:effectLst/>
                        </a:rPr>
                        <a:t>, 13/09/2024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Production Steel, NSB, Wood &amp;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C-PRO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 err="1" smtClean="0">
                          <a:effectLst/>
                        </a:rPr>
                        <a:t>Yulan</a:t>
                      </a:r>
                      <a:r>
                        <a:rPr lang="en-US" sz="1800" kern="100" dirty="0" smtClean="0">
                          <a:effectLst/>
                        </a:rPr>
                        <a:t>, Fitri </a:t>
                      </a:r>
                      <a:r>
                        <a:rPr lang="en-US" sz="1800" kern="100" dirty="0">
                          <a:effectLst/>
                        </a:rPr>
                        <a:t>N</a:t>
                      </a:r>
                      <a:r>
                        <a:rPr lang="en-US" sz="1800" kern="100" dirty="0" smtClean="0">
                          <a:effectLst/>
                        </a:rPr>
                        <a:t>., Gunawan, </a:t>
                      </a:r>
                      <a:r>
                        <a:rPr lang="en-US" sz="1800" kern="100" dirty="0" err="1" smtClean="0">
                          <a:effectLst/>
                        </a:rPr>
                        <a:t>Aisyah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extLst>
                  <a:ext uri="{0D108BD9-81ED-4DB2-BD59-A6C34878D82A}">
                    <a16:rowId xmlns:a16="http://schemas.microsoft.com/office/drawing/2014/main" val="513317135"/>
                  </a:ext>
                </a:extLst>
              </a:tr>
              <a:tr h="6441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6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Selasa, 17/09/2024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Engineering &amp; MSD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</a:rPr>
                        <a:t>Surya, </a:t>
                      </a:r>
                      <a:r>
                        <a:rPr lang="en-US" sz="1800" kern="100" dirty="0" err="1" smtClean="0">
                          <a:effectLst/>
                        </a:rPr>
                        <a:t>Annisa</a:t>
                      </a:r>
                      <a:r>
                        <a:rPr lang="en-US" sz="1800" kern="100" dirty="0" smtClean="0">
                          <a:effectLst/>
                        </a:rPr>
                        <a:t> </a:t>
                      </a:r>
                      <a:r>
                        <a:rPr lang="en-US" sz="1800" kern="100" dirty="0">
                          <a:effectLst/>
                        </a:rPr>
                        <a:t>N</a:t>
                      </a:r>
                      <a:r>
                        <a:rPr lang="en-US" sz="1800" kern="100" dirty="0" smtClean="0">
                          <a:effectLst/>
                        </a:rPr>
                        <a:t>., </a:t>
                      </a:r>
                      <a:r>
                        <a:rPr lang="en-US" sz="1800" kern="100" dirty="0" err="1" smtClean="0">
                          <a:effectLst/>
                        </a:rPr>
                        <a:t>Aisyah</a:t>
                      </a:r>
                      <a:r>
                        <a:rPr lang="en-US" sz="1800" kern="100" dirty="0" smtClean="0">
                          <a:effectLst/>
                        </a:rPr>
                        <a:t>, 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extLst>
                  <a:ext uri="{0D108BD9-81ED-4DB2-BD59-A6C34878D82A}">
                    <a16:rowId xmlns:a16="http://schemas.microsoft.com/office/drawing/2014/main" val="2097316598"/>
                  </a:ext>
                </a:extLst>
              </a:tr>
              <a:tr h="8620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7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Rabu, 18/09/2024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QC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</a:rPr>
                        <a:t>Adhi, Erna, </a:t>
                      </a:r>
                      <a:r>
                        <a:rPr lang="en-US" sz="1800" kern="100" dirty="0" err="1" smtClean="0">
                          <a:effectLst/>
                        </a:rPr>
                        <a:t>Aisyah</a:t>
                      </a:r>
                      <a:endParaRPr lang="en-US" sz="1800" kern="1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extLst>
                  <a:ext uri="{0D108BD9-81ED-4DB2-BD59-A6C34878D82A}">
                    <a16:rowId xmlns:a16="http://schemas.microsoft.com/office/drawing/2014/main" val="3314385837"/>
                  </a:ext>
                </a:extLst>
              </a:tr>
              <a:tr h="6441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8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Kamis, 19/09/2024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HC&amp;GA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</a:rPr>
                        <a:t>Adhi, Andreas, </a:t>
                      </a:r>
                      <a:r>
                        <a:rPr lang="en-US" sz="1800" kern="100" dirty="0" err="1" smtClean="0">
                          <a:effectLst/>
                        </a:rPr>
                        <a:t>Aisyah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extLst>
                  <a:ext uri="{0D108BD9-81ED-4DB2-BD59-A6C34878D82A}">
                    <a16:rowId xmlns:a16="http://schemas.microsoft.com/office/drawing/2014/main" val="874363020"/>
                  </a:ext>
                </a:extLst>
              </a:tr>
              <a:tr h="6441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9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Kamis, 19/09/2024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CMS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Fitri </a:t>
                      </a:r>
                      <a:r>
                        <a:rPr lang="en-US" sz="1800" kern="100" dirty="0" smtClean="0">
                          <a:effectLst/>
                        </a:rPr>
                        <a:t>F.,</a:t>
                      </a:r>
                      <a:r>
                        <a:rPr lang="en-US" sz="1800" kern="100" baseline="0" dirty="0" smtClean="0">
                          <a:effectLst/>
                        </a:rPr>
                        <a:t> </a:t>
                      </a:r>
                      <a:r>
                        <a:rPr lang="en-US" sz="1800" kern="100" dirty="0" err="1" smtClean="0">
                          <a:effectLst/>
                        </a:rPr>
                        <a:t>Annisa</a:t>
                      </a:r>
                      <a:r>
                        <a:rPr lang="en-US" sz="1800" kern="100" dirty="0" smtClean="0">
                          <a:effectLst/>
                        </a:rPr>
                        <a:t> </a:t>
                      </a:r>
                      <a:r>
                        <a:rPr lang="en-US" sz="1800" kern="100" dirty="0">
                          <a:effectLst/>
                        </a:rPr>
                        <a:t>N</a:t>
                      </a:r>
                      <a:r>
                        <a:rPr lang="en-US" sz="1800" kern="100" dirty="0" smtClean="0">
                          <a:effectLst/>
                        </a:rPr>
                        <a:t>., Diah </a:t>
                      </a:r>
                      <a:r>
                        <a:rPr lang="en-US" sz="1800" kern="100" dirty="0">
                          <a:effectLst/>
                        </a:rPr>
                        <a:t>N.K. 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extLst>
                  <a:ext uri="{0D108BD9-81ED-4DB2-BD59-A6C34878D82A}">
                    <a16:rowId xmlns:a16="http://schemas.microsoft.com/office/drawing/2014/main" val="4061044250"/>
                  </a:ext>
                </a:extLst>
              </a:tr>
              <a:tr h="6441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10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Jum’at, 20/09/2024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FIACO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Diah N.K</a:t>
                      </a:r>
                      <a:r>
                        <a:rPr lang="en-US" sz="1800" kern="100" dirty="0" smtClean="0">
                          <a:effectLst/>
                        </a:rPr>
                        <a:t>., Lilik, </a:t>
                      </a:r>
                      <a:r>
                        <a:rPr lang="en-US" sz="1800" kern="100" dirty="0" err="1" smtClean="0">
                          <a:effectLst/>
                        </a:rPr>
                        <a:t>Aisyah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extLst>
                  <a:ext uri="{0D108BD9-81ED-4DB2-BD59-A6C34878D82A}">
                    <a16:rowId xmlns:a16="http://schemas.microsoft.com/office/drawing/2014/main" val="4161010452"/>
                  </a:ext>
                </a:extLst>
              </a:tr>
              <a:tr h="6441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11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</a:rPr>
                        <a:t>Jum’at</a:t>
                      </a:r>
                      <a:r>
                        <a:rPr lang="en-US" sz="1800" kern="100" dirty="0">
                          <a:effectLst/>
                        </a:rPr>
                        <a:t>, 20/09/2024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IT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Fitri N</a:t>
                      </a:r>
                      <a:r>
                        <a:rPr lang="en-US" sz="1800" kern="100" dirty="0" smtClean="0">
                          <a:effectLst/>
                        </a:rPr>
                        <a:t>., Erna, </a:t>
                      </a:r>
                      <a:r>
                        <a:rPr lang="en-US" sz="1800" kern="100" dirty="0" err="1" smtClean="0">
                          <a:effectLst/>
                        </a:rPr>
                        <a:t>Aisyah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37" marR="41737" marT="0" marB="0" anchor="ctr"/>
                </a:tc>
                <a:extLst>
                  <a:ext uri="{0D108BD9-81ED-4DB2-BD59-A6C34878D82A}">
                    <a16:rowId xmlns:a16="http://schemas.microsoft.com/office/drawing/2014/main" val="2830947207"/>
                  </a:ext>
                </a:extLst>
              </a:tr>
            </a:tbl>
          </a:graphicData>
        </a:graphic>
      </p:graphicFrame>
      <p:sp>
        <p:nvSpPr>
          <p:cNvPr id="16" name="TextBox 38"/>
          <p:cNvSpPr txBox="1"/>
          <p:nvPr/>
        </p:nvSpPr>
        <p:spPr>
          <a:xfrm>
            <a:off x="1929163" y="1012223"/>
            <a:ext cx="15812940" cy="459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3200" dirty="0" err="1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Jadwal</a:t>
            </a:r>
            <a:r>
              <a:rPr lang="en-US" sz="3200" dirty="0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 Audit </a:t>
            </a:r>
            <a:r>
              <a:rPr lang="en-US" sz="3200" dirty="0" err="1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Kuartal</a:t>
            </a:r>
            <a:r>
              <a:rPr lang="en-US" sz="3200" dirty="0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 II</a:t>
            </a:r>
            <a:endParaRPr lang="en-US" sz="3200" dirty="0">
              <a:solidFill>
                <a:srgbClr val="000000"/>
              </a:solidFill>
              <a:latin typeface="Garet"/>
              <a:ea typeface="Garet"/>
              <a:cs typeface="Garet"/>
              <a:sym typeface="Garet"/>
            </a:endParaRPr>
          </a:p>
        </p:txBody>
      </p:sp>
    </p:spTree>
    <p:extLst>
      <p:ext uri="{BB962C8B-B14F-4D97-AF65-F5344CB8AC3E}">
        <p14:creationId xmlns:p14="http://schemas.microsoft.com/office/powerpoint/2010/main" val="397975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3200400" y="2247900"/>
          <a:ext cx="12039600" cy="695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10000" y="571500"/>
            <a:ext cx="1051560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Prosedur</a:t>
            </a:r>
            <a:r>
              <a:rPr lang="en-US" sz="4000" dirty="0" smtClean="0"/>
              <a:t> Audit yang </a:t>
            </a:r>
            <a:r>
              <a:rPr lang="en-US" sz="4000" dirty="0" err="1" smtClean="0"/>
              <a:t>dilakukan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1526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54034" y="0"/>
            <a:ext cx="5833966" cy="10287000"/>
            <a:chOff x="0" y="0"/>
            <a:chExt cx="4609553" cy="8128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09553" cy="8128000"/>
            </a:xfrm>
            <a:custGeom>
              <a:avLst/>
              <a:gdLst/>
              <a:ahLst/>
              <a:cxnLst/>
              <a:rect l="l" t="t" r="r" b="b"/>
              <a:pathLst>
                <a:path w="4609553" h="8128000">
                  <a:moveTo>
                    <a:pt x="0" y="0"/>
                  </a:moveTo>
                  <a:lnTo>
                    <a:pt x="4609553" y="0"/>
                  </a:lnTo>
                  <a:lnTo>
                    <a:pt x="4609553" y="8128000"/>
                  </a:lnTo>
                  <a:lnTo>
                    <a:pt x="0" y="8128000"/>
                  </a:ln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09553" cy="8166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85092" y="-1737023"/>
            <a:ext cx="3744615" cy="3744615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0" cap="sq">
              <a:solidFill>
                <a:srgbClr val="0345E4">
                  <a:alpha val="19608"/>
                </a:srgbClr>
              </a:solidFill>
              <a:prstDash val="solid"/>
              <a:miter/>
            </a:ln>
          </p:spPr>
        </p:sp>
        <p:sp>
          <p:nvSpPr>
            <p:cNvPr id="41" name="TextBox 4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39"/>
          <p:cNvGrpSpPr/>
          <p:nvPr/>
        </p:nvGrpSpPr>
        <p:grpSpPr>
          <a:xfrm>
            <a:off x="5831448" y="6973607"/>
            <a:ext cx="6271529" cy="6451255"/>
            <a:chOff x="0" y="0"/>
            <a:chExt cx="812800" cy="812800"/>
          </a:xfrm>
        </p:grpSpPr>
        <p:sp>
          <p:nvSpPr>
            <p:cNvPr id="44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0" cap="sq">
              <a:solidFill>
                <a:srgbClr val="0345E4">
                  <a:alpha val="19608"/>
                </a:srgbClr>
              </a:solidFill>
              <a:prstDash val="solid"/>
              <a:miter/>
            </a:ln>
          </p:spPr>
        </p:sp>
        <p:sp>
          <p:nvSpPr>
            <p:cNvPr id="45" name="TextBox 4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9" name="Group 17"/>
          <p:cNvGrpSpPr/>
          <p:nvPr/>
        </p:nvGrpSpPr>
        <p:grpSpPr>
          <a:xfrm>
            <a:off x="536150" y="226842"/>
            <a:ext cx="1130258" cy="1053692"/>
            <a:chOff x="0" y="0"/>
            <a:chExt cx="812800" cy="812800"/>
          </a:xfrm>
        </p:grpSpPr>
        <p:sp>
          <p:nvSpPr>
            <p:cNvPr id="50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5278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652780"/>
                  </a:lnTo>
                  <a:lnTo>
                    <a:pt x="160020" y="812800"/>
                  </a:lnTo>
                  <a:lnTo>
                    <a:pt x="652780" y="812800"/>
                  </a:lnTo>
                  <a:lnTo>
                    <a:pt x="812800" y="652780"/>
                  </a:lnTo>
                  <a:lnTo>
                    <a:pt x="812800" y="160020"/>
                  </a:lnTo>
                  <a:lnTo>
                    <a:pt x="652780" y="0"/>
                  </a:lnTo>
                  <a:close/>
                </a:path>
              </a:pathLst>
            </a:custGeom>
            <a:solidFill>
              <a:srgbClr val="0345E4"/>
            </a:solidFill>
          </p:spPr>
        </p:sp>
        <p:sp>
          <p:nvSpPr>
            <p:cNvPr id="51" name="TextBox 19"/>
            <p:cNvSpPr txBox="1"/>
            <p:nvPr/>
          </p:nvSpPr>
          <p:spPr>
            <a:xfrm>
              <a:off x="63500" y="-3175"/>
              <a:ext cx="685800" cy="752475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4000" dirty="0" smtClean="0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02</a:t>
              </a:r>
              <a:endParaRPr lang="en-US" sz="4000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endParaRPr>
            </a:p>
          </p:txBody>
        </p:sp>
      </p:grpSp>
      <p:sp>
        <p:nvSpPr>
          <p:cNvPr id="52" name="TextBox 38"/>
          <p:cNvSpPr txBox="1"/>
          <p:nvPr/>
        </p:nvSpPr>
        <p:spPr>
          <a:xfrm>
            <a:off x="1754709" y="523817"/>
            <a:ext cx="15812940" cy="459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3200" dirty="0" err="1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Ringkasan</a:t>
            </a:r>
            <a:r>
              <a:rPr lang="en-US" sz="3200" dirty="0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Hasil</a:t>
            </a:r>
            <a:r>
              <a:rPr lang="en-US" sz="3200" dirty="0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Temuan</a:t>
            </a:r>
            <a:r>
              <a:rPr lang="en-US" sz="3200" dirty="0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 Audit</a:t>
            </a:r>
            <a:endParaRPr lang="en-US" sz="3200" dirty="0">
              <a:solidFill>
                <a:srgbClr val="000000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047723"/>
              </p:ext>
            </p:extLst>
          </p:nvPr>
        </p:nvGraphicFramePr>
        <p:xfrm>
          <a:off x="914400" y="2525234"/>
          <a:ext cx="5943601" cy="2534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19600">
                  <a:extLst>
                    <a:ext uri="{9D8B030D-6E8A-4147-A177-3AD203B41FA5}">
                      <a16:colId xmlns:a16="http://schemas.microsoft.com/office/drawing/2014/main" val="2480911033"/>
                    </a:ext>
                  </a:extLst>
                </a:gridCol>
                <a:gridCol w="1117747">
                  <a:extLst>
                    <a:ext uri="{9D8B030D-6E8A-4147-A177-3AD203B41FA5}">
                      <a16:colId xmlns:a16="http://schemas.microsoft.com/office/drawing/2014/main" val="929982486"/>
                    </a:ext>
                  </a:extLst>
                </a:gridCol>
                <a:gridCol w="406254">
                  <a:extLst>
                    <a:ext uri="{9D8B030D-6E8A-4147-A177-3AD203B41FA5}">
                      <a16:colId xmlns:a16="http://schemas.microsoft.com/office/drawing/2014/main" val="3485622605"/>
                    </a:ext>
                  </a:extLst>
                </a:gridCol>
              </a:tblGrid>
              <a:tr h="4017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  <a:latin typeface="Calibri "/>
                        </a:rPr>
                        <a:t>ISO yang</a:t>
                      </a:r>
                      <a:r>
                        <a:rPr lang="en-US" sz="1800" b="1" u="none" strike="noStrike" baseline="0" dirty="0" smtClean="0">
                          <a:effectLst/>
                          <a:latin typeface="Calibri "/>
                        </a:rPr>
                        <a:t> di Audit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 "/>
                        </a:rPr>
                        <a:t>Kategori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 "/>
                        </a:rPr>
                        <a:t>Temuan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Calibri 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436009"/>
                  </a:ext>
                </a:extLst>
              </a:tr>
              <a:tr h="46393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dirty="0" smtClean="0">
                          <a:effectLst/>
                          <a:latin typeface="Calibri "/>
                        </a:rPr>
                        <a:t>9001</a:t>
                      </a:r>
                      <a:r>
                        <a:rPr lang="en-US" sz="1800" b="0" u="none" strike="noStrike" baseline="0" dirty="0" smtClean="0">
                          <a:effectLst/>
                          <a:latin typeface="Calibri "/>
                        </a:rPr>
                        <a:t> : 2015 </a:t>
                      </a:r>
                      <a:r>
                        <a:rPr lang="en-US" sz="1800" b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Calibri "/>
                          <a:ea typeface="+mn-ea"/>
                          <a:cs typeface="+mn-cs"/>
                        </a:rPr>
                        <a:t>Sistem</a:t>
                      </a:r>
                      <a:r>
                        <a:rPr lang="en-US" sz="1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Calibri "/>
                          <a:ea typeface="+mn-ea"/>
                          <a:cs typeface="+mn-cs"/>
                        </a:rPr>
                        <a:t>Manajemen</a:t>
                      </a:r>
                      <a:r>
                        <a:rPr lang="en-US" sz="1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Calibri "/>
                          <a:ea typeface="+mn-ea"/>
                          <a:cs typeface="+mn-cs"/>
                        </a:rPr>
                        <a:t>Mutu</a:t>
                      </a:r>
                      <a:r>
                        <a:rPr lang="en-US" sz="1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 "/>
                          <a:ea typeface="+mn-ea"/>
                          <a:cs typeface="+mn-cs"/>
                        </a:rPr>
                        <a:t> </a:t>
                      </a:r>
                      <a:endParaRPr lang="en-US" sz="18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 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 "/>
                          <a:ea typeface="+mn-ea"/>
                          <a:cs typeface="+mn-cs"/>
                        </a:rPr>
                        <a:t>Minor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 smtClean="0">
                          <a:effectLst/>
                          <a:latin typeface="Calibri "/>
                        </a:rPr>
                        <a:t>11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3793726"/>
                  </a:ext>
                </a:extLst>
              </a:tr>
              <a:tr h="401733">
                <a:tc>
                  <a:txBody>
                    <a:bodyPr/>
                    <a:lstStyle/>
                    <a:p>
                      <a:pPr algn="l" fontAlgn="ctr"/>
                      <a:r>
                        <a:rPr lang="fi-FI" sz="1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 "/>
                          <a:ea typeface="+mn-ea"/>
                          <a:cs typeface="+mn-cs"/>
                        </a:rPr>
                        <a:t>45001 : 2018 Sistem Manajemen Keselamatan Dan Kesahatan Kerja</a:t>
                      </a:r>
                      <a:r>
                        <a:rPr lang="en-US" sz="1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 "/>
                          <a:ea typeface="+mn-ea"/>
                          <a:cs typeface="+mn-cs"/>
                        </a:rPr>
                        <a:t> </a:t>
                      </a:r>
                      <a:endParaRPr 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 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 "/>
                          <a:ea typeface="+mn-ea"/>
                          <a:cs typeface="+mn-cs"/>
                        </a:rPr>
                        <a:t>Minor</a:t>
                      </a:r>
                      <a:endParaRPr 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 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4785929"/>
                  </a:ext>
                </a:extLst>
              </a:tr>
              <a:tr h="40173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 "/>
                          <a:ea typeface="+mn-ea"/>
                          <a:cs typeface="+mn-cs"/>
                        </a:rPr>
                        <a:t>14001:2015 </a:t>
                      </a:r>
                      <a:r>
                        <a:rPr lang="en-US" sz="1800" b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Calibri "/>
                          <a:ea typeface="+mn-ea"/>
                          <a:cs typeface="+mn-cs"/>
                        </a:rPr>
                        <a:t>Sistem</a:t>
                      </a:r>
                      <a:r>
                        <a:rPr lang="en-US" sz="1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Calibri "/>
                          <a:ea typeface="+mn-ea"/>
                          <a:cs typeface="+mn-cs"/>
                        </a:rPr>
                        <a:t>Manajemen</a:t>
                      </a:r>
                      <a:r>
                        <a:rPr lang="en-US" sz="1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Calibri "/>
                          <a:ea typeface="+mn-ea"/>
                          <a:cs typeface="+mn-cs"/>
                        </a:rPr>
                        <a:t>Lingkungan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"/>
                        </a:rPr>
                        <a:t>Minor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"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7629773"/>
                  </a:ext>
                </a:extLst>
              </a:tr>
              <a:tr h="40173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Grand Total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13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404194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8999618"/>
              </p:ext>
            </p:extLst>
          </p:nvPr>
        </p:nvGraphicFramePr>
        <p:xfrm>
          <a:off x="7322311" y="2525234"/>
          <a:ext cx="10245338" cy="68669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70400">
                  <a:extLst>
                    <a:ext uri="{9D8B030D-6E8A-4147-A177-3AD203B41FA5}">
                      <a16:colId xmlns:a16="http://schemas.microsoft.com/office/drawing/2014/main" val="3279034976"/>
                    </a:ext>
                  </a:extLst>
                </a:gridCol>
                <a:gridCol w="2242689">
                  <a:extLst>
                    <a:ext uri="{9D8B030D-6E8A-4147-A177-3AD203B41FA5}">
                      <a16:colId xmlns:a16="http://schemas.microsoft.com/office/drawing/2014/main" val="3934769995"/>
                    </a:ext>
                  </a:extLst>
                </a:gridCol>
                <a:gridCol w="1032249">
                  <a:extLst>
                    <a:ext uri="{9D8B030D-6E8A-4147-A177-3AD203B41FA5}">
                      <a16:colId xmlns:a16="http://schemas.microsoft.com/office/drawing/2014/main" val="2390946189"/>
                    </a:ext>
                  </a:extLst>
                </a:gridCol>
              </a:tblGrid>
              <a:tr h="480920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1" u="none" strike="noStrike" dirty="0">
                          <a:effectLst/>
                          <a:latin typeface="Calibri "/>
                        </a:rPr>
                        <a:t>STANDAR ISO YANG DI AUDIT</a:t>
                      </a:r>
                      <a:endParaRPr lang="it-IT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Calibri "/>
                        </a:rPr>
                        <a:t>Proses / Dept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Calibri "/>
                        </a:rPr>
                        <a:t>Total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89741319"/>
                  </a:ext>
                </a:extLst>
              </a:tr>
              <a:tr h="48092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9001:2015 </a:t>
                      </a:r>
                      <a:r>
                        <a:rPr lang="en-US" sz="2000" u="none" strike="noStrike" dirty="0" err="1">
                          <a:effectLst/>
                          <a:latin typeface="Calibri "/>
                        </a:rPr>
                        <a:t>Sistem</a:t>
                      </a:r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Calibri "/>
                        </a:rPr>
                        <a:t>Manajemen</a:t>
                      </a:r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Calibri "/>
                        </a:rPr>
                        <a:t>Mutu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FIACO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07139"/>
                  </a:ext>
                </a:extLst>
              </a:tr>
              <a:tr h="48092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9001:2015 </a:t>
                      </a:r>
                      <a:r>
                        <a:rPr lang="en-US" sz="2000" u="none" strike="noStrike" dirty="0" err="1">
                          <a:effectLst/>
                          <a:latin typeface="Calibri "/>
                        </a:rPr>
                        <a:t>Sistem</a:t>
                      </a:r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Calibri "/>
                        </a:rPr>
                        <a:t>Manajemen</a:t>
                      </a:r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Calibri "/>
                        </a:rPr>
                        <a:t>Mutu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MSD, PRD, R&amp;D, FIACO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3689181"/>
                  </a:ext>
                </a:extLst>
              </a:tr>
              <a:tr h="48092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9001:2015 </a:t>
                      </a:r>
                      <a:r>
                        <a:rPr lang="en-US" sz="2000" u="none" strike="noStrike" dirty="0" err="1">
                          <a:effectLst/>
                          <a:latin typeface="Calibri "/>
                        </a:rPr>
                        <a:t>Sistem</a:t>
                      </a:r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Calibri "/>
                        </a:rPr>
                        <a:t>Manajemen</a:t>
                      </a:r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Calibri "/>
                        </a:rPr>
                        <a:t>Mutu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PCH &amp; SCM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9187562"/>
                  </a:ext>
                </a:extLst>
              </a:tr>
              <a:tr h="48092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9001:2015 </a:t>
                      </a:r>
                      <a:r>
                        <a:rPr lang="en-US" sz="2000" u="none" strike="noStrike" dirty="0" err="1">
                          <a:effectLst/>
                          <a:latin typeface="Calibri "/>
                        </a:rPr>
                        <a:t>Sistem</a:t>
                      </a:r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Calibri "/>
                        </a:rPr>
                        <a:t>Manajemen</a:t>
                      </a:r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Calibri "/>
                        </a:rPr>
                        <a:t>Mutu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R&amp;D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807313"/>
                  </a:ext>
                </a:extLst>
              </a:tr>
              <a:tr h="68696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9001:2015 </a:t>
                      </a:r>
                      <a:r>
                        <a:rPr lang="en-US" sz="2000" u="none" strike="noStrike" dirty="0" err="1">
                          <a:effectLst/>
                          <a:latin typeface="Calibri "/>
                        </a:rPr>
                        <a:t>Sistem</a:t>
                      </a:r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Calibri "/>
                        </a:rPr>
                        <a:t>Manajemen</a:t>
                      </a:r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Calibri "/>
                        </a:rPr>
                        <a:t>Mutu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SALES &amp; DISTRIBUTION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1635319"/>
                  </a:ext>
                </a:extLst>
              </a:tr>
              <a:tr h="48092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9001:2015 </a:t>
                      </a:r>
                      <a:r>
                        <a:rPr lang="en-US" sz="2000" u="none" strike="noStrike" dirty="0" err="1">
                          <a:effectLst/>
                          <a:latin typeface="Calibri "/>
                        </a:rPr>
                        <a:t>Sistem</a:t>
                      </a:r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Calibri "/>
                        </a:rPr>
                        <a:t>Manajemen</a:t>
                      </a:r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Calibri "/>
                        </a:rPr>
                        <a:t>Mutu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SCM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413087"/>
                  </a:ext>
                </a:extLst>
              </a:tr>
              <a:tr h="48092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9001:2015 </a:t>
                      </a:r>
                      <a:r>
                        <a:rPr lang="en-US" sz="2000" u="none" strike="noStrike" dirty="0" err="1">
                          <a:effectLst/>
                          <a:latin typeface="Calibri "/>
                        </a:rPr>
                        <a:t>Sistem</a:t>
                      </a:r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Calibri "/>
                        </a:rPr>
                        <a:t>Manajemen</a:t>
                      </a:r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Calibri "/>
                        </a:rPr>
                        <a:t>Mutu</a:t>
                      </a:r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 Total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11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8224427"/>
                  </a:ext>
                </a:extLst>
              </a:tr>
              <a:tr h="480920">
                <a:tc>
                  <a:txBody>
                    <a:bodyPr/>
                    <a:lstStyle/>
                    <a:p>
                      <a:pPr algn="l" fontAlgn="b"/>
                      <a:r>
                        <a:rPr lang="fi-FI" sz="2000" u="none" strike="noStrike" dirty="0">
                          <a:effectLst/>
                          <a:latin typeface="Calibri "/>
                        </a:rPr>
                        <a:t>45001 : 2018 Sistem Manajemen Keselamatan Dan Kesahatan Kerja</a:t>
                      </a:r>
                      <a:endParaRPr lang="fi-FI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HCGA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1042524"/>
                  </a:ext>
                </a:extLst>
              </a:tr>
              <a:tr h="480920">
                <a:tc>
                  <a:txBody>
                    <a:bodyPr/>
                    <a:lstStyle/>
                    <a:p>
                      <a:pPr algn="l" fontAlgn="b"/>
                      <a:r>
                        <a:rPr lang="fi-FI" sz="2000" u="none" strike="noStrike" dirty="0">
                          <a:effectLst/>
                          <a:latin typeface="Calibri "/>
                        </a:rPr>
                        <a:t>45001 : 2018 Sistem Manajemen Keselamatan Dan Kesahatan Kerja Total</a:t>
                      </a:r>
                      <a:endParaRPr lang="fi-FI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4467163"/>
                  </a:ext>
                </a:extLst>
              </a:tr>
              <a:tr h="48092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14001:2015 </a:t>
                      </a:r>
                      <a:r>
                        <a:rPr lang="en-US" sz="2000" u="none" strike="noStrike" dirty="0" err="1">
                          <a:effectLst/>
                          <a:latin typeface="Calibri "/>
                        </a:rPr>
                        <a:t>Sistem</a:t>
                      </a:r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Calibri "/>
                        </a:rPr>
                        <a:t>Manajemen</a:t>
                      </a:r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Calibri "/>
                        </a:rPr>
                        <a:t>Lingkungan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PRODUKSI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1557403"/>
                  </a:ext>
                </a:extLst>
              </a:tr>
              <a:tr h="480920">
                <a:tc>
                  <a:txBody>
                    <a:bodyPr/>
                    <a:lstStyle/>
                    <a:p>
                      <a:pPr algn="l" fontAlgn="b"/>
                      <a:r>
                        <a:rPr lang="sv-SE" sz="2000" u="none" strike="noStrike" dirty="0">
                          <a:effectLst/>
                          <a:latin typeface="Calibri "/>
                        </a:rPr>
                        <a:t>14001:2015 Sistem Manajemen Lingkungan Total</a:t>
                      </a:r>
                      <a:endParaRPr lang="sv-S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369526"/>
                  </a:ext>
                </a:extLst>
              </a:tr>
              <a:tr h="48092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Grand Total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Calibri "/>
                        </a:rPr>
                        <a:t>13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0100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277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34984" y="31255"/>
            <a:ext cx="5833966" cy="10287000"/>
            <a:chOff x="0" y="0"/>
            <a:chExt cx="4609553" cy="8128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09553" cy="8128000"/>
            </a:xfrm>
            <a:custGeom>
              <a:avLst/>
              <a:gdLst/>
              <a:ahLst/>
              <a:cxnLst/>
              <a:rect l="l" t="t" r="r" b="b"/>
              <a:pathLst>
                <a:path w="4609553" h="8128000">
                  <a:moveTo>
                    <a:pt x="0" y="0"/>
                  </a:moveTo>
                  <a:lnTo>
                    <a:pt x="4609553" y="0"/>
                  </a:lnTo>
                  <a:lnTo>
                    <a:pt x="4609553" y="8128000"/>
                  </a:lnTo>
                  <a:lnTo>
                    <a:pt x="0" y="8128000"/>
                  </a:ln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09553" cy="8166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66042" y="-1705768"/>
            <a:ext cx="3744615" cy="3744615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0" cap="sq">
              <a:solidFill>
                <a:srgbClr val="0345E4">
                  <a:alpha val="19608"/>
                </a:srgbClr>
              </a:solidFill>
              <a:prstDash val="solid"/>
              <a:miter/>
            </a:ln>
          </p:spPr>
        </p:sp>
        <p:sp>
          <p:nvSpPr>
            <p:cNvPr id="41" name="TextBox 4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39"/>
          <p:cNvGrpSpPr/>
          <p:nvPr/>
        </p:nvGrpSpPr>
        <p:grpSpPr>
          <a:xfrm>
            <a:off x="5812398" y="7004862"/>
            <a:ext cx="6271529" cy="6451255"/>
            <a:chOff x="0" y="0"/>
            <a:chExt cx="812800" cy="812800"/>
          </a:xfrm>
        </p:grpSpPr>
        <p:sp>
          <p:nvSpPr>
            <p:cNvPr id="44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0" cap="sq">
              <a:solidFill>
                <a:srgbClr val="0345E4">
                  <a:alpha val="19608"/>
                </a:srgbClr>
              </a:solidFill>
              <a:prstDash val="solid"/>
              <a:miter/>
            </a:ln>
          </p:spPr>
        </p:sp>
        <p:sp>
          <p:nvSpPr>
            <p:cNvPr id="45" name="TextBox 4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9" name="Group 17"/>
          <p:cNvGrpSpPr/>
          <p:nvPr/>
        </p:nvGrpSpPr>
        <p:grpSpPr>
          <a:xfrm>
            <a:off x="496318" y="78775"/>
            <a:ext cx="1130258" cy="1053692"/>
            <a:chOff x="0" y="0"/>
            <a:chExt cx="812800" cy="812800"/>
          </a:xfrm>
        </p:grpSpPr>
        <p:sp>
          <p:nvSpPr>
            <p:cNvPr id="50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5278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652780"/>
                  </a:lnTo>
                  <a:lnTo>
                    <a:pt x="160020" y="812800"/>
                  </a:lnTo>
                  <a:lnTo>
                    <a:pt x="652780" y="812800"/>
                  </a:lnTo>
                  <a:lnTo>
                    <a:pt x="812800" y="652780"/>
                  </a:lnTo>
                  <a:lnTo>
                    <a:pt x="812800" y="160020"/>
                  </a:lnTo>
                  <a:lnTo>
                    <a:pt x="652780" y="0"/>
                  </a:lnTo>
                  <a:close/>
                </a:path>
              </a:pathLst>
            </a:custGeom>
            <a:solidFill>
              <a:srgbClr val="0345E4"/>
            </a:solidFill>
          </p:spPr>
        </p:sp>
        <p:sp>
          <p:nvSpPr>
            <p:cNvPr id="51" name="TextBox 19"/>
            <p:cNvSpPr txBox="1"/>
            <p:nvPr/>
          </p:nvSpPr>
          <p:spPr>
            <a:xfrm>
              <a:off x="63500" y="-3175"/>
              <a:ext cx="685800" cy="752475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4000" dirty="0" smtClean="0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02</a:t>
              </a:r>
              <a:endParaRPr lang="en-US" sz="4000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endParaRPr>
            </a:p>
          </p:txBody>
        </p:sp>
      </p:grpSp>
      <p:sp>
        <p:nvSpPr>
          <p:cNvPr id="52" name="TextBox 38"/>
          <p:cNvSpPr txBox="1"/>
          <p:nvPr/>
        </p:nvSpPr>
        <p:spPr>
          <a:xfrm>
            <a:off x="1922611" y="305115"/>
            <a:ext cx="15812940" cy="459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3200" dirty="0" err="1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Hasil</a:t>
            </a:r>
            <a:r>
              <a:rPr lang="en-US" sz="3200" dirty="0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Temuan</a:t>
            </a:r>
            <a:r>
              <a:rPr lang="en-US" sz="3200" dirty="0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 Audit</a:t>
            </a:r>
            <a:endParaRPr lang="en-US" sz="3200" dirty="0">
              <a:solidFill>
                <a:srgbClr val="000000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854156"/>
              </p:ext>
            </p:extLst>
          </p:nvPr>
        </p:nvGraphicFramePr>
        <p:xfrm>
          <a:off x="304800" y="705272"/>
          <a:ext cx="17798115" cy="96129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3558">
                  <a:extLst>
                    <a:ext uri="{9D8B030D-6E8A-4147-A177-3AD203B41FA5}">
                      <a16:colId xmlns:a16="http://schemas.microsoft.com/office/drawing/2014/main" val="1995738753"/>
                    </a:ext>
                  </a:extLst>
                </a:gridCol>
                <a:gridCol w="855015">
                  <a:extLst>
                    <a:ext uri="{9D8B030D-6E8A-4147-A177-3AD203B41FA5}">
                      <a16:colId xmlns:a16="http://schemas.microsoft.com/office/drawing/2014/main" val="3330044244"/>
                    </a:ext>
                  </a:extLst>
                </a:gridCol>
                <a:gridCol w="1209455">
                  <a:extLst>
                    <a:ext uri="{9D8B030D-6E8A-4147-A177-3AD203B41FA5}">
                      <a16:colId xmlns:a16="http://schemas.microsoft.com/office/drawing/2014/main" val="4079822647"/>
                    </a:ext>
                  </a:extLst>
                </a:gridCol>
                <a:gridCol w="3802930">
                  <a:extLst>
                    <a:ext uri="{9D8B030D-6E8A-4147-A177-3AD203B41FA5}">
                      <a16:colId xmlns:a16="http://schemas.microsoft.com/office/drawing/2014/main" val="1604730448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567249460"/>
                    </a:ext>
                  </a:extLst>
                </a:gridCol>
                <a:gridCol w="682723">
                  <a:extLst>
                    <a:ext uri="{9D8B030D-6E8A-4147-A177-3AD203B41FA5}">
                      <a16:colId xmlns:a16="http://schemas.microsoft.com/office/drawing/2014/main" val="2961987718"/>
                    </a:ext>
                  </a:extLst>
                </a:gridCol>
                <a:gridCol w="169119">
                  <a:extLst>
                    <a:ext uri="{9D8B030D-6E8A-4147-A177-3AD203B41FA5}">
                      <a16:colId xmlns:a16="http://schemas.microsoft.com/office/drawing/2014/main" val="889551084"/>
                    </a:ext>
                  </a:extLst>
                </a:gridCol>
                <a:gridCol w="2196159">
                  <a:extLst>
                    <a:ext uri="{9D8B030D-6E8A-4147-A177-3AD203B41FA5}">
                      <a16:colId xmlns:a16="http://schemas.microsoft.com/office/drawing/2014/main" val="3635102267"/>
                    </a:ext>
                  </a:extLst>
                </a:gridCol>
                <a:gridCol w="1918641">
                  <a:extLst>
                    <a:ext uri="{9D8B030D-6E8A-4147-A177-3AD203B41FA5}">
                      <a16:colId xmlns:a16="http://schemas.microsoft.com/office/drawing/2014/main" val="68520920"/>
                    </a:ext>
                  </a:extLst>
                </a:gridCol>
                <a:gridCol w="3176525">
                  <a:extLst>
                    <a:ext uri="{9D8B030D-6E8A-4147-A177-3AD203B41FA5}">
                      <a16:colId xmlns:a16="http://schemas.microsoft.com/office/drawing/2014/main" val="3345329055"/>
                    </a:ext>
                  </a:extLst>
                </a:gridCol>
                <a:gridCol w="929372">
                  <a:extLst>
                    <a:ext uri="{9D8B030D-6E8A-4147-A177-3AD203B41FA5}">
                      <a16:colId xmlns:a16="http://schemas.microsoft.com/office/drawing/2014/main" val="3226234745"/>
                    </a:ext>
                  </a:extLst>
                </a:gridCol>
                <a:gridCol w="662018">
                  <a:extLst>
                    <a:ext uri="{9D8B030D-6E8A-4147-A177-3AD203B41FA5}">
                      <a16:colId xmlns:a16="http://schemas.microsoft.com/office/drawing/2014/main" val="821718551"/>
                    </a:ext>
                  </a:extLst>
                </a:gridCol>
              </a:tblGrid>
              <a:tr h="4167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No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Proses / Dept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Auditor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Ringkasan</a:t>
                      </a:r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Temuan</a:t>
                      </a:r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 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Referensi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Kategori</a:t>
                      </a:r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Temuan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3532" marR="3532" marT="3532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Dampak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Rekomendasi</a:t>
                      </a:r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Perbaikan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Tanggapan</a:t>
                      </a:r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 Auditee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Due Date 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Status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3532" marR="3532" marT="3532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39119"/>
                  </a:ext>
                </a:extLst>
              </a:tr>
              <a:tr h="824147">
                <a:tc gridSpan="12"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 smtClean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 "/>
                          <a:ea typeface="+mn-ea"/>
                          <a:cs typeface="+mn-cs"/>
                        </a:rPr>
                        <a:t>ISO 9001:2015SISTEM MANAJEMEN MUTU</a:t>
                      </a:r>
                      <a:r>
                        <a:rPr lang="en-US" sz="1800" b="1" u="none" strike="noStrike" dirty="0">
                          <a:effectLst/>
                          <a:latin typeface="Calibri "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532" marR="3532" marT="353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532" marR="3532" marT="3532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532" marR="3532" marT="3532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532" marR="3532" marT="353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532" marR="3532" marT="3532" marB="0" anchor="ctr"/>
                </a:tc>
                <a:extLst>
                  <a:ext uri="{0D108BD9-81ED-4DB2-BD59-A6C34878D82A}">
                    <a16:rowId xmlns:a16="http://schemas.microsoft.com/office/drawing/2014/main" val="783315333"/>
                  </a:ext>
                </a:extLst>
              </a:tr>
              <a:tr h="27000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PCH &amp; SCM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Lilik, Rizky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Dwi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,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Aisyah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,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Kisty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, Andreas, Fitri F.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u="none" strike="noStrike" dirty="0" err="1">
                          <a:effectLst/>
                          <a:latin typeface="Calibri "/>
                        </a:rPr>
                        <a:t>Terdapat</a:t>
                      </a:r>
                      <a:r>
                        <a:rPr lang="es-E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s-ES" sz="1800" u="none" strike="noStrike" dirty="0" err="1">
                          <a:effectLst/>
                          <a:latin typeface="Calibri "/>
                        </a:rPr>
                        <a:t>ketidakseuaian</a:t>
                      </a:r>
                      <a:r>
                        <a:rPr lang="es-ES" sz="1800" u="none" strike="noStrike" dirty="0">
                          <a:effectLst/>
                          <a:latin typeface="Calibri "/>
                        </a:rPr>
                        <a:t> antara </a:t>
                      </a:r>
                      <a:r>
                        <a:rPr lang="es-ES" sz="1800" u="none" strike="noStrike" dirty="0" err="1">
                          <a:effectLst/>
                          <a:latin typeface="Calibri "/>
                        </a:rPr>
                        <a:t>permintaan</a:t>
                      </a:r>
                      <a:r>
                        <a:rPr lang="es-E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s-ES" sz="1800" u="none" strike="noStrike" dirty="0" err="1">
                          <a:effectLst/>
                          <a:latin typeface="Calibri "/>
                        </a:rPr>
                        <a:t>pengiriman</a:t>
                      </a:r>
                      <a:r>
                        <a:rPr lang="es-E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s-ES" sz="1800" u="none" strike="noStrike" dirty="0" err="1">
                          <a:effectLst/>
                          <a:latin typeface="Calibri "/>
                        </a:rPr>
                        <a:t>dibulan</a:t>
                      </a:r>
                      <a:r>
                        <a:rPr lang="es-E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s-ES" sz="1800" u="none" strike="noStrike" dirty="0" err="1">
                          <a:effectLst/>
                          <a:latin typeface="Calibri "/>
                        </a:rPr>
                        <a:t>Agustus</a:t>
                      </a:r>
                      <a:r>
                        <a:rPr lang="es-E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s-ES" sz="1800" u="none" strike="noStrike" dirty="0" err="1">
                          <a:effectLst/>
                          <a:latin typeface="Calibri "/>
                        </a:rPr>
                        <a:t>dengan</a:t>
                      </a:r>
                      <a:r>
                        <a:rPr lang="es-ES" sz="1800" u="none" strike="noStrike" dirty="0">
                          <a:effectLst/>
                          <a:latin typeface="Calibri "/>
                        </a:rPr>
                        <a:t> actual </a:t>
                      </a:r>
                      <a:r>
                        <a:rPr lang="es-ES" sz="1800" u="none" strike="noStrike" dirty="0" err="1">
                          <a:effectLst/>
                          <a:latin typeface="Calibri "/>
                        </a:rPr>
                        <a:t>pengiriman</a:t>
                      </a:r>
                      <a:r>
                        <a:rPr lang="es-E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s-ES" sz="1800" u="none" strike="noStrike" dirty="0" err="1">
                          <a:effectLst/>
                          <a:latin typeface="Calibri "/>
                        </a:rPr>
                        <a:t>untuk</a:t>
                      </a:r>
                      <a:r>
                        <a:rPr lang="es-ES" sz="1800" u="none" strike="noStrike" dirty="0">
                          <a:effectLst/>
                          <a:latin typeface="Calibri "/>
                        </a:rPr>
                        <a:t> material RM-COS-TRX-00-0024 Memo </a:t>
                      </a:r>
                      <a:r>
                        <a:rPr lang="es-ES" sz="1800" u="none" strike="noStrike" dirty="0" err="1">
                          <a:effectLst/>
                          <a:latin typeface="Calibri "/>
                        </a:rPr>
                        <a:t>Table</a:t>
                      </a:r>
                      <a:r>
                        <a:rPr lang="es-E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s-ES" sz="1800" u="none" strike="noStrike" dirty="0" err="1">
                          <a:effectLst/>
                          <a:latin typeface="Calibri "/>
                        </a:rPr>
                        <a:t>Putih</a:t>
                      </a:r>
                      <a:r>
                        <a:rPr lang="es-E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s-ES" sz="1800" u="none" strike="noStrike" dirty="0" err="1">
                          <a:effectLst/>
                          <a:latin typeface="Calibri "/>
                        </a:rPr>
                        <a:t>Cosmo</a:t>
                      </a:r>
                      <a:r>
                        <a:rPr lang="es-E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s-ES" sz="1800" u="none" strike="noStrike" dirty="0" err="1">
                          <a:effectLst/>
                          <a:latin typeface="Calibri "/>
                        </a:rPr>
                        <a:t>dari</a:t>
                      </a:r>
                      <a:r>
                        <a:rPr lang="es-E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s-ES" sz="1800" u="none" strike="noStrike" dirty="0" err="1">
                          <a:effectLst/>
                          <a:latin typeface="Calibri "/>
                        </a:rPr>
                        <a:t>supplier</a:t>
                      </a:r>
                      <a:r>
                        <a:rPr lang="es-ES" sz="1800" u="none" strike="noStrike" dirty="0">
                          <a:effectLst/>
                          <a:latin typeface="Calibri "/>
                        </a:rPr>
                        <a:t> Conex, </a:t>
                      </a:r>
                      <a:r>
                        <a:rPr lang="es-ES" sz="1800" u="none" strike="noStrike" dirty="0" err="1">
                          <a:effectLst/>
                          <a:latin typeface="Calibri "/>
                        </a:rPr>
                        <a:t>permintaan</a:t>
                      </a:r>
                      <a:r>
                        <a:rPr lang="es-E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s-ES" sz="1800" u="none" strike="noStrike" dirty="0" err="1">
                          <a:effectLst/>
                          <a:latin typeface="Calibri "/>
                        </a:rPr>
                        <a:t>pengiriman</a:t>
                      </a:r>
                      <a:r>
                        <a:rPr lang="es-ES" sz="1800" u="none" strike="noStrike" dirty="0">
                          <a:effectLst/>
                          <a:latin typeface="Calibri "/>
                        </a:rPr>
                        <a:t> 5.000 </a:t>
                      </a:r>
                      <a:r>
                        <a:rPr lang="es-ES" sz="1800" u="none" strike="noStrike" dirty="0" err="1">
                          <a:effectLst/>
                          <a:latin typeface="Calibri "/>
                        </a:rPr>
                        <a:t>pcs</a:t>
                      </a:r>
                      <a:r>
                        <a:rPr lang="es-E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s-ES" sz="1800" u="none" strike="noStrike" dirty="0" err="1">
                          <a:effectLst/>
                          <a:latin typeface="Calibri "/>
                        </a:rPr>
                        <a:t>namun</a:t>
                      </a:r>
                      <a:r>
                        <a:rPr lang="es-E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s-ES" sz="1800" u="none" strike="noStrike" dirty="0" err="1">
                          <a:effectLst/>
                          <a:latin typeface="Calibri "/>
                        </a:rPr>
                        <a:t>realisasi</a:t>
                      </a:r>
                      <a:r>
                        <a:rPr lang="es-ES" sz="1800" u="none" strike="noStrike" dirty="0">
                          <a:effectLst/>
                          <a:latin typeface="Calibri "/>
                        </a:rPr>
                        <a:t> 9.400 </a:t>
                      </a:r>
                      <a:r>
                        <a:rPr lang="es-ES" sz="1800" u="none" strike="noStrike" dirty="0" err="1">
                          <a:effectLst/>
                          <a:latin typeface="Calibri "/>
                        </a:rPr>
                        <a:t>pcs</a:t>
                      </a:r>
                      <a:r>
                        <a:rPr lang="es-ES" sz="1800" u="none" strike="noStrike" dirty="0">
                          <a:effectLst/>
                          <a:latin typeface="Calibri "/>
                        </a:rPr>
                        <a:t>. 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8.4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Pengendalian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produk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layanan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eksternal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yang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disediakan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Mi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Over purchase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sebanyak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4.400 pcs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atau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senilai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Rp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130.680.000 yang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seharusnya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dilakukan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di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bulan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September 2024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Koordinasi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dengan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Supplier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terkait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ketepatan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jumlah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waktu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pengiriman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barang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PCH</a:t>
                      </a:r>
                      <a:br>
                        <a:rPr lang="en-US" sz="1800" u="none" strike="noStrike" dirty="0">
                          <a:effectLst/>
                          <a:latin typeface="Calibri "/>
                        </a:rPr>
                      </a:b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1.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Kordinasi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terkait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jadwal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pengiriman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dengan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supplier</a:t>
                      </a:r>
                      <a:br>
                        <a:rPr lang="en-US" sz="1800" u="none" strike="noStrike" dirty="0">
                          <a:effectLst/>
                          <a:latin typeface="Calibri "/>
                        </a:rPr>
                      </a:b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2.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Terakhir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pengiriman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material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dari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supllier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maksimal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28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setiap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bulannya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(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tidak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ada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pengiriman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di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akhir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bulan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)</a:t>
                      </a:r>
                      <a:br>
                        <a:rPr lang="en-US" sz="1800" u="none" strike="noStrike" dirty="0">
                          <a:effectLst/>
                          <a:latin typeface="Calibri "/>
                        </a:rPr>
                      </a:b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/>
                      </a:r>
                      <a:br>
                        <a:rPr lang="en-US" sz="1800" u="none" strike="noStrike" dirty="0">
                          <a:effectLst/>
                          <a:latin typeface="Calibri "/>
                        </a:rPr>
                      </a:b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SCM</a:t>
                      </a:r>
                      <a:br>
                        <a:rPr lang="en-US" sz="1800" u="none" strike="noStrike" dirty="0">
                          <a:effectLst/>
                          <a:latin typeface="Calibri "/>
                        </a:rPr>
                      </a:b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1.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Meminta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feedback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pengiriman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jadwal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dari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supplier H-1 delivery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ke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chitose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/>
                      </a:r>
                      <a:br>
                        <a:rPr lang="en-US" sz="1800" u="none" strike="noStrike" dirty="0">
                          <a:effectLst/>
                          <a:latin typeface="Calibri "/>
                        </a:rPr>
                      </a:b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2.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Mengkonfirmasi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jadwal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permintaan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barang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(item &amp;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qty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)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ke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bagian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PCH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sesuai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dengan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jadwal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30-Sep-24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Calibri "/>
                        </a:rPr>
                        <a:t>Close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2625155"/>
                  </a:ext>
                </a:extLst>
              </a:tr>
              <a:tr h="16615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Calibri "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Calibri "/>
                        </a:rPr>
                        <a:t>R&amp;D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Calibri "/>
                        </a:rPr>
                        <a:t>Surya, Gunawan, Aisyah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Calibri "/>
                        </a:rPr>
                        <a:t>Terjadi kesalahan pembelian material RM-UNI-TRX-00-0016 TABLE TOP (JPS) 20 X 592 X 1192 (seharusnya tidak ada lubang tNut, yang datang ada lubang tNut) pada tanggal 16/08/2024 dan 21/08/2024 ke vendor Daekan sebanyak 117 pcs, hal ini diakibatkan karena pengiriman informasi gambar teknik yang salah ke vendor.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Calibri "/>
                        </a:rPr>
                        <a:t>8.2 Persyaratan untuk produk dan layanan;</a:t>
                      </a:r>
                      <a:br>
                        <a:rPr lang="en-US" sz="1800" u="none" strike="noStrike">
                          <a:effectLst/>
                          <a:latin typeface="Calibri "/>
                        </a:rPr>
                      </a:br>
                      <a:r>
                        <a:rPr lang="en-US" sz="1800" u="none" strike="noStrike">
                          <a:effectLst/>
                          <a:latin typeface="Calibri "/>
                        </a:rPr>
                        <a:t>7.5.3 Pengendalian informasi terdokumentasi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Calibri "/>
                        </a:rPr>
                        <a:t>Mi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1.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Nilai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pembelian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sebanyak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117 pcs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atau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senilai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Rp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18.684.900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berpotensi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adanya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complain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dari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customer,  </a:t>
                      </a:r>
                      <a:br>
                        <a:rPr lang="en-US" sz="1800" u="none" strike="noStrike" dirty="0">
                          <a:effectLst/>
                          <a:latin typeface="Calibri "/>
                        </a:rPr>
                      </a:b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2.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Adanya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tambahan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waktu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pada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pengerjaan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br>
                        <a:rPr lang="en-US" sz="1800" u="none" strike="noStrike" dirty="0">
                          <a:effectLst/>
                          <a:latin typeface="Calibri "/>
                        </a:rPr>
                      </a:b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1. </a:t>
                      </a:r>
                      <a:r>
                        <a:rPr lang="en-US" sz="1800" u="none" strike="noStrike" dirty="0" err="1" smtClean="0">
                          <a:effectLst/>
                          <a:latin typeface="Calibri "/>
                        </a:rPr>
                        <a:t>Menambahkan</a:t>
                      </a:r>
                      <a:r>
                        <a:rPr lang="en-US" sz="1800" u="none" strike="noStrike" dirty="0" smtClean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proses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verifikasi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gambar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teknik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oleh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manajer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br>
                        <a:rPr lang="en-US" sz="1800" u="none" strike="noStrike" dirty="0">
                          <a:effectLst/>
                          <a:latin typeface="Calibri "/>
                        </a:rPr>
                      </a:b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2.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Melakukan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validasi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update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seluruh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GTKP, DSKK, OPC,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TI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ke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seluruh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departemen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yang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bersangkutan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1.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Verifikasi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Gambar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Teknik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Yang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dikirimkan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Ke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Vendor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akan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diperketat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dengan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tambahan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pemeriksaan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Kabag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Terkait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. </a:t>
                      </a:r>
                      <a:br>
                        <a:rPr lang="en-US" sz="1800" u="none" strike="noStrike" dirty="0">
                          <a:effectLst/>
                          <a:latin typeface="Calibri "/>
                        </a:rPr>
                      </a:b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2.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Validasi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dokumen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Update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akan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dilakukan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Bertahap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,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mengingat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banyaknya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dokumen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.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akan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didahulukan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khusus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dokumen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terkait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temuan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31-Oct-24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Open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03134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540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34984" y="31255"/>
            <a:ext cx="5833966" cy="10287000"/>
            <a:chOff x="0" y="0"/>
            <a:chExt cx="4609553" cy="8128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09553" cy="8128000"/>
            </a:xfrm>
            <a:custGeom>
              <a:avLst/>
              <a:gdLst/>
              <a:ahLst/>
              <a:cxnLst/>
              <a:rect l="l" t="t" r="r" b="b"/>
              <a:pathLst>
                <a:path w="4609553" h="8128000">
                  <a:moveTo>
                    <a:pt x="0" y="0"/>
                  </a:moveTo>
                  <a:lnTo>
                    <a:pt x="4609553" y="0"/>
                  </a:lnTo>
                  <a:lnTo>
                    <a:pt x="4609553" y="8128000"/>
                  </a:lnTo>
                  <a:lnTo>
                    <a:pt x="0" y="8128000"/>
                  </a:ln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09553" cy="8166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66042" y="-1705768"/>
            <a:ext cx="3744615" cy="3744615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0" cap="sq">
              <a:solidFill>
                <a:srgbClr val="0345E4">
                  <a:alpha val="19608"/>
                </a:srgbClr>
              </a:solidFill>
              <a:prstDash val="solid"/>
              <a:miter/>
            </a:ln>
          </p:spPr>
        </p:sp>
        <p:sp>
          <p:nvSpPr>
            <p:cNvPr id="41" name="TextBox 4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39"/>
          <p:cNvGrpSpPr/>
          <p:nvPr/>
        </p:nvGrpSpPr>
        <p:grpSpPr>
          <a:xfrm>
            <a:off x="5812398" y="7004862"/>
            <a:ext cx="6271529" cy="6451255"/>
            <a:chOff x="0" y="0"/>
            <a:chExt cx="812800" cy="812800"/>
          </a:xfrm>
        </p:grpSpPr>
        <p:sp>
          <p:nvSpPr>
            <p:cNvPr id="44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0" cap="sq">
              <a:solidFill>
                <a:srgbClr val="0345E4">
                  <a:alpha val="19608"/>
                </a:srgbClr>
              </a:solidFill>
              <a:prstDash val="solid"/>
              <a:miter/>
            </a:ln>
          </p:spPr>
        </p:sp>
        <p:sp>
          <p:nvSpPr>
            <p:cNvPr id="45" name="TextBox 4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9" name="Group 17"/>
          <p:cNvGrpSpPr/>
          <p:nvPr/>
        </p:nvGrpSpPr>
        <p:grpSpPr>
          <a:xfrm>
            <a:off x="496318" y="78775"/>
            <a:ext cx="1130258" cy="1053692"/>
            <a:chOff x="0" y="0"/>
            <a:chExt cx="812800" cy="812800"/>
          </a:xfrm>
        </p:grpSpPr>
        <p:sp>
          <p:nvSpPr>
            <p:cNvPr id="50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5278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652780"/>
                  </a:lnTo>
                  <a:lnTo>
                    <a:pt x="160020" y="812800"/>
                  </a:lnTo>
                  <a:lnTo>
                    <a:pt x="652780" y="812800"/>
                  </a:lnTo>
                  <a:lnTo>
                    <a:pt x="812800" y="652780"/>
                  </a:lnTo>
                  <a:lnTo>
                    <a:pt x="812800" y="160020"/>
                  </a:lnTo>
                  <a:lnTo>
                    <a:pt x="652780" y="0"/>
                  </a:lnTo>
                  <a:close/>
                </a:path>
              </a:pathLst>
            </a:custGeom>
            <a:solidFill>
              <a:srgbClr val="0345E4"/>
            </a:solidFill>
          </p:spPr>
        </p:sp>
        <p:sp>
          <p:nvSpPr>
            <p:cNvPr id="51" name="TextBox 19"/>
            <p:cNvSpPr txBox="1"/>
            <p:nvPr/>
          </p:nvSpPr>
          <p:spPr>
            <a:xfrm>
              <a:off x="63500" y="-3175"/>
              <a:ext cx="685800" cy="752475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4000" dirty="0" smtClean="0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02</a:t>
              </a:r>
              <a:endParaRPr lang="en-US" sz="4000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endParaRPr>
            </a:p>
          </p:txBody>
        </p:sp>
      </p:grpSp>
      <p:sp>
        <p:nvSpPr>
          <p:cNvPr id="52" name="TextBox 38"/>
          <p:cNvSpPr txBox="1"/>
          <p:nvPr/>
        </p:nvSpPr>
        <p:spPr>
          <a:xfrm>
            <a:off x="1922611" y="305115"/>
            <a:ext cx="15812940" cy="459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3200" dirty="0" err="1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Hasil</a:t>
            </a:r>
            <a:r>
              <a:rPr lang="en-US" sz="3200" dirty="0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Temuan</a:t>
            </a:r>
            <a:r>
              <a:rPr lang="en-US" sz="3200" dirty="0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 Audit</a:t>
            </a:r>
            <a:endParaRPr lang="en-US" sz="3200" dirty="0">
              <a:solidFill>
                <a:srgbClr val="000000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459395"/>
              </p:ext>
            </p:extLst>
          </p:nvPr>
        </p:nvGraphicFramePr>
        <p:xfrm>
          <a:off x="132704" y="1226033"/>
          <a:ext cx="18155295" cy="86310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0051">
                  <a:extLst>
                    <a:ext uri="{9D8B030D-6E8A-4147-A177-3AD203B41FA5}">
                      <a16:colId xmlns:a16="http://schemas.microsoft.com/office/drawing/2014/main" val="2387854537"/>
                    </a:ext>
                  </a:extLst>
                </a:gridCol>
                <a:gridCol w="874585">
                  <a:extLst>
                    <a:ext uri="{9D8B030D-6E8A-4147-A177-3AD203B41FA5}">
                      <a16:colId xmlns:a16="http://schemas.microsoft.com/office/drawing/2014/main" val="2971990378"/>
                    </a:ext>
                  </a:extLst>
                </a:gridCol>
                <a:gridCol w="1233729">
                  <a:extLst>
                    <a:ext uri="{9D8B030D-6E8A-4147-A177-3AD203B41FA5}">
                      <a16:colId xmlns:a16="http://schemas.microsoft.com/office/drawing/2014/main" val="4185276184"/>
                    </a:ext>
                  </a:extLst>
                </a:gridCol>
                <a:gridCol w="4973875">
                  <a:extLst>
                    <a:ext uri="{9D8B030D-6E8A-4147-A177-3AD203B41FA5}">
                      <a16:colId xmlns:a16="http://schemas.microsoft.com/office/drawing/2014/main" val="1602540736"/>
                    </a:ext>
                  </a:extLst>
                </a:gridCol>
                <a:gridCol w="1389567">
                  <a:extLst>
                    <a:ext uri="{9D8B030D-6E8A-4147-A177-3AD203B41FA5}">
                      <a16:colId xmlns:a16="http://schemas.microsoft.com/office/drawing/2014/main" val="1622726085"/>
                    </a:ext>
                  </a:extLst>
                </a:gridCol>
                <a:gridCol w="610372">
                  <a:extLst>
                    <a:ext uri="{9D8B030D-6E8A-4147-A177-3AD203B41FA5}">
                      <a16:colId xmlns:a16="http://schemas.microsoft.com/office/drawing/2014/main" val="3598113109"/>
                    </a:ext>
                  </a:extLst>
                </a:gridCol>
                <a:gridCol w="2129807">
                  <a:extLst>
                    <a:ext uri="{9D8B030D-6E8A-4147-A177-3AD203B41FA5}">
                      <a16:colId xmlns:a16="http://schemas.microsoft.com/office/drawing/2014/main" val="3078283695"/>
                    </a:ext>
                  </a:extLst>
                </a:gridCol>
                <a:gridCol w="2389538">
                  <a:extLst>
                    <a:ext uri="{9D8B030D-6E8A-4147-A177-3AD203B41FA5}">
                      <a16:colId xmlns:a16="http://schemas.microsoft.com/office/drawing/2014/main" val="2182942558"/>
                    </a:ext>
                  </a:extLst>
                </a:gridCol>
                <a:gridCol w="2480444">
                  <a:extLst>
                    <a:ext uri="{9D8B030D-6E8A-4147-A177-3AD203B41FA5}">
                      <a16:colId xmlns:a16="http://schemas.microsoft.com/office/drawing/2014/main" val="1104965912"/>
                    </a:ext>
                  </a:extLst>
                </a:gridCol>
                <a:gridCol w="708928">
                  <a:extLst>
                    <a:ext uri="{9D8B030D-6E8A-4147-A177-3AD203B41FA5}">
                      <a16:colId xmlns:a16="http://schemas.microsoft.com/office/drawing/2014/main" val="748208504"/>
                    </a:ext>
                  </a:extLst>
                </a:gridCol>
                <a:gridCol w="914399">
                  <a:extLst>
                    <a:ext uri="{9D8B030D-6E8A-4147-A177-3AD203B41FA5}">
                      <a16:colId xmlns:a16="http://schemas.microsoft.com/office/drawing/2014/main" val="3385397063"/>
                    </a:ext>
                  </a:extLst>
                </a:gridCol>
              </a:tblGrid>
              <a:tr h="5790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No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Proses / Dept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Auditor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Ringkasan</a:t>
                      </a:r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Temuan</a:t>
                      </a:r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 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Referensi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Kategori</a:t>
                      </a:r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Temuan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Dampak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Rekomendasi</a:t>
                      </a:r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Perbaikan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Tanggapan</a:t>
                      </a:r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 Auditee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Due Date 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Status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393193"/>
                  </a:ext>
                </a:extLst>
              </a:tr>
              <a:tr h="939489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ISO 9001:2015 SISTEM MANAJEMEN </a:t>
                      </a:r>
                      <a:r>
                        <a:rPr lang="en-US" sz="1800" u="none" strike="noStrike" dirty="0" smtClean="0">
                          <a:effectLst/>
                          <a:latin typeface="Calibri "/>
                        </a:rPr>
                        <a:t>MUTU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677100"/>
                  </a:ext>
                </a:extLst>
              </a:tr>
              <a:tr h="25971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R&amp;D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Calibri "/>
                        </a:rPr>
                        <a:t>Surya, Gunawan, Aisyah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Terjadi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perubahan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spesifikasi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produk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untuk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FG-KOG-LPS-AS-0052 (RED-CREAM O5),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semula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menggunakan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 RM-KOG-PIP-00-0006 PIPA 32/12 x 1.2 x 435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berubah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menjadi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RM-KOG-PIP-00-0024 PIPA 30/20 X 1.2 X 440,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namun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informasi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perubahan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pipa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belum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di update di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Daftar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Standar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Komponen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Kursi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(DSKK) 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Bill Of Material (BOM) di SAP.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800" u="none" strike="noStrike" dirty="0">
                          <a:effectLst/>
                          <a:latin typeface="Calibri "/>
                        </a:rPr>
                        <a:t>8.3.2 Perencanaan desain dan pengembangan</a:t>
                      </a:r>
                      <a:endParaRPr lang="nl-N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Mi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1.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Keselahan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permintaan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material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karena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mengacu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pada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BOM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belum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update</a:t>
                      </a:r>
                      <a:br>
                        <a:rPr lang="en-US" sz="1800" u="none" strike="noStrike" dirty="0">
                          <a:effectLst/>
                          <a:latin typeface="Calibri "/>
                        </a:rPr>
                      </a:b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2.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Potensi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deadstock inventory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untuk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material RM-KOG-PIP-00-0006 PIPA 32/12 x 1.2 x 435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sebanyak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846 pcs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atau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senilai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Rp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9,691,718</a:t>
                      </a:r>
                      <a:br>
                        <a:rPr lang="en-US" sz="1800" u="none" strike="noStrike" dirty="0">
                          <a:effectLst/>
                          <a:latin typeface="Calibri "/>
                        </a:rPr>
                      </a:b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1.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Melakukan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validasi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update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seluruh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GTKP, DSKK, OPC,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TI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untuk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produk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yang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diupdate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.</a:t>
                      </a:r>
                      <a:br>
                        <a:rPr lang="en-US" sz="1800" u="none" strike="noStrike" dirty="0">
                          <a:effectLst/>
                          <a:latin typeface="Calibri "/>
                        </a:rPr>
                      </a:b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2.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Perubahan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spesifikasi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produk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disosialisasikan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ke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departemen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terkait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Calibri "/>
                        </a:rPr>
                        <a:t>1. Selanjutnya setiap TI yang dikeluarkan alkan dilampirkan GTKP, DSKK, OPC yang telah di update didahulukan temuan audit.</a:t>
                      </a:r>
                      <a:br>
                        <a:rPr lang="en-US" sz="1800" u="none" strike="noStrike">
                          <a:effectLst/>
                          <a:latin typeface="Calibri "/>
                        </a:rPr>
                      </a:br>
                      <a:r>
                        <a:rPr lang="en-US" sz="1800" u="none" strike="noStrike">
                          <a:effectLst/>
                          <a:latin typeface="Calibri "/>
                        </a:rPr>
                        <a:t>2. Sosialisasi Akan dilakukan untuk perubahan melalui TI, sebagaimana seharusnya terjadi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Calibri "/>
                        </a:rPr>
                        <a:t>31-Oct-24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Open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1212256"/>
                  </a:ext>
                </a:extLst>
              </a:tr>
              <a:tr h="17314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Calibri "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SALES &amp; DISTRIBUTION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800" u="none" strike="noStrike">
                          <a:effectLst/>
                          <a:latin typeface="Calibri "/>
                        </a:rPr>
                        <a:t>Yulan, Rizky Dwi, Kisty, Aisyah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Calibri "/>
                        </a:rPr>
                        <a:t>Pada penjualan barang impor kode FG-ZAO-ZAO-AS-0248 Manabu AH-01 L Desk  ke PT Sejahtera Wahana Gemilang ditemukan kerusakan Leg Plastik Cup sebanyak 50 pcs sesuai dengan surat komplain customer No : 005/ASS/KP/VI/2024, kerusakannya terdeteksi pada saat barang akan dirakit di customer. Namun untuk menangani kerusakan tersebut digunakan part lain yaitu material RM-KTG-PLS-00-0047 (pinjam komponen).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Calibri "/>
                        </a:rPr>
                        <a:t>8.7.1 Organisasi harus memastikan output yang yang tidak sesuai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Calibri "/>
                        </a:rPr>
                        <a:t>Mi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Calibri "/>
                        </a:rPr>
                        <a:t>Pemenuhan komplain dari vendor membutuhkan membutuhkan waktu yang lama sehingga menggunakan komponen di internal.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1.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Melakukan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QC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pada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saat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Barang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Import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datang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/>
                      </a:r>
                      <a:br>
                        <a:rPr lang="en-US" sz="1800" u="none" strike="noStrike" dirty="0">
                          <a:effectLst/>
                          <a:latin typeface="Calibri "/>
                        </a:rPr>
                      </a:b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2.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Mengajukan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kesepakatan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Claim (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Bukan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penggantian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Part)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dengan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Vendor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jika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terjadi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kerusakan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1.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Penggantian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barang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dilakukan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dengan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peminjamanan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.</a:t>
                      </a:r>
                      <a:br>
                        <a:rPr lang="en-US" sz="1800" u="none" strike="noStrike" dirty="0">
                          <a:effectLst/>
                          <a:latin typeface="Calibri "/>
                        </a:rPr>
                      </a:b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2.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Setelah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barang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dikirim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,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diganti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kembali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komponen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yang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terpakai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Calibri "/>
                        </a:rPr>
                        <a:t>30-Oct-24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Open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3532" marR="3532" marT="3532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2725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432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94303" y="0"/>
            <a:ext cx="5833966" cy="10287000"/>
            <a:chOff x="0" y="0"/>
            <a:chExt cx="4609553" cy="8128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09553" cy="8128000"/>
            </a:xfrm>
            <a:custGeom>
              <a:avLst/>
              <a:gdLst/>
              <a:ahLst/>
              <a:cxnLst/>
              <a:rect l="l" t="t" r="r" b="b"/>
              <a:pathLst>
                <a:path w="4609553" h="8128000">
                  <a:moveTo>
                    <a:pt x="0" y="0"/>
                  </a:moveTo>
                  <a:lnTo>
                    <a:pt x="4609553" y="0"/>
                  </a:lnTo>
                  <a:lnTo>
                    <a:pt x="4609553" y="8128000"/>
                  </a:lnTo>
                  <a:lnTo>
                    <a:pt x="0" y="8128000"/>
                  </a:ln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09553" cy="8166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66042" y="-1705768"/>
            <a:ext cx="3744615" cy="3744615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0" cap="sq">
              <a:solidFill>
                <a:srgbClr val="0345E4">
                  <a:alpha val="19608"/>
                </a:srgbClr>
              </a:solidFill>
              <a:prstDash val="solid"/>
              <a:miter/>
            </a:ln>
          </p:spPr>
        </p:sp>
        <p:sp>
          <p:nvSpPr>
            <p:cNvPr id="41" name="TextBox 4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39"/>
          <p:cNvGrpSpPr/>
          <p:nvPr/>
        </p:nvGrpSpPr>
        <p:grpSpPr>
          <a:xfrm>
            <a:off x="6019800" y="6916130"/>
            <a:ext cx="6271529" cy="6451255"/>
            <a:chOff x="0" y="0"/>
            <a:chExt cx="812800" cy="812800"/>
          </a:xfrm>
        </p:grpSpPr>
        <p:sp>
          <p:nvSpPr>
            <p:cNvPr id="44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0" cap="sq">
              <a:solidFill>
                <a:srgbClr val="0345E4">
                  <a:alpha val="19608"/>
                </a:srgbClr>
              </a:solidFill>
              <a:prstDash val="solid"/>
              <a:miter/>
            </a:ln>
          </p:spPr>
        </p:sp>
        <p:sp>
          <p:nvSpPr>
            <p:cNvPr id="45" name="TextBox 4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9" name="Group 17"/>
          <p:cNvGrpSpPr/>
          <p:nvPr/>
        </p:nvGrpSpPr>
        <p:grpSpPr>
          <a:xfrm>
            <a:off x="496318" y="78775"/>
            <a:ext cx="1130258" cy="1053692"/>
            <a:chOff x="0" y="0"/>
            <a:chExt cx="812800" cy="812800"/>
          </a:xfrm>
        </p:grpSpPr>
        <p:sp>
          <p:nvSpPr>
            <p:cNvPr id="50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5278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652780"/>
                  </a:lnTo>
                  <a:lnTo>
                    <a:pt x="160020" y="812800"/>
                  </a:lnTo>
                  <a:lnTo>
                    <a:pt x="652780" y="812800"/>
                  </a:lnTo>
                  <a:lnTo>
                    <a:pt x="812800" y="652780"/>
                  </a:lnTo>
                  <a:lnTo>
                    <a:pt x="812800" y="160020"/>
                  </a:lnTo>
                  <a:lnTo>
                    <a:pt x="652780" y="0"/>
                  </a:lnTo>
                  <a:close/>
                </a:path>
              </a:pathLst>
            </a:custGeom>
            <a:solidFill>
              <a:srgbClr val="0345E4"/>
            </a:solidFill>
          </p:spPr>
        </p:sp>
        <p:sp>
          <p:nvSpPr>
            <p:cNvPr id="51" name="TextBox 19"/>
            <p:cNvSpPr txBox="1"/>
            <p:nvPr/>
          </p:nvSpPr>
          <p:spPr>
            <a:xfrm>
              <a:off x="63500" y="-3175"/>
              <a:ext cx="685800" cy="752475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4000" dirty="0" smtClean="0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02</a:t>
              </a:r>
              <a:endParaRPr lang="en-US" sz="4000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endParaRPr>
            </a:p>
          </p:txBody>
        </p:sp>
      </p:grpSp>
      <p:sp>
        <p:nvSpPr>
          <p:cNvPr id="52" name="TextBox 38"/>
          <p:cNvSpPr txBox="1"/>
          <p:nvPr/>
        </p:nvSpPr>
        <p:spPr>
          <a:xfrm>
            <a:off x="1922611" y="305115"/>
            <a:ext cx="15812940" cy="459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3200" dirty="0" err="1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Hasil</a:t>
            </a:r>
            <a:r>
              <a:rPr lang="en-US" sz="3200" dirty="0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Temuan</a:t>
            </a:r>
            <a:r>
              <a:rPr lang="en-US" sz="3200" dirty="0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 Audit</a:t>
            </a:r>
            <a:endParaRPr lang="en-US" sz="3200" dirty="0">
              <a:solidFill>
                <a:srgbClr val="000000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953904"/>
              </p:ext>
            </p:extLst>
          </p:nvPr>
        </p:nvGraphicFramePr>
        <p:xfrm>
          <a:off x="166042" y="1355262"/>
          <a:ext cx="17969559" cy="73391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0863">
                  <a:extLst>
                    <a:ext uri="{9D8B030D-6E8A-4147-A177-3AD203B41FA5}">
                      <a16:colId xmlns:a16="http://schemas.microsoft.com/office/drawing/2014/main" val="2789299338"/>
                    </a:ext>
                  </a:extLst>
                </a:gridCol>
                <a:gridCol w="1745295">
                  <a:extLst>
                    <a:ext uri="{9D8B030D-6E8A-4147-A177-3AD203B41FA5}">
                      <a16:colId xmlns:a16="http://schemas.microsoft.com/office/drawing/2014/main" val="2443748764"/>
                    </a:ext>
                  </a:extLst>
                </a:gridCol>
                <a:gridCol w="810720">
                  <a:extLst>
                    <a:ext uri="{9D8B030D-6E8A-4147-A177-3AD203B41FA5}">
                      <a16:colId xmlns:a16="http://schemas.microsoft.com/office/drawing/2014/main" val="1113578987"/>
                    </a:ext>
                  </a:extLst>
                </a:gridCol>
                <a:gridCol w="4448303">
                  <a:extLst>
                    <a:ext uri="{9D8B030D-6E8A-4147-A177-3AD203B41FA5}">
                      <a16:colId xmlns:a16="http://schemas.microsoft.com/office/drawing/2014/main" val="2285491584"/>
                    </a:ext>
                  </a:extLst>
                </a:gridCol>
                <a:gridCol w="1375352">
                  <a:extLst>
                    <a:ext uri="{9D8B030D-6E8A-4147-A177-3AD203B41FA5}">
                      <a16:colId xmlns:a16="http://schemas.microsoft.com/office/drawing/2014/main" val="2438824593"/>
                    </a:ext>
                  </a:extLst>
                </a:gridCol>
                <a:gridCol w="604128">
                  <a:extLst>
                    <a:ext uri="{9D8B030D-6E8A-4147-A177-3AD203B41FA5}">
                      <a16:colId xmlns:a16="http://schemas.microsoft.com/office/drawing/2014/main" val="4146445328"/>
                    </a:ext>
                  </a:extLst>
                </a:gridCol>
                <a:gridCol w="2108017">
                  <a:extLst>
                    <a:ext uri="{9D8B030D-6E8A-4147-A177-3AD203B41FA5}">
                      <a16:colId xmlns:a16="http://schemas.microsoft.com/office/drawing/2014/main" val="1126931510"/>
                    </a:ext>
                  </a:extLst>
                </a:gridCol>
                <a:gridCol w="2365092">
                  <a:extLst>
                    <a:ext uri="{9D8B030D-6E8A-4147-A177-3AD203B41FA5}">
                      <a16:colId xmlns:a16="http://schemas.microsoft.com/office/drawing/2014/main" val="1338466155"/>
                    </a:ext>
                  </a:extLst>
                </a:gridCol>
                <a:gridCol w="2455069">
                  <a:extLst>
                    <a:ext uri="{9D8B030D-6E8A-4147-A177-3AD203B41FA5}">
                      <a16:colId xmlns:a16="http://schemas.microsoft.com/office/drawing/2014/main" val="3859038918"/>
                    </a:ext>
                  </a:extLst>
                </a:gridCol>
                <a:gridCol w="616120">
                  <a:extLst>
                    <a:ext uri="{9D8B030D-6E8A-4147-A177-3AD203B41FA5}">
                      <a16:colId xmlns:a16="http://schemas.microsoft.com/office/drawing/2014/main" val="103329576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638932988"/>
                    </a:ext>
                  </a:extLst>
                </a:gridCol>
              </a:tblGrid>
              <a:tr h="4175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No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Proses / Dept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Auditor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Ringkasan</a:t>
                      </a:r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Temuan</a:t>
                      </a:r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 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Referensi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Kategori</a:t>
                      </a:r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Temuan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Dampak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Rekomendasi</a:t>
                      </a:r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Perbaikan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Tanggapan</a:t>
                      </a:r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 Auditee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Due Date 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Status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688544"/>
                  </a:ext>
                </a:extLst>
              </a:tr>
              <a:tr h="481158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ISO 9001:2015 SISTEM MANAJEMEN </a:t>
                      </a:r>
                      <a:r>
                        <a:rPr lang="en-US" sz="1800" u="none" strike="noStrike" dirty="0" smtClean="0">
                          <a:effectLst/>
                          <a:latin typeface="Calibri "/>
                        </a:rPr>
                        <a:t>MUTU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1499044"/>
                  </a:ext>
                </a:extLst>
              </a:tr>
              <a:tr h="10437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SALES &amp; DISTRIBUTION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800" u="none" strike="noStrike" dirty="0">
                          <a:effectLst/>
                          <a:latin typeface="Calibri "/>
                        </a:rPr>
                        <a:t>Yulan, Rizky Dwi, Kisty, Aisyah</a:t>
                      </a:r>
                      <a:endParaRPr lang="fi-FI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Penyimpanan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Barang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Titipan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PT Delta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Furindotama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untuk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Manabu AH chair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sebanyak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2400 pcs, Manabu AH 01 L Desk 2.916 pcs, Manabu AH 01 L Chair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sebanyak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2,060 pcs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bercampur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dengan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Finish Goods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milik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PT CINT.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Calibri "/>
                        </a:rPr>
                        <a:t>8.5.4 Perlindungan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Calibri "/>
                        </a:rPr>
                        <a:t>Mi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Calibri "/>
                        </a:rPr>
                        <a:t>1. Berpotensi selisih stock dengan Inventory milik Chitose</a:t>
                      </a:r>
                      <a:br>
                        <a:rPr lang="en-US" sz="1800" u="none" strike="noStrike">
                          <a:effectLst/>
                          <a:latin typeface="Calibri "/>
                        </a:rPr>
                      </a:br>
                      <a:r>
                        <a:rPr lang="en-US" sz="1800" u="none" strike="noStrike">
                          <a:effectLst/>
                          <a:latin typeface="Calibri "/>
                        </a:rPr>
                        <a:t>2. Berpotensi terjual ke customer Lain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Memisahkan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barang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titipan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di area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tertentu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Kendala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keterbatasan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space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mengakibatkan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barang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titipan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sulit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dilokalisir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di area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tertentu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,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akan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dilakukan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pengaturan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ulang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penyimpanan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khusus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barang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titipan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15-Nov-24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Open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9347767"/>
                  </a:ext>
                </a:extLst>
              </a:tr>
              <a:tr h="31338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Calibri "/>
                        </a:rPr>
                        <a:t>SALES &amp; DISTRIBUTION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800" u="none" strike="noStrike" dirty="0">
                          <a:effectLst/>
                          <a:latin typeface="Calibri "/>
                        </a:rPr>
                        <a:t>Yulan, Rizky Dwi, Kisty, Aisyah</a:t>
                      </a:r>
                      <a:endParaRPr lang="fi-FI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Lokasi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Gudang FG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Lorong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R &amp; S di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lantai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1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2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tidak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tertata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dengan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rapih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,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ada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area yang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rak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nya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kosong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,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sedang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di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rak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lain full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tidak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tertata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. </a:t>
                      </a:r>
                      <a:br>
                        <a:rPr lang="en-US" sz="1800" u="none" strike="noStrike" dirty="0">
                          <a:effectLst/>
                          <a:latin typeface="Calibri "/>
                        </a:rPr>
                      </a:b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/>
                      </a:r>
                      <a:br>
                        <a:rPr lang="en-US" sz="1800" u="none" strike="noStrike" dirty="0">
                          <a:effectLst/>
                          <a:latin typeface="Calibri "/>
                        </a:rPr>
                      </a:b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/>
                      </a:r>
                      <a:br>
                        <a:rPr lang="en-US" sz="1800" u="none" strike="noStrike" dirty="0">
                          <a:effectLst/>
                          <a:latin typeface="Calibri "/>
                        </a:rPr>
                      </a:b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/>
                      </a:r>
                      <a:br>
                        <a:rPr lang="en-US" sz="1800" u="none" strike="noStrike" dirty="0">
                          <a:effectLst/>
                          <a:latin typeface="Calibri "/>
                        </a:rPr>
                      </a:b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/>
                      </a:r>
                      <a:br>
                        <a:rPr lang="en-US" sz="1800" u="none" strike="noStrike" dirty="0">
                          <a:effectLst/>
                          <a:latin typeface="Calibri "/>
                        </a:rPr>
                      </a:b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/>
                      </a:r>
                      <a:br>
                        <a:rPr lang="en-US" sz="1800" u="none" strike="noStrike" dirty="0">
                          <a:effectLst/>
                          <a:latin typeface="Calibri "/>
                        </a:rPr>
                      </a:b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/>
                      </a:r>
                      <a:br>
                        <a:rPr lang="en-US" sz="1800" u="none" strike="noStrike" dirty="0">
                          <a:effectLst/>
                          <a:latin typeface="Calibri "/>
                        </a:rPr>
                      </a:b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/>
                      </a:r>
                      <a:br>
                        <a:rPr lang="en-US" sz="1800" u="none" strike="noStrike" dirty="0">
                          <a:effectLst/>
                          <a:latin typeface="Calibri "/>
                        </a:rPr>
                      </a:b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/>
                      </a:r>
                      <a:br>
                        <a:rPr lang="en-US" sz="1800" u="none" strike="noStrike" dirty="0">
                          <a:effectLst/>
                          <a:latin typeface="Calibri "/>
                        </a:rPr>
                      </a:b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8.5.4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Perlindungan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Mi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1.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Penurunan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Kualitas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Stock</a:t>
                      </a:r>
                      <a:br>
                        <a:rPr lang="en-US" sz="1800" u="none" strike="noStrike" dirty="0">
                          <a:effectLst/>
                          <a:latin typeface="Calibri "/>
                        </a:rPr>
                      </a:b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2.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Keluar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Masuk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barang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tidak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menggunakan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sistem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FIFO</a:t>
                      </a:r>
                      <a:br>
                        <a:rPr lang="en-US" sz="1800" u="none" strike="noStrike" dirty="0">
                          <a:effectLst/>
                          <a:latin typeface="Calibri "/>
                        </a:rPr>
                      </a:b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3.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Sulit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menemukan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barang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yang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dicari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/>
                      </a:r>
                      <a:br>
                        <a:rPr lang="en-US" sz="1800" u="none" strike="noStrike" dirty="0">
                          <a:effectLst/>
                          <a:latin typeface="Calibri "/>
                        </a:rPr>
                      </a:b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4.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Potensi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kerusakan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packing case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1.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Menata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kembali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area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gudang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Finish Goods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sesuai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kategori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produk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,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kemudian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dibreakdown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ke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produk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/>
                      </a:r>
                      <a:br>
                        <a:rPr lang="en-US" sz="1800" u="none" strike="noStrike" dirty="0">
                          <a:effectLst/>
                          <a:latin typeface="Calibri "/>
                        </a:rPr>
                      </a:b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2.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Menunjuk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PIC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masing-masing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Area yang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bertanggung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jawab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untuk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keluar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masuk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barang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/>
                      </a:r>
                      <a:br>
                        <a:rPr lang="en-US" sz="1800" u="none" strike="noStrike" dirty="0">
                          <a:effectLst/>
                          <a:latin typeface="Calibri "/>
                        </a:rPr>
                      </a:b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1.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Barang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di area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tersebut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,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dibuka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packing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casenya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di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tata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perpallet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dengan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wrapping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plastik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/>
                      </a:r>
                      <a:br>
                        <a:rPr lang="en-US" sz="1800" u="none" strike="noStrike" dirty="0">
                          <a:effectLst/>
                          <a:latin typeface="Calibri "/>
                        </a:rPr>
                      </a:b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2.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Mengidentifikasi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Qty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Item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Barang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per pallet</a:t>
                      </a:r>
                      <a:br>
                        <a:rPr lang="en-US" sz="1800" u="none" strike="noStrike" dirty="0">
                          <a:effectLst/>
                          <a:latin typeface="Calibri "/>
                        </a:rPr>
                      </a:b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3.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Menambahkan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informasi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kode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barang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sticker barcode di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masing-masing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barang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(per pallet)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15-Nov-24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Open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6131254"/>
                  </a:ext>
                </a:extLst>
              </a:tr>
            </a:tbl>
          </a:graphicData>
        </a:graphic>
      </p:graphicFrame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150" y="6270152"/>
            <a:ext cx="1368425" cy="19145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001" y="6270152"/>
            <a:ext cx="1414463" cy="192881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364" y="6257452"/>
            <a:ext cx="1414462" cy="192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9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54034" y="0"/>
            <a:ext cx="5833966" cy="10287000"/>
            <a:chOff x="0" y="0"/>
            <a:chExt cx="4609553" cy="8128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09553" cy="8128000"/>
            </a:xfrm>
            <a:custGeom>
              <a:avLst/>
              <a:gdLst/>
              <a:ahLst/>
              <a:cxnLst/>
              <a:rect l="l" t="t" r="r" b="b"/>
              <a:pathLst>
                <a:path w="4609553" h="8128000">
                  <a:moveTo>
                    <a:pt x="0" y="0"/>
                  </a:moveTo>
                  <a:lnTo>
                    <a:pt x="4609553" y="0"/>
                  </a:lnTo>
                  <a:lnTo>
                    <a:pt x="4609553" y="8128000"/>
                  </a:lnTo>
                  <a:lnTo>
                    <a:pt x="0" y="8128000"/>
                  </a:ln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09553" cy="8166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85092" y="-1737023"/>
            <a:ext cx="3744615" cy="3744615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0" cap="sq">
              <a:solidFill>
                <a:srgbClr val="0345E4">
                  <a:alpha val="19608"/>
                </a:srgbClr>
              </a:solidFill>
              <a:prstDash val="solid"/>
              <a:miter/>
            </a:ln>
          </p:spPr>
        </p:sp>
        <p:sp>
          <p:nvSpPr>
            <p:cNvPr id="41" name="TextBox 4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39"/>
          <p:cNvGrpSpPr/>
          <p:nvPr/>
        </p:nvGrpSpPr>
        <p:grpSpPr>
          <a:xfrm>
            <a:off x="5831448" y="6973607"/>
            <a:ext cx="6271529" cy="6451255"/>
            <a:chOff x="0" y="0"/>
            <a:chExt cx="812800" cy="812800"/>
          </a:xfrm>
        </p:grpSpPr>
        <p:sp>
          <p:nvSpPr>
            <p:cNvPr id="44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0" cap="sq">
              <a:solidFill>
                <a:srgbClr val="0345E4">
                  <a:alpha val="19608"/>
                </a:srgbClr>
              </a:solidFill>
              <a:prstDash val="solid"/>
              <a:miter/>
            </a:ln>
          </p:spPr>
        </p:sp>
        <p:sp>
          <p:nvSpPr>
            <p:cNvPr id="45" name="TextBox 4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9" name="Group 17"/>
          <p:cNvGrpSpPr/>
          <p:nvPr/>
        </p:nvGrpSpPr>
        <p:grpSpPr>
          <a:xfrm>
            <a:off x="515368" y="47520"/>
            <a:ext cx="1130258" cy="1053692"/>
            <a:chOff x="0" y="0"/>
            <a:chExt cx="812800" cy="812800"/>
          </a:xfrm>
        </p:grpSpPr>
        <p:sp>
          <p:nvSpPr>
            <p:cNvPr id="50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5278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652780"/>
                  </a:lnTo>
                  <a:lnTo>
                    <a:pt x="160020" y="812800"/>
                  </a:lnTo>
                  <a:lnTo>
                    <a:pt x="652780" y="812800"/>
                  </a:lnTo>
                  <a:lnTo>
                    <a:pt x="812800" y="652780"/>
                  </a:lnTo>
                  <a:lnTo>
                    <a:pt x="812800" y="160020"/>
                  </a:lnTo>
                  <a:lnTo>
                    <a:pt x="652780" y="0"/>
                  </a:lnTo>
                  <a:close/>
                </a:path>
              </a:pathLst>
            </a:custGeom>
            <a:solidFill>
              <a:srgbClr val="0345E4"/>
            </a:solidFill>
          </p:spPr>
        </p:sp>
        <p:sp>
          <p:nvSpPr>
            <p:cNvPr id="51" name="TextBox 19"/>
            <p:cNvSpPr txBox="1"/>
            <p:nvPr/>
          </p:nvSpPr>
          <p:spPr>
            <a:xfrm>
              <a:off x="63500" y="-3175"/>
              <a:ext cx="685800" cy="752475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4000" dirty="0" smtClean="0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02</a:t>
              </a:r>
              <a:endParaRPr lang="en-US" sz="4000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endParaRPr>
            </a:p>
          </p:txBody>
        </p:sp>
      </p:grpSp>
      <p:sp>
        <p:nvSpPr>
          <p:cNvPr id="52" name="TextBox 38"/>
          <p:cNvSpPr txBox="1"/>
          <p:nvPr/>
        </p:nvSpPr>
        <p:spPr>
          <a:xfrm>
            <a:off x="1941661" y="273860"/>
            <a:ext cx="15812940" cy="459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3200" dirty="0" err="1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Hasil</a:t>
            </a:r>
            <a:r>
              <a:rPr lang="en-US" sz="3200" dirty="0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Temuan</a:t>
            </a:r>
            <a:r>
              <a:rPr lang="en-US" sz="3200" dirty="0" smtClean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 Audit</a:t>
            </a:r>
            <a:endParaRPr lang="en-US" sz="3200" dirty="0">
              <a:solidFill>
                <a:srgbClr val="000000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8904507"/>
              </p:ext>
            </p:extLst>
          </p:nvPr>
        </p:nvGraphicFramePr>
        <p:xfrm>
          <a:off x="185092" y="835161"/>
          <a:ext cx="17602200" cy="9433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999">
                  <a:extLst>
                    <a:ext uri="{9D8B030D-6E8A-4147-A177-3AD203B41FA5}">
                      <a16:colId xmlns:a16="http://schemas.microsoft.com/office/drawing/2014/main" val="4111305692"/>
                    </a:ext>
                  </a:extLst>
                </a:gridCol>
                <a:gridCol w="903280">
                  <a:extLst>
                    <a:ext uri="{9D8B030D-6E8A-4147-A177-3AD203B41FA5}">
                      <a16:colId xmlns:a16="http://schemas.microsoft.com/office/drawing/2014/main" val="4245593792"/>
                    </a:ext>
                  </a:extLst>
                </a:gridCol>
                <a:gridCol w="1196143">
                  <a:extLst>
                    <a:ext uri="{9D8B030D-6E8A-4147-A177-3AD203B41FA5}">
                      <a16:colId xmlns:a16="http://schemas.microsoft.com/office/drawing/2014/main" val="181777760"/>
                    </a:ext>
                  </a:extLst>
                </a:gridCol>
                <a:gridCol w="4822349">
                  <a:extLst>
                    <a:ext uri="{9D8B030D-6E8A-4147-A177-3AD203B41FA5}">
                      <a16:colId xmlns:a16="http://schemas.microsoft.com/office/drawing/2014/main" val="88661043"/>
                    </a:ext>
                  </a:extLst>
                </a:gridCol>
                <a:gridCol w="1347234">
                  <a:extLst>
                    <a:ext uri="{9D8B030D-6E8A-4147-A177-3AD203B41FA5}">
                      <a16:colId xmlns:a16="http://schemas.microsoft.com/office/drawing/2014/main" val="1145868940"/>
                    </a:ext>
                  </a:extLst>
                </a:gridCol>
                <a:gridCol w="591777">
                  <a:extLst>
                    <a:ext uri="{9D8B030D-6E8A-4147-A177-3AD203B41FA5}">
                      <a16:colId xmlns:a16="http://schemas.microsoft.com/office/drawing/2014/main" val="2398846459"/>
                    </a:ext>
                  </a:extLst>
                </a:gridCol>
                <a:gridCol w="2064923">
                  <a:extLst>
                    <a:ext uri="{9D8B030D-6E8A-4147-A177-3AD203B41FA5}">
                      <a16:colId xmlns:a16="http://schemas.microsoft.com/office/drawing/2014/main" val="3420938818"/>
                    </a:ext>
                  </a:extLst>
                </a:gridCol>
                <a:gridCol w="2316743">
                  <a:extLst>
                    <a:ext uri="{9D8B030D-6E8A-4147-A177-3AD203B41FA5}">
                      <a16:colId xmlns:a16="http://schemas.microsoft.com/office/drawing/2014/main" val="1344871074"/>
                    </a:ext>
                  </a:extLst>
                </a:gridCol>
                <a:gridCol w="2404881">
                  <a:extLst>
                    <a:ext uri="{9D8B030D-6E8A-4147-A177-3AD203B41FA5}">
                      <a16:colId xmlns:a16="http://schemas.microsoft.com/office/drawing/2014/main" val="4105707126"/>
                    </a:ext>
                  </a:extLst>
                </a:gridCol>
                <a:gridCol w="919140">
                  <a:extLst>
                    <a:ext uri="{9D8B030D-6E8A-4147-A177-3AD203B41FA5}">
                      <a16:colId xmlns:a16="http://schemas.microsoft.com/office/drawing/2014/main" val="4204110379"/>
                    </a:ext>
                  </a:extLst>
                </a:gridCol>
                <a:gridCol w="654731">
                  <a:extLst>
                    <a:ext uri="{9D8B030D-6E8A-4147-A177-3AD203B41FA5}">
                      <a16:colId xmlns:a16="http://schemas.microsoft.com/office/drawing/2014/main" val="3232376524"/>
                    </a:ext>
                  </a:extLst>
                </a:gridCol>
              </a:tblGrid>
              <a:tr h="1775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No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Proses / Dept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Auditor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Ringkasan</a:t>
                      </a:r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Temuan</a:t>
                      </a:r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 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Referensi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Kategori</a:t>
                      </a:r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Temuan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Dampak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Rekomendasi</a:t>
                      </a:r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Perbaikan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Tanggapan</a:t>
                      </a:r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 Auditee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Due Date 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Status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099902"/>
                  </a:ext>
                </a:extLst>
              </a:tr>
              <a:tr h="655320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ISO 9001:2015 SISTEM MANAJEMEN </a:t>
                      </a:r>
                      <a:r>
                        <a:rPr lang="en-US" sz="1800" u="none" strike="noStrike" dirty="0" smtClean="0">
                          <a:effectLst/>
                          <a:latin typeface="Calibri "/>
                        </a:rPr>
                        <a:t>MUTU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41156724"/>
                  </a:ext>
                </a:extLst>
              </a:tr>
              <a:tr h="10653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MSD, PRD, R&amp;D, FIACO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Annisa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, Surya, Gunawan,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Aisyah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, Lilik, Diah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Tidak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ditemukan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perhitungan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time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studi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untuk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setiap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produk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terdapat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perbedaan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waktu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proses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antara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di Operation Proses Chart (OPC)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dari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RnD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dengan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Routing yang di setting di SAP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Untuk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Produk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FG-CAE-HBC-AS-0008 CAESAR N BLUE L1 CPRO, di OPC total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waktu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proses 752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detik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sedangkan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di SAP 785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detik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,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penentuan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kapasitas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produksi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internal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terdapat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asumsi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kelonggoran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waktu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2,2 jam per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hari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8.1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Perencanaan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pengendalian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operasional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Mi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1.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Penentuan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Kapasitas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Produksi Internal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menjadi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tidak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real</a:t>
                      </a:r>
                      <a:br>
                        <a:rPr lang="en-US" sz="1800" u="none" strike="noStrike" dirty="0">
                          <a:effectLst/>
                          <a:latin typeface="Calibri "/>
                        </a:rPr>
                      </a:b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2.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Perhitungan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costing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produk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kurang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tepat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/>
                      </a:r>
                      <a:br>
                        <a:rPr lang="en-US" sz="1800" u="none" strike="noStrike" dirty="0">
                          <a:effectLst/>
                          <a:latin typeface="Calibri "/>
                        </a:rPr>
                      </a:b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3.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Analisa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GP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masing-masing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Produk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belum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akurat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1. Review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Update time study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semua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produk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.</a:t>
                      </a:r>
                      <a:br>
                        <a:rPr lang="en-US" sz="1800" u="none" strike="noStrike" dirty="0">
                          <a:effectLst/>
                          <a:latin typeface="Calibri "/>
                        </a:rPr>
                      </a:b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2. Data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dilaporkan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ke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FIACO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sebagai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dasar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perhitungan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costing</a:t>
                      </a:r>
                      <a:br>
                        <a:rPr lang="en-US" sz="1800" u="none" strike="noStrike" dirty="0">
                          <a:effectLst/>
                          <a:latin typeface="Calibri "/>
                        </a:rPr>
                      </a:b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3.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Mengupdate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routing di SAP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berdasarkan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data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terupdate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1. Akan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melakukan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peninjauan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ulang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menyelaraskan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data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waktu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di OPC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SAP (Routing)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bekerjasama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dengan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R&amp;D,</a:t>
                      </a:r>
                      <a:br>
                        <a:rPr lang="en-US" sz="1800" u="none" strike="noStrike" dirty="0">
                          <a:effectLst/>
                          <a:latin typeface="Calibri "/>
                        </a:rPr>
                      </a:b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2. Akan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memperbaharui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berkoordinasi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dengan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PRD,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untuk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verifikasi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waktu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proses,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evaluasi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untuk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waktu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kelonggaran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agar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sesuai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dengan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standar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waktu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operasional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/>
                      </a:r>
                      <a:br>
                        <a:rPr lang="en-US" sz="1800" u="none" strike="noStrike" dirty="0">
                          <a:effectLst/>
                          <a:latin typeface="Calibri "/>
                        </a:rPr>
                      </a:b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3. MSD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akan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melakukan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time Study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bersama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PRD, R&amp;D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dan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FIACO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untuk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memastikan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akurasi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waktu</a:t>
                      </a:r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Calibri "/>
                        </a:rPr>
                        <a:t>produksi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Calibri "/>
                        </a:rPr>
                        <a:t>29-Nov-24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Open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670478"/>
                  </a:ext>
                </a:extLst>
              </a:tr>
              <a:tr h="3551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Calibri "/>
                        </a:rPr>
                        <a:t>R&amp;D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Calibri "/>
                        </a:rPr>
                        <a:t>Surya, Gunawan, Aisyah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Calibri "/>
                        </a:rPr>
                        <a:t>Tidak ada bukti realisasi dari Technical Information yang dikeluarkan oleh R&amp;D nomor TI No. 05/TI-R&amp;D/Prod/24  mengenai "Perubahan Kualitas Packing Fitto FL" yang digunakan untuk menyelesaikan keluhan pelanggan Frame Fitto ST lecet No. 0007/ASS/KP/I/2024 tanggal 22 Januari 2024.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800" u="none" strike="noStrike">
                          <a:effectLst/>
                          <a:latin typeface="Calibri "/>
                        </a:rPr>
                        <a:t>8.3 Desain dan pengembangan produk dan layanan</a:t>
                      </a:r>
                      <a:endParaRPr lang="nl-NL" sz="18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Calibri "/>
                        </a:rPr>
                        <a:t>Mi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Calibri "/>
                        </a:rPr>
                        <a:t>Terjadi kompalin berulang dibulan Juli dan Agustus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Calibri "/>
                        </a:rPr>
                        <a:t>Segera direalisasikan TI No. 05/TI-R&amp;D/Prod/24 mengenai "Perubahan Kualitas Packing Fitto FL".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n-NO" sz="1800" u="none" strike="noStrike" dirty="0">
                          <a:effectLst/>
                          <a:latin typeface="Calibri "/>
                        </a:rPr>
                        <a:t>Mengingatkan kembali melalui emai Teknikal Informasi yang pernah disampaikan ke departemen terkait</a:t>
                      </a:r>
                      <a:endParaRPr lang="nn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18-Oct-24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Calibri "/>
                        </a:rPr>
                        <a:t>Open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05032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857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4451</TotalTime>
  <Words>1762</Words>
  <Application>Microsoft Office PowerPoint</Application>
  <PresentationFormat>Custom</PresentationFormat>
  <Paragraphs>360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Calibri </vt:lpstr>
      <vt:lpstr>Calibri</vt:lpstr>
      <vt:lpstr>Garet Bold</vt:lpstr>
      <vt:lpstr>Garet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White Simple Modern Business Proposal Presentation</dc:title>
  <dc:creator>MAUDINA</dc:creator>
  <cp:lastModifiedBy>MAUDINA</cp:lastModifiedBy>
  <cp:revision>54</cp:revision>
  <dcterms:created xsi:type="dcterms:W3CDTF">2006-08-16T00:00:00Z</dcterms:created>
  <dcterms:modified xsi:type="dcterms:W3CDTF">2024-10-23T08:13:19Z</dcterms:modified>
  <dc:identifier>DAGL0Q_VA6U</dc:identifier>
</cp:coreProperties>
</file>