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59" r:id="rId6"/>
    <p:sldId id="264" r:id="rId7"/>
    <p:sldId id="268" r:id="rId8"/>
    <p:sldId id="265" r:id="rId9"/>
    <p:sldId id="266" r:id="rId10"/>
    <p:sldId id="262" r:id="rId11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Touvlo Bold" panose="020B0604020202020204" charset="0"/>
      <p:regular r:id="rId16"/>
    </p:embeddedFont>
    <p:embeddedFont>
      <p:font typeface="Touvlo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1954" y="134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5.svg"/><Relationship Id="rId7" Type="http://schemas.openxmlformats.org/officeDocument/2006/relationships/image" Target="../media/image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1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3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hyperlink" Target="CINT-Oct%2024.xlsx" TargetMode="External"/><Relationship Id="rId3" Type="http://schemas.openxmlformats.org/officeDocument/2006/relationships/image" Target="../media/image11.svg"/><Relationship Id="rId7" Type="http://schemas.openxmlformats.org/officeDocument/2006/relationships/image" Target="../media/image6.svg"/><Relationship Id="rId12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4.svg"/><Relationship Id="rId5" Type="http://schemas.openxmlformats.org/officeDocument/2006/relationships/image" Target="../media/image2.svg"/><Relationship Id="rId10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.svg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3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3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5.svg"/><Relationship Id="rId7" Type="http://schemas.openxmlformats.org/officeDocument/2006/relationships/image" Target="../media/image14.jpg"/><Relationship Id="rId12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11" Type="http://schemas.openxmlformats.org/officeDocument/2006/relationships/image" Target="../media/image18.jpg"/><Relationship Id="rId5" Type="http://schemas.openxmlformats.org/officeDocument/2006/relationships/image" Target="../media/image13.svg"/><Relationship Id="rId10" Type="http://schemas.openxmlformats.org/officeDocument/2006/relationships/image" Target="../media/image17.jpg"/><Relationship Id="rId4" Type="http://schemas.openxmlformats.org/officeDocument/2006/relationships/image" Target="../media/image7.png"/><Relationship Id="rId9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5.svg"/><Relationship Id="rId7" Type="http://schemas.openxmlformats.org/officeDocument/2006/relationships/image" Target="../media/image2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11" Type="http://schemas.openxmlformats.org/officeDocument/2006/relationships/image" Target="../media/image24.jpg"/><Relationship Id="rId5" Type="http://schemas.openxmlformats.org/officeDocument/2006/relationships/image" Target="../media/image13.svg"/><Relationship Id="rId10" Type="http://schemas.openxmlformats.org/officeDocument/2006/relationships/image" Target="../media/image23.jpg"/><Relationship Id="rId4" Type="http://schemas.openxmlformats.org/officeDocument/2006/relationships/image" Target="../media/image7.png"/><Relationship Id="rId9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25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3.sv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770163">
            <a:off x="-2575126" y="-2022574"/>
            <a:ext cx="6285017" cy="8279354"/>
            <a:chOff x="0" y="0"/>
            <a:chExt cx="1655313" cy="21805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55313" cy="2180571"/>
            </a:xfrm>
            <a:custGeom>
              <a:avLst/>
              <a:gdLst/>
              <a:ahLst/>
              <a:cxnLst/>
              <a:rect l="l" t="t" r="r" b="b"/>
              <a:pathLst>
                <a:path w="1655313" h="2180571">
                  <a:moveTo>
                    <a:pt x="123181" y="0"/>
                  </a:moveTo>
                  <a:lnTo>
                    <a:pt x="1532133" y="0"/>
                  </a:lnTo>
                  <a:cubicBezTo>
                    <a:pt x="1564802" y="0"/>
                    <a:pt x="1596133" y="12978"/>
                    <a:pt x="1619234" y="36079"/>
                  </a:cubicBezTo>
                  <a:cubicBezTo>
                    <a:pt x="1642335" y="59180"/>
                    <a:pt x="1655313" y="90511"/>
                    <a:pt x="1655313" y="123181"/>
                  </a:cubicBezTo>
                  <a:lnTo>
                    <a:pt x="1655313" y="2057390"/>
                  </a:lnTo>
                  <a:cubicBezTo>
                    <a:pt x="1655313" y="2090059"/>
                    <a:pt x="1642335" y="2121391"/>
                    <a:pt x="1619234" y="2144492"/>
                  </a:cubicBezTo>
                  <a:cubicBezTo>
                    <a:pt x="1596133" y="2167593"/>
                    <a:pt x="1564802" y="2180571"/>
                    <a:pt x="1532133" y="2180571"/>
                  </a:cubicBezTo>
                  <a:lnTo>
                    <a:pt x="123181" y="2180571"/>
                  </a:lnTo>
                  <a:cubicBezTo>
                    <a:pt x="90511" y="2180571"/>
                    <a:pt x="59180" y="2167593"/>
                    <a:pt x="36079" y="2144492"/>
                  </a:cubicBezTo>
                  <a:cubicBezTo>
                    <a:pt x="12978" y="2121391"/>
                    <a:pt x="0" y="2090059"/>
                    <a:pt x="0" y="2057390"/>
                  </a:cubicBezTo>
                  <a:lnTo>
                    <a:pt x="0" y="123181"/>
                  </a:lnTo>
                  <a:cubicBezTo>
                    <a:pt x="0" y="90511"/>
                    <a:pt x="12978" y="59180"/>
                    <a:pt x="36079" y="36079"/>
                  </a:cubicBezTo>
                  <a:cubicBezTo>
                    <a:pt x="59180" y="12978"/>
                    <a:pt x="90511" y="0"/>
                    <a:pt x="123181" y="0"/>
                  </a:cubicBezTo>
                  <a:close/>
                </a:path>
              </a:pathLst>
            </a:custGeom>
            <a:solidFill>
              <a:srgbClr val="07495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655313" cy="22281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3249025" y="5173488"/>
            <a:ext cx="1683987" cy="10286255"/>
            <a:chOff x="0" y="0"/>
            <a:chExt cx="443519" cy="27091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3519" cy="2709137"/>
            </a:xfrm>
            <a:custGeom>
              <a:avLst/>
              <a:gdLst/>
              <a:ahLst/>
              <a:cxnLst/>
              <a:rect l="l" t="t" r="r" b="b"/>
              <a:pathLst>
                <a:path w="443519" h="2709137">
                  <a:moveTo>
                    <a:pt x="221760" y="0"/>
                  </a:moveTo>
                  <a:lnTo>
                    <a:pt x="221760" y="0"/>
                  </a:lnTo>
                  <a:cubicBezTo>
                    <a:pt x="280574" y="0"/>
                    <a:pt x="336979" y="23364"/>
                    <a:pt x="378567" y="64952"/>
                  </a:cubicBezTo>
                  <a:cubicBezTo>
                    <a:pt x="420155" y="106540"/>
                    <a:pt x="443519" y="162945"/>
                    <a:pt x="443519" y="221760"/>
                  </a:cubicBezTo>
                  <a:lnTo>
                    <a:pt x="443519" y="2487377"/>
                  </a:lnTo>
                  <a:cubicBezTo>
                    <a:pt x="443519" y="2609852"/>
                    <a:pt x="344234" y="2709137"/>
                    <a:pt x="221760" y="2709137"/>
                  </a:cubicBezTo>
                  <a:lnTo>
                    <a:pt x="221760" y="2709137"/>
                  </a:lnTo>
                  <a:cubicBezTo>
                    <a:pt x="162945" y="2709137"/>
                    <a:pt x="106540" y="2685773"/>
                    <a:pt x="64952" y="2644185"/>
                  </a:cubicBezTo>
                  <a:cubicBezTo>
                    <a:pt x="23364" y="2602597"/>
                    <a:pt x="0" y="2546192"/>
                    <a:pt x="0" y="2487377"/>
                  </a:cubicBezTo>
                  <a:lnTo>
                    <a:pt x="0" y="221760"/>
                  </a:lnTo>
                  <a:cubicBezTo>
                    <a:pt x="0" y="99285"/>
                    <a:pt x="99285" y="0"/>
                    <a:pt x="221760" y="0"/>
                  </a:cubicBezTo>
                  <a:close/>
                </a:path>
              </a:pathLst>
            </a:custGeom>
            <a:solidFill>
              <a:srgbClr val="00A84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43519" cy="27567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13928" y="8211310"/>
            <a:ext cx="6631191" cy="720387"/>
            <a:chOff x="0" y="0"/>
            <a:chExt cx="1664163" cy="18078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64163" cy="180788"/>
            </a:xfrm>
            <a:custGeom>
              <a:avLst/>
              <a:gdLst/>
              <a:ahLst/>
              <a:cxnLst/>
              <a:rect l="l" t="t" r="r" b="b"/>
              <a:pathLst>
                <a:path w="1664163" h="180788">
                  <a:moveTo>
                    <a:pt x="59543" y="0"/>
                  </a:moveTo>
                  <a:lnTo>
                    <a:pt x="1604621" y="0"/>
                  </a:lnTo>
                  <a:cubicBezTo>
                    <a:pt x="1620412" y="0"/>
                    <a:pt x="1635557" y="6273"/>
                    <a:pt x="1646724" y="17440"/>
                  </a:cubicBezTo>
                  <a:cubicBezTo>
                    <a:pt x="1657890" y="28606"/>
                    <a:pt x="1664163" y="43751"/>
                    <a:pt x="1664163" y="59543"/>
                  </a:cubicBezTo>
                  <a:lnTo>
                    <a:pt x="1664163" y="121246"/>
                  </a:lnTo>
                  <a:cubicBezTo>
                    <a:pt x="1664163" y="154130"/>
                    <a:pt x="1637505" y="180788"/>
                    <a:pt x="1604621" y="180788"/>
                  </a:cubicBezTo>
                  <a:lnTo>
                    <a:pt x="59543" y="180788"/>
                  </a:lnTo>
                  <a:cubicBezTo>
                    <a:pt x="26658" y="180788"/>
                    <a:pt x="0" y="154130"/>
                    <a:pt x="0" y="121246"/>
                  </a:cubicBezTo>
                  <a:lnTo>
                    <a:pt x="0" y="59543"/>
                  </a:lnTo>
                  <a:cubicBezTo>
                    <a:pt x="0" y="43751"/>
                    <a:pt x="6273" y="28606"/>
                    <a:pt x="17440" y="17440"/>
                  </a:cubicBezTo>
                  <a:cubicBezTo>
                    <a:pt x="28606" y="6273"/>
                    <a:pt x="43751" y="0"/>
                    <a:pt x="5954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664163" cy="2284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679782" y="8211310"/>
            <a:ext cx="2365177" cy="720387"/>
            <a:chOff x="0" y="0"/>
            <a:chExt cx="593565" cy="18078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93565" cy="180788"/>
            </a:xfrm>
            <a:custGeom>
              <a:avLst/>
              <a:gdLst/>
              <a:ahLst/>
              <a:cxnLst/>
              <a:rect l="l" t="t" r="r" b="b"/>
              <a:pathLst>
                <a:path w="593565" h="180788">
                  <a:moveTo>
                    <a:pt x="90394" y="0"/>
                  </a:moveTo>
                  <a:lnTo>
                    <a:pt x="503171" y="0"/>
                  </a:lnTo>
                  <a:cubicBezTo>
                    <a:pt x="553094" y="0"/>
                    <a:pt x="593565" y="40471"/>
                    <a:pt x="593565" y="90394"/>
                  </a:cubicBezTo>
                  <a:lnTo>
                    <a:pt x="593565" y="90394"/>
                  </a:lnTo>
                  <a:cubicBezTo>
                    <a:pt x="593565" y="114368"/>
                    <a:pt x="584041" y="137360"/>
                    <a:pt x="567089" y="154312"/>
                  </a:cubicBezTo>
                  <a:cubicBezTo>
                    <a:pt x="550137" y="171265"/>
                    <a:pt x="527145" y="180788"/>
                    <a:pt x="503171" y="180788"/>
                  </a:cubicBezTo>
                  <a:lnTo>
                    <a:pt x="90394" y="180788"/>
                  </a:lnTo>
                  <a:cubicBezTo>
                    <a:pt x="40471" y="180788"/>
                    <a:pt x="0" y="140317"/>
                    <a:pt x="0" y="90394"/>
                  </a:cubicBezTo>
                  <a:lnTo>
                    <a:pt x="0" y="90394"/>
                  </a:lnTo>
                  <a:cubicBezTo>
                    <a:pt x="0" y="40471"/>
                    <a:pt x="40471" y="0"/>
                    <a:pt x="90394" y="0"/>
                  </a:cubicBezTo>
                  <a:close/>
                </a:path>
              </a:pathLst>
            </a:custGeom>
            <a:solidFill>
              <a:srgbClr val="074954"/>
            </a:solidFill>
            <a:ln w="38100" cap="rnd">
              <a:solidFill>
                <a:srgbClr val="074954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593565" cy="2284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4" name="AutoShape 14"/>
          <p:cNvSpPr/>
          <p:nvPr/>
        </p:nvSpPr>
        <p:spPr>
          <a:xfrm flipH="1">
            <a:off x="7927548" y="3019585"/>
            <a:ext cx="0" cy="3328128"/>
          </a:xfrm>
          <a:prstGeom prst="line">
            <a:avLst/>
          </a:prstGeom>
          <a:ln w="6667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Freeform 15"/>
          <p:cNvSpPr/>
          <p:nvPr/>
        </p:nvSpPr>
        <p:spPr>
          <a:xfrm>
            <a:off x="1695093" y="8403371"/>
            <a:ext cx="336264" cy="336264"/>
          </a:xfrm>
          <a:custGeom>
            <a:avLst/>
            <a:gdLst/>
            <a:ahLst/>
            <a:cxnLst/>
            <a:rect l="l" t="t" r="r" b="b"/>
            <a:pathLst>
              <a:path w="336264" h="336264">
                <a:moveTo>
                  <a:pt x="0" y="0"/>
                </a:moveTo>
                <a:lnTo>
                  <a:pt x="336264" y="0"/>
                </a:lnTo>
                <a:lnTo>
                  <a:pt x="336264" y="336264"/>
                </a:lnTo>
                <a:lnTo>
                  <a:pt x="0" y="3362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AutoShape 16"/>
          <p:cNvSpPr/>
          <p:nvPr/>
        </p:nvSpPr>
        <p:spPr>
          <a:xfrm>
            <a:off x="15396138" y="5807203"/>
            <a:ext cx="1209043" cy="0"/>
          </a:xfrm>
          <a:prstGeom prst="line">
            <a:avLst/>
          </a:prstGeom>
          <a:ln w="6667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7" name="Group 17"/>
          <p:cNvGrpSpPr/>
          <p:nvPr/>
        </p:nvGrpSpPr>
        <p:grpSpPr>
          <a:xfrm rot="-1837368">
            <a:off x="18389725" y="4431826"/>
            <a:ext cx="3970477" cy="8279354"/>
            <a:chOff x="0" y="0"/>
            <a:chExt cx="1045722" cy="218057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45722" cy="2180571"/>
            </a:xfrm>
            <a:custGeom>
              <a:avLst/>
              <a:gdLst/>
              <a:ahLst/>
              <a:cxnLst/>
              <a:rect l="l" t="t" r="r" b="b"/>
              <a:pathLst>
                <a:path w="1045722" h="2180571">
                  <a:moveTo>
                    <a:pt x="194987" y="0"/>
                  </a:moveTo>
                  <a:lnTo>
                    <a:pt x="850735" y="0"/>
                  </a:lnTo>
                  <a:cubicBezTo>
                    <a:pt x="902449" y="0"/>
                    <a:pt x="952045" y="20543"/>
                    <a:pt x="988612" y="57110"/>
                  </a:cubicBezTo>
                  <a:cubicBezTo>
                    <a:pt x="1025179" y="93678"/>
                    <a:pt x="1045722" y="143273"/>
                    <a:pt x="1045722" y="194987"/>
                  </a:cubicBezTo>
                  <a:lnTo>
                    <a:pt x="1045722" y="1985583"/>
                  </a:lnTo>
                  <a:cubicBezTo>
                    <a:pt x="1045722" y="2037297"/>
                    <a:pt x="1025179" y="2086893"/>
                    <a:pt x="988612" y="2123460"/>
                  </a:cubicBezTo>
                  <a:cubicBezTo>
                    <a:pt x="952045" y="2160027"/>
                    <a:pt x="902449" y="2180571"/>
                    <a:pt x="850735" y="2180571"/>
                  </a:cubicBezTo>
                  <a:lnTo>
                    <a:pt x="194987" y="2180571"/>
                  </a:lnTo>
                  <a:cubicBezTo>
                    <a:pt x="143273" y="2180571"/>
                    <a:pt x="93678" y="2160027"/>
                    <a:pt x="57110" y="2123460"/>
                  </a:cubicBezTo>
                  <a:cubicBezTo>
                    <a:pt x="20543" y="2086893"/>
                    <a:pt x="0" y="2037297"/>
                    <a:pt x="0" y="1985583"/>
                  </a:cubicBezTo>
                  <a:lnTo>
                    <a:pt x="0" y="194987"/>
                  </a:lnTo>
                  <a:cubicBezTo>
                    <a:pt x="0" y="143273"/>
                    <a:pt x="20543" y="93678"/>
                    <a:pt x="57110" y="57110"/>
                  </a:cubicBezTo>
                  <a:cubicBezTo>
                    <a:pt x="93678" y="20543"/>
                    <a:pt x="143273" y="0"/>
                    <a:pt x="194987" y="0"/>
                  </a:cubicBezTo>
                  <a:close/>
                </a:path>
              </a:pathLst>
            </a:custGeom>
            <a:solidFill>
              <a:srgbClr val="074954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1045722" cy="22281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6192688" y="6531990"/>
            <a:ext cx="1537614" cy="1537614"/>
          </a:xfrm>
          <a:custGeom>
            <a:avLst/>
            <a:gdLst/>
            <a:ahLst/>
            <a:cxnLst/>
            <a:rect l="l" t="t" r="r" b="b"/>
            <a:pathLst>
              <a:path w="1537614" h="1537614">
                <a:moveTo>
                  <a:pt x="0" y="0"/>
                </a:moveTo>
                <a:lnTo>
                  <a:pt x="1537614" y="0"/>
                </a:lnTo>
                <a:lnTo>
                  <a:pt x="1537614" y="1537614"/>
                </a:lnTo>
                <a:lnTo>
                  <a:pt x="0" y="1537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1052109" y="3999906"/>
            <a:ext cx="4161618" cy="4114800"/>
          </a:xfrm>
          <a:custGeom>
            <a:avLst/>
            <a:gdLst/>
            <a:ahLst/>
            <a:cxnLst/>
            <a:rect l="l" t="t" r="r" b="b"/>
            <a:pathLst>
              <a:path w="4161618" h="4114800">
                <a:moveTo>
                  <a:pt x="0" y="0"/>
                </a:moveTo>
                <a:lnTo>
                  <a:pt x="4161618" y="0"/>
                </a:lnTo>
                <a:lnTo>
                  <a:pt x="41616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5396138" y="-1884013"/>
            <a:ext cx="4161618" cy="4114800"/>
          </a:xfrm>
          <a:custGeom>
            <a:avLst/>
            <a:gdLst/>
            <a:ahLst/>
            <a:cxnLst/>
            <a:rect l="l" t="t" r="r" b="b"/>
            <a:pathLst>
              <a:path w="4161618" h="4114800">
                <a:moveTo>
                  <a:pt x="0" y="0"/>
                </a:moveTo>
                <a:lnTo>
                  <a:pt x="4161618" y="0"/>
                </a:lnTo>
                <a:lnTo>
                  <a:pt x="41616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232440" y="1168090"/>
            <a:ext cx="6505058" cy="6505058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24906" r="-24906"/>
              </a:stretch>
            </a:blipFill>
            <a:ln w="95250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25" name="Freeform 25"/>
          <p:cNvSpPr/>
          <p:nvPr/>
        </p:nvSpPr>
        <p:spPr>
          <a:xfrm>
            <a:off x="7794198" y="1855258"/>
            <a:ext cx="384595" cy="384595"/>
          </a:xfrm>
          <a:custGeom>
            <a:avLst/>
            <a:gdLst/>
            <a:ahLst/>
            <a:cxnLst/>
            <a:rect l="l" t="t" r="r" b="b"/>
            <a:pathLst>
              <a:path w="384595" h="384595">
                <a:moveTo>
                  <a:pt x="0" y="0"/>
                </a:moveTo>
                <a:lnTo>
                  <a:pt x="384596" y="0"/>
                </a:lnTo>
                <a:lnTo>
                  <a:pt x="384596" y="384595"/>
                </a:lnTo>
                <a:lnTo>
                  <a:pt x="0" y="3845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6" name="AutoShape 26"/>
          <p:cNvSpPr/>
          <p:nvPr/>
        </p:nvSpPr>
        <p:spPr>
          <a:xfrm>
            <a:off x="16542346" y="8343517"/>
            <a:ext cx="0" cy="455973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7" name="Freeform 27"/>
          <p:cNvSpPr/>
          <p:nvPr/>
        </p:nvSpPr>
        <p:spPr>
          <a:xfrm>
            <a:off x="16192688" y="7611116"/>
            <a:ext cx="348255" cy="348255"/>
          </a:xfrm>
          <a:custGeom>
            <a:avLst/>
            <a:gdLst/>
            <a:ahLst/>
            <a:cxnLst/>
            <a:rect l="l" t="t" r="r" b="b"/>
            <a:pathLst>
              <a:path w="348255" h="348255">
                <a:moveTo>
                  <a:pt x="0" y="0"/>
                </a:moveTo>
                <a:lnTo>
                  <a:pt x="348254" y="0"/>
                </a:lnTo>
                <a:lnTo>
                  <a:pt x="348254" y="348255"/>
                </a:lnTo>
                <a:lnTo>
                  <a:pt x="0" y="3482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 rot="5400000">
            <a:off x="13317505" y="5173488"/>
            <a:ext cx="1683987" cy="10286255"/>
            <a:chOff x="0" y="0"/>
            <a:chExt cx="443519" cy="2709137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443519" cy="2709137"/>
            </a:xfrm>
            <a:custGeom>
              <a:avLst/>
              <a:gdLst/>
              <a:ahLst/>
              <a:cxnLst/>
              <a:rect l="l" t="t" r="r" b="b"/>
              <a:pathLst>
                <a:path w="443519" h="2709137">
                  <a:moveTo>
                    <a:pt x="221760" y="0"/>
                  </a:moveTo>
                  <a:lnTo>
                    <a:pt x="221760" y="0"/>
                  </a:lnTo>
                  <a:cubicBezTo>
                    <a:pt x="280574" y="0"/>
                    <a:pt x="336979" y="23364"/>
                    <a:pt x="378567" y="64952"/>
                  </a:cubicBezTo>
                  <a:cubicBezTo>
                    <a:pt x="420155" y="106540"/>
                    <a:pt x="443519" y="162945"/>
                    <a:pt x="443519" y="221760"/>
                  </a:cubicBezTo>
                  <a:lnTo>
                    <a:pt x="443519" y="2487377"/>
                  </a:lnTo>
                  <a:cubicBezTo>
                    <a:pt x="443519" y="2609852"/>
                    <a:pt x="344234" y="2709137"/>
                    <a:pt x="221760" y="2709137"/>
                  </a:cubicBezTo>
                  <a:lnTo>
                    <a:pt x="221760" y="2709137"/>
                  </a:lnTo>
                  <a:cubicBezTo>
                    <a:pt x="162945" y="2709137"/>
                    <a:pt x="106540" y="2685773"/>
                    <a:pt x="64952" y="2644185"/>
                  </a:cubicBezTo>
                  <a:cubicBezTo>
                    <a:pt x="23364" y="2602597"/>
                    <a:pt x="0" y="2546192"/>
                    <a:pt x="0" y="2487377"/>
                  </a:cubicBezTo>
                  <a:lnTo>
                    <a:pt x="0" y="221760"/>
                  </a:lnTo>
                  <a:cubicBezTo>
                    <a:pt x="0" y="99285"/>
                    <a:pt x="99285" y="0"/>
                    <a:pt x="221760" y="0"/>
                  </a:cubicBezTo>
                  <a:close/>
                </a:path>
              </a:pathLst>
            </a:custGeom>
            <a:solidFill>
              <a:srgbClr val="074954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47625"/>
              <a:ext cx="443519" cy="27567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8378493" y="2773006"/>
            <a:ext cx="9510967" cy="3816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880"/>
              </a:lnSpc>
            </a:pPr>
            <a:r>
              <a:rPr lang="en-US" sz="10400" b="1" spc="-312">
                <a:solidFill>
                  <a:srgbClr val="000000"/>
                </a:solidFill>
                <a:latin typeface="Touvlo Bold"/>
                <a:ea typeface="Touvlo Bold"/>
                <a:cs typeface="Touvlo Bold"/>
                <a:sym typeface="Touvlo Bold"/>
              </a:rPr>
              <a:t>Meeting Komite Audit</a:t>
            </a:r>
          </a:p>
          <a:p>
            <a:pPr marL="0" lvl="0" indent="0" algn="l">
              <a:lnSpc>
                <a:spcPts val="9880"/>
              </a:lnSpc>
            </a:pPr>
            <a:r>
              <a:rPr lang="en-US" sz="10400" b="1" spc="-312">
                <a:solidFill>
                  <a:srgbClr val="000000"/>
                </a:solidFill>
                <a:latin typeface="Touvlo Bold"/>
                <a:ea typeface="Touvlo Bold"/>
                <a:cs typeface="Touvlo Bold"/>
                <a:sym typeface="Touvlo Bold"/>
              </a:rPr>
              <a:t>Ke VIII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435130" y="8353106"/>
            <a:ext cx="3993280" cy="405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364"/>
              </a:lnSpc>
              <a:spcBef>
                <a:spcPct val="0"/>
              </a:spcBef>
            </a:pPr>
            <a:r>
              <a:rPr lang="en-US" sz="2403" b="1">
                <a:solidFill>
                  <a:srgbClr val="000000"/>
                </a:solidFill>
                <a:latin typeface="Touvlo Bold"/>
                <a:ea typeface="Touvlo Bold"/>
                <a:cs typeface="Touvlo Bold"/>
                <a:sym typeface="Touvlo Bold"/>
              </a:rPr>
              <a:t>20 November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842092" y="8353106"/>
            <a:ext cx="2040558" cy="405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64"/>
              </a:lnSpc>
              <a:spcBef>
                <a:spcPct val="0"/>
              </a:spcBef>
            </a:pPr>
            <a:r>
              <a:rPr lang="en-US" sz="2403" b="1">
                <a:solidFill>
                  <a:srgbClr val="FFFFFF"/>
                </a:solidFill>
                <a:latin typeface="Touvlo Bold"/>
                <a:ea typeface="Touvlo Bold"/>
                <a:cs typeface="Touvlo Bold"/>
                <a:sym typeface="Touvlo Bold"/>
              </a:rPr>
              <a:t>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437919">
            <a:off x="18945534" y="1553637"/>
            <a:ext cx="9901436" cy="14935184"/>
            <a:chOff x="0" y="0"/>
            <a:chExt cx="2607786" cy="39335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07786" cy="3933546"/>
            </a:xfrm>
            <a:custGeom>
              <a:avLst/>
              <a:gdLst/>
              <a:ahLst/>
              <a:cxnLst/>
              <a:rect l="l" t="t" r="r" b="b"/>
              <a:pathLst>
                <a:path w="2607786" h="3933546">
                  <a:moveTo>
                    <a:pt x="78190" y="0"/>
                  </a:moveTo>
                  <a:lnTo>
                    <a:pt x="2529596" y="0"/>
                  </a:lnTo>
                  <a:cubicBezTo>
                    <a:pt x="2572779" y="0"/>
                    <a:pt x="2607786" y="35007"/>
                    <a:pt x="2607786" y="78190"/>
                  </a:cubicBezTo>
                  <a:lnTo>
                    <a:pt x="2607786" y="3855357"/>
                  </a:lnTo>
                  <a:cubicBezTo>
                    <a:pt x="2607786" y="3898540"/>
                    <a:pt x="2572779" y="3933546"/>
                    <a:pt x="2529596" y="3933546"/>
                  </a:cubicBezTo>
                  <a:lnTo>
                    <a:pt x="78190" y="3933546"/>
                  </a:lnTo>
                  <a:cubicBezTo>
                    <a:pt x="35007" y="3933546"/>
                    <a:pt x="0" y="3898540"/>
                    <a:pt x="0" y="3855357"/>
                  </a:cubicBezTo>
                  <a:lnTo>
                    <a:pt x="0" y="78190"/>
                  </a:lnTo>
                  <a:cubicBezTo>
                    <a:pt x="0" y="35007"/>
                    <a:pt x="35007" y="0"/>
                    <a:pt x="78190" y="0"/>
                  </a:cubicBezTo>
                  <a:close/>
                </a:path>
              </a:pathLst>
            </a:custGeom>
            <a:solidFill>
              <a:srgbClr val="07495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2607786" cy="38763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523317" y="-2428911"/>
            <a:ext cx="3471966" cy="5230835"/>
          </a:xfrm>
          <a:custGeom>
            <a:avLst/>
            <a:gdLst/>
            <a:ahLst/>
            <a:cxnLst/>
            <a:rect l="l" t="t" r="r" b="b"/>
            <a:pathLst>
              <a:path w="3471966" h="5230835">
                <a:moveTo>
                  <a:pt x="0" y="0"/>
                </a:moveTo>
                <a:lnTo>
                  <a:pt x="3471966" y="0"/>
                </a:lnTo>
                <a:lnTo>
                  <a:pt x="3471966" y="5230835"/>
                </a:lnTo>
                <a:lnTo>
                  <a:pt x="0" y="52308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803193" y="5636722"/>
            <a:ext cx="522842" cy="522842"/>
          </a:xfrm>
          <a:custGeom>
            <a:avLst/>
            <a:gdLst/>
            <a:ahLst/>
            <a:cxnLst/>
            <a:rect l="l" t="t" r="r" b="b"/>
            <a:pathLst>
              <a:path w="522842" h="522842">
                <a:moveTo>
                  <a:pt x="0" y="0"/>
                </a:moveTo>
                <a:lnTo>
                  <a:pt x="522842" y="0"/>
                </a:lnTo>
                <a:lnTo>
                  <a:pt x="522842" y="522843"/>
                </a:lnTo>
                <a:lnTo>
                  <a:pt x="0" y="5228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-1437919">
            <a:off x="-8546271" y="-10534593"/>
            <a:ext cx="9901436" cy="14935184"/>
            <a:chOff x="0" y="0"/>
            <a:chExt cx="2607786" cy="393354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607786" cy="3933546"/>
            </a:xfrm>
            <a:custGeom>
              <a:avLst/>
              <a:gdLst/>
              <a:ahLst/>
              <a:cxnLst/>
              <a:rect l="l" t="t" r="r" b="b"/>
              <a:pathLst>
                <a:path w="2607786" h="3933546">
                  <a:moveTo>
                    <a:pt x="78190" y="0"/>
                  </a:moveTo>
                  <a:lnTo>
                    <a:pt x="2529596" y="0"/>
                  </a:lnTo>
                  <a:cubicBezTo>
                    <a:pt x="2572779" y="0"/>
                    <a:pt x="2607786" y="35007"/>
                    <a:pt x="2607786" y="78190"/>
                  </a:cubicBezTo>
                  <a:lnTo>
                    <a:pt x="2607786" y="3855357"/>
                  </a:lnTo>
                  <a:cubicBezTo>
                    <a:pt x="2607786" y="3898540"/>
                    <a:pt x="2572779" y="3933546"/>
                    <a:pt x="2529596" y="3933546"/>
                  </a:cubicBezTo>
                  <a:lnTo>
                    <a:pt x="78190" y="3933546"/>
                  </a:lnTo>
                  <a:cubicBezTo>
                    <a:pt x="35007" y="3933546"/>
                    <a:pt x="0" y="3898540"/>
                    <a:pt x="0" y="3855357"/>
                  </a:cubicBezTo>
                  <a:lnTo>
                    <a:pt x="0" y="78190"/>
                  </a:lnTo>
                  <a:cubicBezTo>
                    <a:pt x="0" y="35007"/>
                    <a:pt x="35007" y="0"/>
                    <a:pt x="78190" y="0"/>
                  </a:cubicBezTo>
                  <a:close/>
                </a:path>
              </a:pathLst>
            </a:custGeom>
            <a:solidFill>
              <a:srgbClr val="07495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57150"/>
              <a:ext cx="2607786" cy="38763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4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5400000">
            <a:off x="13317505" y="5173488"/>
            <a:ext cx="1683987" cy="10286255"/>
            <a:chOff x="0" y="0"/>
            <a:chExt cx="443519" cy="270913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43519" cy="2709137"/>
            </a:xfrm>
            <a:custGeom>
              <a:avLst/>
              <a:gdLst/>
              <a:ahLst/>
              <a:cxnLst/>
              <a:rect l="l" t="t" r="r" b="b"/>
              <a:pathLst>
                <a:path w="443519" h="2709137">
                  <a:moveTo>
                    <a:pt x="221760" y="0"/>
                  </a:moveTo>
                  <a:lnTo>
                    <a:pt x="221760" y="0"/>
                  </a:lnTo>
                  <a:cubicBezTo>
                    <a:pt x="280574" y="0"/>
                    <a:pt x="336979" y="23364"/>
                    <a:pt x="378567" y="64952"/>
                  </a:cubicBezTo>
                  <a:cubicBezTo>
                    <a:pt x="420155" y="106540"/>
                    <a:pt x="443519" y="162945"/>
                    <a:pt x="443519" y="221760"/>
                  </a:cubicBezTo>
                  <a:lnTo>
                    <a:pt x="443519" y="2487377"/>
                  </a:lnTo>
                  <a:cubicBezTo>
                    <a:pt x="443519" y="2609852"/>
                    <a:pt x="344234" y="2709137"/>
                    <a:pt x="221760" y="2709137"/>
                  </a:cubicBezTo>
                  <a:lnTo>
                    <a:pt x="221760" y="2709137"/>
                  </a:lnTo>
                  <a:cubicBezTo>
                    <a:pt x="162945" y="2709137"/>
                    <a:pt x="106540" y="2685773"/>
                    <a:pt x="64952" y="2644185"/>
                  </a:cubicBezTo>
                  <a:cubicBezTo>
                    <a:pt x="23364" y="2602597"/>
                    <a:pt x="0" y="2546192"/>
                    <a:pt x="0" y="2487377"/>
                  </a:cubicBezTo>
                  <a:lnTo>
                    <a:pt x="0" y="221760"/>
                  </a:lnTo>
                  <a:cubicBezTo>
                    <a:pt x="0" y="99285"/>
                    <a:pt x="99285" y="0"/>
                    <a:pt x="221760" y="0"/>
                  </a:cubicBezTo>
                  <a:close/>
                </a:path>
              </a:pathLst>
            </a:custGeom>
            <a:solidFill>
              <a:srgbClr val="074954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443519" cy="27567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15169498" y="7383403"/>
            <a:ext cx="4786252" cy="4732406"/>
          </a:xfrm>
          <a:custGeom>
            <a:avLst/>
            <a:gdLst/>
            <a:ahLst/>
            <a:cxnLst/>
            <a:rect l="l" t="t" r="r" b="b"/>
            <a:pathLst>
              <a:path w="4786252" h="4732406">
                <a:moveTo>
                  <a:pt x="4786252" y="4732406"/>
                </a:moveTo>
                <a:lnTo>
                  <a:pt x="0" y="4732406"/>
                </a:lnTo>
                <a:lnTo>
                  <a:pt x="0" y="0"/>
                </a:lnTo>
                <a:lnTo>
                  <a:pt x="4786252" y="0"/>
                </a:lnTo>
                <a:lnTo>
                  <a:pt x="4786252" y="473240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286000" y="2612539"/>
            <a:ext cx="11734800" cy="4644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7552"/>
              </a:lnSpc>
            </a:pPr>
            <a:r>
              <a:rPr lang="en-US" sz="18476" b="1" dirty="0" smtClean="0">
                <a:solidFill>
                  <a:srgbClr val="000000"/>
                </a:solidFill>
                <a:latin typeface="Touvlo Bold"/>
                <a:ea typeface="Touvlo Bold"/>
                <a:cs typeface="Touvlo Bold"/>
                <a:sym typeface="Touvlo Bold"/>
              </a:rPr>
              <a:t>Thank You</a:t>
            </a:r>
            <a:endParaRPr lang="en-US" sz="18476" b="1" dirty="0">
              <a:solidFill>
                <a:srgbClr val="000000"/>
              </a:solidFill>
              <a:latin typeface="Touvlo Bold"/>
              <a:ea typeface="Touvlo Bold"/>
              <a:cs typeface="Touvlo Bold"/>
              <a:sym typeface="Touvlo Bold"/>
            </a:endParaRPr>
          </a:p>
        </p:txBody>
      </p:sp>
      <p:grpSp>
        <p:nvGrpSpPr>
          <p:cNvPr id="27" name="Group 27"/>
          <p:cNvGrpSpPr/>
          <p:nvPr/>
        </p:nvGrpSpPr>
        <p:grpSpPr>
          <a:xfrm rot="5400000">
            <a:off x="3249025" y="5173488"/>
            <a:ext cx="1683987" cy="10286255"/>
            <a:chOff x="0" y="0"/>
            <a:chExt cx="443519" cy="2709137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43519" cy="2709137"/>
            </a:xfrm>
            <a:custGeom>
              <a:avLst/>
              <a:gdLst/>
              <a:ahLst/>
              <a:cxnLst/>
              <a:rect l="l" t="t" r="r" b="b"/>
              <a:pathLst>
                <a:path w="443519" h="2709137">
                  <a:moveTo>
                    <a:pt x="221760" y="0"/>
                  </a:moveTo>
                  <a:lnTo>
                    <a:pt x="221760" y="0"/>
                  </a:lnTo>
                  <a:cubicBezTo>
                    <a:pt x="280574" y="0"/>
                    <a:pt x="336979" y="23364"/>
                    <a:pt x="378567" y="64952"/>
                  </a:cubicBezTo>
                  <a:cubicBezTo>
                    <a:pt x="420155" y="106540"/>
                    <a:pt x="443519" y="162945"/>
                    <a:pt x="443519" y="221760"/>
                  </a:cubicBezTo>
                  <a:lnTo>
                    <a:pt x="443519" y="2487377"/>
                  </a:lnTo>
                  <a:cubicBezTo>
                    <a:pt x="443519" y="2609852"/>
                    <a:pt x="344234" y="2709137"/>
                    <a:pt x="221760" y="2709137"/>
                  </a:cubicBezTo>
                  <a:lnTo>
                    <a:pt x="221760" y="2709137"/>
                  </a:lnTo>
                  <a:cubicBezTo>
                    <a:pt x="162945" y="2709137"/>
                    <a:pt x="106540" y="2685773"/>
                    <a:pt x="64952" y="2644185"/>
                  </a:cubicBezTo>
                  <a:cubicBezTo>
                    <a:pt x="23364" y="2602597"/>
                    <a:pt x="0" y="2546192"/>
                    <a:pt x="0" y="2487377"/>
                  </a:cubicBezTo>
                  <a:lnTo>
                    <a:pt x="0" y="221760"/>
                  </a:lnTo>
                  <a:cubicBezTo>
                    <a:pt x="0" y="99285"/>
                    <a:pt x="99285" y="0"/>
                    <a:pt x="221760" y="0"/>
                  </a:cubicBezTo>
                  <a:close/>
                </a:path>
              </a:pathLst>
            </a:custGeom>
            <a:solidFill>
              <a:srgbClr val="00A84D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47625"/>
              <a:ext cx="443519" cy="27567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 flipH="1" flipV="1">
            <a:off x="12733933" y="5636722"/>
            <a:ext cx="1850757" cy="1829936"/>
          </a:xfrm>
          <a:custGeom>
            <a:avLst/>
            <a:gdLst/>
            <a:ahLst/>
            <a:cxnLst/>
            <a:rect l="l" t="t" r="r" b="b"/>
            <a:pathLst>
              <a:path w="1850757" h="1829936">
                <a:moveTo>
                  <a:pt x="1850756" y="1829936"/>
                </a:moveTo>
                <a:lnTo>
                  <a:pt x="0" y="1829936"/>
                </a:lnTo>
                <a:lnTo>
                  <a:pt x="0" y="0"/>
                </a:lnTo>
                <a:lnTo>
                  <a:pt x="1850756" y="0"/>
                </a:lnTo>
                <a:lnTo>
                  <a:pt x="1850756" y="1829936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4862678" y="7605910"/>
            <a:ext cx="306820" cy="306820"/>
          </a:xfrm>
          <a:custGeom>
            <a:avLst/>
            <a:gdLst/>
            <a:ahLst/>
            <a:cxnLst/>
            <a:rect l="l" t="t" r="r" b="b"/>
            <a:pathLst>
              <a:path w="306820" h="306820">
                <a:moveTo>
                  <a:pt x="0" y="0"/>
                </a:moveTo>
                <a:lnTo>
                  <a:pt x="306819" y="0"/>
                </a:lnTo>
                <a:lnTo>
                  <a:pt x="306819" y="306819"/>
                </a:lnTo>
                <a:lnTo>
                  <a:pt x="0" y="3068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683254" y="4682259"/>
            <a:ext cx="4264232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 rot="-10800000">
            <a:off x="13349747" y="-1989320"/>
            <a:ext cx="7579809" cy="12787530"/>
            <a:chOff x="0" y="0"/>
            <a:chExt cx="1996328" cy="33679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96328" cy="3367909"/>
            </a:xfrm>
            <a:custGeom>
              <a:avLst/>
              <a:gdLst/>
              <a:ahLst/>
              <a:cxnLst/>
              <a:rect l="l" t="t" r="r" b="b"/>
              <a:pathLst>
                <a:path w="1996328" h="3367909">
                  <a:moveTo>
                    <a:pt x="102139" y="0"/>
                  </a:moveTo>
                  <a:lnTo>
                    <a:pt x="1894190" y="0"/>
                  </a:lnTo>
                  <a:cubicBezTo>
                    <a:pt x="1921278" y="0"/>
                    <a:pt x="1947258" y="10761"/>
                    <a:pt x="1966413" y="29916"/>
                  </a:cubicBezTo>
                  <a:cubicBezTo>
                    <a:pt x="1985567" y="49070"/>
                    <a:pt x="1996328" y="75050"/>
                    <a:pt x="1996328" y="102139"/>
                  </a:cubicBezTo>
                  <a:lnTo>
                    <a:pt x="1996328" y="3265770"/>
                  </a:lnTo>
                  <a:cubicBezTo>
                    <a:pt x="1996328" y="3292859"/>
                    <a:pt x="1985567" y="3318839"/>
                    <a:pt x="1966413" y="3337994"/>
                  </a:cubicBezTo>
                  <a:cubicBezTo>
                    <a:pt x="1947258" y="3357148"/>
                    <a:pt x="1921278" y="3367909"/>
                    <a:pt x="1894190" y="3367909"/>
                  </a:cubicBezTo>
                  <a:lnTo>
                    <a:pt x="102139" y="3367909"/>
                  </a:lnTo>
                  <a:cubicBezTo>
                    <a:pt x="45729" y="3367909"/>
                    <a:pt x="0" y="3322180"/>
                    <a:pt x="0" y="3265770"/>
                  </a:cubicBezTo>
                  <a:lnTo>
                    <a:pt x="0" y="102139"/>
                  </a:lnTo>
                  <a:cubicBezTo>
                    <a:pt x="0" y="75050"/>
                    <a:pt x="10761" y="49070"/>
                    <a:pt x="29916" y="29916"/>
                  </a:cubicBezTo>
                  <a:cubicBezTo>
                    <a:pt x="49070" y="10761"/>
                    <a:pt x="75050" y="0"/>
                    <a:pt x="102139" y="0"/>
                  </a:cubicBezTo>
                  <a:close/>
                </a:path>
              </a:pathLst>
            </a:custGeom>
            <a:solidFill>
              <a:srgbClr val="07495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996328" cy="34250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740350" y="-2108"/>
            <a:ext cx="7871155" cy="2788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644"/>
              </a:lnSpc>
            </a:pPr>
            <a:r>
              <a:rPr lang="en-US" sz="11204" b="1">
                <a:solidFill>
                  <a:srgbClr val="000000"/>
                </a:solidFill>
                <a:latin typeface="Touvlo Bold"/>
                <a:ea typeface="Touvlo Bold"/>
                <a:cs typeface="Touvlo Bold"/>
                <a:sym typeface="Touvlo Bold"/>
              </a:rPr>
              <a:t>Agenda Meeting</a:t>
            </a:r>
          </a:p>
        </p:txBody>
      </p:sp>
      <p:sp>
        <p:nvSpPr>
          <p:cNvPr id="7" name="AutoShape 7"/>
          <p:cNvSpPr/>
          <p:nvPr/>
        </p:nvSpPr>
        <p:spPr>
          <a:xfrm>
            <a:off x="3716275" y="7503634"/>
            <a:ext cx="3711320" cy="0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 rot="8013790">
            <a:off x="-1735983" y="5588427"/>
            <a:ext cx="3471966" cy="5230835"/>
          </a:xfrm>
          <a:custGeom>
            <a:avLst/>
            <a:gdLst/>
            <a:ahLst/>
            <a:cxnLst/>
            <a:rect l="l" t="t" r="r" b="b"/>
            <a:pathLst>
              <a:path w="3471966" h="5230835">
                <a:moveTo>
                  <a:pt x="0" y="0"/>
                </a:moveTo>
                <a:lnTo>
                  <a:pt x="3471966" y="0"/>
                </a:lnTo>
                <a:lnTo>
                  <a:pt x="3471966" y="5230835"/>
                </a:lnTo>
                <a:lnTo>
                  <a:pt x="0" y="52308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683254" y="3843502"/>
            <a:ext cx="2763394" cy="730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479"/>
              </a:lnSpc>
            </a:pPr>
            <a:r>
              <a:rPr lang="en-US" sz="5767" b="1">
                <a:solidFill>
                  <a:srgbClr val="000000"/>
                </a:solidFill>
                <a:latin typeface="Touvlo Bold"/>
                <a:ea typeface="Touvlo Bold"/>
                <a:cs typeface="Touvlo Bold"/>
                <a:sym typeface="Touvlo Bold"/>
              </a:rPr>
              <a:t>01.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683254" y="4971233"/>
            <a:ext cx="4302241" cy="844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98"/>
              </a:lnSpc>
            </a:pPr>
            <a:r>
              <a:rPr lang="en-US" sz="3472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Laporan Keuangan Oktober 2024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716275" y="6782633"/>
            <a:ext cx="2028445" cy="627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68"/>
              </a:lnSpc>
            </a:pPr>
            <a:r>
              <a:rPr lang="en-US" sz="5019" b="1">
                <a:solidFill>
                  <a:srgbClr val="000000"/>
                </a:solidFill>
                <a:latin typeface="Touvlo Bold"/>
                <a:ea typeface="Touvlo Bold"/>
                <a:cs typeface="Touvlo Bold"/>
                <a:sym typeface="Touvlo Bold"/>
              </a:rPr>
              <a:t>02.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716275" y="7766254"/>
            <a:ext cx="5460746" cy="87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06"/>
              </a:lnSpc>
            </a:pPr>
            <a:r>
              <a:rPr lang="en-US" sz="3585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Progress Audit </a:t>
            </a:r>
            <a:r>
              <a:rPr lang="en-US" sz="3585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Kuartal</a:t>
            </a:r>
            <a:r>
              <a:rPr lang="en-US" sz="3585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II </a:t>
            </a:r>
            <a:r>
              <a:rPr lang="en-US" sz="3585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Tahun</a:t>
            </a:r>
            <a:r>
              <a:rPr lang="en-US" sz="3585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2024</a:t>
            </a:r>
          </a:p>
        </p:txBody>
      </p:sp>
      <p:grpSp>
        <p:nvGrpSpPr>
          <p:cNvPr id="13" name="Group 13"/>
          <p:cNvGrpSpPr/>
          <p:nvPr/>
        </p:nvGrpSpPr>
        <p:grpSpPr>
          <a:xfrm rot="2094422">
            <a:off x="-1534244" y="-3899302"/>
            <a:ext cx="6285017" cy="8279354"/>
            <a:chOff x="0" y="0"/>
            <a:chExt cx="1655313" cy="218057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55313" cy="2180571"/>
            </a:xfrm>
            <a:custGeom>
              <a:avLst/>
              <a:gdLst/>
              <a:ahLst/>
              <a:cxnLst/>
              <a:rect l="l" t="t" r="r" b="b"/>
              <a:pathLst>
                <a:path w="1655313" h="2180571">
                  <a:moveTo>
                    <a:pt x="123181" y="0"/>
                  </a:moveTo>
                  <a:lnTo>
                    <a:pt x="1532133" y="0"/>
                  </a:lnTo>
                  <a:cubicBezTo>
                    <a:pt x="1564802" y="0"/>
                    <a:pt x="1596133" y="12978"/>
                    <a:pt x="1619234" y="36079"/>
                  </a:cubicBezTo>
                  <a:cubicBezTo>
                    <a:pt x="1642335" y="59180"/>
                    <a:pt x="1655313" y="90511"/>
                    <a:pt x="1655313" y="123181"/>
                  </a:cubicBezTo>
                  <a:lnTo>
                    <a:pt x="1655313" y="2057390"/>
                  </a:lnTo>
                  <a:cubicBezTo>
                    <a:pt x="1655313" y="2090059"/>
                    <a:pt x="1642335" y="2121391"/>
                    <a:pt x="1619234" y="2144492"/>
                  </a:cubicBezTo>
                  <a:cubicBezTo>
                    <a:pt x="1596133" y="2167593"/>
                    <a:pt x="1564802" y="2180571"/>
                    <a:pt x="1532133" y="2180571"/>
                  </a:cubicBezTo>
                  <a:lnTo>
                    <a:pt x="123181" y="2180571"/>
                  </a:lnTo>
                  <a:cubicBezTo>
                    <a:pt x="90511" y="2180571"/>
                    <a:pt x="59180" y="2167593"/>
                    <a:pt x="36079" y="2144492"/>
                  </a:cubicBezTo>
                  <a:cubicBezTo>
                    <a:pt x="12978" y="2121391"/>
                    <a:pt x="0" y="2090059"/>
                    <a:pt x="0" y="2057390"/>
                  </a:cubicBezTo>
                  <a:lnTo>
                    <a:pt x="0" y="123181"/>
                  </a:lnTo>
                  <a:cubicBezTo>
                    <a:pt x="0" y="90511"/>
                    <a:pt x="12978" y="59180"/>
                    <a:pt x="36079" y="36079"/>
                  </a:cubicBezTo>
                  <a:cubicBezTo>
                    <a:pt x="59180" y="12978"/>
                    <a:pt x="90511" y="0"/>
                    <a:pt x="123181" y="0"/>
                  </a:cubicBezTo>
                  <a:close/>
                </a:path>
              </a:pathLst>
            </a:custGeom>
            <a:solidFill>
              <a:srgbClr val="074954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1655313" cy="22377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flipH="1">
            <a:off x="2392675" y="-1738148"/>
            <a:ext cx="4161618" cy="4114800"/>
          </a:xfrm>
          <a:custGeom>
            <a:avLst/>
            <a:gdLst/>
            <a:ahLst/>
            <a:cxnLst/>
            <a:rect l="l" t="t" r="r" b="b"/>
            <a:pathLst>
              <a:path w="4161618" h="4114800">
                <a:moveTo>
                  <a:pt x="4161619" y="0"/>
                </a:moveTo>
                <a:lnTo>
                  <a:pt x="0" y="0"/>
                </a:lnTo>
                <a:lnTo>
                  <a:pt x="0" y="4114800"/>
                </a:lnTo>
                <a:lnTo>
                  <a:pt x="4161619" y="4114800"/>
                </a:lnTo>
                <a:lnTo>
                  <a:pt x="416161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AutoShape 17"/>
          <p:cNvSpPr/>
          <p:nvPr/>
        </p:nvSpPr>
        <p:spPr>
          <a:xfrm>
            <a:off x="1047750" y="2291914"/>
            <a:ext cx="0" cy="894363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8" name="Group 18"/>
          <p:cNvGrpSpPr/>
          <p:nvPr/>
        </p:nvGrpSpPr>
        <p:grpSpPr>
          <a:xfrm rot="5400000">
            <a:off x="3249025" y="5173488"/>
            <a:ext cx="1683987" cy="10286255"/>
            <a:chOff x="0" y="0"/>
            <a:chExt cx="443519" cy="270913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43519" cy="2709137"/>
            </a:xfrm>
            <a:custGeom>
              <a:avLst/>
              <a:gdLst/>
              <a:ahLst/>
              <a:cxnLst/>
              <a:rect l="l" t="t" r="r" b="b"/>
              <a:pathLst>
                <a:path w="443519" h="2709137">
                  <a:moveTo>
                    <a:pt x="221760" y="0"/>
                  </a:moveTo>
                  <a:lnTo>
                    <a:pt x="221760" y="0"/>
                  </a:lnTo>
                  <a:cubicBezTo>
                    <a:pt x="280574" y="0"/>
                    <a:pt x="336979" y="23364"/>
                    <a:pt x="378567" y="64952"/>
                  </a:cubicBezTo>
                  <a:cubicBezTo>
                    <a:pt x="420155" y="106540"/>
                    <a:pt x="443519" y="162945"/>
                    <a:pt x="443519" y="221760"/>
                  </a:cubicBezTo>
                  <a:lnTo>
                    <a:pt x="443519" y="2487377"/>
                  </a:lnTo>
                  <a:cubicBezTo>
                    <a:pt x="443519" y="2609852"/>
                    <a:pt x="344234" y="2709137"/>
                    <a:pt x="221760" y="2709137"/>
                  </a:cubicBezTo>
                  <a:lnTo>
                    <a:pt x="221760" y="2709137"/>
                  </a:lnTo>
                  <a:cubicBezTo>
                    <a:pt x="162945" y="2709137"/>
                    <a:pt x="106540" y="2685773"/>
                    <a:pt x="64952" y="2644185"/>
                  </a:cubicBezTo>
                  <a:cubicBezTo>
                    <a:pt x="23364" y="2602597"/>
                    <a:pt x="0" y="2546192"/>
                    <a:pt x="0" y="2487377"/>
                  </a:cubicBezTo>
                  <a:lnTo>
                    <a:pt x="0" y="221760"/>
                  </a:lnTo>
                  <a:cubicBezTo>
                    <a:pt x="0" y="99285"/>
                    <a:pt x="99285" y="0"/>
                    <a:pt x="221760" y="0"/>
                  </a:cubicBezTo>
                  <a:close/>
                </a:path>
              </a:pathLst>
            </a:custGeom>
            <a:solidFill>
              <a:srgbClr val="074954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443519" cy="27567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5400000">
            <a:off x="13317505" y="5173488"/>
            <a:ext cx="1683987" cy="10286255"/>
            <a:chOff x="0" y="0"/>
            <a:chExt cx="443519" cy="270913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43519" cy="2709137"/>
            </a:xfrm>
            <a:custGeom>
              <a:avLst/>
              <a:gdLst/>
              <a:ahLst/>
              <a:cxnLst/>
              <a:rect l="l" t="t" r="r" b="b"/>
              <a:pathLst>
                <a:path w="443519" h="2709137">
                  <a:moveTo>
                    <a:pt x="221760" y="0"/>
                  </a:moveTo>
                  <a:lnTo>
                    <a:pt x="221760" y="0"/>
                  </a:lnTo>
                  <a:cubicBezTo>
                    <a:pt x="280574" y="0"/>
                    <a:pt x="336979" y="23364"/>
                    <a:pt x="378567" y="64952"/>
                  </a:cubicBezTo>
                  <a:cubicBezTo>
                    <a:pt x="420155" y="106540"/>
                    <a:pt x="443519" y="162945"/>
                    <a:pt x="443519" y="221760"/>
                  </a:cubicBezTo>
                  <a:lnTo>
                    <a:pt x="443519" y="2487377"/>
                  </a:lnTo>
                  <a:cubicBezTo>
                    <a:pt x="443519" y="2609852"/>
                    <a:pt x="344234" y="2709137"/>
                    <a:pt x="221760" y="2709137"/>
                  </a:cubicBezTo>
                  <a:lnTo>
                    <a:pt x="221760" y="2709137"/>
                  </a:lnTo>
                  <a:cubicBezTo>
                    <a:pt x="162945" y="2709137"/>
                    <a:pt x="106540" y="2685773"/>
                    <a:pt x="64952" y="2644185"/>
                  </a:cubicBezTo>
                  <a:cubicBezTo>
                    <a:pt x="23364" y="2602597"/>
                    <a:pt x="0" y="2546192"/>
                    <a:pt x="0" y="2487377"/>
                  </a:cubicBezTo>
                  <a:lnTo>
                    <a:pt x="0" y="221760"/>
                  </a:lnTo>
                  <a:cubicBezTo>
                    <a:pt x="0" y="99285"/>
                    <a:pt x="99285" y="0"/>
                    <a:pt x="221760" y="0"/>
                  </a:cubicBezTo>
                  <a:close/>
                </a:path>
              </a:pathLst>
            </a:custGeom>
            <a:solidFill>
              <a:srgbClr val="00A84D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443519" cy="27567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 rot="5291414">
            <a:off x="14897706" y="7701198"/>
            <a:ext cx="3471966" cy="5230835"/>
          </a:xfrm>
          <a:custGeom>
            <a:avLst/>
            <a:gdLst/>
            <a:ahLst/>
            <a:cxnLst/>
            <a:rect l="l" t="t" r="r" b="b"/>
            <a:pathLst>
              <a:path w="3471966" h="5230835">
                <a:moveTo>
                  <a:pt x="0" y="0"/>
                </a:moveTo>
                <a:lnTo>
                  <a:pt x="3471966" y="0"/>
                </a:lnTo>
                <a:lnTo>
                  <a:pt x="3471966" y="5230835"/>
                </a:lnTo>
                <a:lnTo>
                  <a:pt x="0" y="52308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999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8013790" flipH="1" flipV="1">
            <a:off x="9564136" y="-2146585"/>
            <a:ext cx="3471966" cy="5230835"/>
          </a:xfrm>
          <a:custGeom>
            <a:avLst/>
            <a:gdLst/>
            <a:ahLst/>
            <a:cxnLst/>
            <a:rect l="l" t="t" r="r" b="b"/>
            <a:pathLst>
              <a:path w="3471966" h="5230835">
                <a:moveTo>
                  <a:pt x="3471967" y="5230835"/>
                </a:moveTo>
                <a:lnTo>
                  <a:pt x="0" y="5230835"/>
                </a:lnTo>
                <a:lnTo>
                  <a:pt x="0" y="0"/>
                </a:lnTo>
                <a:lnTo>
                  <a:pt x="3471967" y="0"/>
                </a:lnTo>
                <a:lnTo>
                  <a:pt x="3471967" y="5230835"/>
                </a:lnTo>
                <a:close/>
              </a:path>
            </a:pathLst>
          </a:custGeom>
          <a:blipFill>
            <a:blip r:embed="rId2">
              <a:alphaModFix amt="6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772021">
            <a:off x="543592" y="1785097"/>
            <a:ext cx="3471966" cy="5230835"/>
          </a:xfrm>
          <a:custGeom>
            <a:avLst/>
            <a:gdLst/>
            <a:ahLst/>
            <a:cxnLst/>
            <a:rect l="l" t="t" r="r" b="b"/>
            <a:pathLst>
              <a:path w="3471966" h="5230835">
                <a:moveTo>
                  <a:pt x="0" y="0"/>
                </a:moveTo>
                <a:lnTo>
                  <a:pt x="3471967" y="0"/>
                </a:lnTo>
                <a:lnTo>
                  <a:pt x="3471967" y="5230835"/>
                </a:lnTo>
                <a:lnTo>
                  <a:pt x="0" y="52308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3249025" y="5173488"/>
            <a:ext cx="1683987" cy="10286255"/>
            <a:chOff x="0" y="0"/>
            <a:chExt cx="443519" cy="27091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3519" cy="2709137"/>
            </a:xfrm>
            <a:custGeom>
              <a:avLst/>
              <a:gdLst/>
              <a:ahLst/>
              <a:cxnLst/>
              <a:rect l="l" t="t" r="r" b="b"/>
              <a:pathLst>
                <a:path w="443519" h="2709137">
                  <a:moveTo>
                    <a:pt x="221760" y="0"/>
                  </a:moveTo>
                  <a:lnTo>
                    <a:pt x="221760" y="0"/>
                  </a:lnTo>
                  <a:cubicBezTo>
                    <a:pt x="280574" y="0"/>
                    <a:pt x="336979" y="23364"/>
                    <a:pt x="378567" y="64952"/>
                  </a:cubicBezTo>
                  <a:cubicBezTo>
                    <a:pt x="420155" y="106540"/>
                    <a:pt x="443519" y="162945"/>
                    <a:pt x="443519" y="221760"/>
                  </a:cubicBezTo>
                  <a:lnTo>
                    <a:pt x="443519" y="2487377"/>
                  </a:lnTo>
                  <a:cubicBezTo>
                    <a:pt x="443519" y="2609852"/>
                    <a:pt x="344234" y="2709137"/>
                    <a:pt x="221760" y="2709137"/>
                  </a:cubicBezTo>
                  <a:lnTo>
                    <a:pt x="221760" y="2709137"/>
                  </a:lnTo>
                  <a:cubicBezTo>
                    <a:pt x="162945" y="2709137"/>
                    <a:pt x="106540" y="2685773"/>
                    <a:pt x="64952" y="2644185"/>
                  </a:cubicBezTo>
                  <a:cubicBezTo>
                    <a:pt x="23364" y="2602597"/>
                    <a:pt x="0" y="2546192"/>
                    <a:pt x="0" y="2487377"/>
                  </a:cubicBezTo>
                  <a:lnTo>
                    <a:pt x="0" y="221760"/>
                  </a:lnTo>
                  <a:cubicBezTo>
                    <a:pt x="0" y="99285"/>
                    <a:pt x="99285" y="0"/>
                    <a:pt x="221760" y="0"/>
                  </a:cubicBezTo>
                  <a:close/>
                </a:path>
              </a:pathLst>
            </a:custGeom>
            <a:solidFill>
              <a:srgbClr val="00A84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43519" cy="27567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13317505" y="5173488"/>
            <a:ext cx="1683987" cy="10286255"/>
            <a:chOff x="0" y="0"/>
            <a:chExt cx="443519" cy="270913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3519" cy="2709137"/>
            </a:xfrm>
            <a:custGeom>
              <a:avLst/>
              <a:gdLst/>
              <a:ahLst/>
              <a:cxnLst/>
              <a:rect l="l" t="t" r="r" b="b"/>
              <a:pathLst>
                <a:path w="443519" h="2709137">
                  <a:moveTo>
                    <a:pt x="221760" y="0"/>
                  </a:moveTo>
                  <a:lnTo>
                    <a:pt x="221760" y="0"/>
                  </a:lnTo>
                  <a:cubicBezTo>
                    <a:pt x="280574" y="0"/>
                    <a:pt x="336979" y="23364"/>
                    <a:pt x="378567" y="64952"/>
                  </a:cubicBezTo>
                  <a:cubicBezTo>
                    <a:pt x="420155" y="106540"/>
                    <a:pt x="443519" y="162945"/>
                    <a:pt x="443519" y="221760"/>
                  </a:cubicBezTo>
                  <a:lnTo>
                    <a:pt x="443519" y="2487377"/>
                  </a:lnTo>
                  <a:cubicBezTo>
                    <a:pt x="443519" y="2609852"/>
                    <a:pt x="344234" y="2709137"/>
                    <a:pt x="221760" y="2709137"/>
                  </a:cubicBezTo>
                  <a:lnTo>
                    <a:pt x="221760" y="2709137"/>
                  </a:lnTo>
                  <a:cubicBezTo>
                    <a:pt x="162945" y="2709137"/>
                    <a:pt x="106540" y="2685773"/>
                    <a:pt x="64952" y="2644185"/>
                  </a:cubicBezTo>
                  <a:cubicBezTo>
                    <a:pt x="23364" y="2602597"/>
                    <a:pt x="0" y="2546192"/>
                    <a:pt x="0" y="2487377"/>
                  </a:cubicBezTo>
                  <a:lnTo>
                    <a:pt x="0" y="221760"/>
                  </a:lnTo>
                  <a:cubicBezTo>
                    <a:pt x="0" y="99285"/>
                    <a:pt x="99285" y="0"/>
                    <a:pt x="221760" y="0"/>
                  </a:cubicBezTo>
                  <a:close/>
                </a:path>
              </a:pathLst>
            </a:custGeom>
            <a:solidFill>
              <a:srgbClr val="074954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443519" cy="27567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2943202">
            <a:off x="-2816943" y="5262129"/>
            <a:ext cx="8937826" cy="7509422"/>
            <a:chOff x="0" y="0"/>
            <a:chExt cx="2353995" cy="19777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53995" cy="1977790"/>
            </a:xfrm>
            <a:custGeom>
              <a:avLst/>
              <a:gdLst/>
              <a:ahLst/>
              <a:cxnLst/>
              <a:rect l="l" t="t" r="r" b="b"/>
              <a:pathLst>
                <a:path w="2353995" h="1977790">
                  <a:moveTo>
                    <a:pt x="86620" y="0"/>
                  </a:moveTo>
                  <a:lnTo>
                    <a:pt x="2267376" y="0"/>
                  </a:lnTo>
                  <a:cubicBezTo>
                    <a:pt x="2315214" y="0"/>
                    <a:pt x="2353995" y="38781"/>
                    <a:pt x="2353995" y="86620"/>
                  </a:cubicBezTo>
                  <a:lnTo>
                    <a:pt x="2353995" y="1891170"/>
                  </a:lnTo>
                  <a:cubicBezTo>
                    <a:pt x="2353995" y="1914143"/>
                    <a:pt x="2344869" y="1936175"/>
                    <a:pt x="2328625" y="1952420"/>
                  </a:cubicBezTo>
                  <a:cubicBezTo>
                    <a:pt x="2312381" y="1968664"/>
                    <a:pt x="2290349" y="1977790"/>
                    <a:pt x="2267376" y="1977790"/>
                  </a:cubicBezTo>
                  <a:lnTo>
                    <a:pt x="86620" y="1977790"/>
                  </a:lnTo>
                  <a:cubicBezTo>
                    <a:pt x="38781" y="1977790"/>
                    <a:pt x="0" y="1939009"/>
                    <a:pt x="0" y="1891170"/>
                  </a:cubicBezTo>
                  <a:lnTo>
                    <a:pt x="0" y="86620"/>
                  </a:lnTo>
                  <a:cubicBezTo>
                    <a:pt x="0" y="38781"/>
                    <a:pt x="38781" y="0"/>
                    <a:pt x="86620" y="0"/>
                  </a:cubicBezTo>
                  <a:close/>
                </a:path>
              </a:pathLst>
            </a:custGeom>
            <a:solidFill>
              <a:srgbClr val="07495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57150"/>
              <a:ext cx="2353995" cy="19206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74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3675697" y="-1179406"/>
            <a:ext cx="1839966" cy="1839966"/>
          </a:xfrm>
          <a:custGeom>
            <a:avLst/>
            <a:gdLst/>
            <a:ahLst/>
            <a:cxnLst/>
            <a:rect l="l" t="t" r="r" b="b"/>
            <a:pathLst>
              <a:path w="1839966" h="1839966">
                <a:moveTo>
                  <a:pt x="0" y="0"/>
                </a:moveTo>
                <a:lnTo>
                  <a:pt x="1839965" y="0"/>
                </a:lnTo>
                <a:lnTo>
                  <a:pt x="1839965" y="1839966"/>
                </a:lnTo>
                <a:lnTo>
                  <a:pt x="0" y="18399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 flipV="1">
            <a:off x="3049864" y="5667484"/>
            <a:ext cx="4161618" cy="4114800"/>
          </a:xfrm>
          <a:custGeom>
            <a:avLst/>
            <a:gdLst/>
            <a:ahLst/>
            <a:cxnLst/>
            <a:rect l="l" t="t" r="r" b="b"/>
            <a:pathLst>
              <a:path w="4161618" h="4114800">
                <a:moveTo>
                  <a:pt x="4161619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61619" y="0"/>
                </a:lnTo>
                <a:lnTo>
                  <a:pt x="4161619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021901" y="3768684"/>
            <a:ext cx="5119430" cy="511943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id="16" name="Freeform 16"/>
          <p:cNvSpPr/>
          <p:nvPr/>
        </p:nvSpPr>
        <p:spPr>
          <a:xfrm>
            <a:off x="16319275" y="-1838329"/>
            <a:ext cx="3471966" cy="5230835"/>
          </a:xfrm>
          <a:custGeom>
            <a:avLst/>
            <a:gdLst/>
            <a:ahLst/>
            <a:cxnLst/>
            <a:rect l="l" t="t" r="r" b="b"/>
            <a:pathLst>
              <a:path w="3471966" h="5230835">
                <a:moveTo>
                  <a:pt x="0" y="0"/>
                </a:moveTo>
                <a:lnTo>
                  <a:pt x="3471967" y="0"/>
                </a:lnTo>
                <a:lnTo>
                  <a:pt x="3471967" y="5230835"/>
                </a:lnTo>
                <a:lnTo>
                  <a:pt x="0" y="52308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9999"/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14512" y="7724884"/>
            <a:ext cx="1130128" cy="1130128"/>
          </a:xfrm>
          <a:custGeom>
            <a:avLst/>
            <a:gdLst/>
            <a:ahLst/>
            <a:cxnLst/>
            <a:rect l="l" t="t" r="r" b="b"/>
            <a:pathLst>
              <a:path w="1130128" h="1130128">
                <a:moveTo>
                  <a:pt x="0" y="0"/>
                </a:moveTo>
                <a:lnTo>
                  <a:pt x="1130127" y="0"/>
                </a:lnTo>
                <a:lnTo>
                  <a:pt x="1130127" y="1130127"/>
                </a:lnTo>
                <a:lnTo>
                  <a:pt x="0" y="1130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6709963" y="1771608"/>
            <a:ext cx="10048924" cy="1997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600"/>
              </a:lnSpc>
            </a:pPr>
            <a:r>
              <a:rPr lang="en-US" sz="8000" b="1" spc="-360" dirty="0" err="1">
                <a:solidFill>
                  <a:srgbClr val="000000"/>
                </a:solidFill>
                <a:latin typeface="Touvlo Bold"/>
                <a:ea typeface="Touvlo Bold"/>
                <a:cs typeface="Touvlo Bold"/>
                <a:sym typeface="Touvlo Bold"/>
              </a:rPr>
              <a:t>Laporan</a:t>
            </a:r>
            <a:r>
              <a:rPr lang="en-US" sz="8000" b="1" spc="-360" dirty="0">
                <a:solidFill>
                  <a:srgbClr val="000000"/>
                </a:solidFill>
                <a:latin typeface="Touvlo Bold"/>
                <a:ea typeface="Touvlo Bold"/>
                <a:cs typeface="Touvlo Bold"/>
                <a:sym typeface="Touvlo Bold"/>
              </a:rPr>
              <a:t> </a:t>
            </a:r>
            <a:r>
              <a:rPr lang="en-US" sz="8000" b="1" spc="-360" dirty="0" err="1">
                <a:solidFill>
                  <a:srgbClr val="000000"/>
                </a:solidFill>
                <a:latin typeface="Touvlo Bold"/>
                <a:ea typeface="Touvlo Bold"/>
                <a:cs typeface="Touvlo Bold"/>
                <a:sym typeface="Touvlo Bold"/>
              </a:rPr>
              <a:t>Keuangan</a:t>
            </a:r>
            <a:r>
              <a:rPr lang="en-US" sz="8000" b="1" spc="-360" dirty="0">
                <a:solidFill>
                  <a:srgbClr val="000000"/>
                </a:solidFill>
                <a:latin typeface="Touvlo Bold"/>
                <a:ea typeface="Touvlo Bold"/>
                <a:cs typeface="Touvlo Bold"/>
                <a:sym typeface="Touvlo Bold"/>
              </a:rPr>
              <a:t> </a:t>
            </a:r>
            <a:r>
              <a:rPr lang="en-US" sz="8000" b="1" spc="-360" dirty="0" err="1">
                <a:solidFill>
                  <a:srgbClr val="000000"/>
                </a:solidFill>
                <a:latin typeface="Touvlo Bold"/>
                <a:ea typeface="Touvlo Bold"/>
                <a:cs typeface="Touvlo Bold"/>
                <a:sym typeface="Touvlo Bold"/>
              </a:rPr>
              <a:t>Oktober</a:t>
            </a:r>
            <a:r>
              <a:rPr lang="en-US" sz="8000" b="1" spc="-360" dirty="0">
                <a:solidFill>
                  <a:srgbClr val="000000"/>
                </a:solidFill>
                <a:latin typeface="Touvlo Bold"/>
                <a:ea typeface="Touvlo Bold"/>
                <a:cs typeface="Touvlo Bold"/>
                <a:sym typeface="Touvlo Bold"/>
              </a:rPr>
              <a:t> 2024</a:t>
            </a:r>
          </a:p>
        </p:txBody>
      </p:sp>
      <p:sp>
        <p:nvSpPr>
          <p:cNvPr id="20" name="AutoShape 20"/>
          <p:cNvSpPr/>
          <p:nvPr/>
        </p:nvSpPr>
        <p:spPr>
          <a:xfrm flipV="1">
            <a:off x="7416708" y="8382033"/>
            <a:ext cx="3832336" cy="0"/>
          </a:xfrm>
          <a:prstGeom prst="line">
            <a:avLst/>
          </a:prstGeom>
          <a:ln w="381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AutoShape 21"/>
          <p:cNvSpPr/>
          <p:nvPr/>
        </p:nvSpPr>
        <p:spPr>
          <a:xfrm>
            <a:off x="1062038" y="1028700"/>
            <a:ext cx="0" cy="949325"/>
          </a:xfrm>
          <a:prstGeom prst="line">
            <a:avLst/>
          </a:prstGeom>
          <a:ln w="6667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Freeform 22"/>
          <p:cNvSpPr/>
          <p:nvPr/>
        </p:nvSpPr>
        <p:spPr>
          <a:xfrm>
            <a:off x="4413836" y="3186174"/>
            <a:ext cx="412664" cy="412664"/>
          </a:xfrm>
          <a:custGeom>
            <a:avLst/>
            <a:gdLst/>
            <a:ahLst/>
            <a:cxnLst/>
            <a:rect l="l" t="t" r="r" b="b"/>
            <a:pathLst>
              <a:path w="412664" h="412664">
                <a:moveTo>
                  <a:pt x="0" y="0"/>
                </a:moveTo>
                <a:lnTo>
                  <a:pt x="412663" y="0"/>
                </a:lnTo>
                <a:lnTo>
                  <a:pt x="412663" y="412663"/>
                </a:lnTo>
                <a:lnTo>
                  <a:pt x="0" y="4126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102283" y="3896346"/>
            <a:ext cx="4958665" cy="4958665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 l="-24906" r="-24906"/>
              </a:stretch>
            </a:blipFill>
            <a:ln w="95250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25" name="TextBox 19"/>
          <p:cNvSpPr txBox="1"/>
          <p:nvPr/>
        </p:nvSpPr>
        <p:spPr>
          <a:xfrm>
            <a:off x="7333192" y="7605798"/>
            <a:ext cx="10048924" cy="991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600"/>
              </a:lnSpc>
            </a:pPr>
            <a:r>
              <a:rPr lang="en-US" sz="8000" b="1" spc="-360" dirty="0" smtClean="0">
                <a:solidFill>
                  <a:srgbClr val="000000"/>
                </a:solidFill>
                <a:latin typeface="Touvlo Bold"/>
                <a:ea typeface="Touvlo Bold"/>
                <a:cs typeface="Touvlo Bold"/>
                <a:sym typeface="Touvlo Bold"/>
                <a:hlinkClick r:id="rId13" action="ppaction://hlinkfile"/>
              </a:rPr>
              <a:t>CINT-Oct 24.xlsx</a:t>
            </a:r>
            <a:endParaRPr lang="en-US" sz="8000" b="1" spc="-360" dirty="0">
              <a:solidFill>
                <a:srgbClr val="000000"/>
              </a:solidFill>
              <a:latin typeface="Touvlo Bold"/>
              <a:ea typeface="Touvlo Bold"/>
              <a:cs typeface="Touvlo Bold"/>
              <a:sym typeface="Touvlo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377860" flipH="1">
            <a:off x="7736384" y="-2955340"/>
            <a:ext cx="3471966" cy="5230835"/>
          </a:xfrm>
          <a:custGeom>
            <a:avLst/>
            <a:gdLst/>
            <a:ahLst/>
            <a:cxnLst/>
            <a:rect l="l" t="t" r="r" b="b"/>
            <a:pathLst>
              <a:path w="3471966" h="5230835">
                <a:moveTo>
                  <a:pt x="3471966" y="0"/>
                </a:moveTo>
                <a:lnTo>
                  <a:pt x="0" y="0"/>
                </a:lnTo>
                <a:lnTo>
                  <a:pt x="0" y="5230834"/>
                </a:lnTo>
                <a:lnTo>
                  <a:pt x="3471966" y="5230834"/>
                </a:lnTo>
                <a:lnTo>
                  <a:pt x="3471966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 rot="18158283">
            <a:off x="-3599455" y="481375"/>
            <a:ext cx="10046259" cy="1114045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279"/>
              </a:lnSpc>
            </a:pPr>
            <a:endParaRPr/>
          </a:p>
        </p:txBody>
      </p:sp>
      <p:sp>
        <p:nvSpPr>
          <p:cNvPr id="12" name="Freeform 12"/>
          <p:cNvSpPr/>
          <p:nvPr/>
        </p:nvSpPr>
        <p:spPr>
          <a:xfrm flipH="1">
            <a:off x="-1735983" y="7124103"/>
            <a:ext cx="3471966" cy="5230835"/>
          </a:xfrm>
          <a:custGeom>
            <a:avLst/>
            <a:gdLst/>
            <a:ahLst/>
            <a:cxnLst/>
            <a:rect l="l" t="t" r="r" b="b"/>
            <a:pathLst>
              <a:path w="3471966" h="5230835">
                <a:moveTo>
                  <a:pt x="3471966" y="0"/>
                </a:moveTo>
                <a:lnTo>
                  <a:pt x="0" y="0"/>
                </a:lnTo>
                <a:lnTo>
                  <a:pt x="0" y="5230834"/>
                </a:lnTo>
                <a:lnTo>
                  <a:pt x="3471966" y="5230834"/>
                </a:lnTo>
                <a:lnTo>
                  <a:pt x="3471966" y="0"/>
                </a:lnTo>
                <a:close/>
              </a:path>
            </a:pathLst>
          </a:custGeom>
          <a:blipFill>
            <a:blip r:embed="rId4">
              <a:alphaModFix amt="9999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5515662" y="8770639"/>
            <a:ext cx="1581046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79"/>
              </a:lnSpc>
            </a:pPr>
            <a:r>
              <a:rPr lang="en-US" sz="2399" dirty="0">
                <a:solidFill>
                  <a:srgbClr val="FFFFFF"/>
                </a:solidFill>
                <a:latin typeface="Touvlo"/>
                <a:ea typeface="Touvlo"/>
                <a:cs typeface="Touvlo"/>
                <a:sym typeface="Touvlo"/>
              </a:rPr>
              <a:t>Page 03</a:t>
            </a:r>
          </a:p>
        </p:txBody>
      </p: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4170098"/>
              </p:ext>
            </p:extLst>
          </p:nvPr>
        </p:nvGraphicFramePr>
        <p:xfrm>
          <a:off x="152400" y="686158"/>
          <a:ext cx="17907002" cy="9436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9705">
                  <a:extLst>
                    <a:ext uri="{9D8B030D-6E8A-4147-A177-3AD203B41FA5}">
                      <a16:colId xmlns:a16="http://schemas.microsoft.com/office/drawing/2014/main" val="817815948"/>
                    </a:ext>
                  </a:extLst>
                </a:gridCol>
                <a:gridCol w="937837">
                  <a:extLst>
                    <a:ext uri="{9D8B030D-6E8A-4147-A177-3AD203B41FA5}">
                      <a16:colId xmlns:a16="http://schemas.microsoft.com/office/drawing/2014/main" val="3542721020"/>
                    </a:ext>
                  </a:extLst>
                </a:gridCol>
                <a:gridCol w="887148">
                  <a:extLst>
                    <a:ext uri="{9D8B030D-6E8A-4147-A177-3AD203B41FA5}">
                      <a16:colId xmlns:a16="http://schemas.microsoft.com/office/drawing/2014/main" val="745957217"/>
                    </a:ext>
                  </a:extLst>
                </a:gridCol>
                <a:gridCol w="4424252">
                  <a:extLst>
                    <a:ext uri="{9D8B030D-6E8A-4147-A177-3AD203B41FA5}">
                      <a16:colId xmlns:a16="http://schemas.microsoft.com/office/drawing/2014/main" val="3657847993"/>
                    </a:ext>
                  </a:extLst>
                </a:gridCol>
                <a:gridCol w="790046">
                  <a:extLst>
                    <a:ext uri="{9D8B030D-6E8A-4147-A177-3AD203B41FA5}">
                      <a16:colId xmlns:a16="http://schemas.microsoft.com/office/drawing/2014/main" val="2784586080"/>
                    </a:ext>
                  </a:extLst>
                </a:gridCol>
                <a:gridCol w="1941530">
                  <a:extLst>
                    <a:ext uri="{9D8B030D-6E8A-4147-A177-3AD203B41FA5}">
                      <a16:colId xmlns:a16="http://schemas.microsoft.com/office/drawing/2014/main" val="1660019829"/>
                    </a:ext>
                  </a:extLst>
                </a:gridCol>
                <a:gridCol w="1925838">
                  <a:extLst>
                    <a:ext uri="{9D8B030D-6E8A-4147-A177-3AD203B41FA5}">
                      <a16:colId xmlns:a16="http://schemas.microsoft.com/office/drawing/2014/main" val="1125515405"/>
                    </a:ext>
                  </a:extLst>
                </a:gridCol>
                <a:gridCol w="2331450">
                  <a:extLst>
                    <a:ext uri="{9D8B030D-6E8A-4147-A177-3AD203B41FA5}">
                      <a16:colId xmlns:a16="http://schemas.microsoft.com/office/drawing/2014/main" val="2797272458"/>
                    </a:ext>
                  </a:extLst>
                </a:gridCol>
                <a:gridCol w="660194">
                  <a:extLst>
                    <a:ext uri="{9D8B030D-6E8A-4147-A177-3AD203B41FA5}">
                      <a16:colId xmlns:a16="http://schemas.microsoft.com/office/drawing/2014/main" val="10272407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43817802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555073965"/>
                    </a:ext>
                  </a:extLst>
                </a:gridCol>
                <a:gridCol w="2057402">
                  <a:extLst>
                    <a:ext uri="{9D8B030D-6E8A-4147-A177-3AD203B41FA5}">
                      <a16:colId xmlns:a16="http://schemas.microsoft.com/office/drawing/2014/main" val="2393340538"/>
                    </a:ext>
                  </a:extLst>
                </a:gridCol>
              </a:tblGrid>
              <a:tr h="8997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No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Proses / Dept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Auditor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effectLst/>
                        </a:rPr>
                        <a:t>Ringkasan</a:t>
                      </a:r>
                      <a:r>
                        <a:rPr lang="en-US" sz="1800" b="1" u="none" strike="noStrike" dirty="0">
                          <a:effectLst/>
                        </a:rPr>
                        <a:t> </a:t>
                      </a:r>
                      <a:r>
                        <a:rPr lang="en-US" sz="1800" b="1" u="none" strike="noStrike" dirty="0" err="1">
                          <a:effectLst/>
                        </a:rPr>
                        <a:t>Temuan</a:t>
                      </a:r>
                      <a:r>
                        <a:rPr lang="en-US" sz="1800" b="1" u="none" strike="noStrike" dirty="0">
                          <a:effectLst/>
                        </a:rPr>
                        <a:t>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effectLst/>
                        </a:rPr>
                        <a:t>Kategori</a:t>
                      </a:r>
                      <a:r>
                        <a:rPr lang="en-US" sz="1800" b="1" u="none" strike="noStrike" dirty="0">
                          <a:effectLst/>
                        </a:rPr>
                        <a:t> </a:t>
                      </a:r>
                      <a:r>
                        <a:rPr lang="en-US" sz="1800" b="1" u="none" strike="noStrike" dirty="0" err="1">
                          <a:effectLst/>
                        </a:rPr>
                        <a:t>Temuan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effectLst/>
                        </a:rPr>
                        <a:t>Dampak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effectLst/>
                        </a:rPr>
                        <a:t>Rekomendasi</a:t>
                      </a:r>
                      <a:r>
                        <a:rPr lang="en-US" sz="1800" b="1" u="none" strike="noStrike" dirty="0">
                          <a:effectLst/>
                        </a:rPr>
                        <a:t> </a:t>
                      </a:r>
                      <a:r>
                        <a:rPr lang="en-US" sz="1800" b="1" u="none" strike="noStrike" dirty="0" err="1">
                          <a:effectLst/>
                        </a:rPr>
                        <a:t>Perbaikan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effectLst/>
                        </a:rPr>
                        <a:t>Tanggapan</a:t>
                      </a:r>
                      <a:r>
                        <a:rPr lang="en-US" sz="1800" b="1" u="none" strike="noStrike" dirty="0">
                          <a:effectLst/>
                        </a:rPr>
                        <a:t> Auditee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Due Date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</a:rPr>
                        <a:t>Status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 smtClean="0">
                          <a:effectLst/>
                        </a:rPr>
                        <a:t>Progres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effectLst/>
                        </a:rPr>
                        <a:t>Keterangan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6241732"/>
                  </a:ext>
                </a:extLst>
              </a:tr>
              <a:tr h="26991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SALES &amp; DISTRIBUTION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800" u="none" strike="noStrike" dirty="0">
                          <a:effectLst/>
                        </a:rPr>
                        <a:t>Yulan, Rizky Dwi, Kisty, Aisyah</a:t>
                      </a:r>
                      <a:endParaRPr lang="fi-FI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err="1">
                          <a:effectLst/>
                        </a:rPr>
                        <a:t>Pada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penjualan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barang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impor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kode</a:t>
                      </a:r>
                      <a:r>
                        <a:rPr lang="en-US" sz="1800" u="none" strike="noStrike" dirty="0">
                          <a:effectLst/>
                        </a:rPr>
                        <a:t> FG-ZAO-ZAO-AS-0248 Manabu AH-01 L Desk  </a:t>
                      </a:r>
                      <a:r>
                        <a:rPr lang="en-US" sz="1800" u="none" strike="noStrike" dirty="0" err="1">
                          <a:effectLst/>
                        </a:rPr>
                        <a:t>ke</a:t>
                      </a:r>
                      <a:r>
                        <a:rPr lang="en-US" sz="1800" u="none" strike="noStrike" dirty="0">
                          <a:effectLst/>
                        </a:rPr>
                        <a:t> PT Sejahtera </a:t>
                      </a:r>
                      <a:r>
                        <a:rPr lang="en-US" sz="1800" u="none" strike="noStrike" dirty="0" err="1">
                          <a:effectLst/>
                        </a:rPr>
                        <a:t>Wahana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Gemilang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ditemukan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kerusakan</a:t>
                      </a:r>
                      <a:r>
                        <a:rPr lang="en-US" sz="1800" u="none" strike="noStrike" dirty="0">
                          <a:effectLst/>
                        </a:rPr>
                        <a:t> Leg Plastik Cup </a:t>
                      </a:r>
                      <a:r>
                        <a:rPr lang="en-US" sz="1800" u="none" strike="noStrike" dirty="0" err="1">
                          <a:effectLst/>
                        </a:rPr>
                        <a:t>sebanyak</a:t>
                      </a:r>
                      <a:r>
                        <a:rPr lang="en-US" sz="1800" u="none" strike="noStrike" dirty="0">
                          <a:effectLst/>
                        </a:rPr>
                        <a:t> 50 pcs </a:t>
                      </a:r>
                      <a:r>
                        <a:rPr lang="en-US" sz="1800" u="none" strike="noStrike" dirty="0" err="1">
                          <a:effectLst/>
                        </a:rPr>
                        <a:t>sesuai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dengan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surat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komplain</a:t>
                      </a:r>
                      <a:r>
                        <a:rPr lang="en-US" sz="1800" u="none" strike="noStrike" dirty="0">
                          <a:effectLst/>
                        </a:rPr>
                        <a:t> customer No : 005/ASS/KP/VI/2024, </a:t>
                      </a:r>
                      <a:r>
                        <a:rPr lang="en-US" sz="1800" u="none" strike="noStrike" dirty="0" err="1">
                          <a:effectLst/>
                        </a:rPr>
                        <a:t>kerusakannya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terdeteksi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pada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saat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barang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akan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dirakit</a:t>
                      </a:r>
                      <a:r>
                        <a:rPr lang="en-US" sz="1800" u="none" strike="noStrike" dirty="0">
                          <a:effectLst/>
                        </a:rPr>
                        <a:t> di customer. </a:t>
                      </a:r>
                      <a:r>
                        <a:rPr lang="en-US" sz="1800" u="none" strike="noStrike" dirty="0" err="1">
                          <a:effectLst/>
                        </a:rPr>
                        <a:t>Namun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untuk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menangani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kerusakan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tersebut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digunakan</a:t>
                      </a:r>
                      <a:r>
                        <a:rPr lang="en-US" sz="1800" u="none" strike="noStrike" dirty="0">
                          <a:effectLst/>
                        </a:rPr>
                        <a:t> part lain </a:t>
                      </a:r>
                      <a:r>
                        <a:rPr lang="en-US" sz="1800" u="none" strike="noStrike" dirty="0" err="1">
                          <a:effectLst/>
                        </a:rPr>
                        <a:t>yaitu</a:t>
                      </a:r>
                      <a:r>
                        <a:rPr lang="en-US" sz="1800" u="none" strike="noStrike" dirty="0">
                          <a:effectLst/>
                        </a:rPr>
                        <a:t> material RM-KTG-PLS-00-0047 (</a:t>
                      </a:r>
                      <a:r>
                        <a:rPr lang="en-US" sz="1800" u="none" strike="noStrike" dirty="0" err="1">
                          <a:effectLst/>
                        </a:rPr>
                        <a:t>pinjam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komponen</a:t>
                      </a:r>
                      <a:r>
                        <a:rPr lang="en-US" sz="1800" u="none" strike="noStrike" dirty="0">
                          <a:effectLst/>
                        </a:rPr>
                        <a:t>).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Mi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err="1">
                          <a:effectLst/>
                        </a:rPr>
                        <a:t>Pemenuhan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komplain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dari</a:t>
                      </a:r>
                      <a:r>
                        <a:rPr lang="en-US" sz="1800" u="none" strike="noStrike" dirty="0">
                          <a:effectLst/>
                        </a:rPr>
                        <a:t> vendor </a:t>
                      </a:r>
                      <a:r>
                        <a:rPr lang="en-US" sz="1800" u="none" strike="noStrike" dirty="0" err="1">
                          <a:effectLst/>
                        </a:rPr>
                        <a:t>membutuhkan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membutuhkan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waktu</a:t>
                      </a:r>
                      <a:r>
                        <a:rPr lang="en-US" sz="1800" u="none" strike="noStrike" dirty="0">
                          <a:effectLst/>
                        </a:rPr>
                        <a:t> yang lama </a:t>
                      </a:r>
                      <a:r>
                        <a:rPr lang="en-US" sz="1800" u="none" strike="noStrike" dirty="0" err="1">
                          <a:effectLst/>
                        </a:rPr>
                        <a:t>sehingga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menggunakan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komponen</a:t>
                      </a:r>
                      <a:r>
                        <a:rPr lang="en-US" sz="1800" u="none" strike="noStrike" dirty="0">
                          <a:effectLst/>
                        </a:rPr>
                        <a:t> di internal.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1. </a:t>
                      </a:r>
                      <a:r>
                        <a:rPr lang="en-US" sz="1800" u="none" strike="noStrike" dirty="0" err="1">
                          <a:effectLst/>
                        </a:rPr>
                        <a:t>Melakukan</a:t>
                      </a:r>
                      <a:r>
                        <a:rPr lang="en-US" sz="1800" u="none" strike="noStrike" dirty="0">
                          <a:effectLst/>
                        </a:rPr>
                        <a:t> QC </a:t>
                      </a:r>
                      <a:r>
                        <a:rPr lang="en-US" sz="1800" u="none" strike="noStrike" dirty="0" err="1">
                          <a:effectLst/>
                        </a:rPr>
                        <a:t>pada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saat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Barang</a:t>
                      </a:r>
                      <a:r>
                        <a:rPr lang="en-US" sz="1800" u="none" strike="noStrike" dirty="0">
                          <a:effectLst/>
                        </a:rPr>
                        <a:t> Import </a:t>
                      </a:r>
                      <a:r>
                        <a:rPr lang="en-US" sz="1800" u="none" strike="noStrike" dirty="0" err="1">
                          <a:effectLst/>
                        </a:rPr>
                        <a:t>datang</a:t>
                      </a:r>
                      <a:r>
                        <a:rPr lang="en-US" sz="1800" u="none" strike="noStrike" dirty="0">
                          <a:effectLst/>
                        </a:rPr>
                        <a:t/>
                      </a:r>
                      <a:br>
                        <a:rPr lang="en-US" sz="1800" u="none" strike="noStrike" dirty="0">
                          <a:effectLst/>
                        </a:rPr>
                      </a:br>
                      <a:r>
                        <a:rPr lang="en-US" sz="1800" u="none" strike="noStrike" dirty="0">
                          <a:effectLst/>
                        </a:rPr>
                        <a:t>2. </a:t>
                      </a:r>
                      <a:r>
                        <a:rPr lang="en-US" sz="1800" u="none" strike="noStrike" dirty="0" err="1">
                          <a:effectLst/>
                        </a:rPr>
                        <a:t>Mengajukan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kesepakatan</a:t>
                      </a:r>
                      <a:r>
                        <a:rPr lang="en-US" sz="1800" u="none" strike="noStrike" dirty="0">
                          <a:effectLst/>
                        </a:rPr>
                        <a:t> Claim (</a:t>
                      </a:r>
                      <a:r>
                        <a:rPr lang="en-US" sz="1800" u="none" strike="noStrike" dirty="0" err="1">
                          <a:effectLst/>
                        </a:rPr>
                        <a:t>Bukan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penggantian</a:t>
                      </a:r>
                      <a:r>
                        <a:rPr lang="en-US" sz="1800" u="none" strike="noStrike" dirty="0">
                          <a:effectLst/>
                        </a:rPr>
                        <a:t> Part) </a:t>
                      </a:r>
                      <a:r>
                        <a:rPr lang="en-US" sz="1800" u="none" strike="noStrike" dirty="0" err="1">
                          <a:effectLst/>
                        </a:rPr>
                        <a:t>dengan</a:t>
                      </a:r>
                      <a:r>
                        <a:rPr lang="en-US" sz="1800" u="none" strike="noStrike" dirty="0">
                          <a:effectLst/>
                        </a:rPr>
                        <a:t> Vendor </a:t>
                      </a:r>
                      <a:r>
                        <a:rPr lang="en-US" sz="1800" u="none" strike="noStrike" dirty="0" err="1">
                          <a:effectLst/>
                        </a:rPr>
                        <a:t>jika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terjadi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kerusakan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1. </a:t>
                      </a:r>
                      <a:r>
                        <a:rPr lang="en-US" sz="1800" u="none" strike="noStrike" dirty="0" err="1">
                          <a:effectLst/>
                        </a:rPr>
                        <a:t>Penggantian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barang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dilakukan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dengan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peminjamanan</a:t>
                      </a:r>
                      <a:r>
                        <a:rPr lang="en-US" sz="1800" u="none" strike="noStrike" dirty="0">
                          <a:effectLst/>
                        </a:rPr>
                        <a:t>.</a:t>
                      </a:r>
                      <a:br>
                        <a:rPr lang="en-US" sz="1800" u="none" strike="noStrike" dirty="0">
                          <a:effectLst/>
                        </a:rPr>
                      </a:br>
                      <a:r>
                        <a:rPr lang="en-US" sz="1800" u="none" strike="noStrike" dirty="0">
                          <a:effectLst/>
                        </a:rPr>
                        <a:t>2. </a:t>
                      </a:r>
                      <a:r>
                        <a:rPr lang="en-US" sz="1800" u="none" strike="noStrike" dirty="0" err="1">
                          <a:effectLst/>
                        </a:rPr>
                        <a:t>Setelah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barang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dikirim</a:t>
                      </a:r>
                      <a:r>
                        <a:rPr lang="en-US" sz="1800" u="none" strike="noStrike" dirty="0">
                          <a:effectLst/>
                        </a:rPr>
                        <a:t>, </a:t>
                      </a:r>
                      <a:r>
                        <a:rPr lang="en-US" sz="1800" u="none" strike="noStrike" dirty="0" err="1">
                          <a:effectLst/>
                        </a:rPr>
                        <a:t>diganti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kembali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komponen</a:t>
                      </a:r>
                      <a:r>
                        <a:rPr lang="en-US" sz="1800" u="none" strike="noStrike" dirty="0">
                          <a:effectLst/>
                        </a:rPr>
                        <a:t> yang </a:t>
                      </a:r>
                      <a:r>
                        <a:rPr lang="en-US" sz="1800" u="none" strike="noStrike" dirty="0" err="1">
                          <a:effectLst/>
                        </a:rPr>
                        <a:t>terpakai</a:t>
                      </a:r>
                      <a:r>
                        <a:rPr lang="en-US" sz="1800" u="none" strike="noStrike" dirty="0">
                          <a:effectLst/>
                        </a:rPr>
                        <a:t>.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smtClean="0">
                          <a:effectLst/>
                        </a:rPr>
                        <a:t>30-Nov-24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Open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50%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Untuk kesepakatan klaim masih di dikomunikasikan dengan pihak vendor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3654797"/>
                  </a:ext>
                </a:extLst>
              </a:tr>
              <a:tr h="20485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SALES &amp; DISTRIBUTION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800" u="none" strike="noStrike">
                          <a:effectLst/>
                        </a:rPr>
                        <a:t>Yulan, Rizky Dwi, Kisty, Aisyah</a:t>
                      </a:r>
                      <a:endParaRPr lang="fi-FI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err="1">
                          <a:effectLst/>
                        </a:rPr>
                        <a:t>Penyimpanan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Barang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Titipan</a:t>
                      </a:r>
                      <a:r>
                        <a:rPr lang="en-US" sz="1800" u="none" strike="noStrike" dirty="0">
                          <a:effectLst/>
                        </a:rPr>
                        <a:t> PT Delta </a:t>
                      </a:r>
                      <a:r>
                        <a:rPr lang="en-US" sz="1800" u="none" strike="noStrike" dirty="0" err="1">
                          <a:effectLst/>
                        </a:rPr>
                        <a:t>Furindotama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untuk</a:t>
                      </a:r>
                      <a:r>
                        <a:rPr lang="en-US" sz="1800" u="none" strike="noStrike" dirty="0">
                          <a:effectLst/>
                        </a:rPr>
                        <a:t> Manabu AH chair </a:t>
                      </a:r>
                      <a:r>
                        <a:rPr lang="en-US" sz="1800" u="none" strike="noStrike" dirty="0" err="1">
                          <a:effectLst/>
                        </a:rPr>
                        <a:t>sebanyak</a:t>
                      </a:r>
                      <a:r>
                        <a:rPr lang="en-US" sz="1800" u="none" strike="noStrike" dirty="0">
                          <a:effectLst/>
                        </a:rPr>
                        <a:t> 2400 pcs, Manabu AH 01 L Desk 2.916 pcs, Manabu AH 01 L Chair </a:t>
                      </a:r>
                      <a:r>
                        <a:rPr lang="en-US" sz="1800" u="none" strike="noStrike" dirty="0" err="1">
                          <a:effectLst/>
                        </a:rPr>
                        <a:t>sebanyak</a:t>
                      </a:r>
                      <a:r>
                        <a:rPr lang="en-US" sz="1800" u="none" strike="noStrike" dirty="0">
                          <a:effectLst/>
                        </a:rPr>
                        <a:t> 2,060 pcs </a:t>
                      </a:r>
                      <a:r>
                        <a:rPr lang="en-US" sz="1800" u="none" strike="noStrike" dirty="0" err="1">
                          <a:effectLst/>
                        </a:rPr>
                        <a:t>bercampur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dengan</a:t>
                      </a:r>
                      <a:r>
                        <a:rPr lang="en-US" sz="1800" u="none" strike="noStrike" dirty="0">
                          <a:effectLst/>
                        </a:rPr>
                        <a:t> Finish Goods </a:t>
                      </a:r>
                      <a:r>
                        <a:rPr lang="en-US" sz="1800" u="none" strike="noStrike" dirty="0" err="1">
                          <a:effectLst/>
                        </a:rPr>
                        <a:t>milik</a:t>
                      </a:r>
                      <a:r>
                        <a:rPr lang="en-US" sz="1800" u="none" strike="noStrike" dirty="0">
                          <a:effectLst/>
                        </a:rPr>
                        <a:t> PT CINT.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Mi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1. Berpotensi selisih stock dengan Inventory milik Chitose</a:t>
                      </a:r>
                      <a:br>
                        <a:rPr lang="en-US" sz="1800" u="none" strike="noStrike">
                          <a:effectLst/>
                        </a:rPr>
                      </a:br>
                      <a:r>
                        <a:rPr lang="en-US" sz="1800" u="none" strike="noStrike">
                          <a:effectLst/>
                        </a:rPr>
                        <a:t>2. Berpotensi terjual ke customer Lain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Memisahkan barang titipan di area tertentu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effectLst/>
                        </a:rPr>
                        <a:t>Kendala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keterbatasan</a:t>
                      </a:r>
                      <a:r>
                        <a:rPr lang="en-US" sz="1800" u="none" strike="noStrike" dirty="0">
                          <a:effectLst/>
                        </a:rPr>
                        <a:t> space </a:t>
                      </a:r>
                      <a:r>
                        <a:rPr lang="en-US" sz="1800" u="none" strike="noStrike" dirty="0" err="1">
                          <a:effectLst/>
                        </a:rPr>
                        <a:t>mengakibatkan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barang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titipan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sulit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dilokalisir</a:t>
                      </a:r>
                      <a:r>
                        <a:rPr lang="en-US" sz="1800" u="none" strike="noStrike" dirty="0">
                          <a:effectLst/>
                        </a:rPr>
                        <a:t> di area </a:t>
                      </a:r>
                      <a:r>
                        <a:rPr lang="en-US" sz="1800" u="none" strike="noStrike" dirty="0" err="1">
                          <a:effectLst/>
                        </a:rPr>
                        <a:t>tertentu</a:t>
                      </a:r>
                      <a:r>
                        <a:rPr lang="en-US" sz="1800" u="none" strike="noStrike" dirty="0">
                          <a:effectLst/>
                        </a:rPr>
                        <a:t>, </a:t>
                      </a:r>
                      <a:r>
                        <a:rPr lang="en-US" sz="1800" u="none" strike="noStrike" dirty="0" err="1">
                          <a:effectLst/>
                        </a:rPr>
                        <a:t>akan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dilakukan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pengaturan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ulang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penyimpanan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khusus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barang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titipan</a:t>
                      </a:r>
                      <a:r>
                        <a:rPr lang="en-US" sz="1800" u="none" strike="noStrike" dirty="0">
                          <a:effectLst/>
                        </a:rPr>
                        <a:t>.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15-Nov-24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Open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70%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Posisi Gudang Finish Goods Full, sehingga untuk melokalisir barang titipan masih terhambat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8949504"/>
                  </a:ext>
                </a:extLst>
              </a:tr>
              <a:tr h="3598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SALES &amp; DISTRIBUTION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800" u="none" strike="noStrike" dirty="0">
                          <a:effectLst/>
                        </a:rPr>
                        <a:t>Yulan, Rizky Dwi, Kisty, Aisyah</a:t>
                      </a:r>
                      <a:endParaRPr lang="fi-FI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effectLst/>
                        </a:rPr>
                        <a:t>Lokasi</a:t>
                      </a:r>
                      <a:r>
                        <a:rPr lang="en-US" sz="1800" u="none" strike="noStrike" dirty="0">
                          <a:effectLst/>
                        </a:rPr>
                        <a:t> Gudang FG </a:t>
                      </a:r>
                      <a:r>
                        <a:rPr lang="en-US" sz="1800" u="none" strike="noStrike" dirty="0" err="1">
                          <a:effectLst/>
                        </a:rPr>
                        <a:t>Lorong</a:t>
                      </a:r>
                      <a:r>
                        <a:rPr lang="en-US" sz="1800" u="none" strike="noStrike" dirty="0">
                          <a:effectLst/>
                        </a:rPr>
                        <a:t> R &amp; S di </a:t>
                      </a:r>
                      <a:r>
                        <a:rPr lang="en-US" sz="1800" u="none" strike="noStrike" dirty="0" err="1">
                          <a:effectLst/>
                        </a:rPr>
                        <a:t>lantai</a:t>
                      </a:r>
                      <a:r>
                        <a:rPr lang="en-US" sz="1800" u="none" strike="noStrike" dirty="0">
                          <a:effectLst/>
                        </a:rPr>
                        <a:t> 1 </a:t>
                      </a:r>
                      <a:r>
                        <a:rPr lang="en-US" sz="1800" u="none" strike="noStrike" dirty="0" err="1">
                          <a:effectLst/>
                        </a:rPr>
                        <a:t>dan</a:t>
                      </a:r>
                      <a:r>
                        <a:rPr lang="en-US" sz="1800" u="none" strike="noStrike" dirty="0">
                          <a:effectLst/>
                        </a:rPr>
                        <a:t> 2 </a:t>
                      </a:r>
                      <a:r>
                        <a:rPr lang="en-US" sz="1800" u="none" strike="noStrike" dirty="0" err="1">
                          <a:effectLst/>
                        </a:rPr>
                        <a:t>tidak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tertata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dengan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rapih</a:t>
                      </a:r>
                      <a:r>
                        <a:rPr lang="en-US" sz="1800" u="none" strike="noStrike" dirty="0">
                          <a:effectLst/>
                        </a:rPr>
                        <a:t>, </a:t>
                      </a:r>
                      <a:r>
                        <a:rPr lang="en-US" sz="1800" u="none" strike="noStrike" dirty="0" err="1">
                          <a:effectLst/>
                        </a:rPr>
                        <a:t>ada</a:t>
                      </a:r>
                      <a:r>
                        <a:rPr lang="en-US" sz="1800" u="none" strike="noStrike" dirty="0">
                          <a:effectLst/>
                        </a:rPr>
                        <a:t> area yang </a:t>
                      </a:r>
                      <a:r>
                        <a:rPr lang="en-US" sz="1800" u="none" strike="noStrike" dirty="0" err="1">
                          <a:effectLst/>
                        </a:rPr>
                        <a:t>rak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nya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kosong</a:t>
                      </a:r>
                      <a:r>
                        <a:rPr lang="en-US" sz="1800" u="none" strike="noStrike" dirty="0">
                          <a:effectLst/>
                        </a:rPr>
                        <a:t>, </a:t>
                      </a:r>
                      <a:r>
                        <a:rPr lang="en-US" sz="1800" u="none" strike="noStrike" dirty="0" err="1">
                          <a:effectLst/>
                        </a:rPr>
                        <a:t>sedang</a:t>
                      </a:r>
                      <a:r>
                        <a:rPr lang="en-US" sz="1800" u="none" strike="noStrike" dirty="0">
                          <a:effectLst/>
                        </a:rPr>
                        <a:t> di </a:t>
                      </a:r>
                      <a:r>
                        <a:rPr lang="en-US" sz="1800" u="none" strike="noStrike" dirty="0" err="1">
                          <a:effectLst/>
                        </a:rPr>
                        <a:t>rak</a:t>
                      </a:r>
                      <a:r>
                        <a:rPr lang="en-US" sz="1800" u="none" strike="noStrike" dirty="0">
                          <a:effectLst/>
                        </a:rPr>
                        <a:t> lain full </a:t>
                      </a:r>
                      <a:r>
                        <a:rPr lang="en-US" sz="1800" u="none" strike="noStrike" dirty="0" err="1">
                          <a:effectLst/>
                        </a:rPr>
                        <a:t>dan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tidak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tertata</a:t>
                      </a:r>
                      <a:r>
                        <a:rPr lang="en-US" sz="1800" u="none" strike="noStrike" dirty="0">
                          <a:effectLst/>
                        </a:rPr>
                        <a:t>. </a:t>
                      </a:r>
                      <a:br>
                        <a:rPr lang="en-US" sz="1800" u="none" strike="noStrike" dirty="0">
                          <a:effectLst/>
                        </a:rPr>
                      </a:br>
                      <a:r>
                        <a:rPr lang="en-US" sz="1800" u="none" strike="noStrike" dirty="0">
                          <a:effectLst/>
                        </a:rPr>
                        <a:t/>
                      </a:r>
                      <a:br>
                        <a:rPr lang="en-US" sz="1800" u="none" strike="noStrike" dirty="0">
                          <a:effectLst/>
                        </a:rPr>
                      </a:br>
                      <a:r>
                        <a:rPr lang="en-US" sz="1800" u="none" strike="noStrike" dirty="0">
                          <a:effectLst/>
                        </a:rPr>
                        <a:t/>
                      </a:r>
                      <a:br>
                        <a:rPr lang="en-US" sz="1800" u="none" strike="noStrike" dirty="0">
                          <a:effectLst/>
                        </a:rPr>
                      </a:br>
                      <a:r>
                        <a:rPr lang="en-US" sz="1800" u="none" strike="noStrike" dirty="0">
                          <a:effectLst/>
                        </a:rPr>
                        <a:t/>
                      </a:r>
                      <a:br>
                        <a:rPr lang="en-US" sz="1800" u="none" strike="noStrike" dirty="0">
                          <a:effectLst/>
                        </a:rPr>
                      </a:br>
                      <a:r>
                        <a:rPr lang="en-US" sz="1800" u="none" strike="noStrike" dirty="0">
                          <a:effectLst/>
                        </a:rPr>
                        <a:t/>
                      </a:r>
                      <a:br>
                        <a:rPr lang="en-US" sz="1800" u="none" strike="noStrike" dirty="0">
                          <a:effectLst/>
                        </a:rPr>
                      </a:br>
                      <a:r>
                        <a:rPr lang="en-US" sz="1800" u="none" strike="noStrike" dirty="0">
                          <a:effectLst/>
                        </a:rPr>
                        <a:t/>
                      </a:r>
                      <a:br>
                        <a:rPr lang="en-US" sz="1800" u="none" strike="noStrike" dirty="0">
                          <a:effectLst/>
                        </a:rPr>
                      </a:br>
                      <a:r>
                        <a:rPr lang="en-US" sz="1800" u="none" strike="noStrike" dirty="0">
                          <a:effectLst/>
                        </a:rPr>
                        <a:t/>
                      </a:r>
                      <a:br>
                        <a:rPr lang="en-US" sz="1800" u="none" strike="noStrike" dirty="0">
                          <a:effectLst/>
                        </a:rPr>
                      </a:br>
                      <a:r>
                        <a:rPr lang="en-US" sz="1800" u="none" strike="noStrike" dirty="0">
                          <a:effectLst/>
                        </a:rPr>
                        <a:t/>
                      </a:r>
                      <a:br>
                        <a:rPr lang="en-US" sz="1800" u="none" strike="noStrike" dirty="0">
                          <a:effectLst/>
                        </a:rPr>
                      </a:br>
                      <a:r>
                        <a:rPr lang="en-US" sz="1800" u="none" strike="noStrike" dirty="0">
                          <a:effectLst/>
                        </a:rPr>
                        <a:t/>
                      </a:r>
                      <a:br>
                        <a:rPr lang="en-US" sz="1800" u="none" strike="noStrike" dirty="0">
                          <a:effectLst/>
                        </a:rPr>
                      </a:b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Mi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1. Penurunan Kualitas Stock</a:t>
                      </a:r>
                      <a:br>
                        <a:rPr lang="en-US" sz="1800" u="none" strike="noStrike">
                          <a:effectLst/>
                        </a:rPr>
                      </a:br>
                      <a:r>
                        <a:rPr lang="en-US" sz="1800" u="none" strike="noStrike">
                          <a:effectLst/>
                        </a:rPr>
                        <a:t>2. Keluar Masuk barang tidak menggunakan sistem FIFO</a:t>
                      </a:r>
                      <a:br>
                        <a:rPr lang="en-US" sz="1800" u="none" strike="noStrike">
                          <a:effectLst/>
                        </a:rPr>
                      </a:br>
                      <a:r>
                        <a:rPr lang="en-US" sz="1800" u="none" strike="noStrike">
                          <a:effectLst/>
                        </a:rPr>
                        <a:t>3. Sulit menemukan barang yang dicari</a:t>
                      </a:r>
                      <a:br>
                        <a:rPr lang="en-US" sz="1800" u="none" strike="noStrike">
                          <a:effectLst/>
                        </a:rPr>
                      </a:br>
                      <a:r>
                        <a:rPr lang="en-US" sz="1800" u="none" strike="noStrike">
                          <a:effectLst/>
                        </a:rPr>
                        <a:t>4. Potensi kerusakan packing case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1. Menata kembali area gudang Finish Goods sesuai kategori produk, kemudian dibreakdown ke produk</a:t>
                      </a:r>
                      <a:br>
                        <a:rPr lang="en-US" sz="1800" u="none" strike="noStrike">
                          <a:effectLst/>
                        </a:rPr>
                      </a:br>
                      <a:r>
                        <a:rPr lang="en-US" sz="1800" u="none" strike="noStrike">
                          <a:effectLst/>
                        </a:rPr>
                        <a:t>2. Menunjuk PIC masing-masing Area yang bertanggung jawab untuk keluar masuk barang</a:t>
                      </a:r>
                      <a:br>
                        <a:rPr lang="en-US" sz="1800" u="none" strike="noStrike">
                          <a:effectLst/>
                        </a:rPr>
                      </a:b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1. Barang di area tersebut, dibuka packing casenya dan di tata perpallet dengan wrapping plastik</a:t>
                      </a:r>
                      <a:br>
                        <a:rPr lang="en-US" sz="1800" u="none" strike="noStrike">
                          <a:effectLst/>
                        </a:rPr>
                      </a:br>
                      <a:r>
                        <a:rPr lang="en-US" sz="1800" u="none" strike="noStrike">
                          <a:effectLst/>
                        </a:rPr>
                        <a:t>2. Mengidentifikasi Qty dan Item Barang per pallet</a:t>
                      </a:r>
                      <a:br>
                        <a:rPr lang="en-US" sz="1800" u="none" strike="noStrike">
                          <a:effectLst/>
                        </a:rPr>
                      </a:br>
                      <a:r>
                        <a:rPr lang="en-US" sz="1800" u="none" strike="noStrike">
                          <a:effectLst/>
                        </a:rPr>
                        <a:t>3. Menambahkan informasi kode barang dan sticker barcode di masing-masing barang (per pallet)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15-Nov-24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Open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50%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err="1">
                          <a:effectLst/>
                        </a:rPr>
                        <a:t>Penataan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untuk</a:t>
                      </a:r>
                      <a:r>
                        <a:rPr lang="en-US" sz="1800" u="none" strike="noStrike" dirty="0">
                          <a:effectLst/>
                        </a:rPr>
                        <a:t> area clearance sales </a:t>
                      </a:r>
                      <a:r>
                        <a:rPr lang="en-US" sz="1800" u="none" strike="noStrike" dirty="0" err="1">
                          <a:effectLst/>
                        </a:rPr>
                        <a:t>sudah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selesai</a:t>
                      </a:r>
                      <a:r>
                        <a:rPr lang="en-US" sz="1800" u="none" strike="noStrike" dirty="0">
                          <a:effectLst/>
                        </a:rPr>
                        <a:t>, </a:t>
                      </a:r>
                      <a:r>
                        <a:rPr lang="en-US" sz="1800" u="none" strike="noStrike" dirty="0" err="1">
                          <a:effectLst/>
                        </a:rPr>
                        <a:t>sedang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dilakukan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penataan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kembali</a:t>
                      </a:r>
                      <a:r>
                        <a:rPr lang="en-US" sz="1800" u="none" strike="noStrike" dirty="0">
                          <a:effectLst/>
                        </a:rPr>
                        <a:t> gudang </a:t>
                      </a:r>
                      <a:r>
                        <a:rPr lang="en-US" sz="1800" u="none" strike="noStrike" dirty="0" err="1">
                          <a:effectLst/>
                        </a:rPr>
                        <a:t>sesuai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kategori</a:t>
                      </a:r>
                      <a:r>
                        <a:rPr lang="en-US" sz="1800" u="none" strike="noStrike" dirty="0">
                          <a:effectLst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</a:rPr>
                        <a:t>produk</a:t>
                      </a:r>
                      <a:r>
                        <a:rPr lang="en-US" sz="1800" u="none" strike="noStrike" dirty="0">
                          <a:effectLst/>
                        </a:rPr>
                        <a:t>.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1176180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7802353" y="178870"/>
            <a:ext cx="7620000" cy="484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406"/>
              </a:lnSpc>
            </a:pPr>
            <a:r>
              <a:rPr lang="en-US" sz="2000" b="1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Progress Audit </a:t>
            </a:r>
            <a:r>
              <a:rPr lang="en-US" sz="2000" b="1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Kuartal</a:t>
            </a:r>
            <a:r>
              <a:rPr lang="en-US" sz="2000" b="1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II </a:t>
            </a:r>
            <a:r>
              <a:rPr lang="en-US" sz="2000" b="1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Tahun</a:t>
            </a:r>
            <a:r>
              <a:rPr lang="en-US" sz="2000" b="1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2024</a:t>
            </a:r>
            <a:endParaRPr lang="en-US" sz="2000" b="1" dirty="0">
              <a:solidFill>
                <a:srgbClr val="000000"/>
              </a:solidFill>
              <a:latin typeface="Touvlo"/>
              <a:ea typeface="Touvlo"/>
              <a:cs typeface="Touvlo"/>
              <a:sym typeface="Touvlo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5074" y="7665720"/>
            <a:ext cx="1369281" cy="191326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8600" y="7658100"/>
            <a:ext cx="1414970" cy="192989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4124" y="7665720"/>
            <a:ext cx="1413288" cy="192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5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377860" flipH="1">
            <a:off x="7736384" y="-2955340"/>
            <a:ext cx="3471966" cy="5230835"/>
          </a:xfrm>
          <a:custGeom>
            <a:avLst/>
            <a:gdLst/>
            <a:ahLst/>
            <a:cxnLst/>
            <a:rect l="l" t="t" r="r" b="b"/>
            <a:pathLst>
              <a:path w="3471966" h="5230835">
                <a:moveTo>
                  <a:pt x="3471966" y="0"/>
                </a:moveTo>
                <a:lnTo>
                  <a:pt x="0" y="0"/>
                </a:lnTo>
                <a:lnTo>
                  <a:pt x="0" y="5230834"/>
                </a:lnTo>
                <a:lnTo>
                  <a:pt x="3471966" y="5230834"/>
                </a:lnTo>
                <a:lnTo>
                  <a:pt x="3471966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3249025" y="5173488"/>
            <a:ext cx="1683987" cy="10286255"/>
            <a:chOff x="0" y="0"/>
            <a:chExt cx="443519" cy="27091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3519" cy="2709137"/>
            </a:xfrm>
            <a:custGeom>
              <a:avLst/>
              <a:gdLst/>
              <a:ahLst/>
              <a:cxnLst/>
              <a:rect l="l" t="t" r="r" b="b"/>
              <a:pathLst>
                <a:path w="443519" h="2709137">
                  <a:moveTo>
                    <a:pt x="221760" y="0"/>
                  </a:moveTo>
                  <a:lnTo>
                    <a:pt x="221760" y="0"/>
                  </a:lnTo>
                  <a:cubicBezTo>
                    <a:pt x="280574" y="0"/>
                    <a:pt x="336979" y="23364"/>
                    <a:pt x="378567" y="64952"/>
                  </a:cubicBezTo>
                  <a:cubicBezTo>
                    <a:pt x="420155" y="106540"/>
                    <a:pt x="443519" y="162945"/>
                    <a:pt x="443519" y="221760"/>
                  </a:cubicBezTo>
                  <a:lnTo>
                    <a:pt x="443519" y="2487377"/>
                  </a:lnTo>
                  <a:cubicBezTo>
                    <a:pt x="443519" y="2609852"/>
                    <a:pt x="344234" y="2709137"/>
                    <a:pt x="221760" y="2709137"/>
                  </a:cubicBezTo>
                  <a:lnTo>
                    <a:pt x="221760" y="2709137"/>
                  </a:lnTo>
                  <a:cubicBezTo>
                    <a:pt x="162945" y="2709137"/>
                    <a:pt x="106540" y="2685773"/>
                    <a:pt x="64952" y="2644185"/>
                  </a:cubicBezTo>
                  <a:cubicBezTo>
                    <a:pt x="23364" y="2602597"/>
                    <a:pt x="0" y="2546192"/>
                    <a:pt x="0" y="2487377"/>
                  </a:cubicBezTo>
                  <a:lnTo>
                    <a:pt x="0" y="221760"/>
                  </a:lnTo>
                  <a:cubicBezTo>
                    <a:pt x="0" y="99285"/>
                    <a:pt x="99285" y="0"/>
                    <a:pt x="221760" y="0"/>
                  </a:cubicBezTo>
                  <a:close/>
                </a:path>
              </a:pathLst>
            </a:custGeom>
            <a:solidFill>
              <a:srgbClr val="00A84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43519" cy="27567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13317505" y="5173488"/>
            <a:ext cx="1683987" cy="10286255"/>
            <a:chOff x="0" y="0"/>
            <a:chExt cx="443519" cy="270913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3519" cy="2709137"/>
            </a:xfrm>
            <a:custGeom>
              <a:avLst/>
              <a:gdLst/>
              <a:ahLst/>
              <a:cxnLst/>
              <a:rect l="l" t="t" r="r" b="b"/>
              <a:pathLst>
                <a:path w="443519" h="2709137">
                  <a:moveTo>
                    <a:pt x="221760" y="0"/>
                  </a:moveTo>
                  <a:lnTo>
                    <a:pt x="221760" y="0"/>
                  </a:lnTo>
                  <a:cubicBezTo>
                    <a:pt x="280574" y="0"/>
                    <a:pt x="336979" y="23364"/>
                    <a:pt x="378567" y="64952"/>
                  </a:cubicBezTo>
                  <a:cubicBezTo>
                    <a:pt x="420155" y="106540"/>
                    <a:pt x="443519" y="162945"/>
                    <a:pt x="443519" y="221760"/>
                  </a:cubicBezTo>
                  <a:lnTo>
                    <a:pt x="443519" y="2487377"/>
                  </a:lnTo>
                  <a:cubicBezTo>
                    <a:pt x="443519" y="2609852"/>
                    <a:pt x="344234" y="2709137"/>
                    <a:pt x="221760" y="2709137"/>
                  </a:cubicBezTo>
                  <a:lnTo>
                    <a:pt x="221760" y="2709137"/>
                  </a:lnTo>
                  <a:cubicBezTo>
                    <a:pt x="162945" y="2709137"/>
                    <a:pt x="106540" y="2685773"/>
                    <a:pt x="64952" y="2644185"/>
                  </a:cubicBezTo>
                  <a:cubicBezTo>
                    <a:pt x="23364" y="2602597"/>
                    <a:pt x="0" y="2546192"/>
                    <a:pt x="0" y="2487377"/>
                  </a:cubicBezTo>
                  <a:lnTo>
                    <a:pt x="0" y="221760"/>
                  </a:lnTo>
                  <a:cubicBezTo>
                    <a:pt x="0" y="99285"/>
                    <a:pt x="99285" y="0"/>
                    <a:pt x="221760" y="0"/>
                  </a:cubicBezTo>
                  <a:close/>
                </a:path>
              </a:pathLst>
            </a:custGeom>
            <a:solidFill>
              <a:srgbClr val="074954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443519" cy="27567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-1735983" y="7124103"/>
            <a:ext cx="3471966" cy="5230835"/>
          </a:xfrm>
          <a:custGeom>
            <a:avLst/>
            <a:gdLst/>
            <a:ahLst/>
            <a:cxnLst/>
            <a:rect l="l" t="t" r="r" b="b"/>
            <a:pathLst>
              <a:path w="3471966" h="5230835">
                <a:moveTo>
                  <a:pt x="3471966" y="0"/>
                </a:moveTo>
                <a:lnTo>
                  <a:pt x="0" y="0"/>
                </a:lnTo>
                <a:lnTo>
                  <a:pt x="0" y="5230834"/>
                </a:lnTo>
                <a:lnTo>
                  <a:pt x="3471966" y="5230834"/>
                </a:lnTo>
                <a:lnTo>
                  <a:pt x="3471966" y="0"/>
                </a:lnTo>
                <a:close/>
              </a:path>
            </a:pathLst>
          </a:custGeom>
          <a:blipFill>
            <a:blip r:embed="rId4">
              <a:alphaModFix amt="9999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5515662" y="8770639"/>
            <a:ext cx="1581046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79"/>
              </a:lnSpc>
            </a:pPr>
            <a:r>
              <a:rPr lang="en-US" sz="2399" dirty="0">
                <a:solidFill>
                  <a:srgbClr val="FFFFFF"/>
                </a:solidFill>
                <a:latin typeface="Touvlo"/>
                <a:ea typeface="Touvlo"/>
                <a:cs typeface="Touvlo"/>
                <a:sym typeface="Touvlo"/>
              </a:rPr>
              <a:t>Page 03</a:t>
            </a:r>
          </a:p>
        </p:txBody>
      </p: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097258"/>
              </p:ext>
            </p:extLst>
          </p:nvPr>
        </p:nvGraphicFramePr>
        <p:xfrm>
          <a:off x="254969" y="787214"/>
          <a:ext cx="17804431" cy="88366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9197">
                  <a:extLst>
                    <a:ext uri="{9D8B030D-6E8A-4147-A177-3AD203B41FA5}">
                      <a16:colId xmlns:a16="http://schemas.microsoft.com/office/drawing/2014/main" val="817815948"/>
                    </a:ext>
                  </a:extLst>
                </a:gridCol>
                <a:gridCol w="878742">
                  <a:extLst>
                    <a:ext uri="{9D8B030D-6E8A-4147-A177-3AD203B41FA5}">
                      <a16:colId xmlns:a16="http://schemas.microsoft.com/office/drawing/2014/main" val="3542721020"/>
                    </a:ext>
                  </a:extLst>
                </a:gridCol>
                <a:gridCol w="1534796">
                  <a:extLst>
                    <a:ext uri="{9D8B030D-6E8A-4147-A177-3AD203B41FA5}">
                      <a16:colId xmlns:a16="http://schemas.microsoft.com/office/drawing/2014/main" val="745957217"/>
                    </a:ext>
                  </a:extLst>
                </a:gridCol>
                <a:gridCol w="3144496">
                  <a:extLst>
                    <a:ext uri="{9D8B030D-6E8A-4147-A177-3AD203B41FA5}">
                      <a16:colId xmlns:a16="http://schemas.microsoft.com/office/drawing/2014/main" val="365784799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78458608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1660019829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125515405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79727245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027240708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438178026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555073965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393340538"/>
                    </a:ext>
                  </a:extLst>
                </a:gridCol>
              </a:tblGrid>
              <a:tr h="5953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No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Proses / Dept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Auditor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err="1">
                          <a:effectLst/>
                        </a:rPr>
                        <a:t>Ringkasan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Temuan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err="1">
                          <a:effectLst/>
                        </a:rPr>
                        <a:t>Kategori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Temuan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err="1">
                          <a:effectLst/>
                        </a:rPr>
                        <a:t>Dampak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err="1">
                          <a:effectLst/>
                        </a:rPr>
                        <a:t>Rekomendasi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Perbaikan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Tanggapan Auditee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Due Date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Status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err="1" smtClean="0">
                          <a:effectLst/>
                        </a:rPr>
                        <a:t>Progres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err="1">
                          <a:effectLst/>
                        </a:rPr>
                        <a:t>Keterangan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6241732"/>
                  </a:ext>
                </a:extLst>
              </a:tr>
              <a:tr h="56562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MSD, PRD, R&amp;D, FIACO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err="1">
                          <a:effectLst/>
                        </a:rPr>
                        <a:t>Annisa</a:t>
                      </a:r>
                      <a:r>
                        <a:rPr lang="en-US" sz="2000" u="none" strike="noStrike" dirty="0">
                          <a:effectLst/>
                        </a:rPr>
                        <a:t>, Surya, Gunawan, </a:t>
                      </a:r>
                      <a:r>
                        <a:rPr lang="en-US" sz="2000" u="none" strike="noStrike" dirty="0" err="1">
                          <a:effectLst/>
                        </a:rPr>
                        <a:t>Aisyah</a:t>
                      </a:r>
                      <a:r>
                        <a:rPr lang="en-US" sz="2000" u="none" strike="noStrike" dirty="0">
                          <a:effectLst/>
                        </a:rPr>
                        <a:t>, Lilik, Diah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 err="1">
                          <a:effectLst/>
                        </a:rPr>
                        <a:t>Tidak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ditemukan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perhitungan</a:t>
                      </a:r>
                      <a:r>
                        <a:rPr lang="en-US" sz="2000" u="none" strike="noStrike" dirty="0">
                          <a:effectLst/>
                        </a:rPr>
                        <a:t> time </a:t>
                      </a:r>
                      <a:r>
                        <a:rPr lang="en-US" sz="2000" u="none" strike="noStrike" dirty="0" err="1">
                          <a:effectLst/>
                        </a:rPr>
                        <a:t>studi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untuk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setiap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produk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dan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terdapat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perbedaan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waktu</a:t>
                      </a:r>
                      <a:r>
                        <a:rPr lang="en-US" sz="2000" u="none" strike="noStrike" dirty="0">
                          <a:effectLst/>
                        </a:rPr>
                        <a:t> proses </a:t>
                      </a:r>
                      <a:r>
                        <a:rPr lang="en-US" sz="2000" u="none" strike="noStrike" dirty="0" err="1">
                          <a:effectLst/>
                        </a:rPr>
                        <a:t>antara</a:t>
                      </a:r>
                      <a:r>
                        <a:rPr lang="en-US" sz="2000" u="none" strike="noStrike" dirty="0">
                          <a:effectLst/>
                        </a:rPr>
                        <a:t> di Operation Proses Chart (OPC) </a:t>
                      </a:r>
                      <a:r>
                        <a:rPr lang="en-US" sz="2000" u="none" strike="noStrike" dirty="0" err="1">
                          <a:effectLst/>
                        </a:rPr>
                        <a:t>dari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RnD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dengan</a:t>
                      </a:r>
                      <a:r>
                        <a:rPr lang="en-US" sz="2000" u="none" strike="noStrike" dirty="0">
                          <a:effectLst/>
                        </a:rPr>
                        <a:t> Routing yang di setting di SAP </a:t>
                      </a:r>
                      <a:r>
                        <a:rPr lang="en-US" sz="2000" u="none" strike="noStrike" dirty="0" err="1">
                          <a:effectLst/>
                        </a:rPr>
                        <a:t>Untuk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Produk</a:t>
                      </a:r>
                      <a:r>
                        <a:rPr lang="en-US" sz="2000" u="none" strike="noStrike" dirty="0">
                          <a:effectLst/>
                        </a:rPr>
                        <a:t> FG-CAE-HBC-AS-0008 CAESAR N BLUE L1 CPRO, di OPC total </a:t>
                      </a:r>
                      <a:r>
                        <a:rPr lang="en-US" sz="2000" u="none" strike="noStrike" dirty="0" err="1">
                          <a:effectLst/>
                        </a:rPr>
                        <a:t>waktu</a:t>
                      </a:r>
                      <a:r>
                        <a:rPr lang="en-US" sz="2000" u="none" strike="noStrike" dirty="0">
                          <a:effectLst/>
                        </a:rPr>
                        <a:t> proses 752 </a:t>
                      </a:r>
                      <a:r>
                        <a:rPr lang="en-US" sz="2000" u="none" strike="noStrike" dirty="0" err="1">
                          <a:effectLst/>
                        </a:rPr>
                        <a:t>detik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sedangkan</a:t>
                      </a:r>
                      <a:r>
                        <a:rPr lang="en-US" sz="2000" u="none" strike="noStrike" dirty="0">
                          <a:effectLst/>
                        </a:rPr>
                        <a:t> di SAP 785 </a:t>
                      </a:r>
                      <a:r>
                        <a:rPr lang="en-US" sz="2000" u="none" strike="noStrike" dirty="0" err="1">
                          <a:effectLst/>
                        </a:rPr>
                        <a:t>detik</a:t>
                      </a:r>
                      <a:r>
                        <a:rPr lang="en-US" sz="2000" u="none" strike="noStrike" dirty="0">
                          <a:effectLst/>
                        </a:rPr>
                        <a:t>, </a:t>
                      </a:r>
                      <a:r>
                        <a:rPr lang="en-US" sz="2000" u="none" strike="noStrike" dirty="0" err="1">
                          <a:effectLst/>
                        </a:rPr>
                        <a:t>penentuan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kapasitas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produksi</a:t>
                      </a:r>
                      <a:r>
                        <a:rPr lang="en-US" sz="2000" u="none" strike="noStrike" dirty="0">
                          <a:effectLst/>
                        </a:rPr>
                        <a:t> internal </a:t>
                      </a:r>
                      <a:r>
                        <a:rPr lang="en-US" sz="2000" u="none" strike="noStrike" dirty="0" err="1">
                          <a:effectLst/>
                        </a:rPr>
                        <a:t>terdapat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asumsi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kelonggoran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waktu</a:t>
                      </a:r>
                      <a:r>
                        <a:rPr lang="en-US" sz="2000" u="none" strike="noStrike" dirty="0">
                          <a:effectLst/>
                        </a:rPr>
                        <a:t> 2,2 jam per </a:t>
                      </a:r>
                      <a:r>
                        <a:rPr lang="en-US" sz="2000" u="none" strike="noStrike" dirty="0" err="1">
                          <a:effectLst/>
                        </a:rPr>
                        <a:t>hari</a:t>
                      </a:r>
                      <a:r>
                        <a:rPr lang="en-US" sz="2000" u="none" strike="noStrike" dirty="0">
                          <a:effectLst/>
                        </a:rPr>
                        <a:t>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Mi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</a:rPr>
                        <a:t>1. </a:t>
                      </a:r>
                      <a:r>
                        <a:rPr lang="en-US" sz="2000" u="none" strike="noStrike" dirty="0" err="1">
                          <a:effectLst/>
                        </a:rPr>
                        <a:t>Penentuan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Kapasitas</a:t>
                      </a:r>
                      <a:r>
                        <a:rPr lang="en-US" sz="2000" u="none" strike="noStrike" dirty="0">
                          <a:effectLst/>
                        </a:rPr>
                        <a:t> Produksi Internal </a:t>
                      </a:r>
                      <a:r>
                        <a:rPr lang="en-US" sz="2000" u="none" strike="noStrike" dirty="0" err="1">
                          <a:effectLst/>
                        </a:rPr>
                        <a:t>menjadi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tidak</a:t>
                      </a:r>
                      <a:r>
                        <a:rPr lang="en-US" sz="2000" u="none" strike="noStrike" dirty="0">
                          <a:effectLst/>
                        </a:rPr>
                        <a:t> real</a:t>
                      </a:r>
                      <a:br>
                        <a:rPr lang="en-US" sz="2000" u="none" strike="noStrike" dirty="0">
                          <a:effectLst/>
                        </a:rPr>
                      </a:br>
                      <a:r>
                        <a:rPr lang="en-US" sz="2000" u="none" strike="noStrike" dirty="0">
                          <a:effectLst/>
                        </a:rPr>
                        <a:t>2. </a:t>
                      </a:r>
                      <a:r>
                        <a:rPr lang="en-US" sz="2000" u="none" strike="noStrike" dirty="0" err="1">
                          <a:effectLst/>
                        </a:rPr>
                        <a:t>Perhitungan</a:t>
                      </a:r>
                      <a:r>
                        <a:rPr lang="en-US" sz="2000" u="none" strike="noStrike" dirty="0">
                          <a:effectLst/>
                        </a:rPr>
                        <a:t> costing </a:t>
                      </a:r>
                      <a:r>
                        <a:rPr lang="en-US" sz="2000" u="none" strike="noStrike" dirty="0" err="1">
                          <a:effectLst/>
                        </a:rPr>
                        <a:t>produk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kurang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tepat</a:t>
                      </a:r>
                      <a:r>
                        <a:rPr lang="en-US" sz="2000" u="none" strike="noStrike" dirty="0">
                          <a:effectLst/>
                        </a:rPr>
                        <a:t/>
                      </a:r>
                      <a:br>
                        <a:rPr lang="en-US" sz="2000" u="none" strike="noStrike" dirty="0">
                          <a:effectLst/>
                        </a:rPr>
                      </a:br>
                      <a:r>
                        <a:rPr lang="en-US" sz="2000" u="none" strike="noStrike" dirty="0">
                          <a:effectLst/>
                        </a:rPr>
                        <a:t>3. </a:t>
                      </a:r>
                      <a:r>
                        <a:rPr lang="en-US" sz="2000" u="none" strike="noStrike" dirty="0" err="1">
                          <a:effectLst/>
                        </a:rPr>
                        <a:t>Analisa</a:t>
                      </a:r>
                      <a:r>
                        <a:rPr lang="en-US" sz="2000" u="none" strike="noStrike" dirty="0">
                          <a:effectLst/>
                        </a:rPr>
                        <a:t> GP </a:t>
                      </a:r>
                      <a:r>
                        <a:rPr lang="en-US" sz="2000" u="none" strike="noStrike" dirty="0" err="1">
                          <a:effectLst/>
                        </a:rPr>
                        <a:t>masing-masing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Produk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belum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akurat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</a:rPr>
                        <a:t>1. Review </a:t>
                      </a:r>
                      <a:r>
                        <a:rPr lang="en-US" sz="2000" u="none" strike="noStrike" dirty="0" err="1">
                          <a:effectLst/>
                        </a:rPr>
                        <a:t>dan</a:t>
                      </a:r>
                      <a:r>
                        <a:rPr lang="en-US" sz="2000" u="none" strike="noStrike" dirty="0">
                          <a:effectLst/>
                        </a:rPr>
                        <a:t> Update time study </a:t>
                      </a:r>
                      <a:r>
                        <a:rPr lang="en-US" sz="2000" u="none" strike="noStrike" dirty="0" err="1">
                          <a:effectLst/>
                        </a:rPr>
                        <a:t>semua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produk</a:t>
                      </a:r>
                      <a:r>
                        <a:rPr lang="en-US" sz="2000" u="none" strike="noStrike" dirty="0">
                          <a:effectLst/>
                        </a:rPr>
                        <a:t>.</a:t>
                      </a:r>
                      <a:br>
                        <a:rPr lang="en-US" sz="2000" u="none" strike="noStrike" dirty="0">
                          <a:effectLst/>
                        </a:rPr>
                      </a:br>
                      <a:r>
                        <a:rPr lang="en-US" sz="2000" u="none" strike="noStrike" dirty="0">
                          <a:effectLst/>
                        </a:rPr>
                        <a:t>2. Data </a:t>
                      </a:r>
                      <a:r>
                        <a:rPr lang="en-US" sz="2000" u="none" strike="noStrike" dirty="0" err="1">
                          <a:effectLst/>
                        </a:rPr>
                        <a:t>dilaporkan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ke</a:t>
                      </a:r>
                      <a:r>
                        <a:rPr lang="en-US" sz="2000" u="none" strike="noStrike" dirty="0">
                          <a:effectLst/>
                        </a:rPr>
                        <a:t> FIACO </a:t>
                      </a:r>
                      <a:r>
                        <a:rPr lang="en-US" sz="2000" u="none" strike="noStrike" dirty="0" err="1">
                          <a:effectLst/>
                        </a:rPr>
                        <a:t>sebagai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dasar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perhitungan</a:t>
                      </a:r>
                      <a:r>
                        <a:rPr lang="en-US" sz="2000" u="none" strike="noStrike" dirty="0">
                          <a:effectLst/>
                        </a:rPr>
                        <a:t> costing</a:t>
                      </a:r>
                      <a:br>
                        <a:rPr lang="en-US" sz="2000" u="none" strike="noStrike" dirty="0">
                          <a:effectLst/>
                        </a:rPr>
                      </a:br>
                      <a:r>
                        <a:rPr lang="en-US" sz="2000" u="none" strike="noStrike" dirty="0">
                          <a:effectLst/>
                        </a:rPr>
                        <a:t>3. </a:t>
                      </a:r>
                      <a:r>
                        <a:rPr lang="en-US" sz="2000" u="none" strike="noStrike" dirty="0" err="1">
                          <a:effectLst/>
                        </a:rPr>
                        <a:t>Mengupdate</a:t>
                      </a:r>
                      <a:r>
                        <a:rPr lang="en-US" sz="2000" u="none" strike="noStrike" dirty="0">
                          <a:effectLst/>
                        </a:rPr>
                        <a:t> routing di SAP </a:t>
                      </a:r>
                      <a:r>
                        <a:rPr lang="en-US" sz="2000" u="none" strike="noStrike" dirty="0" err="1">
                          <a:effectLst/>
                        </a:rPr>
                        <a:t>berdasarkan</a:t>
                      </a:r>
                      <a:r>
                        <a:rPr lang="en-US" sz="2000" u="none" strike="noStrike" dirty="0">
                          <a:effectLst/>
                        </a:rPr>
                        <a:t> data </a:t>
                      </a:r>
                      <a:r>
                        <a:rPr lang="en-US" sz="2000" u="none" strike="noStrike" dirty="0" err="1">
                          <a:effectLst/>
                        </a:rPr>
                        <a:t>terupdate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</a:rPr>
                        <a:t>1. Akan </a:t>
                      </a:r>
                      <a:r>
                        <a:rPr lang="en-US" sz="2000" u="none" strike="noStrike" dirty="0" err="1">
                          <a:effectLst/>
                        </a:rPr>
                        <a:t>melakukan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peninjauan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ulang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dan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menyelaraskan</a:t>
                      </a:r>
                      <a:r>
                        <a:rPr lang="en-US" sz="2000" u="none" strike="noStrike" dirty="0">
                          <a:effectLst/>
                        </a:rPr>
                        <a:t> data </a:t>
                      </a:r>
                      <a:r>
                        <a:rPr lang="en-US" sz="2000" u="none" strike="noStrike" dirty="0" err="1">
                          <a:effectLst/>
                        </a:rPr>
                        <a:t>waktu</a:t>
                      </a:r>
                      <a:r>
                        <a:rPr lang="en-US" sz="2000" u="none" strike="noStrike" dirty="0">
                          <a:effectLst/>
                        </a:rPr>
                        <a:t> di OPC </a:t>
                      </a:r>
                      <a:r>
                        <a:rPr lang="en-US" sz="2000" u="none" strike="noStrike" dirty="0" err="1">
                          <a:effectLst/>
                        </a:rPr>
                        <a:t>dan</a:t>
                      </a:r>
                      <a:r>
                        <a:rPr lang="en-US" sz="2000" u="none" strike="noStrike" dirty="0">
                          <a:effectLst/>
                        </a:rPr>
                        <a:t> SAP (Routing) </a:t>
                      </a:r>
                      <a:r>
                        <a:rPr lang="en-US" sz="2000" u="none" strike="noStrike" dirty="0" err="1">
                          <a:effectLst/>
                        </a:rPr>
                        <a:t>bekerjasama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dengan</a:t>
                      </a:r>
                      <a:r>
                        <a:rPr lang="en-US" sz="2000" u="none" strike="noStrike" dirty="0">
                          <a:effectLst/>
                        </a:rPr>
                        <a:t> R&amp;D,</a:t>
                      </a:r>
                      <a:br>
                        <a:rPr lang="en-US" sz="2000" u="none" strike="noStrike" dirty="0">
                          <a:effectLst/>
                        </a:rPr>
                      </a:br>
                      <a:r>
                        <a:rPr lang="en-US" sz="2000" u="none" strike="noStrike" dirty="0">
                          <a:effectLst/>
                        </a:rPr>
                        <a:t>2. Akan </a:t>
                      </a:r>
                      <a:r>
                        <a:rPr lang="en-US" sz="2000" u="none" strike="noStrike" dirty="0" err="1">
                          <a:effectLst/>
                        </a:rPr>
                        <a:t>memperbaharui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dan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berkoordinasi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dengan</a:t>
                      </a:r>
                      <a:r>
                        <a:rPr lang="en-US" sz="2000" u="none" strike="noStrike" dirty="0">
                          <a:effectLst/>
                        </a:rPr>
                        <a:t> PRD, </a:t>
                      </a:r>
                      <a:r>
                        <a:rPr lang="en-US" sz="2000" u="none" strike="noStrike" dirty="0" err="1">
                          <a:effectLst/>
                        </a:rPr>
                        <a:t>untuk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verifikasi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waktu</a:t>
                      </a:r>
                      <a:r>
                        <a:rPr lang="en-US" sz="2000" u="none" strike="noStrike" dirty="0">
                          <a:effectLst/>
                        </a:rPr>
                        <a:t> proses, </a:t>
                      </a:r>
                      <a:r>
                        <a:rPr lang="en-US" sz="2000" u="none" strike="noStrike" dirty="0" err="1">
                          <a:effectLst/>
                        </a:rPr>
                        <a:t>dan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evaluasi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untuk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waktu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kelonggaran</a:t>
                      </a:r>
                      <a:r>
                        <a:rPr lang="en-US" sz="2000" u="none" strike="noStrike" dirty="0">
                          <a:effectLst/>
                        </a:rPr>
                        <a:t> agar </a:t>
                      </a:r>
                      <a:r>
                        <a:rPr lang="en-US" sz="2000" u="none" strike="noStrike" dirty="0" err="1">
                          <a:effectLst/>
                        </a:rPr>
                        <a:t>sesuai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dengan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standar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waktu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operasional</a:t>
                      </a:r>
                      <a:r>
                        <a:rPr lang="en-US" sz="2000" u="none" strike="noStrike" dirty="0">
                          <a:effectLst/>
                        </a:rPr>
                        <a:t/>
                      </a:r>
                      <a:br>
                        <a:rPr lang="en-US" sz="2000" u="none" strike="noStrike" dirty="0">
                          <a:effectLst/>
                        </a:rPr>
                      </a:br>
                      <a:r>
                        <a:rPr lang="en-US" sz="2000" u="none" strike="noStrike" dirty="0">
                          <a:effectLst/>
                        </a:rPr>
                        <a:t>3. MSD </a:t>
                      </a:r>
                      <a:r>
                        <a:rPr lang="en-US" sz="2000" u="none" strike="noStrike" dirty="0" err="1">
                          <a:effectLst/>
                        </a:rPr>
                        <a:t>akan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melakukan</a:t>
                      </a:r>
                      <a:r>
                        <a:rPr lang="en-US" sz="2000" u="none" strike="noStrike" dirty="0">
                          <a:effectLst/>
                        </a:rPr>
                        <a:t> time Study </a:t>
                      </a:r>
                      <a:r>
                        <a:rPr lang="en-US" sz="2000" u="none" strike="noStrike" dirty="0" err="1">
                          <a:effectLst/>
                        </a:rPr>
                        <a:t>bersama</a:t>
                      </a:r>
                      <a:r>
                        <a:rPr lang="en-US" sz="2000" u="none" strike="noStrike" dirty="0">
                          <a:effectLst/>
                        </a:rPr>
                        <a:t> PRD, R&amp;D </a:t>
                      </a:r>
                      <a:r>
                        <a:rPr lang="en-US" sz="2000" u="none" strike="noStrike" dirty="0" err="1">
                          <a:effectLst/>
                        </a:rPr>
                        <a:t>dan</a:t>
                      </a:r>
                      <a:r>
                        <a:rPr lang="en-US" sz="2000" u="none" strike="noStrike" dirty="0">
                          <a:effectLst/>
                        </a:rPr>
                        <a:t> FIACO </a:t>
                      </a:r>
                      <a:r>
                        <a:rPr lang="en-US" sz="2000" u="none" strike="noStrike" dirty="0" err="1">
                          <a:effectLst/>
                        </a:rPr>
                        <a:t>untuk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memastikan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akurasi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waktu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produksi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29-Nov-24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Open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50%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err="1">
                          <a:effectLst/>
                        </a:rPr>
                        <a:t>Untuk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produk</a:t>
                      </a:r>
                      <a:r>
                        <a:rPr lang="en-US" sz="2000" u="none" strike="noStrike" dirty="0">
                          <a:effectLst/>
                        </a:rPr>
                        <a:t> yang </a:t>
                      </a:r>
                      <a:r>
                        <a:rPr lang="en-US" sz="2000" u="none" strike="noStrike" dirty="0" err="1">
                          <a:effectLst/>
                        </a:rPr>
                        <a:t>menjadi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temuan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sudah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diupdate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namun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untuk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peninjauan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ulang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seluruh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produk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masih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dilakukan</a:t>
                      </a:r>
                      <a:r>
                        <a:rPr lang="en-US" sz="2000" u="none" strike="noStrike" dirty="0">
                          <a:effectLst/>
                        </a:rPr>
                        <a:t>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8428917"/>
                  </a:ext>
                </a:extLst>
              </a:tr>
              <a:tr h="24358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FIACO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Diah, Lilik, </a:t>
                      </a:r>
                      <a:r>
                        <a:rPr lang="en-US" sz="2000" u="none" strike="noStrike" dirty="0" err="1">
                          <a:effectLst/>
                        </a:rPr>
                        <a:t>Aisyah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Ditemukan perbedaan antara data aset fisik dengan data SAP (Untuk kategori Inventaris Kantor, Mesin dan Peralatan Pabrik).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Mi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2000" u="none" strike="noStrike">
                          <a:effectLst/>
                        </a:rPr>
                        <a:t>1. Aset Sulit di Identifikasi</a:t>
                      </a:r>
                      <a:br>
                        <a:rPr lang="fi-FI" sz="2000" u="none" strike="noStrike">
                          <a:effectLst/>
                        </a:rPr>
                      </a:br>
                      <a:r>
                        <a:rPr lang="fi-FI" sz="2000" u="none" strike="noStrike">
                          <a:effectLst/>
                        </a:rPr>
                        <a:t>2. Potensi kehilangan asset </a:t>
                      </a:r>
                      <a:endParaRPr lang="fi-FI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Merekonsiliasi Data Aset Fisik dengan Data Aset SAP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</a:rPr>
                        <a:t>Akan </a:t>
                      </a:r>
                      <a:r>
                        <a:rPr lang="en-US" sz="2000" u="none" strike="noStrike" dirty="0" err="1">
                          <a:effectLst/>
                        </a:rPr>
                        <a:t>merekonsiliasi</a:t>
                      </a:r>
                      <a:r>
                        <a:rPr lang="en-US" sz="2000" u="none" strike="noStrike" dirty="0">
                          <a:effectLst/>
                        </a:rPr>
                        <a:t> data </a:t>
                      </a:r>
                      <a:r>
                        <a:rPr lang="en-US" sz="2000" u="none" strike="noStrike" dirty="0" err="1">
                          <a:effectLst/>
                        </a:rPr>
                        <a:t>fisik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Aset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dengan</a:t>
                      </a:r>
                      <a:r>
                        <a:rPr lang="en-US" sz="2000" u="none" strike="noStrike" dirty="0">
                          <a:effectLst/>
                        </a:rPr>
                        <a:t> data SAP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29-Nov-24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Open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70%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2000" u="none" strike="noStrike" dirty="0">
                          <a:effectLst/>
                        </a:rPr>
                        <a:t>Selesai rekon untuk kategori mesin, inventaris kantor, dan kendaraan.</a:t>
                      </a:r>
                      <a:br>
                        <a:rPr lang="sv-SE" sz="2000" u="none" strike="noStrike" dirty="0">
                          <a:effectLst/>
                        </a:rPr>
                      </a:br>
                      <a:r>
                        <a:rPr lang="sv-SE" sz="2000" u="none" strike="noStrike" dirty="0">
                          <a:effectLst/>
                        </a:rPr>
                        <a:t>Yang belum kategori Peralatan Pabrik</a:t>
                      </a:r>
                      <a:endParaRPr lang="sv-SE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8983239"/>
                  </a:ext>
                </a:extLst>
              </a:tr>
            </a:tbl>
          </a:graphicData>
        </a:graphic>
      </p:graphicFrame>
      <p:sp>
        <p:nvSpPr>
          <p:cNvPr id="48" name="Rectangle 47"/>
          <p:cNvSpPr/>
          <p:nvPr/>
        </p:nvSpPr>
        <p:spPr>
          <a:xfrm>
            <a:off x="6727690" y="198383"/>
            <a:ext cx="5012911" cy="484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3406"/>
              </a:lnSpc>
            </a:pPr>
            <a:r>
              <a:rPr lang="en-US" sz="2000" b="1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Progress Audit </a:t>
            </a:r>
            <a:r>
              <a:rPr lang="en-US" sz="2000" b="1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Kuartal</a:t>
            </a:r>
            <a:r>
              <a:rPr lang="en-US" sz="2000" b="1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II </a:t>
            </a:r>
            <a:r>
              <a:rPr lang="en-US" sz="2000" b="1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Tahun</a:t>
            </a:r>
            <a:r>
              <a:rPr lang="en-US" sz="2000" b="1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2024</a:t>
            </a:r>
            <a:endParaRPr lang="en-US" sz="2000" b="1" dirty="0">
              <a:solidFill>
                <a:srgbClr val="000000"/>
              </a:solidFill>
              <a:latin typeface="Touvlo"/>
              <a:ea typeface="Touvlo"/>
              <a:cs typeface="Touvlo"/>
              <a:sym typeface="Touvl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377860" flipH="1">
            <a:off x="7736384" y="-2955340"/>
            <a:ext cx="3471966" cy="5230835"/>
          </a:xfrm>
          <a:custGeom>
            <a:avLst/>
            <a:gdLst/>
            <a:ahLst/>
            <a:cxnLst/>
            <a:rect l="l" t="t" r="r" b="b"/>
            <a:pathLst>
              <a:path w="3471966" h="5230835">
                <a:moveTo>
                  <a:pt x="3471966" y="0"/>
                </a:moveTo>
                <a:lnTo>
                  <a:pt x="0" y="0"/>
                </a:lnTo>
                <a:lnTo>
                  <a:pt x="0" y="5230834"/>
                </a:lnTo>
                <a:lnTo>
                  <a:pt x="3471966" y="5230834"/>
                </a:lnTo>
                <a:lnTo>
                  <a:pt x="3471966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3249025" y="5173488"/>
            <a:ext cx="1683987" cy="10286255"/>
            <a:chOff x="0" y="0"/>
            <a:chExt cx="443519" cy="27091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3519" cy="2709137"/>
            </a:xfrm>
            <a:custGeom>
              <a:avLst/>
              <a:gdLst/>
              <a:ahLst/>
              <a:cxnLst/>
              <a:rect l="l" t="t" r="r" b="b"/>
              <a:pathLst>
                <a:path w="443519" h="2709137">
                  <a:moveTo>
                    <a:pt x="221760" y="0"/>
                  </a:moveTo>
                  <a:lnTo>
                    <a:pt x="221760" y="0"/>
                  </a:lnTo>
                  <a:cubicBezTo>
                    <a:pt x="280574" y="0"/>
                    <a:pt x="336979" y="23364"/>
                    <a:pt x="378567" y="64952"/>
                  </a:cubicBezTo>
                  <a:cubicBezTo>
                    <a:pt x="420155" y="106540"/>
                    <a:pt x="443519" y="162945"/>
                    <a:pt x="443519" y="221760"/>
                  </a:cubicBezTo>
                  <a:lnTo>
                    <a:pt x="443519" y="2487377"/>
                  </a:lnTo>
                  <a:cubicBezTo>
                    <a:pt x="443519" y="2609852"/>
                    <a:pt x="344234" y="2709137"/>
                    <a:pt x="221760" y="2709137"/>
                  </a:cubicBezTo>
                  <a:lnTo>
                    <a:pt x="221760" y="2709137"/>
                  </a:lnTo>
                  <a:cubicBezTo>
                    <a:pt x="162945" y="2709137"/>
                    <a:pt x="106540" y="2685773"/>
                    <a:pt x="64952" y="2644185"/>
                  </a:cubicBezTo>
                  <a:cubicBezTo>
                    <a:pt x="23364" y="2602597"/>
                    <a:pt x="0" y="2546192"/>
                    <a:pt x="0" y="2487377"/>
                  </a:cubicBezTo>
                  <a:lnTo>
                    <a:pt x="0" y="221760"/>
                  </a:lnTo>
                  <a:cubicBezTo>
                    <a:pt x="0" y="99285"/>
                    <a:pt x="99285" y="0"/>
                    <a:pt x="221760" y="0"/>
                  </a:cubicBezTo>
                  <a:close/>
                </a:path>
              </a:pathLst>
            </a:custGeom>
            <a:solidFill>
              <a:srgbClr val="00A84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43519" cy="27567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13317505" y="5173488"/>
            <a:ext cx="1683987" cy="10286255"/>
            <a:chOff x="0" y="0"/>
            <a:chExt cx="443519" cy="270913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3519" cy="2709137"/>
            </a:xfrm>
            <a:custGeom>
              <a:avLst/>
              <a:gdLst/>
              <a:ahLst/>
              <a:cxnLst/>
              <a:rect l="l" t="t" r="r" b="b"/>
              <a:pathLst>
                <a:path w="443519" h="2709137">
                  <a:moveTo>
                    <a:pt x="221760" y="0"/>
                  </a:moveTo>
                  <a:lnTo>
                    <a:pt x="221760" y="0"/>
                  </a:lnTo>
                  <a:cubicBezTo>
                    <a:pt x="280574" y="0"/>
                    <a:pt x="336979" y="23364"/>
                    <a:pt x="378567" y="64952"/>
                  </a:cubicBezTo>
                  <a:cubicBezTo>
                    <a:pt x="420155" y="106540"/>
                    <a:pt x="443519" y="162945"/>
                    <a:pt x="443519" y="221760"/>
                  </a:cubicBezTo>
                  <a:lnTo>
                    <a:pt x="443519" y="2487377"/>
                  </a:lnTo>
                  <a:cubicBezTo>
                    <a:pt x="443519" y="2609852"/>
                    <a:pt x="344234" y="2709137"/>
                    <a:pt x="221760" y="2709137"/>
                  </a:cubicBezTo>
                  <a:lnTo>
                    <a:pt x="221760" y="2709137"/>
                  </a:lnTo>
                  <a:cubicBezTo>
                    <a:pt x="162945" y="2709137"/>
                    <a:pt x="106540" y="2685773"/>
                    <a:pt x="64952" y="2644185"/>
                  </a:cubicBezTo>
                  <a:cubicBezTo>
                    <a:pt x="23364" y="2602597"/>
                    <a:pt x="0" y="2546192"/>
                    <a:pt x="0" y="2487377"/>
                  </a:cubicBezTo>
                  <a:lnTo>
                    <a:pt x="0" y="221760"/>
                  </a:lnTo>
                  <a:cubicBezTo>
                    <a:pt x="0" y="99285"/>
                    <a:pt x="99285" y="0"/>
                    <a:pt x="221760" y="0"/>
                  </a:cubicBezTo>
                  <a:close/>
                </a:path>
              </a:pathLst>
            </a:custGeom>
            <a:solidFill>
              <a:srgbClr val="074954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443519" cy="27567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-1735983" y="7124103"/>
            <a:ext cx="3471966" cy="5230835"/>
          </a:xfrm>
          <a:custGeom>
            <a:avLst/>
            <a:gdLst/>
            <a:ahLst/>
            <a:cxnLst/>
            <a:rect l="l" t="t" r="r" b="b"/>
            <a:pathLst>
              <a:path w="3471966" h="5230835">
                <a:moveTo>
                  <a:pt x="3471966" y="0"/>
                </a:moveTo>
                <a:lnTo>
                  <a:pt x="0" y="0"/>
                </a:lnTo>
                <a:lnTo>
                  <a:pt x="0" y="5230834"/>
                </a:lnTo>
                <a:lnTo>
                  <a:pt x="3471966" y="5230834"/>
                </a:lnTo>
                <a:lnTo>
                  <a:pt x="3471966" y="0"/>
                </a:lnTo>
                <a:close/>
              </a:path>
            </a:pathLst>
          </a:custGeom>
          <a:blipFill>
            <a:blip r:embed="rId4">
              <a:alphaModFix amt="9999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1096505"/>
              </p:ext>
            </p:extLst>
          </p:nvPr>
        </p:nvGraphicFramePr>
        <p:xfrm>
          <a:off x="509317" y="723900"/>
          <a:ext cx="17626282" cy="88222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9883">
                  <a:extLst>
                    <a:ext uri="{9D8B030D-6E8A-4147-A177-3AD203B41FA5}">
                      <a16:colId xmlns:a16="http://schemas.microsoft.com/office/drawing/2014/main" val="817815948"/>
                    </a:ext>
                  </a:extLst>
                </a:gridCol>
                <a:gridCol w="705667">
                  <a:extLst>
                    <a:ext uri="{9D8B030D-6E8A-4147-A177-3AD203B41FA5}">
                      <a16:colId xmlns:a16="http://schemas.microsoft.com/office/drawing/2014/main" val="3542721020"/>
                    </a:ext>
                  </a:extLst>
                </a:gridCol>
                <a:gridCol w="1624637">
                  <a:extLst>
                    <a:ext uri="{9D8B030D-6E8A-4147-A177-3AD203B41FA5}">
                      <a16:colId xmlns:a16="http://schemas.microsoft.com/office/drawing/2014/main" val="745957217"/>
                    </a:ext>
                  </a:extLst>
                </a:gridCol>
                <a:gridCol w="3464185">
                  <a:extLst>
                    <a:ext uri="{9D8B030D-6E8A-4147-A177-3AD203B41FA5}">
                      <a16:colId xmlns:a16="http://schemas.microsoft.com/office/drawing/2014/main" val="3657847993"/>
                    </a:ext>
                  </a:extLst>
                </a:gridCol>
                <a:gridCol w="977225">
                  <a:extLst>
                    <a:ext uri="{9D8B030D-6E8A-4147-A177-3AD203B41FA5}">
                      <a16:colId xmlns:a16="http://schemas.microsoft.com/office/drawing/2014/main" val="2784586080"/>
                    </a:ext>
                  </a:extLst>
                </a:gridCol>
                <a:gridCol w="1803898">
                  <a:extLst>
                    <a:ext uri="{9D8B030D-6E8A-4147-A177-3AD203B41FA5}">
                      <a16:colId xmlns:a16="http://schemas.microsoft.com/office/drawing/2014/main" val="1660019829"/>
                    </a:ext>
                  </a:extLst>
                </a:gridCol>
                <a:gridCol w="2210793">
                  <a:extLst>
                    <a:ext uri="{9D8B030D-6E8A-4147-A177-3AD203B41FA5}">
                      <a16:colId xmlns:a16="http://schemas.microsoft.com/office/drawing/2014/main" val="1125515405"/>
                    </a:ext>
                  </a:extLst>
                </a:gridCol>
                <a:gridCol w="2052795">
                  <a:extLst>
                    <a:ext uri="{9D8B030D-6E8A-4147-A177-3AD203B41FA5}">
                      <a16:colId xmlns:a16="http://schemas.microsoft.com/office/drawing/2014/main" val="279727245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027240708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438178026"/>
                    </a:ext>
                  </a:extLst>
                </a:gridCol>
                <a:gridCol w="859492">
                  <a:extLst>
                    <a:ext uri="{9D8B030D-6E8A-4147-A177-3AD203B41FA5}">
                      <a16:colId xmlns:a16="http://schemas.microsoft.com/office/drawing/2014/main" val="2555073965"/>
                    </a:ext>
                  </a:extLst>
                </a:gridCol>
                <a:gridCol w="1655107">
                  <a:extLst>
                    <a:ext uri="{9D8B030D-6E8A-4147-A177-3AD203B41FA5}">
                      <a16:colId xmlns:a16="http://schemas.microsoft.com/office/drawing/2014/main" val="2393340538"/>
                    </a:ext>
                  </a:extLst>
                </a:gridCol>
              </a:tblGrid>
              <a:tr h="8365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No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Proses / Dept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Auditor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err="1">
                          <a:effectLst/>
                        </a:rPr>
                        <a:t>Ringkasan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Temuan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err="1">
                          <a:effectLst/>
                        </a:rPr>
                        <a:t>Kategori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Temuan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err="1">
                          <a:effectLst/>
                        </a:rPr>
                        <a:t>Dampak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err="1">
                          <a:effectLst/>
                        </a:rPr>
                        <a:t>Rekomendasi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Perbaikan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err="1">
                          <a:effectLst/>
                        </a:rPr>
                        <a:t>Tanggapan</a:t>
                      </a:r>
                      <a:r>
                        <a:rPr lang="en-US" sz="2000" u="none" strike="noStrike" dirty="0">
                          <a:effectLst/>
                        </a:rPr>
                        <a:t> Auditee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Due Date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Status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err="1" smtClean="0">
                          <a:effectLst/>
                        </a:rPr>
                        <a:t>Progres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err="1">
                          <a:effectLst/>
                        </a:rPr>
                        <a:t>Keterangan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6241732"/>
                  </a:ext>
                </a:extLst>
              </a:tr>
              <a:tr h="24423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HCGA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Adhi, Andreas, </a:t>
                      </a:r>
                      <a:r>
                        <a:rPr lang="en-US" sz="2000" u="none" strike="noStrike" dirty="0" err="1">
                          <a:effectLst/>
                        </a:rPr>
                        <a:t>Aisyah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 err="1">
                          <a:effectLst/>
                        </a:rPr>
                        <a:t>Terjadi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kecelakaan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kerja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karyawan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tanggal</a:t>
                      </a:r>
                      <a:r>
                        <a:rPr lang="en-US" sz="2000" u="none" strike="noStrike" dirty="0">
                          <a:effectLst/>
                        </a:rPr>
                        <a:t> 20 Mei 2024 di </a:t>
                      </a:r>
                      <a:r>
                        <a:rPr lang="en-US" sz="2000" u="none" strike="noStrike" dirty="0" err="1">
                          <a:effectLst/>
                        </a:rPr>
                        <a:t>departemen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produksi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konstruksi</a:t>
                      </a:r>
                      <a:r>
                        <a:rPr lang="en-US" sz="2000" u="none" strike="noStrike" dirty="0">
                          <a:effectLst/>
                        </a:rPr>
                        <a:t> folding yang </a:t>
                      </a:r>
                      <a:r>
                        <a:rPr lang="en-US" sz="2000" u="none" strike="noStrike" dirty="0" err="1">
                          <a:effectLst/>
                        </a:rPr>
                        <a:t>diperbantukan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ke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bagian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konstruksi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multy</a:t>
                      </a:r>
                      <a:r>
                        <a:rPr lang="en-US" sz="2000" u="none" strike="noStrike" dirty="0">
                          <a:effectLst/>
                        </a:rPr>
                        <a:t> bending.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err="1">
                          <a:effectLst/>
                        </a:rPr>
                        <a:t>Mi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2000" u="none" strike="noStrike" dirty="0">
                          <a:effectLst/>
                        </a:rPr>
                        <a:t>Kecelakaan kerja karena perbantuan operator antar bagian produksi</a:t>
                      </a:r>
                      <a:endParaRPr lang="fi-FI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effectLst/>
                        </a:rPr>
                        <a:t>1. </a:t>
                      </a:r>
                      <a:r>
                        <a:rPr lang="en-US" sz="2000" u="none" strike="noStrike" dirty="0" err="1">
                          <a:effectLst/>
                        </a:rPr>
                        <a:t>Mengatur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mekanisme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terkait</a:t>
                      </a:r>
                      <a:r>
                        <a:rPr lang="en-US" sz="2000" u="none" strike="noStrike" dirty="0">
                          <a:effectLst/>
                        </a:rPr>
                        <a:t> multi skill </a:t>
                      </a:r>
                      <a:r>
                        <a:rPr lang="en-US" sz="2000" u="none" strike="noStrike" dirty="0" err="1">
                          <a:effectLst/>
                        </a:rPr>
                        <a:t>untuk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setiap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karyawan</a:t>
                      </a:r>
                      <a:r>
                        <a:rPr lang="en-US" sz="2000" u="none" strike="noStrike" dirty="0">
                          <a:effectLst/>
                        </a:rPr>
                        <a:t/>
                      </a:r>
                      <a:br>
                        <a:rPr lang="en-US" sz="2000" u="none" strike="noStrike" dirty="0">
                          <a:effectLst/>
                        </a:rPr>
                      </a:br>
                      <a:r>
                        <a:rPr lang="en-US" sz="2000" u="none" strike="noStrike" dirty="0">
                          <a:effectLst/>
                        </a:rPr>
                        <a:t>2. </a:t>
                      </a:r>
                      <a:r>
                        <a:rPr lang="en-US" sz="2000" u="none" strike="noStrike" dirty="0" err="1">
                          <a:effectLst/>
                        </a:rPr>
                        <a:t>Memasang</a:t>
                      </a:r>
                      <a:r>
                        <a:rPr lang="en-US" sz="2000" u="none" strike="noStrike" dirty="0">
                          <a:effectLst/>
                        </a:rPr>
                        <a:t> IK </a:t>
                      </a:r>
                      <a:r>
                        <a:rPr lang="en-US" sz="2000" u="none" strike="noStrike" dirty="0" err="1">
                          <a:effectLst/>
                        </a:rPr>
                        <a:t>terkait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penggunaan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mesin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dalam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gambar</a:t>
                      </a:r>
                      <a:r>
                        <a:rPr lang="en-US" sz="2000" u="none" strike="noStrike" dirty="0">
                          <a:effectLst/>
                        </a:rPr>
                        <a:t> yang </a:t>
                      </a:r>
                      <a:r>
                        <a:rPr lang="en-US" sz="2000" u="none" strike="noStrike" dirty="0" err="1">
                          <a:effectLst/>
                        </a:rPr>
                        <a:t>lebih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kreatif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effectLst/>
                        </a:rPr>
                        <a:t>1. Akan dibuatkan mekanisme mutly skill di tahun 2025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3-Jan-25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Open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40%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Proses design IK </a:t>
                      </a:r>
                      <a:r>
                        <a:rPr lang="en-US" sz="2000" u="none" strike="noStrike" dirty="0" err="1">
                          <a:effectLst/>
                        </a:rPr>
                        <a:t>terkait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penggunaan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mesin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masih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berjalan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dan</a:t>
                      </a:r>
                      <a:r>
                        <a:rPr lang="en-US" sz="2000" u="none" strike="noStrike" dirty="0">
                          <a:effectLst/>
                        </a:rPr>
                        <a:t> Multi skill </a:t>
                      </a:r>
                      <a:r>
                        <a:rPr lang="en-US" sz="2000" u="none" strike="noStrike" dirty="0" err="1">
                          <a:effectLst/>
                        </a:rPr>
                        <a:t>untuk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karyawan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masih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dilakukan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penyusunan</a:t>
                      </a:r>
                      <a:r>
                        <a:rPr lang="en-US" sz="2000" u="none" strike="noStrike" dirty="0">
                          <a:effectLst/>
                        </a:rPr>
                        <a:t>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952595"/>
                  </a:ext>
                </a:extLst>
              </a:tr>
              <a:tr h="43962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PRODUKSI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2000" u="none" strike="noStrike" dirty="0">
                          <a:effectLst/>
                        </a:rPr>
                        <a:t>Yulan, Fitri N., Gunawan, Aisyah </a:t>
                      </a:r>
                      <a:endParaRPr lang="sv-SE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err="1">
                          <a:effectLst/>
                        </a:rPr>
                        <a:t>Ditemukan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bahan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kimia</a:t>
                      </a:r>
                      <a:r>
                        <a:rPr lang="en-US" sz="2000" u="none" strike="noStrike" dirty="0">
                          <a:effectLst/>
                        </a:rPr>
                        <a:t> Nitric Acid yang </a:t>
                      </a:r>
                      <a:r>
                        <a:rPr lang="en-US" sz="2000" u="none" strike="noStrike" dirty="0" err="1">
                          <a:effectLst/>
                        </a:rPr>
                        <a:t>sudah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tidak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terpakai</a:t>
                      </a:r>
                      <a:r>
                        <a:rPr lang="en-US" sz="2000" u="none" strike="noStrike" dirty="0">
                          <a:effectLst/>
                        </a:rPr>
                        <a:t> di area </a:t>
                      </a:r>
                      <a:r>
                        <a:rPr lang="en-US" sz="2000" u="none" strike="noStrike" dirty="0" err="1">
                          <a:effectLst/>
                        </a:rPr>
                        <a:t>produksi</a:t>
                      </a:r>
                      <a:r>
                        <a:rPr lang="en-US" sz="2000" u="none" strike="noStrike" dirty="0">
                          <a:effectLst/>
                        </a:rPr>
                        <a:t> (chrome </a:t>
                      </a:r>
                      <a:r>
                        <a:rPr lang="en-US" sz="2000" u="none" strike="noStrike" dirty="0" err="1">
                          <a:effectLst/>
                        </a:rPr>
                        <a:t>belakang</a:t>
                      </a:r>
                      <a:r>
                        <a:rPr lang="en-US" sz="2000" u="none" strike="noStrike" dirty="0">
                          <a:effectLst/>
                        </a:rPr>
                        <a:t>) </a:t>
                      </a:r>
                      <a:r>
                        <a:rPr lang="en-US" sz="2000" u="none" strike="noStrike" dirty="0" err="1">
                          <a:effectLst/>
                        </a:rPr>
                        <a:t>dari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tahun</a:t>
                      </a:r>
                      <a:r>
                        <a:rPr lang="en-US" sz="2000" u="none" strike="noStrike" dirty="0">
                          <a:effectLst/>
                        </a:rPr>
                        <a:t> 2020 </a:t>
                      </a:r>
                      <a:r>
                        <a:rPr lang="en-US" sz="2000" u="none" strike="noStrike" dirty="0" err="1">
                          <a:effectLst/>
                        </a:rPr>
                        <a:t>sampai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tahun</a:t>
                      </a:r>
                      <a:r>
                        <a:rPr lang="en-US" sz="2000" u="none" strike="noStrike" dirty="0">
                          <a:effectLst/>
                        </a:rPr>
                        <a:t> 2024 </a:t>
                      </a:r>
                      <a:r>
                        <a:rPr lang="en-US" sz="2000" u="none" strike="noStrike" dirty="0" err="1">
                          <a:effectLst/>
                        </a:rPr>
                        <a:t>dan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belum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ada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tindak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lanjut</a:t>
                      </a:r>
                      <a:r>
                        <a:rPr lang="en-US" sz="2000" u="none" strike="noStrike" dirty="0">
                          <a:effectLst/>
                        </a:rPr>
                        <a:t>.</a:t>
                      </a:r>
                      <a:br>
                        <a:rPr lang="en-US" sz="2000" u="none" strike="noStrike" dirty="0">
                          <a:effectLst/>
                        </a:rPr>
                      </a:br>
                      <a:r>
                        <a:rPr lang="en-US" sz="2000" u="none" strike="noStrike" dirty="0">
                          <a:effectLst/>
                        </a:rPr>
                        <a:t/>
                      </a:r>
                      <a:br>
                        <a:rPr lang="en-US" sz="2000" u="none" strike="noStrike" dirty="0">
                          <a:effectLst/>
                        </a:rPr>
                      </a:br>
                      <a:r>
                        <a:rPr lang="en-US" sz="2000" u="none" strike="noStrike" dirty="0">
                          <a:effectLst/>
                        </a:rPr>
                        <a:t/>
                      </a:r>
                      <a:br>
                        <a:rPr lang="en-US" sz="2000" u="none" strike="noStrike" dirty="0">
                          <a:effectLst/>
                        </a:rPr>
                      </a:br>
                      <a:r>
                        <a:rPr lang="en-US" sz="2000" u="none" strike="noStrike" dirty="0">
                          <a:effectLst/>
                        </a:rPr>
                        <a:t/>
                      </a:r>
                      <a:br>
                        <a:rPr lang="en-US" sz="2000" u="none" strike="noStrike" dirty="0">
                          <a:effectLst/>
                        </a:rPr>
                      </a:br>
                      <a:r>
                        <a:rPr lang="en-US" sz="2000" u="none" strike="noStrike" dirty="0">
                          <a:effectLst/>
                        </a:rPr>
                        <a:t/>
                      </a:r>
                      <a:br>
                        <a:rPr lang="en-US" sz="2000" u="none" strike="noStrike" dirty="0">
                          <a:effectLst/>
                        </a:rPr>
                      </a:br>
                      <a:r>
                        <a:rPr lang="en-US" sz="2000" u="none" strike="noStrike" dirty="0">
                          <a:effectLst/>
                        </a:rPr>
                        <a:t/>
                      </a:r>
                      <a:br>
                        <a:rPr lang="en-US" sz="2000" u="none" strike="noStrike" dirty="0">
                          <a:effectLst/>
                        </a:rPr>
                      </a:br>
                      <a:r>
                        <a:rPr lang="en-US" sz="2000" u="none" strike="noStrike" dirty="0">
                          <a:effectLst/>
                        </a:rPr>
                        <a:t/>
                      </a:r>
                      <a:br>
                        <a:rPr lang="en-US" sz="2000" u="none" strike="noStrike" dirty="0">
                          <a:effectLst/>
                        </a:rPr>
                      </a:br>
                      <a:r>
                        <a:rPr lang="en-US" sz="2000" u="none" strike="noStrike" dirty="0">
                          <a:effectLst/>
                        </a:rPr>
                        <a:t/>
                      </a:r>
                      <a:br>
                        <a:rPr lang="en-US" sz="2000" u="none" strike="noStrike" dirty="0">
                          <a:effectLst/>
                        </a:rPr>
                      </a:br>
                      <a:r>
                        <a:rPr lang="en-US" sz="2000" u="none" strike="noStrike" dirty="0">
                          <a:effectLst/>
                        </a:rPr>
                        <a:t/>
                      </a:r>
                      <a:br>
                        <a:rPr lang="en-US" sz="2000" u="none" strike="noStrike" dirty="0">
                          <a:effectLst/>
                        </a:rPr>
                      </a:br>
                      <a:r>
                        <a:rPr lang="en-US" sz="2000" u="none" strike="noStrike" dirty="0">
                          <a:effectLst/>
                        </a:rPr>
                        <a:t/>
                      </a:r>
                      <a:br>
                        <a:rPr lang="en-US" sz="2000" u="none" strike="noStrike" dirty="0">
                          <a:effectLst/>
                        </a:rPr>
                      </a:b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Mi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 err="1">
                          <a:effectLst/>
                        </a:rPr>
                        <a:t>Potensi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kebocoran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sehingga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dapat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mengkontaminasi</a:t>
                      </a:r>
                      <a:r>
                        <a:rPr lang="en-US" sz="2000" u="none" strike="noStrike" dirty="0">
                          <a:effectLst/>
                        </a:rPr>
                        <a:t> air, </a:t>
                      </a:r>
                      <a:r>
                        <a:rPr lang="en-US" sz="2000" u="none" strike="noStrike" dirty="0" err="1">
                          <a:effectLst/>
                        </a:rPr>
                        <a:t>tanah</a:t>
                      </a:r>
                      <a:r>
                        <a:rPr lang="en-US" sz="2000" u="none" strike="noStrike" dirty="0">
                          <a:effectLst/>
                        </a:rPr>
                        <a:t>, </a:t>
                      </a:r>
                      <a:r>
                        <a:rPr lang="en-US" sz="2000" u="none" strike="noStrike" dirty="0" err="1">
                          <a:effectLst/>
                        </a:rPr>
                        <a:t>dan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udara</a:t>
                      </a:r>
                      <a:r>
                        <a:rPr lang="en-US" sz="2000" u="none" strike="noStrike" dirty="0">
                          <a:effectLst/>
                        </a:rPr>
                        <a:t>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n-NO" sz="2000" u="none" strike="noStrike">
                          <a:effectLst/>
                        </a:rPr>
                        <a:t>Koordinasi dengan HSE terkait pengendalian kimia Nitric Acid.</a:t>
                      </a:r>
                      <a:endParaRPr lang="nn-NO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2000" u="none" strike="noStrike" dirty="0">
                          <a:effectLst/>
                        </a:rPr>
                        <a:t>Akan berkordinasi dengan HSE terkait penanganan kimia Nitric Acid</a:t>
                      </a:r>
                      <a:endParaRPr lang="sv-SE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21-Oct-24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Open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75%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Proses </a:t>
                      </a:r>
                      <a:r>
                        <a:rPr lang="en-US" sz="2000" u="none" strike="noStrike" dirty="0" err="1">
                          <a:effectLst/>
                        </a:rPr>
                        <a:t>pengejuan</a:t>
                      </a:r>
                      <a:r>
                        <a:rPr lang="en-US" sz="2000" u="none" strike="noStrike" dirty="0">
                          <a:effectLst/>
                        </a:rPr>
                        <a:t> buyback </a:t>
                      </a:r>
                      <a:r>
                        <a:rPr lang="en-US" sz="2000" u="none" strike="noStrike" dirty="0" err="1">
                          <a:effectLst/>
                        </a:rPr>
                        <a:t>kepada</a:t>
                      </a:r>
                      <a:r>
                        <a:rPr lang="en-US" sz="2000" u="none" strike="noStrike" dirty="0">
                          <a:effectLst/>
                        </a:rPr>
                        <a:t> vendor </a:t>
                      </a:r>
                      <a:r>
                        <a:rPr lang="en-US" sz="2000" u="none" strike="noStrike" dirty="0" err="1">
                          <a:effectLst/>
                        </a:rPr>
                        <a:t>belum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berhasil</a:t>
                      </a:r>
                      <a:r>
                        <a:rPr lang="en-US" sz="2000" u="none" strike="noStrike" dirty="0">
                          <a:effectLst/>
                        </a:rPr>
                        <a:t> di </a:t>
                      </a:r>
                      <a:r>
                        <a:rPr lang="en-US" sz="2000" u="none" strike="noStrike" dirty="0" err="1" smtClean="0">
                          <a:effectLst/>
                        </a:rPr>
                        <a:t>negosiasi</a:t>
                      </a:r>
                      <a:r>
                        <a:rPr lang="en-US" sz="2000" u="none" strike="noStrike" dirty="0" smtClean="0">
                          <a:effectLst/>
                        </a:rPr>
                        <a:t>. </a:t>
                      </a:r>
                      <a:r>
                        <a:rPr lang="en-US" sz="2000" u="none" strike="noStrike" dirty="0" err="1">
                          <a:effectLst/>
                        </a:rPr>
                        <a:t>Sehingga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sedang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mencari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alternatif</a:t>
                      </a:r>
                      <a:r>
                        <a:rPr lang="en-US" sz="2000" u="none" strike="noStrike" dirty="0">
                          <a:effectLst/>
                        </a:rPr>
                        <a:t> vendor lain.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8939159"/>
                  </a:ext>
                </a:extLst>
              </a:tr>
            </a:tbl>
          </a:graphicData>
        </a:graphic>
      </p:graphicFrame>
      <p:sp>
        <p:nvSpPr>
          <p:cNvPr id="22" name="Rectangle 21"/>
          <p:cNvSpPr/>
          <p:nvPr/>
        </p:nvSpPr>
        <p:spPr>
          <a:xfrm>
            <a:off x="6727690" y="198383"/>
            <a:ext cx="5012911" cy="484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3406"/>
              </a:lnSpc>
            </a:pPr>
            <a:r>
              <a:rPr lang="en-US" sz="2000" b="1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Progress Audit </a:t>
            </a:r>
            <a:r>
              <a:rPr lang="en-US" sz="2000" b="1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Kuartal</a:t>
            </a:r>
            <a:r>
              <a:rPr lang="en-US" sz="2000" b="1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II </a:t>
            </a:r>
            <a:r>
              <a:rPr lang="en-US" sz="2000" b="1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Tahun</a:t>
            </a:r>
            <a:r>
              <a:rPr lang="en-US" sz="2000" b="1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2024</a:t>
            </a:r>
            <a:endParaRPr lang="en-US" sz="2000" b="1" dirty="0">
              <a:solidFill>
                <a:srgbClr val="000000"/>
              </a:solidFill>
              <a:latin typeface="Touvlo"/>
              <a:ea typeface="Touvlo"/>
              <a:cs typeface="Touvlo"/>
              <a:sym typeface="Touvlo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7420" y="6591300"/>
            <a:ext cx="1856320" cy="13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50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377860" flipH="1">
            <a:off x="7736384" y="-2955340"/>
            <a:ext cx="3471966" cy="5230835"/>
          </a:xfrm>
          <a:custGeom>
            <a:avLst/>
            <a:gdLst/>
            <a:ahLst/>
            <a:cxnLst/>
            <a:rect l="l" t="t" r="r" b="b"/>
            <a:pathLst>
              <a:path w="3471966" h="5230835">
                <a:moveTo>
                  <a:pt x="3471966" y="0"/>
                </a:moveTo>
                <a:lnTo>
                  <a:pt x="0" y="0"/>
                </a:lnTo>
                <a:lnTo>
                  <a:pt x="0" y="5230834"/>
                </a:lnTo>
                <a:lnTo>
                  <a:pt x="3471966" y="5230834"/>
                </a:lnTo>
                <a:lnTo>
                  <a:pt x="3471966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2866128" y="5556384"/>
            <a:ext cx="1683987" cy="9520463"/>
            <a:chOff x="0" y="0"/>
            <a:chExt cx="443519" cy="27091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3519" cy="2709137"/>
            </a:xfrm>
            <a:custGeom>
              <a:avLst/>
              <a:gdLst/>
              <a:ahLst/>
              <a:cxnLst/>
              <a:rect l="l" t="t" r="r" b="b"/>
              <a:pathLst>
                <a:path w="443519" h="2709137">
                  <a:moveTo>
                    <a:pt x="221760" y="0"/>
                  </a:moveTo>
                  <a:lnTo>
                    <a:pt x="221760" y="0"/>
                  </a:lnTo>
                  <a:cubicBezTo>
                    <a:pt x="280574" y="0"/>
                    <a:pt x="336979" y="23364"/>
                    <a:pt x="378567" y="64952"/>
                  </a:cubicBezTo>
                  <a:cubicBezTo>
                    <a:pt x="420155" y="106540"/>
                    <a:pt x="443519" y="162945"/>
                    <a:pt x="443519" y="221760"/>
                  </a:cubicBezTo>
                  <a:lnTo>
                    <a:pt x="443519" y="2487377"/>
                  </a:lnTo>
                  <a:cubicBezTo>
                    <a:pt x="443519" y="2609852"/>
                    <a:pt x="344234" y="2709137"/>
                    <a:pt x="221760" y="2709137"/>
                  </a:cubicBezTo>
                  <a:lnTo>
                    <a:pt x="221760" y="2709137"/>
                  </a:lnTo>
                  <a:cubicBezTo>
                    <a:pt x="162945" y="2709137"/>
                    <a:pt x="106540" y="2685773"/>
                    <a:pt x="64952" y="2644185"/>
                  </a:cubicBezTo>
                  <a:cubicBezTo>
                    <a:pt x="23364" y="2602597"/>
                    <a:pt x="0" y="2546192"/>
                    <a:pt x="0" y="2487377"/>
                  </a:cubicBezTo>
                  <a:lnTo>
                    <a:pt x="0" y="221760"/>
                  </a:lnTo>
                  <a:cubicBezTo>
                    <a:pt x="0" y="99285"/>
                    <a:pt x="99285" y="0"/>
                    <a:pt x="221760" y="0"/>
                  </a:cubicBezTo>
                  <a:close/>
                </a:path>
              </a:pathLst>
            </a:custGeom>
            <a:solidFill>
              <a:srgbClr val="00A84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43519" cy="27567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13043495" y="4899479"/>
            <a:ext cx="1683987" cy="10834273"/>
            <a:chOff x="0" y="0"/>
            <a:chExt cx="443519" cy="270913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3519" cy="2709137"/>
            </a:xfrm>
            <a:custGeom>
              <a:avLst/>
              <a:gdLst/>
              <a:ahLst/>
              <a:cxnLst/>
              <a:rect l="l" t="t" r="r" b="b"/>
              <a:pathLst>
                <a:path w="443519" h="2709137">
                  <a:moveTo>
                    <a:pt x="221760" y="0"/>
                  </a:moveTo>
                  <a:lnTo>
                    <a:pt x="221760" y="0"/>
                  </a:lnTo>
                  <a:cubicBezTo>
                    <a:pt x="280574" y="0"/>
                    <a:pt x="336979" y="23364"/>
                    <a:pt x="378567" y="64952"/>
                  </a:cubicBezTo>
                  <a:cubicBezTo>
                    <a:pt x="420155" y="106540"/>
                    <a:pt x="443519" y="162945"/>
                    <a:pt x="443519" y="221760"/>
                  </a:cubicBezTo>
                  <a:lnTo>
                    <a:pt x="443519" y="2487377"/>
                  </a:lnTo>
                  <a:cubicBezTo>
                    <a:pt x="443519" y="2609852"/>
                    <a:pt x="344234" y="2709137"/>
                    <a:pt x="221760" y="2709137"/>
                  </a:cubicBezTo>
                  <a:lnTo>
                    <a:pt x="221760" y="2709137"/>
                  </a:lnTo>
                  <a:cubicBezTo>
                    <a:pt x="162945" y="2709137"/>
                    <a:pt x="106540" y="2685773"/>
                    <a:pt x="64952" y="2644185"/>
                  </a:cubicBezTo>
                  <a:cubicBezTo>
                    <a:pt x="23364" y="2602597"/>
                    <a:pt x="0" y="2546192"/>
                    <a:pt x="0" y="2487377"/>
                  </a:cubicBezTo>
                  <a:lnTo>
                    <a:pt x="0" y="221760"/>
                  </a:lnTo>
                  <a:cubicBezTo>
                    <a:pt x="0" y="99285"/>
                    <a:pt x="99285" y="0"/>
                    <a:pt x="221760" y="0"/>
                  </a:cubicBezTo>
                  <a:close/>
                </a:path>
              </a:pathLst>
            </a:custGeom>
            <a:solidFill>
              <a:srgbClr val="074954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443519" cy="27567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-1735983" y="7124103"/>
            <a:ext cx="3471966" cy="5230835"/>
          </a:xfrm>
          <a:custGeom>
            <a:avLst/>
            <a:gdLst/>
            <a:ahLst/>
            <a:cxnLst/>
            <a:rect l="l" t="t" r="r" b="b"/>
            <a:pathLst>
              <a:path w="3471966" h="5230835">
                <a:moveTo>
                  <a:pt x="3471966" y="0"/>
                </a:moveTo>
                <a:lnTo>
                  <a:pt x="0" y="0"/>
                </a:lnTo>
                <a:lnTo>
                  <a:pt x="0" y="5230834"/>
                </a:lnTo>
                <a:lnTo>
                  <a:pt x="3471966" y="5230834"/>
                </a:lnTo>
                <a:lnTo>
                  <a:pt x="3471966" y="0"/>
                </a:lnTo>
                <a:close/>
              </a:path>
            </a:pathLst>
          </a:custGeom>
          <a:blipFill>
            <a:blip r:embed="rId4">
              <a:alphaModFix amt="9999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/>
          <p:cNvSpPr txBox="1"/>
          <p:nvPr/>
        </p:nvSpPr>
        <p:spPr>
          <a:xfrm>
            <a:off x="4728672" y="419100"/>
            <a:ext cx="937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/>
              <a:t>Lokalisir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Barang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Titipan</a:t>
            </a:r>
            <a:endParaRPr lang="en-US" sz="36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7"/>
          <a:stretch/>
        </p:blipFill>
        <p:spPr>
          <a:xfrm>
            <a:off x="533401" y="1517892"/>
            <a:ext cx="3395260" cy="37607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" t="-46" r="283" b="15556"/>
          <a:stretch/>
        </p:blipFill>
        <p:spPr>
          <a:xfrm>
            <a:off x="4191000" y="1497377"/>
            <a:ext cx="3380236" cy="37961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" t="37506" r="-985" b="-462"/>
          <a:stretch/>
        </p:blipFill>
        <p:spPr>
          <a:xfrm>
            <a:off x="1950243" y="5585211"/>
            <a:ext cx="4281550" cy="358285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1867991" y="9468252"/>
            <a:ext cx="5397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AFTER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29218" y="9468252"/>
            <a:ext cx="5397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BEFORE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416" y="1512052"/>
            <a:ext cx="6664210" cy="374679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265" y="5412128"/>
            <a:ext cx="6784650" cy="38145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/>
          <a:stretch/>
        </p:blipFill>
        <p:spPr>
          <a:xfrm>
            <a:off x="8228785" y="5377835"/>
            <a:ext cx="2487164" cy="388309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023157" y="1494446"/>
            <a:ext cx="2935758" cy="366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2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377860" flipH="1">
            <a:off x="7736384" y="-2955340"/>
            <a:ext cx="3471966" cy="5230835"/>
          </a:xfrm>
          <a:custGeom>
            <a:avLst/>
            <a:gdLst/>
            <a:ahLst/>
            <a:cxnLst/>
            <a:rect l="l" t="t" r="r" b="b"/>
            <a:pathLst>
              <a:path w="3471966" h="5230835">
                <a:moveTo>
                  <a:pt x="3471966" y="0"/>
                </a:moveTo>
                <a:lnTo>
                  <a:pt x="0" y="0"/>
                </a:lnTo>
                <a:lnTo>
                  <a:pt x="0" y="5230834"/>
                </a:lnTo>
                <a:lnTo>
                  <a:pt x="3471966" y="5230834"/>
                </a:lnTo>
                <a:lnTo>
                  <a:pt x="3471966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1735983" y="7124103"/>
            <a:ext cx="3471966" cy="5230835"/>
          </a:xfrm>
          <a:custGeom>
            <a:avLst/>
            <a:gdLst/>
            <a:ahLst/>
            <a:cxnLst/>
            <a:rect l="l" t="t" r="r" b="b"/>
            <a:pathLst>
              <a:path w="3471966" h="5230835">
                <a:moveTo>
                  <a:pt x="3471966" y="0"/>
                </a:moveTo>
                <a:lnTo>
                  <a:pt x="0" y="0"/>
                </a:lnTo>
                <a:lnTo>
                  <a:pt x="0" y="5230834"/>
                </a:lnTo>
                <a:lnTo>
                  <a:pt x="3471966" y="5230834"/>
                </a:lnTo>
                <a:lnTo>
                  <a:pt x="3471966" y="0"/>
                </a:lnTo>
                <a:close/>
              </a:path>
            </a:pathLst>
          </a:custGeom>
          <a:blipFill>
            <a:blip r:embed="rId4">
              <a:alphaModFix amt="9999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/>
          <p:cNvSpPr txBox="1"/>
          <p:nvPr/>
        </p:nvSpPr>
        <p:spPr>
          <a:xfrm>
            <a:off x="4706161" y="342900"/>
            <a:ext cx="937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/>
              <a:t>Penataan</a:t>
            </a:r>
            <a:r>
              <a:rPr lang="en-US" sz="3600" b="1" dirty="0" smtClean="0"/>
              <a:t> Area Clearance Sales</a:t>
            </a:r>
            <a:endParaRPr lang="en-US" sz="36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3293" y="1332668"/>
            <a:ext cx="4343400" cy="35773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80"/>
          <a:stretch/>
        </p:blipFill>
        <p:spPr>
          <a:xfrm>
            <a:off x="9791696" y="1332668"/>
            <a:ext cx="3164191" cy="36294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99" y="1181100"/>
            <a:ext cx="3631301" cy="48266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291" y="1181100"/>
            <a:ext cx="3631301" cy="48266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8" b="17163"/>
          <a:stretch/>
        </p:blipFill>
        <p:spPr>
          <a:xfrm>
            <a:off x="166614" y="6176155"/>
            <a:ext cx="7581978" cy="3124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189" y="5396648"/>
            <a:ext cx="8004639" cy="3602087"/>
          </a:xfrm>
          <a:prstGeom prst="rect">
            <a:avLst/>
          </a:prstGeom>
        </p:spPr>
      </p:pic>
      <p:grpSp>
        <p:nvGrpSpPr>
          <p:cNvPr id="30" name="Group 3"/>
          <p:cNvGrpSpPr/>
          <p:nvPr/>
        </p:nvGrpSpPr>
        <p:grpSpPr>
          <a:xfrm rot="5400000">
            <a:off x="2866128" y="5556384"/>
            <a:ext cx="1683987" cy="9520463"/>
            <a:chOff x="0" y="0"/>
            <a:chExt cx="443519" cy="2709137"/>
          </a:xfrm>
        </p:grpSpPr>
        <p:sp>
          <p:nvSpPr>
            <p:cNvPr id="31" name="Freeform 4"/>
            <p:cNvSpPr/>
            <p:nvPr/>
          </p:nvSpPr>
          <p:spPr>
            <a:xfrm>
              <a:off x="0" y="0"/>
              <a:ext cx="443519" cy="2709137"/>
            </a:xfrm>
            <a:custGeom>
              <a:avLst/>
              <a:gdLst/>
              <a:ahLst/>
              <a:cxnLst/>
              <a:rect l="l" t="t" r="r" b="b"/>
              <a:pathLst>
                <a:path w="443519" h="2709137">
                  <a:moveTo>
                    <a:pt x="221760" y="0"/>
                  </a:moveTo>
                  <a:lnTo>
                    <a:pt x="221760" y="0"/>
                  </a:lnTo>
                  <a:cubicBezTo>
                    <a:pt x="280574" y="0"/>
                    <a:pt x="336979" y="23364"/>
                    <a:pt x="378567" y="64952"/>
                  </a:cubicBezTo>
                  <a:cubicBezTo>
                    <a:pt x="420155" y="106540"/>
                    <a:pt x="443519" y="162945"/>
                    <a:pt x="443519" y="221760"/>
                  </a:cubicBezTo>
                  <a:lnTo>
                    <a:pt x="443519" y="2487377"/>
                  </a:lnTo>
                  <a:cubicBezTo>
                    <a:pt x="443519" y="2609852"/>
                    <a:pt x="344234" y="2709137"/>
                    <a:pt x="221760" y="2709137"/>
                  </a:cubicBezTo>
                  <a:lnTo>
                    <a:pt x="221760" y="2709137"/>
                  </a:lnTo>
                  <a:cubicBezTo>
                    <a:pt x="162945" y="2709137"/>
                    <a:pt x="106540" y="2685773"/>
                    <a:pt x="64952" y="2644185"/>
                  </a:cubicBezTo>
                  <a:cubicBezTo>
                    <a:pt x="23364" y="2602597"/>
                    <a:pt x="0" y="2546192"/>
                    <a:pt x="0" y="2487377"/>
                  </a:cubicBezTo>
                  <a:lnTo>
                    <a:pt x="0" y="221760"/>
                  </a:lnTo>
                  <a:cubicBezTo>
                    <a:pt x="0" y="99285"/>
                    <a:pt x="99285" y="0"/>
                    <a:pt x="221760" y="0"/>
                  </a:cubicBezTo>
                  <a:close/>
                </a:path>
              </a:pathLst>
            </a:custGeom>
            <a:solidFill>
              <a:srgbClr val="00A84D"/>
            </a:solidFill>
          </p:spPr>
        </p:sp>
        <p:sp>
          <p:nvSpPr>
            <p:cNvPr id="32" name="TextBox 5"/>
            <p:cNvSpPr txBox="1"/>
            <p:nvPr/>
          </p:nvSpPr>
          <p:spPr>
            <a:xfrm>
              <a:off x="0" y="-47625"/>
              <a:ext cx="443519" cy="27567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33" name="Group 6"/>
          <p:cNvGrpSpPr/>
          <p:nvPr/>
        </p:nvGrpSpPr>
        <p:grpSpPr>
          <a:xfrm rot="5400000">
            <a:off x="13043495" y="4899479"/>
            <a:ext cx="1683987" cy="10834273"/>
            <a:chOff x="0" y="0"/>
            <a:chExt cx="443519" cy="2709137"/>
          </a:xfrm>
        </p:grpSpPr>
        <p:sp>
          <p:nvSpPr>
            <p:cNvPr id="34" name="Freeform 7"/>
            <p:cNvSpPr/>
            <p:nvPr/>
          </p:nvSpPr>
          <p:spPr>
            <a:xfrm>
              <a:off x="0" y="0"/>
              <a:ext cx="443519" cy="2709137"/>
            </a:xfrm>
            <a:custGeom>
              <a:avLst/>
              <a:gdLst/>
              <a:ahLst/>
              <a:cxnLst/>
              <a:rect l="l" t="t" r="r" b="b"/>
              <a:pathLst>
                <a:path w="443519" h="2709137">
                  <a:moveTo>
                    <a:pt x="221760" y="0"/>
                  </a:moveTo>
                  <a:lnTo>
                    <a:pt x="221760" y="0"/>
                  </a:lnTo>
                  <a:cubicBezTo>
                    <a:pt x="280574" y="0"/>
                    <a:pt x="336979" y="23364"/>
                    <a:pt x="378567" y="64952"/>
                  </a:cubicBezTo>
                  <a:cubicBezTo>
                    <a:pt x="420155" y="106540"/>
                    <a:pt x="443519" y="162945"/>
                    <a:pt x="443519" y="221760"/>
                  </a:cubicBezTo>
                  <a:lnTo>
                    <a:pt x="443519" y="2487377"/>
                  </a:lnTo>
                  <a:cubicBezTo>
                    <a:pt x="443519" y="2609852"/>
                    <a:pt x="344234" y="2709137"/>
                    <a:pt x="221760" y="2709137"/>
                  </a:cubicBezTo>
                  <a:lnTo>
                    <a:pt x="221760" y="2709137"/>
                  </a:lnTo>
                  <a:cubicBezTo>
                    <a:pt x="162945" y="2709137"/>
                    <a:pt x="106540" y="2685773"/>
                    <a:pt x="64952" y="2644185"/>
                  </a:cubicBezTo>
                  <a:cubicBezTo>
                    <a:pt x="23364" y="2602597"/>
                    <a:pt x="0" y="2546192"/>
                    <a:pt x="0" y="2487377"/>
                  </a:cubicBezTo>
                  <a:lnTo>
                    <a:pt x="0" y="221760"/>
                  </a:lnTo>
                  <a:cubicBezTo>
                    <a:pt x="0" y="99285"/>
                    <a:pt x="99285" y="0"/>
                    <a:pt x="221760" y="0"/>
                  </a:cubicBezTo>
                  <a:close/>
                </a:path>
              </a:pathLst>
            </a:custGeom>
            <a:solidFill>
              <a:srgbClr val="074954"/>
            </a:solidFill>
          </p:spPr>
        </p:sp>
        <p:sp>
          <p:nvSpPr>
            <p:cNvPr id="35" name="TextBox 8"/>
            <p:cNvSpPr txBox="1"/>
            <p:nvPr/>
          </p:nvSpPr>
          <p:spPr>
            <a:xfrm>
              <a:off x="0" y="-47625"/>
              <a:ext cx="443519" cy="27567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1867991" y="9468252"/>
            <a:ext cx="5397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AFTER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729218" y="9468252"/>
            <a:ext cx="5397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BEFORE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3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377860" flipH="1">
            <a:off x="7736384" y="-2955340"/>
            <a:ext cx="3471966" cy="5230835"/>
          </a:xfrm>
          <a:custGeom>
            <a:avLst/>
            <a:gdLst/>
            <a:ahLst/>
            <a:cxnLst/>
            <a:rect l="l" t="t" r="r" b="b"/>
            <a:pathLst>
              <a:path w="3471966" h="5230835">
                <a:moveTo>
                  <a:pt x="3471966" y="0"/>
                </a:moveTo>
                <a:lnTo>
                  <a:pt x="0" y="0"/>
                </a:lnTo>
                <a:lnTo>
                  <a:pt x="0" y="5230834"/>
                </a:lnTo>
                <a:lnTo>
                  <a:pt x="3471966" y="5230834"/>
                </a:lnTo>
                <a:lnTo>
                  <a:pt x="3471966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1735983" y="7124103"/>
            <a:ext cx="3471966" cy="5230835"/>
          </a:xfrm>
          <a:custGeom>
            <a:avLst/>
            <a:gdLst/>
            <a:ahLst/>
            <a:cxnLst/>
            <a:rect l="l" t="t" r="r" b="b"/>
            <a:pathLst>
              <a:path w="3471966" h="5230835">
                <a:moveTo>
                  <a:pt x="3471966" y="0"/>
                </a:moveTo>
                <a:lnTo>
                  <a:pt x="0" y="0"/>
                </a:lnTo>
                <a:lnTo>
                  <a:pt x="0" y="5230834"/>
                </a:lnTo>
                <a:lnTo>
                  <a:pt x="3471966" y="5230834"/>
                </a:lnTo>
                <a:lnTo>
                  <a:pt x="3471966" y="0"/>
                </a:lnTo>
                <a:close/>
              </a:path>
            </a:pathLst>
          </a:custGeom>
          <a:blipFill>
            <a:blip r:embed="rId4">
              <a:alphaModFix amt="9999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/>
          <p:cNvSpPr txBox="1"/>
          <p:nvPr/>
        </p:nvSpPr>
        <p:spPr>
          <a:xfrm>
            <a:off x="4728672" y="1015999"/>
            <a:ext cx="937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Nitric Acid di Area Produksi</a:t>
            </a:r>
            <a:endParaRPr lang="en-US" sz="36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26834" t="36923" r="20089"/>
          <a:stretch/>
        </p:blipFill>
        <p:spPr>
          <a:xfrm>
            <a:off x="1066800" y="2997069"/>
            <a:ext cx="6245459" cy="55666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972" y="3268130"/>
            <a:ext cx="8453361" cy="4752703"/>
          </a:xfrm>
          <a:prstGeom prst="rect">
            <a:avLst/>
          </a:prstGeom>
        </p:spPr>
      </p:pic>
      <p:grpSp>
        <p:nvGrpSpPr>
          <p:cNvPr id="14" name="Group 3"/>
          <p:cNvGrpSpPr/>
          <p:nvPr/>
        </p:nvGrpSpPr>
        <p:grpSpPr>
          <a:xfrm rot="5400000">
            <a:off x="2866128" y="5556384"/>
            <a:ext cx="1683987" cy="9520463"/>
            <a:chOff x="0" y="0"/>
            <a:chExt cx="443519" cy="2709137"/>
          </a:xfrm>
        </p:grpSpPr>
        <p:sp>
          <p:nvSpPr>
            <p:cNvPr id="15" name="Freeform 4"/>
            <p:cNvSpPr/>
            <p:nvPr/>
          </p:nvSpPr>
          <p:spPr>
            <a:xfrm>
              <a:off x="0" y="0"/>
              <a:ext cx="443519" cy="2709137"/>
            </a:xfrm>
            <a:custGeom>
              <a:avLst/>
              <a:gdLst/>
              <a:ahLst/>
              <a:cxnLst/>
              <a:rect l="l" t="t" r="r" b="b"/>
              <a:pathLst>
                <a:path w="443519" h="2709137">
                  <a:moveTo>
                    <a:pt x="221760" y="0"/>
                  </a:moveTo>
                  <a:lnTo>
                    <a:pt x="221760" y="0"/>
                  </a:lnTo>
                  <a:cubicBezTo>
                    <a:pt x="280574" y="0"/>
                    <a:pt x="336979" y="23364"/>
                    <a:pt x="378567" y="64952"/>
                  </a:cubicBezTo>
                  <a:cubicBezTo>
                    <a:pt x="420155" y="106540"/>
                    <a:pt x="443519" y="162945"/>
                    <a:pt x="443519" y="221760"/>
                  </a:cubicBezTo>
                  <a:lnTo>
                    <a:pt x="443519" y="2487377"/>
                  </a:lnTo>
                  <a:cubicBezTo>
                    <a:pt x="443519" y="2609852"/>
                    <a:pt x="344234" y="2709137"/>
                    <a:pt x="221760" y="2709137"/>
                  </a:cubicBezTo>
                  <a:lnTo>
                    <a:pt x="221760" y="2709137"/>
                  </a:lnTo>
                  <a:cubicBezTo>
                    <a:pt x="162945" y="2709137"/>
                    <a:pt x="106540" y="2685773"/>
                    <a:pt x="64952" y="2644185"/>
                  </a:cubicBezTo>
                  <a:cubicBezTo>
                    <a:pt x="23364" y="2602597"/>
                    <a:pt x="0" y="2546192"/>
                    <a:pt x="0" y="2487377"/>
                  </a:cubicBezTo>
                  <a:lnTo>
                    <a:pt x="0" y="221760"/>
                  </a:lnTo>
                  <a:cubicBezTo>
                    <a:pt x="0" y="99285"/>
                    <a:pt x="99285" y="0"/>
                    <a:pt x="221760" y="0"/>
                  </a:cubicBezTo>
                  <a:close/>
                </a:path>
              </a:pathLst>
            </a:custGeom>
            <a:solidFill>
              <a:srgbClr val="00A84D"/>
            </a:solidFill>
          </p:spPr>
        </p:sp>
        <p:sp>
          <p:nvSpPr>
            <p:cNvPr id="16" name="TextBox 5"/>
            <p:cNvSpPr txBox="1"/>
            <p:nvPr/>
          </p:nvSpPr>
          <p:spPr>
            <a:xfrm>
              <a:off x="0" y="-47625"/>
              <a:ext cx="443519" cy="27567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7" name="Group 6"/>
          <p:cNvGrpSpPr/>
          <p:nvPr/>
        </p:nvGrpSpPr>
        <p:grpSpPr>
          <a:xfrm rot="5400000">
            <a:off x="13043495" y="4899479"/>
            <a:ext cx="1683987" cy="10834273"/>
            <a:chOff x="0" y="0"/>
            <a:chExt cx="443519" cy="2709137"/>
          </a:xfrm>
        </p:grpSpPr>
        <p:sp>
          <p:nvSpPr>
            <p:cNvPr id="18" name="Freeform 7"/>
            <p:cNvSpPr/>
            <p:nvPr/>
          </p:nvSpPr>
          <p:spPr>
            <a:xfrm>
              <a:off x="0" y="0"/>
              <a:ext cx="443519" cy="2709137"/>
            </a:xfrm>
            <a:custGeom>
              <a:avLst/>
              <a:gdLst/>
              <a:ahLst/>
              <a:cxnLst/>
              <a:rect l="l" t="t" r="r" b="b"/>
              <a:pathLst>
                <a:path w="443519" h="2709137">
                  <a:moveTo>
                    <a:pt x="221760" y="0"/>
                  </a:moveTo>
                  <a:lnTo>
                    <a:pt x="221760" y="0"/>
                  </a:lnTo>
                  <a:cubicBezTo>
                    <a:pt x="280574" y="0"/>
                    <a:pt x="336979" y="23364"/>
                    <a:pt x="378567" y="64952"/>
                  </a:cubicBezTo>
                  <a:cubicBezTo>
                    <a:pt x="420155" y="106540"/>
                    <a:pt x="443519" y="162945"/>
                    <a:pt x="443519" y="221760"/>
                  </a:cubicBezTo>
                  <a:lnTo>
                    <a:pt x="443519" y="2487377"/>
                  </a:lnTo>
                  <a:cubicBezTo>
                    <a:pt x="443519" y="2609852"/>
                    <a:pt x="344234" y="2709137"/>
                    <a:pt x="221760" y="2709137"/>
                  </a:cubicBezTo>
                  <a:lnTo>
                    <a:pt x="221760" y="2709137"/>
                  </a:lnTo>
                  <a:cubicBezTo>
                    <a:pt x="162945" y="2709137"/>
                    <a:pt x="106540" y="2685773"/>
                    <a:pt x="64952" y="2644185"/>
                  </a:cubicBezTo>
                  <a:cubicBezTo>
                    <a:pt x="23364" y="2602597"/>
                    <a:pt x="0" y="2546192"/>
                    <a:pt x="0" y="2487377"/>
                  </a:cubicBezTo>
                  <a:lnTo>
                    <a:pt x="0" y="221760"/>
                  </a:lnTo>
                  <a:cubicBezTo>
                    <a:pt x="0" y="99285"/>
                    <a:pt x="99285" y="0"/>
                    <a:pt x="221760" y="0"/>
                  </a:cubicBezTo>
                  <a:close/>
                </a:path>
              </a:pathLst>
            </a:custGeom>
            <a:solidFill>
              <a:srgbClr val="074954"/>
            </a:solidFill>
          </p:spPr>
        </p:sp>
        <p:sp>
          <p:nvSpPr>
            <p:cNvPr id="19" name="TextBox 8"/>
            <p:cNvSpPr txBox="1"/>
            <p:nvPr/>
          </p:nvSpPr>
          <p:spPr>
            <a:xfrm>
              <a:off x="0" y="-47625"/>
              <a:ext cx="443519" cy="27567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1867991" y="9468252"/>
            <a:ext cx="5397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AFTER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29218" y="9468252"/>
            <a:ext cx="5397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BEFORE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18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832</Words>
  <Application>Microsoft Office PowerPoint</Application>
  <PresentationFormat>Custom</PresentationFormat>
  <Paragraphs>146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Calibri</vt:lpstr>
      <vt:lpstr>Touvlo Bold</vt:lpstr>
      <vt:lpstr>Touvlo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Dark Green and White Modern Financial Report Presentation</dc:title>
  <dc:creator>MAUDINA</dc:creator>
  <cp:lastModifiedBy>MAUDINA</cp:lastModifiedBy>
  <cp:revision>12</cp:revision>
  <dcterms:created xsi:type="dcterms:W3CDTF">2006-08-16T00:00:00Z</dcterms:created>
  <dcterms:modified xsi:type="dcterms:W3CDTF">2024-11-19T09:11:10Z</dcterms:modified>
  <dc:identifier>DAGW4_B04fM</dc:identifier>
</cp:coreProperties>
</file>