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8" r:id="rId4"/>
    <p:sldId id="287" r:id="rId5"/>
    <p:sldId id="292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70" r:id="rId15"/>
  </p:sldIdLst>
  <p:sldSz cx="18288000" cy="10287000"/>
  <p:notesSz cx="6858000" cy="9144000"/>
  <p:embeddedFontLst>
    <p:embeddedFont>
      <p:font typeface="Aptos Narrow" panose="020B0004020202020204" pitchFamily="34" charset="0"/>
      <p:regular r:id="rId17"/>
      <p:bold r:id="rId18"/>
      <p:italic r:id="rId19"/>
      <p:boldItalic r:id="rId20"/>
    </p:embeddedFont>
    <p:embeddedFont>
      <p:font typeface="Garet" panose="020B0604020202020204" charset="0"/>
      <p:regular r:id="rId21"/>
    </p:embeddedFont>
    <p:embeddedFont>
      <p:font typeface="Garet Bold" panose="020B0604020202020204" charset="0"/>
      <p:regular r:id="rId22"/>
    </p:embeddedFont>
    <p:embeddedFont>
      <p:font typeface="Touvlo" panose="020B0604020202020204" charset="0"/>
      <p:regular r:id="rId23"/>
    </p:embeddedFont>
    <p:embeddedFont>
      <p:font typeface="Touvlo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DINA" initials="M" lastIdx="3" clrIdx="0">
    <p:extLst>
      <p:ext uri="{19B8F6BF-5375-455C-9EA6-DF929625EA0E}">
        <p15:presenceInfo xmlns:p15="http://schemas.microsoft.com/office/powerpoint/2012/main" userId="b9ba9491e73412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39" autoAdjust="0"/>
  </p:normalViewPr>
  <p:slideViewPr>
    <p:cSldViewPr>
      <p:cViewPr varScale="1">
        <p:scale>
          <a:sx n="52" d="100"/>
          <a:sy n="52" d="100"/>
        </p:scale>
        <p:origin x="850" y="-7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7D531-F45C-4D64-9F92-D85F25113036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7EEB9-55B8-42CF-9696-725DE81CC7F6}">
      <dgm:prSet phldrT="[Text]"/>
      <dgm:spPr>
        <a:solidFill>
          <a:srgbClr val="0345E4"/>
        </a:solidFill>
      </dgm:spPr>
      <dgm:t>
        <a:bodyPr/>
        <a:lstStyle/>
        <a:p>
          <a:r>
            <a:rPr lang="en-US" dirty="0" err="1"/>
            <a:t>Wawancara</a:t>
          </a:r>
          <a:r>
            <a:rPr lang="en-US" dirty="0"/>
            <a:t> &amp; </a:t>
          </a:r>
          <a:r>
            <a:rPr lang="en-US" dirty="0" err="1"/>
            <a:t>Observasi</a:t>
          </a:r>
          <a:endParaRPr lang="en-US" dirty="0"/>
        </a:p>
      </dgm:t>
    </dgm:pt>
    <dgm:pt modelId="{F9D13F89-EF8D-4E29-A168-AC360D08E6AB}" type="parTrans" cxnId="{EF66A623-8886-4662-A57F-4F5E63D038E5}">
      <dgm:prSet/>
      <dgm:spPr/>
      <dgm:t>
        <a:bodyPr/>
        <a:lstStyle/>
        <a:p>
          <a:endParaRPr lang="en-US"/>
        </a:p>
      </dgm:t>
    </dgm:pt>
    <dgm:pt modelId="{2016EBA8-1F94-4EB4-838F-2072DBFA071C}" type="sibTrans" cxnId="{EF66A623-8886-4662-A57F-4F5E63D038E5}">
      <dgm:prSet/>
      <dgm:spPr/>
      <dgm:t>
        <a:bodyPr/>
        <a:lstStyle/>
        <a:p>
          <a:endParaRPr lang="en-US"/>
        </a:p>
      </dgm:t>
    </dgm:pt>
    <dgm:pt modelId="{B550B54F-8BCD-4EC7-82D2-68103C744D3E}">
      <dgm:prSet phldrT="[Text]"/>
      <dgm:spPr>
        <a:solidFill>
          <a:srgbClr val="0345E4"/>
        </a:solidFill>
      </dgm:spPr>
      <dgm:t>
        <a:bodyPr/>
        <a:lstStyle/>
        <a:p>
          <a:r>
            <a:rPr lang="en-US" dirty="0" err="1"/>
            <a:t>Konfirmasi</a:t>
          </a:r>
          <a:endParaRPr lang="en-US" dirty="0"/>
        </a:p>
      </dgm:t>
    </dgm:pt>
    <dgm:pt modelId="{65FAA858-D267-4B37-A577-BBF474D30FAA}" type="parTrans" cxnId="{C9239B7C-A6D6-49AA-868B-EC1C8B77C379}">
      <dgm:prSet/>
      <dgm:spPr/>
      <dgm:t>
        <a:bodyPr/>
        <a:lstStyle/>
        <a:p>
          <a:endParaRPr lang="en-US"/>
        </a:p>
      </dgm:t>
    </dgm:pt>
    <dgm:pt modelId="{83B9B64A-048D-48C4-9817-91BE3E6AD478}" type="sibTrans" cxnId="{C9239B7C-A6D6-49AA-868B-EC1C8B77C379}">
      <dgm:prSet/>
      <dgm:spPr/>
      <dgm:t>
        <a:bodyPr/>
        <a:lstStyle/>
        <a:p>
          <a:endParaRPr lang="en-US"/>
        </a:p>
      </dgm:t>
    </dgm:pt>
    <dgm:pt modelId="{87BD6F1C-B9A8-476E-8A18-481FC49D816D}">
      <dgm:prSet phldrT="[Text]"/>
      <dgm:spPr>
        <a:solidFill>
          <a:srgbClr val="0345E4"/>
        </a:solidFill>
      </dgm:spPr>
      <dgm:t>
        <a:bodyPr/>
        <a:lstStyle/>
        <a:p>
          <a:r>
            <a:rPr lang="en-US" dirty="0"/>
            <a:t>Check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Sampling</a:t>
          </a:r>
        </a:p>
      </dgm:t>
    </dgm:pt>
    <dgm:pt modelId="{CCF2D4D6-DB79-46CF-B53A-3CC89F76E7C1}" type="parTrans" cxnId="{0918F12A-F0A9-4AB3-8C89-FA954DC7DE33}">
      <dgm:prSet/>
      <dgm:spPr/>
      <dgm:t>
        <a:bodyPr/>
        <a:lstStyle/>
        <a:p>
          <a:endParaRPr lang="en-US"/>
        </a:p>
      </dgm:t>
    </dgm:pt>
    <dgm:pt modelId="{5C214D93-3288-43FA-90E7-88E90A12556C}" type="sibTrans" cxnId="{0918F12A-F0A9-4AB3-8C89-FA954DC7DE33}">
      <dgm:prSet/>
      <dgm:spPr/>
      <dgm:t>
        <a:bodyPr/>
        <a:lstStyle/>
        <a:p>
          <a:endParaRPr lang="en-US"/>
        </a:p>
      </dgm:t>
    </dgm:pt>
    <dgm:pt modelId="{6AF701CB-284D-4950-BDC4-B6436EA0D396}">
      <dgm:prSet/>
      <dgm:spPr>
        <a:solidFill>
          <a:srgbClr val="0345E4"/>
        </a:solidFill>
      </dgm:spPr>
      <dgm:t>
        <a:bodyPr/>
        <a:lstStyle/>
        <a:p>
          <a:r>
            <a:rPr lang="en-US" dirty="0" err="1"/>
            <a:t>Inspeksi</a:t>
          </a:r>
          <a:r>
            <a:rPr lang="en-US" dirty="0"/>
            <a:t> </a:t>
          </a:r>
          <a:r>
            <a:rPr lang="en-US" dirty="0" err="1"/>
            <a:t>Lapangan</a:t>
          </a:r>
          <a:endParaRPr lang="en-US" dirty="0"/>
        </a:p>
      </dgm:t>
    </dgm:pt>
    <dgm:pt modelId="{4E0F74CE-2923-4AE7-B25F-2F6D128B5ED8}" type="parTrans" cxnId="{D04C455F-5283-4368-BCCE-522F1EA18B76}">
      <dgm:prSet/>
      <dgm:spPr/>
      <dgm:t>
        <a:bodyPr/>
        <a:lstStyle/>
        <a:p>
          <a:endParaRPr lang="en-US"/>
        </a:p>
      </dgm:t>
    </dgm:pt>
    <dgm:pt modelId="{F2955100-2C3B-4D85-BE88-BBF06C38A46D}" type="sibTrans" cxnId="{D04C455F-5283-4368-BCCE-522F1EA18B76}">
      <dgm:prSet/>
      <dgm:spPr/>
      <dgm:t>
        <a:bodyPr/>
        <a:lstStyle/>
        <a:p>
          <a:endParaRPr lang="en-US"/>
        </a:p>
      </dgm:t>
    </dgm:pt>
    <dgm:pt modelId="{3E5A1763-A943-44CA-8CA4-C9CA6D5E9526}" type="pres">
      <dgm:prSet presAssocID="{35D7D531-F45C-4D64-9F92-D85F25113036}" presName="linear" presStyleCnt="0">
        <dgm:presLayoutVars>
          <dgm:dir/>
          <dgm:animLvl val="lvl"/>
          <dgm:resizeHandles val="exact"/>
        </dgm:presLayoutVars>
      </dgm:prSet>
      <dgm:spPr/>
    </dgm:pt>
    <dgm:pt modelId="{E10B5B11-3D21-46D6-8749-BE990A18BAF4}" type="pres">
      <dgm:prSet presAssocID="{67E7EEB9-55B8-42CF-9696-725DE81CC7F6}" presName="parentLin" presStyleCnt="0"/>
      <dgm:spPr/>
    </dgm:pt>
    <dgm:pt modelId="{C886C2AD-FD0B-478B-8BB7-AB0F5D91C5D7}" type="pres">
      <dgm:prSet presAssocID="{67E7EEB9-55B8-42CF-9696-725DE81CC7F6}" presName="parentLeftMargin" presStyleLbl="node1" presStyleIdx="0" presStyleCnt="4"/>
      <dgm:spPr/>
    </dgm:pt>
    <dgm:pt modelId="{7D5CA57E-AC05-4637-875C-3BBF903AB971}" type="pres">
      <dgm:prSet presAssocID="{67E7EEB9-55B8-42CF-9696-725DE81CC7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A71C34-5C59-432C-B257-B6EBB676C58D}" type="pres">
      <dgm:prSet presAssocID="{67E7EEB9-55B8-42CF-9696-725DE81CC7F6}" presName="negativeSpace" presStyleCnt="0"/>
      <dgm:spPr/>
    </dgm:pt>
    <dgm:pt modelId="{7D581F8E-DFDD-46AB-B7D1-6ADB8FA7E84B}" type="pres">
      <dgm:prSet presAssocID="{67E7EEB9-55B8-42CF-9696-725DE81CC7F6}" presName="childText" presStyleLbl="conFgAcc1" presStyleIdx="0" presStyleCnt="4">
        <dgm:presLayoutVars>
          <dgm:bulletEnabled val="1"/>
        </dgm:presLayoutVars>
      </dgm:prSet>
      <dgm:spPr/>
    </dgm:pt>
    <dgm:pt modelId="{68A0DE19-59B6-426E-A978-E6BCFDE4EFB7}" type="pres">
      <dgm:prSet presAssocID="{2016EBA8-1F94-4EB4-838F-2072DBFA071C}" presName="spaceBetweenRectangles" presStyleCnt="0"/>
      <dgm:spPr/>
    </dgm:pt>
    <dgm:pt modelId="{9278D334-0B77-4394-A5DD-9F5EA6979163}" type="pres">
      <dgm:prSet presAssocID="{87BD6F1C-B9A8-476E-8A18-481FC49D816D}" presName="parentLin" presStyleCnt="0"/>
      <dgm:spPr/>
    </dgm:pt>
    <dgm:pt modelId="{F4887267-0B23-4B2E-A6B1-784DEDB24555}" type="pres">
      <dgm:prSet presAssocID="{87BD6F1C-B9A8-476E-8A18-481FC49D816D}" presName="parentLeftMargin" presStyleLbl="node1" presStyleIdx="0" presStyleCnt="4"/>
      <dgm:spPr/>
    </dgm:pt>
    <dgm:pt modelId="{D4920DED-4F09-4FDE-ADA9-A54289C85EF9}" type="pres">
      <dgm:prSet presAssocID="{87BD6F1C-B9A8-476E-8A18-481FC49D816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9F24A96-393A-4F14-B1FF-02781409097A}" type="pres">
      <dgm:prSet presAssocID="{87BD6F1C-B9A8-476E-8A18-481FC49D816D}" presName="negativeSpace" presStyleCnt="0"/>
      <dgm:spPr/>
    </dgm:pt>
    <dgm:pt modelId="{0927FE87-98E9-4894-9F64-D17D0D3FDE46}" type="pres">
      <dgm:prSet presAssocID="{87BD6F1C-B9A8-476E-8A18-481FC49D816D}" presName="childText" presStyleLbl="conFgAcc1" presStyleIdx="1" presStyleCnt="4">
        <dgm:presLayoutVars>
          <dgm:bulletEnabled val="1"/>
        </dgm:presLayoutVars>
      </dgm:prSet>
      <dgm:spPr/>
    </dgm:pt>
    <dgm:pt modelId="{B98881E6-7609-426D-AF51-06DF47555667}" type="pres">
      <dgm:prSet presAssocID="{5C214D93-3288-43FA-90E7-88E90A12556C}" presName="spaceBetweenRectangles" presStyleCnt="0"/>
      <dgm:spPr/>
    </dgm:pt>
    <dgm:pt modelId="{9B094320-D65B-4D8F-8AB9-0F543856C044}" type="pres">
      <dgm:prSet presAssocID="{6AF701CB-284D-4950-BDC4-B6436EA0D396}" presName="parentLin" presStyleCnt="0"/>
      <dgm:spPr/>
    </dgm:pt>
    <dgm:pt modelId="{4F53F3C2-8045-4698-A902-81B66FAECAEE}" type="pres">
      <dgm:prSet presAssocID="{6AF701CB-284D-4950-BDC4-B6436EA0D396}" presName="parentLeftMargin" presStyleLbl="node1" presStyleIdx="1" presStyleCnt="4"/>
      <dgm:spPr/>
    </dgm:pt>
    <dgm:pt modelId="{B97AAF4A-341D-45E9-A61C-3DC7EABBEDA1}" type="pres">
      <dgm:prSet presAssocID="{6AF701CB-284D-4950-BDC4-B6436EA0D3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B79A8F-E204-42C7-8283-134F889D71C2}" type="pres">
      <dgm:prSet presAssocID="{6AF701CB-284D-4950-BDC4-B6436EA0D396}" presName="negativeSpace" presStyleCnt="0"/>
      <dgm:spPr/>
    </dgm:pt>
    <dgm:pt modelId="{7DC8584C-E153-4756-B79E-DF3336BA8455}" type="pres">
      <dgm:prSet presAssocID="{6AF701CB-284D-4950-BDC4-B6436EA0D396}" presName="childText" presStyleLbl="conFgAcc1" presStyleIdx="2" presStyleCnt="4">
        <dgm:presLayoutVars>
          <dgm:bulletEnabled val="1"/>
        </dgm:presLayoutVars>
      </dgm:prSet>
      <dgm:spPr/>
    </dgm:pt>
    <dgm:pt modelId="{60B132EB-27BA-489E-A714-5CAB7A67190C}" type="pres">
      <dgm:prSet presAssocID="{F2955100-2C3B-4D85-BE88-BBF06C38A46D}" presName="spaceBetweenRectangles" presStyleCnt="0"/>
      <dgm:spPr/>
    </dgm:pt>
    <dgm:pt modelId="{39B7B279-5558-4B36-A61C-245C9CD47CB7}" type="pres">
      <dgm:prSet presAssocID="{B550B54F-8BCD-4EC7-82D2-68103C744D3E}" presName="parentLin" presStyleCnt="0"/>
      <dgm:spPr/>
    </dgm:pt>
    <dgm:pt modelId="{CEF69ACC-9891-4161-8994-384DE596D5BC}" type="pres">
      <dgm:prSet presAssocID="{B550B54F-8BCD-4EC7-82D2-68103C744D3E}" presName="parentLeftMargin" presStyleLbl="node1" presStyleIdx="2" presStyleCnt="4"/>
      <dgm:spPr/>
    </dgm:pt>
    <dgm:pt modelId="{2AF30893-1D94-4E22-96E2-AC136C89A04D}" type="pres">
      <dgm:prSet presAssocID="{B550B54F-8BCD-4EC7-82D2-68103C744D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E5802C-F049-4B30-9733-12A93081224B}" type="pres">
      <dgm:prSet presAssocID="{B550B54F-8BCD-4EC7-82D2-68103C744D3E}" presName="negativeSpace" presStyleCnt="0"/>
      <dgm:spPr/>
    </dgm:pt>
    <dgm:pt modelId="{5723BD6B-0667-4FB4-AA11-CC640A93B2A2}" type="pres">
      <dgm:prSet presAssocID="{B550B54F-8BCD-4EC7-82D2-68103C744D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15CF15-A42F-4475-A3BB-80BFCA42C0B3}" type="presOf" srcId="{67E7EEB9-55B8-42CF-9696-725DE81CC7F6}" destId="{C886C2AD-FD0B-478B-8BB7-AB0F5D91C5D7}" srcOrd="0" destOrd="0" presId="urn:microsoft.com/office/officeart/2005/8/layout/list1"/>
    <dgm:cxn modelId="{EF66A623-8886-4662-A57F-4F5E63D038E5}" srcId="{35D7D531-F45C-4D64-9F92-D85F25113036}" destId="{67E7EEB9-55B8-42CF-9696-725DE81CC7F6}" srcOrd="0" destOrd="0" parTransId="{F9D13F89-EF8D-4E29-A168-AC360D08E6AB}" sibTransId="{2016EBA8-1F94-4EB4-838F-2072DBFA071C}"/>
    <dgm:cxn modelId="{0918F12A-F0A9-4AB3-8C89-FA954DC7DE33}" srcId="{35D7D531-F45C-4D64-9F92-D85F25113036}" destId="{87BD6F1C-B9A8-476E-8A18-481FC49D816D}" srcOrd="1" destOrd="0" parTransId="{CCF2D4D6-DB79-46CF-B53A-3CC89F76E7C1}" sibTransId="{5C214D93-3288-43FA-90E7-88E90A12556C}"/>
    <dgm:cxn modelId="{E44D7234-D073-4D1C-B51C-AE45FFD33302}" type="presOf" srcId="{87BD6F1C-B9A8-476E-8A18-481FC49D816D}" destId="{F4887267-0B23-4B2E-A6B1-784DEDB24555}" srcOrd="0" destOrd="0" presId="urn:microsoft.com/office/officeart/2005/8/layout/list1"/>
    <dgm:cxn modelId="{D04C455F-5283-4368-BCCE-522F1EA18B76}" srcId="{35D7D531-F45C-4D64-9F92-D85F25113036}" destId="{6AF701CB-284D-4950-BDC4-B6436EA0D396}" srcOrd="2" destOrd="0" parTransId="{4E0F74CE-2923-4AE7-B25F-2F6D128B5ED8}" sibTransId="{F2955100-2C3B-4D85-BE88-BBF06C38A46D}"/>
    <dgm:cxn modelId="{58F41663-C316-4187-8657-DF859A405829}" type="presOf" srcId="{6AF701CB-284D-4950-BDC4-B6436EA0D396}" destId="{4F53F3C2-8045-4698-A902-81B66FAECAEE}" srcOrd="0" destOrd="0" presId="urn:microsoft.com/office/officeart/2005/8/layout/list1"/>
    <dgm:cxn modelId="{535A6945-349F-4D1C-BD47-95FC4AFC36EF}" type="presOf" srcId="{6AF701CB-284D-4950-BDC4-B6436EA0D396}" destId="{B97AAF4A-341D-45E9-A61C-3DC7EABBEDA1}" srcOrd="1" destOrd="0" presId="urn:microsoft.com/office/officeart/2005/8/layout/list1"/>
    <dgm:cxn modelId="{BD0AC247-F1D5-4496-A5AF-727DC4EA6842}" type="presOf" srcId="{67E7EEB9-55B8-42CF-9696-725DE81CC7F6}" destId="{7D5CA57E-AC05-4637-875C-3BBF903AB971}" srcOrd="1" destOrd="0" presId="urn:microsoft.com/office/officeart/2005/8/layout/list1"/>
    <dgm:cxn modelId="{DF35306D-DB03-4BF0-9717-43EA24C5C7A1}" type="presOf" srcId="{35D7D531-F45C-4D64-9F92-D85F25113036}" destId="{3E5A1763-A943-44CA-8CA4-C9CA6D5E9526}" srcOrd="0" destOrd="0" presId="urn:microsoft.com/office/officeart/2005/8/layout/list1"/>
    <dgm:cxn modelId="{C9239B7C-A6D6-49AA-868B-EC1C8B77C379}" srcId="{35D7D531-F45C-4D64-9F92-D85F25113036}" destId="{B550B54F-8BCD-4EC7-82D2-68103C744D3E}" srcOrd="3" destOrd="0" parTransId="{65FAA858-D267-4B37-A577-BBF474D30FAA}" sibTransId="{83B9B64A-048D-48C4-9817-91BE3E6AD478}"/>
    <dgm:cxn modelId="{CE7BACCA-DDE6-4660-A918-6ABC8CFD914D}" type="presOf" srcId="{87BD6F1C-B9A8-476E-8A18-481FC49D816D}" destId="{D4920DED-4F09-4FDE-ADA9-A54289C85EF9}" srcOrd="1" destOrd="0" presId="urn:microsoft.com/office/officeart/2005/8/layout/list1"/>
    <dgm:cxn modelId="{83CF01DD-821B-4A09-8211-E88EE4703CFD}" type="presOf" srcId="{B550B54F-8BCD-4EC7-82D2-68103C744D3E}" destId="{CEF69ACC-9891-4161-8994-384DE596D5BC}" srcOrd="0" destOrd="0" presId="urn:microsoft.com/office/officeart/2005/8/layout/list1"/>
    <dgm:cxn modelId="{3DD26EDE-6AD9-45F2-84A3-E12A01DB0F0F}" type="presOf" srcId="{B550B54F-8BCD-4EC7-82D2-68103C744D3E}" destId="{2AF30893-1D94-4E22-96E2-AC136C89A04D}" srcOrd="1" destOrd="0" presId="urn:microsoft.com/office/officeart/2005/8/layout/list1"/>
    <dgm:cxn modelId="{B77E6FBA-211A-477D-B6B8-F464751BB742}" type="presParOf" srcId="{3E5A1763-A943-44CA-8CA4-C9CA6D5E9526}" destId="{E10B5B11-3D21-46D6-8749-BE990A18BAF4}" srcOrd="0" destOrd="0" presId="urn:microsoft.com/office/officeart/2005/8/layout/list1"/>
    <dgm:cxn modelId="{3DD765D7-19D0-4BB2-8671-A767CF1EA937}" type="presParOf" srcId="{E10B5B11-3D21-46D6-8749-BE990A18BAF4}" destId="{C886C2AD-FD0B-478B-8BB7-AB0F5D91C5D7}" srcOrd="0" destOrd="0" presId="urn:microsoft.com/office/officeart/2005/8/layout/list1"/>
    <dgm:cxn modelId="{C8FF213E-186D-498C-B306-4E731535AE01}" type="presParOf" srcId="{E10B5B11-3D21-46D6-8749-BE990A18BAF4}" destId="{7D5CA57E-AC05-4637-875C-3BBF903AB971}" srcOrd="1" destOrd="0" presId="urn:microsoft.com/office/officeart/2005/8/layout/list1"/>
    <dgm:cxn modelId="{CB278CD8-904A-4150-9C61-B31F169080ED}" type="presParOf" srcId="{3E5A1763-A943-44CA-8CA4-C9CA6D5E9526}" destId="{EAA71C34-5C59-432C-B257-B6EBB676C58D}" srcOrd="1" destOrd="0" presId="urn:microsoft.com/office/officeart/2005/8/layout/list1"/>
    <dgm:cxn modelId="{C88D6754-1B3E-4E8A-BE4E-D5D17BE7E133}" type="presParOf" srcId="{3E5A1763-A943-44CA-8CA4-C9CA6D5E9526}" destId="{7D581F8E-DFDD-46AB-B7D1-6ADB8FA7E84B}" srcOrd="2" destOrd="0" presId="urn:microsoft.com/office/officeart/2005/8/layout/list1"/>
    <dgm:cxn modelId="{46C3F407-49E9-448C-8E9C-A6F5C6497251}" type="presParOf" srcId="{3E5A1763-A943-44CA-8CA4-C9CA6D5E9526}" destId="{68A0DE19-59B6-426E-A978-E6BCFDE4EFB7}" srcOrd="3" destOrd="0" presId="urn:microsoft.com/office/officeart/2005/8/layout/list1"/>
    <dgm:cxn modelId="{56ABCF51-9E05-443A-B12A-D12E2D658802}" type="presParOf" srcId="{3E5A1763-A943-44CA-8CA4-C9CA6D5E9526}" destId="{9278D334-0B77-4394-A5DD-9F5EA6979163}" srcOrd="4" destOrd="0" presId="urn:microsoft.com/office/officeart/2005/8/layout/list1"/>
    <dgm:cxn modelId="{0A7EA7D3-8200-4A4B-9A31-208A43BC9E96}" type="presParOf" srcId="{9278D334-0B77-4394-A5DD-9F5EA6979163}" destId="{F4887267-0B23-4B2E-A6B1-784DEDB24555}" srcOrd="0" destOrd="0" presId="urn:microsoft.com/office/officeart/2005/8/layout/list1"/>
    <dgm:cxn modelId="{440D3B69-E738-4F62-BEA1-0477A8AC8FDE}" type="presParOf" srcId="{9278D334-0B77-4394-A5DD-9F5EA6979163}" destId="{D4920DED-4F09-4FDE-ADA9-A54289C85EF9}" srcOrd="1" destOrd="0" presId="urn:microsoft.com/office/officeart/2005/8/layout/list1"/>
    <dgm:cxn modelId="{7716ADF4-A8C7-4B23-B3F1-D47EED1325CC}" type="presParOf" srcId="{3E5A1763-A943-44CA-8CA4-C9CA6D5E9526}" destId="{69F24A96-393A-4F14-B1FF-02781409097A}" srcOrd="5" destOrd="0" presId="urn:microsoft.com/office/officeart/2005/8/layout/list1"/>
    <dgm:cxn modelId="{384B326E-2F57-485C-BD9E-72972A1AC143}" type="presParOf" srcId="{3E5A1763-A943-44CA-8CA4-C9CA6D5E9526}" destId="{0927FE87-98E9-4894-9F64-D17D0D3FDE46}" srcOrd="6" destOrd="0" presId="urn:microsoft.com/office/officeart/2005/8/layout/list1"/>
    <dgm:cxn modelId="{F50C540E-2A14-487D-8F97-A95E6A2C02C0}" type="presParOf" srcId="{3E5A1763-A943-44CA-8CA4-C9CA6D5E9526}" destId="{B98881E6-7609-426D-AF51-06DF47555667}" srcOrd="7" destOrd="0" presId="urn:microsoft.com/office/officeart/2005/8/layout/list1"/>
    <dgm:cxn modelId="{8C06DCA5-B56F-4581-9068-640888636289}" type="presParOf" srcId="{3E5A1763-A943-44CA-8CA4-C9CA6D5E9526}" destId="{9B094320-D65B-4D8F-8AB9-0F543856C044}" srcOrd="8" destOrd="0" presId="urn:microsoft.com/office/officeart/2005/8/layout/list1"/>
    <dgm:cxn modelId="{D67DEE0E-7C87-4D95-B3F9-F430A06FCAF2}" type="presParOf" srcId="{9B094320-D65B-4D8F-8AB9-0F543856C044}" destId="{4F53F3C2-8045-4698-A902-81B66FAECAEE}" srcOrd="0" destOrd="0" presId="urn:microsoft.com/office/officeart/2005/8/layout/list1"/>
    <dgm:cxn modelId="{BFCB15B1-ECA1-4135-83F9-686BF616B689}" type="presParOf" srcId="{9B094320-D65B-4D8F-8AB9-0F543856C044}" destId="{B97AAF4A-341D-45E9-A61C-3DC7EABBEDA1}" srcOrd="1" destOrd="0" presId="urn:microsoft.com/office/officeart/2005/8/layout/list1"/>
    <dgm:cxn modelId="{B3A647B0-6FD9-46F5-81C5-383CB4DC0C49}" type="presParOf" srcId="{3E5A1763-A943-44CA-8CA4-C9CA6D5E9526}" destId="{38B79A8F-E204-42C7-8283-134F889D71C2}" srcOrd="9" destOrd="0" presId="urn:microsoft.com/office/officeart/2005/8/layout/list1"/>
    <dgm:cxn modelId="{D840D5A4-7F66-4EA3-B59A-800954941107}" type="presParOf" srcId="{3E5A1763-A943-44CA-8CA4-C9CA6D5E9526}" destId="{7DC8584C-E153-4756-B79E-DF3336BA8455}" srcOrd="10" destOrd="0" presId="urn:microsoft.com/office/officeart/2005/8/layout/list1"/>
    <dgm:cxn modelId="{D4B187A2-8FB2-4ED8-A2C0-4405F7579889}" type="presParOf" srcId="{3E5A1763-A943-44CA-8CA4-C9CA6D5E9526}" destId="{60B132EB-27BA-489E-A714-5CAB7A67190C}" srcOrd="11" destOrd="0" presId="urn:microsoft.com/office/officeart/2005/8/layout/list1"/>
    <dgm:cxn modelId="{12EA75D6-8D13-43AC-A244-5EBE34F72FB3}" type="presParOf" srcId="{3E5A1763-A943-44CA-8CA4-C9CA6D5E9526}" destId="{39B7B279-5558-4B36-A61C-245C9CD47CB7}" srcOrd="12" destOrd="0" presId="urn:microsoft.com/office/officeart/2005/8/layout/list1"/>
    <dgm:cxn modelId="{92418DFC-E60D-4589-A9F2-CF4779336EC1}" type="presParOf" srcId="{39B7B279-5558-4B36-A61C-245C9CD47CB7}" destId="{CEF69ACC-9891-4161-8994-384DE596D5BC}" srcOrd="0" destOrd="0" presId="urn:microsoft.com/office/officeart/2005/8/layout/list1"/>
    <dgm:cxn modelId="{685A4400-0CA9-45F9-B161-DAA50C7ECA34}" type="presParOf" srcId="{39B7B279-5558-4B36-A61C-245C9CD47CB7}" destId="{2AF30893-1D94-4E22-96E2-AC136C89A04D}" srcOrd="1" destOrd="0" presId="urn:microsoft.com/office/officeart/2005/8/layout/list1"/>
    <dgm:cxn modelId="{85901E0D-7787-4EB7-A78A-A41943746361}" type="presParOf" srcId="{3E5A1763-A943-44CA-8CA4-C9CA6D5E9526}" destId="{49E5802C-F049-4B30-9733-12A93081224B}" srcOrd="13" destOrd="0" presId="urn:microsoft.com/office/officeart/2005/8/layout/list1"/>
    <dgm:cxn modelId="{DD0C98D5-199B-4D9F-BE72-2813668DD90F}" type="presParOf" srcId="{3E5A1763-A943-44CA-8CA4-C9CA6D5E9526}" destId="{5723BD6B-0667-4FB4-AA11-CC640A93B2A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81F8E-DFDD-46AB-B7D1-6ADB8FA7E84B}">
      <dsp:nvSpPr>
        <dsp:cNvPr id="0" name=""/>
        <dsp:cNvSpPr/>
      </dsp:nvSpPr>
      <dsp:spPr>
        <a:xfrm>
          <a:off x="0" y="622660"/>
          <a:ext cx="1203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CA57E-AC05-4637-875C-3BBF903AB971}">
      <dsp:nvSpPr>
        <dsp:cNvPr id="0" name=""/>
        <dsp:cNvSpPr/>
      </dsp:nvSpPr>
      <dsp:spPr>
        <a:xfrm>
          <a:off x="601980" y="47020"/>
          <a:ext cx="8427720" cy="1151280"/>
        </a:xfrm>
        <a:prstGeom prst="roundRect">
          <a:avLst/>
        </a:prstGeom>
        <a:solidFill>
          <a:srgbClr val="0345E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548" tIns="0" rIns="318548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Wawancara</a:t>
          </a:r>
          <a:r>
            <a:rPr lang="en-US" sz="3900" kern="1200" dirty="0"/>
            <a:t> &amp; </a:t>
          </a:r>
          <a:r>
            <a:rPr lang="en-US" sz="3900" kern="1200" dirty="0" err="1"/>
            <a:t>Observasi</a:t>
          </a:r>
          <a:endParaRPr lang="en-US" sz="3900" kern="1200" dirty="0"/>
        </a:p>
      </dsp:txBody>
      <dsp:txXfrm>
        <a:off x="658181" y="103221"/>
        <a:ext cx="8315318" cy="1038878"/>
      </dsp:txXfrm>
    </dsp:sp>
    <dsp:sp modelId="{0927FE87-98E9-4894-9F64-D17D0D3FDE46}">
      <dsp:nvSpPr>
        <dsp:cNvPr id="0" name=""/>
        <dsp:cNvSpPr/>
      </dsp:nvSpPr>
      <dsp:spPr>
        <a:xfrm>
          <a:off x="0" y="2391700"/>
          <a:ext cx="1203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920DED-4F09-4FDE-ADA9-A54289C85EF9}">
      <dsp:nvSpPr>
        <dsp:cNvPr id="0" name=""/>
        <dsp:cNvSpPr/>
      </dsp:nvSpPr>
      <dsp:spPr>
        <a:xfrm>
          <a:off x="601980" y="1816060"/>
          <a:ext cx="8427720" cy="1151280"/>
        </a:xfrm>
        <a:prstGeom prst="roundRect">
          <a:avLst/>
        </a:prstGeom>
        <a:solidFill>
          <a:srgbClr val="0345E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548" tIns="0" rIns="318548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Check </a:t>
          </a:r>
          <a:r>
            <a:rPr lang="en-US" sz="3900" kern="1200" dirty="0" err="1"/>
            <a:t>Dokumen</a:t>
          </a:r>
          <a:r>
            <a:rPr lang="en-US" sz="3900" kern="1200" dirty="0"/>
            <a:t> </a:t>
          </a:r>
          <a:r>
            <a:rPr lang="en-US" sz="3900" kern="1200" dirty="0" err="1"/>
            <a:t>secara</a:t>
          </a:r>
          <a:r>
            <a:rPr lang="en-US" sz="3900" kern="1200" dirty="0"/>
            <a:t> Sampling</a:t>
          </a:r>
        </a:p>
      </dsp:txBody>
      <dsp:txXfrm>
        <a:off x="658181" y="1872261"/>
        <a:ext cx="8315318" cy="1038878"/>
      </dsp:txXfrm>
    </dsp:sp>
    <dsp:sp modelId="{7DC8584C-E153-4756-B79E-DF3336BA8455}">
      <dsp:nvSpPr>
        <dsp:cNvPr id="0" name=""/>
        <dsp:cNvSpPr/>
      </dsp:nvSpPr>
      <dsp:spPr>
        <a:xfrm>
          <a:off x="0" y="4160740"/>
          <a:ext cx="1203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7AAF4A-341D-45E9-A61C-3DC7EABBEDA1}">
      <dsp:nvSpPr>
        <dsp:cNvPr id="0" name=""/>
        <dsp:cNvSpPr/>
      </dsp:nvSpPr>
      <dsp:spPr>
        <a:xfrm>
          <a:off x="601980" y="3585100"/>
          <a:ext cx="8427720" cy="1151280"/>
        </a:xfrm>
        <a:prstGeom prst="roundRect">
          <a:avLst/>
        </a:prstGeom>
        <a:solidFill>
          <a:srgbClr val="0345E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548" tIns="0" rIns="318548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Inspeksi</a:t>
          </a:r>
          <a:r>
            <a:rPr lang="en-US" sz="3900" kern="1200" dirty="0"/>
            <a:t> </a:t>
          </a:r>
          <a:r>
            <a:rPr lang="en-US" sz="3900" kern="1200" dirty="0" err="1"/>
            <a:t>Lapangan</a:t>
          </a:r>
          <a:endParaRPr lang="en-US" sz="3900" kern="1200" dirty="0"/>
        </a:p>
      </dsp:txBody>
      <dsp:txXfrm>
        <a:off x="658181" y="3641301"/>
        <a:ext cx="8315318" cy="1038878"/>
      </dsp:txXfrm>
    </dsp:sp>
    <dsp:sp modelId="{5723BD6B-0667-4FB4-AA11-CC640A93B2A2}">
      <dsp:nvSpPr>
        <dsp:cNvPr id="0" name=""/>
        <dsp:cNvSpPr/>
      </dsp:nvSpPr>
      <dsp:spPr>
        <a:xfrm>
          <a:off x="0" y="5929780"/>
          <a:ext cx="1203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F30893-1D94-4E22-96E2-AC136C89A04D}">
      <dsp:nvSpPr>
        <dsp:cNvPr id="0" name=""/>
        <dsp:cNvSpPr/>
      </dsp:nvSpPr>
      <dsp:spPr>
        <a:xfrm>
          <a:off x="601980" y="5354139"/>
          <a:ext cx="8427720" cy="1151280"/>
        </a:xfrm>
        <a:prstGeom prst="roundRect">
          <a:avLst/>
        </a:prstGeom>
        <a:solidFill>
          <a:srgbClr val="0345E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8548" tIns="0" rIns="318548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/>
            <a:t>Konfirmasi</a:t>
          </a:r>
          <a:endParaRPr lang="en-US" sz="3900" kern="1200" dirty="0"/>
        </a:p>
      </dsp:txBody>
      <dsp:txXfrm>
        <a:off x="658181" y="5410340"/>
        <a:ext cx="8315318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368AA-64A2-45B4-A3E3-E87D92302809}" type="datetimeFigureOut">
              <a:rPr lang="en-US" smtClean="0"/>
              <a:t>05/19/2025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589C-C0BD-4743-A373-49E0BFECA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F589C-C0BD-4743-A373-49E0BFECAE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2469" y="0"/>
            <a:ext cx="5416831" cy="12022429"/>
            <a:chOff x="0" y="0"/>
            <a:chExt cx="2858770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3"/>
              <a:stretch>
                <a:fillRect l="-113405" r="-11951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7109187"/>
            <a:ext cx="11842469" cy="3177813"/>
            <a:chOff x="0" y="0"/>
            <a:chExt cx="9357013" cy="2510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09914" y="0"/>
            <a:ext cx="1694792" cy="10287000"/>
            <a:chOff x="0" y="0"/>
            <a:chExt cx="446365" cy="2709333"/>
          </a:xfrm>
          <a:solidFill>
            <a:srgbClr val="0345E4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grpFill/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53887" y="786854"/>
            <a:ext cx="1977164" cy="197716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71559" y="1585034"/>
            <a:ext cx="8795646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CLOSING MEETING</a:t>
            </a:r>
          </a:p>
          <a:p>
            <a:pPr algn="l"/>
            <a:r>
              <a:rPr lang="en-US" sz="4400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AUDIT SISTEM MANAJEMEN TERINTEGRASI</a:t>
            </a:r>
          </a:p>
          <a:p>
            <a:pPr algn="l"/>
            <a:r>
              <a:rPr lang="en-US" sz="4400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KUARTAL – 1</a:t>
            </a:r>
          </a:p>
          <a:p>
            <a:pPr algn="l"/>
            <a:r>
              <a:rPr lang="en-US" sz="4400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2025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484493" y="9014056"/>
            <a:ext cx="2545888" cy="254588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16"/>
          <p:cNvGrpSpPr/>
          <p:nvPr/>
        </p:nvGrpSpPr>
        <p:grpSpPr>
          <a:xfrm>
            <a:off x="1447800" y="7707664"/>
            <a:ext cx="4281571" cy="654298"/>
            <a:chOff x="0" y="-28575"/>
            <a:chExt cx="1127656" cy="172325"/>
          </a:xfrm>
        </p:grpSpPr>
        <p:sp>
          <p:nvSpPr>
            <p:cNvPr id="24" name="Freeform 17"/>
            <p:cNvSpPr/>
            <p:nvPr/>
          </p:nvSpPr>
          <p:spPr>
            <a:xfrm>
              <a:off x="27737" y="-7811"/>
              <a:ext cx="1099919" cy="143750"/>
            </a:xfrm>
            <a:custGeom>
              <a:avLst/>
              <a:gdLst/>
              <a:ahLst/>
              <a:cxnLst/>
              <a:rect l="l" t="t" r="r" b="b"/>
              <a:pathLst>
                <a:path w="1099919" h="143750">
                  <a:moveTo>
                    <a:pt x="71875" y="0"/>
                  </a:moveTo>
                  <a:lnTo>
                    <a:pt x="1028044" y="0"/>
                  </a:lnTo>
                  <a:cubicBezTo>
                    <a:pt x="1067740" y="0"/>
                    <a:pt x="1099919" y="32180"/>
                    <a:pt x="1099919" y="71875"/>
                  </a:cubicBezTo>
                  <a:lnTo>
                    <a:pt x="1099919" y="71875"/>
                  </a:lnTo>
                  <a:cubicBezTo>
                    <a:pt x="1099919" y="90938"/>
                    <a:pt x="1092347" y="109219"/>
                    <a:pt x="1078868" y="122699"/>
                  </a:cubicBezTo>
                  <a:cubicBezTo>
                    <a:pt x="1065389" y="136178"/>
                    <a:pt x="1047107" y="143750"/>
                    <a:pt x="1028044" y="143750"/>
                  </a:cubicBezTo>
                  <a:lnTo>
                    <a:pt x="71875" y="143750"/>
                  </a:lnTo>
                  <a:cubicBezTo>
                    <a:pt x="52813" y="143750"/>
                    <a:pt x="34531" y="136178"/>
                    <a:pt x="21052" y="122699"/>
                  </a:cubicBezTo>
                  <a:cubicBezTo>
                    <a:pt x="7573" y="109219"/>
                    <a:pt x="0" y="90938"/>
                    <a:pt x="0" y="71875"/>
                  </a:cubicBezTo>
                  <a:lnTo>
                    <a:pt x="0" y="71875"/>
                  </a:lnTo>
                  <a:cubicBezTo>
                    <a:pt x="0" y="52813"/>
                    <a:pt x="7573" y="34531"/>
                    <a:pt x="21052" y="21052"/>
                  </a:cubicBezTo>
                  <a:cubicBezTo>
                    <a:pt x="34531" y="7573"/>
                    <a:pt x="52813" y="0"/>
                    <a:pt x="71875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25" name="TextBox 18"/>
            <p:cNvSpPr txBox="1"/>
            <p:nvPr/>
          </p:nvSpPr>
          <p:spPr>
            <a:xfrm>
              <a:off x="0" y="-28575"/>
              <a:ext cx="1099919" cy="17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19 MAY 2025</a:t>
              </a:r>
            </a:p>
          </p:txBody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1BE67229-0A52-43DD-B3EE-1AB6F2C67E6F}"/>
              </a:ext>
            </a:extLst>
          </p:cNvPr>
          <p:cNvSpPr txBox="1"/>
          <p:nvPr/>
        </p:nvSpPr>
        <p:spPr>
          <a:xfrm>
            <a:off x="1571559" y="5139455"/>
            <a:ext cx="4176257" cy="173056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>
              <a:lnSpc>
                <a:spcPts val="2659"/>
              </a:lnSpc>
            </a:pPr>
            <a:r>
              <a:rPr lang="en-US" sz="1899" dirty="0">
                <a:latin typeface="Garet"/>
                <a:ea typeface="Garet"/>
                <a:cs typeface="Garet"/>
                <a:sym typeface="Garet"/>
              </a:rPr>
              <a:t>ISO 9001: 2015</a:t>
            </a:r>
          </a:p>
          <a:p>
            <a:pPr>
              <a:lnSpc>
                <a:spcPts val="2659"/>
              </a:lnSpc>
            </a:pPr>
            <a:r>
              <a:rPr lang="en-US" sz="1899" dirty="0">
                <a:latin typeface="Garet"/>
                <a:ea typeface="Garet"/>
                <a:cs typeface="Garet"/>
                <a:sym typeface="Garet"/>
              </a:rPr>
              <a:t>ISO 14001: 2015</a:t>
            </a:r>
          </a:p>
          <a:p>
            <a:pPr>
              <a:lnSpc>
                <a:spcPts val="2659"/>
              </a:lnSpc>
            </a:pPr>
            <a:r>
              <a:rPr lang="en-US" sz="1899" dirty="0">
                <a:latin typeface="Garet"/>
                <a:ea typeface="Garet"/>
                <a:cs typeface="Garet"/>
                <a:sym typeface="Garet"/>
              </a:rPr>
              <a:t>ISO 45001: 2018</a:t>
            </a:r>
          </a:p>
          <a:p>
            <a:pPr>
              <a:lnSpc>
                <a:spcPts val="2659"/>
              </a:lnSpc>
            </a:pPr>
            <a:r>
              <a:rPr lang="en-US" sz="1899" dirty="0">
                <a:latin typeface="Garet"/>
                <a:ea typeface="Garet"/>
                <a:cs typeface="Garet"/>
                <a:sym typeface="Garet"/>
              </a:rPr>
              <a:t>CPAKB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3931023" y="-1888866"/>
            <a:ext cx="7579809" cy="12787530"/>
            <a:chOff x="0" y="0"/>
            <a:chExt cx="1996328" cy="3367909"/>
          </a:xfrm>
          <a:solidFill>
            <a:srgbClr val="0345E4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prstGeom prst="round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1534244" y="-3899302"/>
            <a:ext cx="6285017" cy="8279354"/>
            <a:chOff x="0" y="0"/>
            <a:chExt cx="1655313" cy="2180571"/>
          </a:xfrm>
          <a:solidFill>
            <a:srgbClr val="0345E4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2392675" y="-1738148"/>
            <a:ext cx="4161618" cy="41148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  <a:solidFill>
            <a:srgbClr val="0345E4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519" cy="2709137"/>
            </a:xfrm>
            <a:prstGeom prst="flowChartAlternateProcess">
              <a:avLst/>
            </a:pr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43519" cy="2756762"/>
            </a:xfrm>
            <a:prstGeom prst="flowChartAlternateProcess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3519" cy="2709137"/>
            </a:xfrm>
            <a:prstGeom prst="roundRect">
              <a:avLst/>
            </a:prstGeom>
            <a:grpFill/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43519" cy="2756762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64136" y="-214658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9799" y="334691"/>
            <a:ext cx="6579202" cy="126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7000" b="1" dirty="0" err="1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Akses</a:t>
            </a:r>
            <a:r>
              <a:rPr lang="en-US" sz="7000" b="1" dirty="0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ke</a:t>
            </a:r>
            <a:r>
              <a:rPr lang="en-US" sz="7000" b="1" dirty="0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 PORTAL: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07C8C07D-D1B6-B49F-F6AD-3DFBAC16FA16}"/>
              </a:ext>
            </a:extLst>
          </p:cNvPr>
          <p:cNvSpPr txBox="1"/>
          <p:nvPr/>
        </p:nvSpPr>
        <p:spPr>
          <a:xfrm>
            <a:off x="7543800" y="334986"/>
            <a:ext cx="11432799" cy="1181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4800" b="1" dirty="0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https://portal.chitose.id/</a:t>
            </a:r>
            <a:r>
              <a:rPr lang="en-US" sz="4800" b="1" dirty="0">
                <a:solidFill>
                  <a:schemeClr val="bg1"/>
                </a:solidFill>
                <a:ea typeface="Touvlo Bold"/>
                <a:cs typeface="Touvlo Bold"/>
                <a:sym typeface="Touvlo Bold"/>
              </a:rPr>
              <a:t>Kms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82F6B-9F58-BC71-0397-837907AA6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465" y="1922347"/>
            <a:ext cx="11241069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2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3931023" y="-1888866"/>
            <a:ext cx="7579809" cy="12787530"/>
            <a:chOff x="0" y="0"/>
            <a:chExt cx="1996328" cy="3367909"/>
          </a:xfrm>
          <a:solidFill>
            <a:srgbClr val="0345E4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prstGeom prst="round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1534244" y="-3899302"/>
            <a:ext cx="6285017" cy="8279354"/>
            <a:chOff x="0" y="0"/>
            <a:chExt cx="1655313" cy="2180571"/>
          </a:xfrm>
          <a:solidFill>
            <a:srgbClr val="0345E4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2392675" y="-1738148"/>
            <a:ext cx="4161618" cy="41148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  <a:solidFill>
            <a:srgbClr val="0345E4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519" cy="2709137"/>
            </a:xfrm>
            <a:prstGeom prst="flowChartAlternateProcess">
              <a:avLst/>
            </a:pr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43519" cy="2756762"/>
            </a:xfrm>
            <a:prstGeom prst="flowChartAlternateProcess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3519" cy="2709137"/>
            </a:xfrm>
            <a:prstGeom prst="roundRect">
              <a:avLst/>
            </a:prstGeom>
            <a:grpFill/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43519" cy="2756762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64136" y="-214658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9799" y="334691"/>
            <a:ext cx="6579202" cy="126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7000" b="1" dirty="0" err="1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Akses</a:t>
            </a:r>
            <a:r>
              <a:rPr lang="en-US" sz="7000" b="1" dirty="0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ke</a:t>
            </a:r>
            <a:r>
              <a:rPr lang="en-US" sz="7000" b="1" dirty="0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 PORTAL: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07C8C07D-D1B6-B49F-F6AD-3DFBAC16FA16}"/>
              </a:ext>
            </a:extLst>
          </p:cNvPr>
          <p:cNvSpPr txBox="1"/>
          <p:nvPr/>
        </p:nvSpPr>
        <p:spPr>
          <a:xfrm>
            <a:off x="7543800" y="334986"/>
            <a:ext cx="11432799" cy="1181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4800" b="1" dirty="0">
                <a:solidFill>
                  <a:srgbClr val="000000"/>
                </a:solidFill>
                <a:ea typeface="Touvlo Bold"/>
                <a:cs typeface="Touvlo Bold"/>
                <a:sym typeface="Touvlo Bold"/>
              </a:rPr>
              <a:t>https://portal.chitose.id/</a:t>
            </a:r>
            <a:r>
              <a:rPr lang="en-US" sz="4800" b="1" dirty="0">
                <a:solidFill>
                  <a:schemeClr val="bg1"/>
                </a:solidFill>
                <a:ea typeface="Touvlo Bold"/>
                <a:cs typeface="Touvlo Bold"/>
                <a:sym typeface="Touvlo Bold"/>
              </a:rPr>
              <a:t>Kms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1DC9D5-DD1D-EB9D-6939-E9805D51B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154" y="1927991"/>
            <a:ext cx="11049692" cy="62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0AD50BC0-1907-8008-9D55-A01C2312DB5C}"/>
              </a:ext>
            </a:extLst>
          </p:cNvPr>
          <p:cNvSpPr txBox="1"/>
          <p:nvPr/>
        </p:nvSpPr>
        <p:spPr>
          <a:xfrm rot="2094422">
            <a:off x="13143207" y="-3574737"/>
            <a:ext cx="6285017" cy="8496346"/>
          </a:xfrm>
          <a:prstGeom prst="roundRect">
            <a:avLst/>
          </a:prstGeom>
          <a:solidFill>
            <a:srgbClr val="0345E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3219"/>
              </a:lnSpc>
            </a:pPr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3528942" y="5737170"/>
            <a:ext cx="5833966" cy="10287000"/>
            <a:chOff x="0" y="0"/>
            <a:chExt cx="4609553" cy="8128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092" y="-1737023"/>
            <a:ext cx="3744615" cy="37446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759059" y="6896100"/>
            <a:ext cx="6271529" cy="6451255"/>
            <a:chOff x="0" y="0"/>
            <a:chExt cx="812800" cy="812800"/>
          </a:xfrm>
        </p:grpSpPr>
        <p:sp>
          <p:nvSpPr>
            <p:cNvPr id="44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5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38"/>
          <p:cNvSpPr txBox="1"/>
          <p:nvPr/>
        </p:nvSpPr>
        <p:spPr>
          <a:xfrm>
            <a:off x="494898" y="673436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How to F-TKTP: (for Manager)</a:t>
            </a:r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516F05D6-950E-B2C7-5B81-60C61D98AAB0}"/>
              </a:ext>
            </a:extLst>
          </p:cNvPr>
          <p:cNvSpPr txBox="1"/>
          <p:nvPr/>
        </p:nvSpPr>
        <p:spPr>
          <a:xfrm>
            <a:off x="450652" y="1580682"/>
            <a:ext cx="17301198" cy="2208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Temuan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sudah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terverifikasi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oleh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kepala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auditor,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dilakukan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tindakan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just">
              <a:lnSpc>
                <a:spcPts val="3499"/>
              </a:lnSpc>
            </a:pP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oleh PIC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departemen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terkait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000" b="1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499"/>
              </a:lnSpc>
            </a:pP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Pada daftar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temuan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pilih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temuan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diisikan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Tindakan </a:t>
            </a:r>
          </a:p>
          <a:p>
            <a:pPr algn="just">
              <a:lnSpc>
                <a:spcPts val="3499"/>
              </a:lnSpc>
            </a:pP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perbaikannya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Pilih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tombol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dan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isikan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form yang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sudah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disiapkan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46F03-1861-C979-A6B1-1140D8A62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87" y="4459052"/>
            <a:ext cx="12650965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0AD50BC0-1907-8008-9D55-A01C2312DB5C}"/>
              </a:ext>
            </a:extLst>
          </p:cNvPr>
          <p:cNvSpPr txBox="1"/>
          <p:nvPr/>
        </p:nvSpPr>
        <p:spPr>
          <a:xfrm rot="2094422">
            <a:off x="13143207" y="-3574737"/>
            <a:ext cx="6285017" cy="8496346"/>
          </a:xfrm>
          <a:prstGeom prst="roundRect">
            <a:avLst/>
          </a:prstGeom>
          <a:solidFill>
            <a:srgbClr val="0345E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3219"/>
              </a:lnSpc>
            </a:pPr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3528942" y="5737170"/>
            <a:ext cx="5833966" cy="10287000"/>
            <a:chOff x="0" y="0"/>
            <a:chExt cx="4609553" cy="8128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092" y="-1737023"/>
            <a:ext cx="3744615" cy="37446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759059" y="6896100"/>
            <a:ext cx="6271529" cy="6451255"/>
            <a:chOff x="0" y="0"/>
            <a:chExt cx="812800" cy="812800"/>
          </a:xfrm>
        </p:grpSpPr>
        <p:sp>
          <p:nvSpPr>
            <p:cNvPr id="44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5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38"/>
          <p:cNvSpPr txBox="1"/>
          <p:nvPr/>
        </p:nvSpPr>
        <p:spPr>
          <a:xfrm>
            <a:off x="167886" y="187877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How to F-TKTP: (for Manager)</a:t>
            </a:r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516F05D6-950E-B2C7-5B81-60C61D98AAB0}"/>
              </a:ext>
            </a:extLst>
          </p:cNvPr>
          <p:cNvSpPr txBox="1"/>
          <p:nvPr/>
        </p:nvSpPr>
        <p:spPr>
          <a:xfrm>
            <a:off x="167886" y="620026"/>
            <a:ext cx="17301198" cy="41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Kolom yang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diisikan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adalah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pada point B yang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terdapat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pada </a:t>
            </a:r>
            <a:r>
              <a:rPr lang="en-US" sz="20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halamannya</a:t>
            </a:r>
            <a:r>
              <a:rPr lang="en-US" sz="20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8044F-22DD-9EE0-B723-4D06701F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8" y="1204327"/>
            <a:ext cx="8545118" cy="4124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7AD456-821D-32EA-EDF7-2F239B9C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68" y="1116248"/>
            <a:ext cx="8545118" cy="4839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C6ED6B-64E2-2E14-B7DB-49CCC137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58" y="6126301"/>
            <a:ext cx="9354856" cy="3258005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:a16="http://schemas.microsoft.com/office/drawing/2014/main" id="{B6C74EED-BA9E-9DCE-1A6D-4F7643E674F9}"/>
              </a:ext>
            </a:extLst>
          </p:cNvPr>
          <p:cNvSpPr txBox="1"/>
          <p:nvPr/>
        </p:nvSpPr>
        <p:spPr>
          <a:xfrm>
            <a:off x="9564775" y="6110439"/>
            <a:ext cx="8545117" cy="3540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1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Perhatikan</a:t>
            </a:r>
            <a:r>
              <a:rPr lang="en-US" sz="1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status </a:t>
            </a:r>
            <a:r>
              <a:rPr lang="en-US" sz="1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</a:t>
            </a:r>
            <a:r>
              <a:rPr lang="en-US" sz="1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Pilih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Open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bila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proses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masih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dilakukan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Ubah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status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menjadi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Closed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ketika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telah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selesai</a:t>
            </a:r>
            <a:r>
              <a:rPr lang="en-US" sz="1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1600" b="1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499"/>
              </a:lnSpc>
            </a:pPr>
            <a:r>
              <a:rPr lang="en-US" sz="1600" b="1" u="sng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Diwajibkan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memberikan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Bukti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sebelum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merubah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status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menjadi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Closed.</a:t>
            </a:r>
          </a:p>
          <a:p>
            <a:pPr algn="just">
              <a:lnSpc>
                <a:spcPts val="3499"/>
              </a:lnSpc>
            </a:pPr>
            <a:endParaRPr lang="en-US" sz="16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499"/>
              </a:lnSpc>
            </a:pP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Status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perbaikan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sudah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Closed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dapat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dilakukan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pengeditan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kembali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dan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siap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untuk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dilakukan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penilaian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efektifitas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oleh </a:t>
            </a:r>
            <a:r>
              <a:rPr lang="en-US" sz="16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kepala</a:t>
            </a:r>
            <a:r>
              <a:rPr lang="en-US" sz="16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auditor. </a:t>
            </a:r>
          </a:p>
        </p:txBody>
      </p:sp>
    </p:spTree>
    <p:extLst>
      <p:ext uri="{BB962C8B-B14F-4D97-AF65-F5344CB8AC3E}">
        <p14:creationId xmlns:p14="http://schemas.microsoft.com/office/powerpoint/2010/main" val="230795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2469" y="0"/>
            <a:ext cx="5416831" cy="12022429"/>
            <a:chOff x="0" y="0"/>
            <a:chExt cx="2858770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03496" r="-12963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7109187"/>
            <a:ext cx="11842469" cy="3177813"/>
            <a:chOff x="0" y="0"/>
            <a:chExt cx="9357013" cy="2510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09914" y="0"/>
            <a:ext cx="1694792" cy="10287000"/>
            <a:chOff x="0" y="0"/>
            <a:chExt cx="446365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53887" y="786854"/>
            <a:ext cx="1977164" cy="197716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653503" y="4648200"/>
            <a:ext cx="876656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FOR YOUR ATTENTION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24423" y="3135538"/>
            <a:ext cx="8795646" cy="152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60"/>
              </a:lnSpc>
            </a:pPr>
            <a:r>
              <a:rPr lang="en-US" sz="104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THANK YOU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8484493" y="9014056"/>
            <a:ext cx="2545888" cy="2545888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83254" y="4682259"/>
            <a:ext cx="4264232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10800000">
            <a:off x="13349747" y="-1989320"/>
            <a:ext cx="7579809" cy="12787530"/>
            <a:chOff x="0" y="0"/>
            <a:chExt cx="1996328" cy="3367909"/>
          </a:xfrm>
          <a:solidFill>
            <a:srgbClr val="0345E4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prstGeom prst="round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40350" y="-2108"/>
            <a:ext cx="7871155" cy="278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44"/>
              </a:lnSpc>
            </a:pPr>
            <a:r>
              <a:rPr lang="en-US" sz="11204" b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Agenda Meeting</a:t>
            </a:r>
          </a:p>
        </p:txBody>
      </p:sp>
      <p:sp>
        <p:nvSpPr>
          <p:cNvPr id="7" name="AutoShape 7"/>
          <p:cNvSpPr/>
          <p:nvPr/>
        </p:nvSpPr>
        <p:spPr>
          <a:xfrm>
            <a:off x="3716275" y="7503634"/>
            <a:ext cx="3711320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83254" y="3843502"/>
            <a:ext cx="2763394" cy="730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79"/>
              </a:lnSpc>
            </a:pPr>
            <a:r>
              <a:rPr lang="en-US" sz="5767" b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01.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83254" y="4971233"/>
            <a:ext cx="430224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8"/>
              </a:lnSpc>
            </a:pPr>
            <a:r>
              <a:rPr lang="en-US" sz="3472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Hasil Audit </a:t>
            </a:r>
            <a:r>
              <a:rPr lang="en-US" sz="3472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Kuartal</a:t>
            </a:r>
            <a:r>
              <a:rPr lang="en-US" sz="3472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 - 2025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16275" y="6782633"/>
            <a:ext cx="2028445" cy="62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02.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6275" y="7766254"/>
            <a:ext cx="546074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3585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Digitalisasi</a:t>
            </a: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Form </a:t>
            </a:r>
          </a:p>
          <a:p>
            <a:pPr marL="0" lvl="0" indent="0" algn="l">
              <a:lnSpc>
                <a:spcPts val="3406"/>
              </a:lnSpc>
            </a:pPr>
            <a:r>
              <a:rPr lang="en-US" sz="3585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F-TKTP 2025</a:t>
            </a:r>
          </a:p>
        </p:txBody>
      </p:sp>
      <p:grpSp>
        <p:nvGrpSpPr>
          <p:cNvPr id="13" name="Group 13"/>
          <p:cNvGrpSpPr/>
          <p:nvPr/>
        </p:nvGrpSpPr>
        <p:grpSpPr>
          <a:xfrm rot="2094422">
            <a:off x="-1534244" y="-3899302"/>
            <a:ext cx="6285017" cy="8279354"/>
            <a:chOff x="0" y="0"/>
            <a:chExt cx="1655313" cy="2180571"/>
          </a:xfrm>
          <a:solidFill>
            <a:srgbClr val="0345E4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2392675" y="-1738148"/>
            <a:ext cx="4161618" cy="41148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  <a:solidFill>
            <a:srgbClr val="0345E4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519" cy="2709137"/>
            </a:xfrm>
            <a:prstGeom prst="flowChartAlternateProcess">
              <a:avLst/>
            </a:pr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43519" cy="2756762"/>
            </a:xfrm>
            <a:prstGeom prst="flowChartAlternateProcess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3519" cy="2709137"/>
            </a:xfrm>
            <a:prstGeom prst="roundRect">
              <a:avLst/>
            </a:prstGeom>
            <a:grpFill/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43519" cy="2756762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64136" y="-214658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54034" y="0"/>
            <a:ext cx="5833966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52400" y="-1464890"/>
            <a:ext cx="3744615" cy="37446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5831448" y="6973607"/>
            <a:ext cx="6271529" cy="6451255"/>
            <a:chOff x="0" y="0"/>
            <a:chExt cx="812800" cy="812800"/>
          </a:xfrm>
        </p:grpSpPr>
        <p:sp>
          <p:nvSpPr>
            <p:cNvPr id="44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5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17"/>
          <p:cNvGrpSpPr/>
          <p:nvPr/>
        </p:nvGrpSpPr>
        <p:grpSpPr>
          <a:xfrm>
            <a:off x="536150" y="392997"/>
            <a:ext cx="1130258" cy="1053692"/>
            <a:chOff x="0" y="0"/>
            <a:chExt cx="812800" cy="812800"/>
          </a:xfrm>
        </p:grpSpPr>
        <p:sp>
          <p:nvSpPr>
            <p:cNvPr id="50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51" name="TextBox 19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4000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sp>
        <p:nvSpPr>
          <p:cNvPr id="52" name="TextBox 38"/>
          <p:cNvSpPr txBox="1"/>
          <p:nvPr/>
        </p:nvSpPr>
        <p:spPr>
          <a:xfrm>
            <a:off x="1938910" y="407418"/>
            <a:ext cx="15812940" cy="4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2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Audit </a:t>
            </a:r>
            <a:r>
              <a:rPr lang="en-US" sz="32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Kuartal</a:t>
            </a:r>
            <a:r>
              <a:rPr lang="en-US" sz="32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 - 2025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1929163" y="919843"/>
            <a:ext cx="15812940" cy="4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2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Jadwal</a:t>
            </a:r>
            <a:r>
              <a:rPr lang="en-US" sz="32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Audit </a:t>
            </a:r>
            <a:r>
              <a:rPr lang="en-US" sz="32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Kuartal</a:t>
            </a:r>
            <a:r>
              <a:rPr lang="en-US" sz="32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 - 2025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F6C7C5-F0AA-89C7-6A54-C1DE15BE4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08263"/>
              </p:ext>
            </p:extLst>
          </p:nvPr>
        </p:nvGraphicFramePr>
        <p:xfrm>
          <a:off x="1371600" y="1930395"/>
          <a:ext cx="13716001" cy="70632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21897">
                  <a:extLst>
                    <a:ext uri="{9D8B030D-6E8A-4147-A177-3AD203B41FA5}">
                      <a16:colId xmlns:a16="http://schemas.microsoft.com/office/drawing/2014/main" val="2243585783"/>
                    </a:ext>
                  </a:extLst>
                </a:gridCol>
                <a:gridCol w="2793124">
                  <a:extLst>
                    <a:ext uri="{9D8B030D-6E8A-4147-A177-3AD203B41FA5}">
                      <a16:colId xmlns:a16="http://schemas.microsoft.com/office/drawing/2014/main" val="3325544004"/>
                    </a:ext>
                  </a:extLst>
                </a:gridCol>
                <a:gridCol w="2671685">
                  <a:extLst>
                    <a:ext uri="{9D8B030D-6E8A-4147-A177-3AD203B41FA5}">
                      <a16:colId xmlns:a16="http://schemas.microsoft.com/office/drawing/2014/main" val="1102271367"/>
                    </a:ext>
                  </a:extLst>
                </a:gridCol>
                <a:gridCol w="3278887">
                  <a:extLst>
                    <a:ext uri="{9D8B030D-6E8A-4147-A177-3AD203B41FA5}">
                      <a16:colId xmlns:a16="http://schemas.microsoft.com/office/drawing/2014/main" val="2459128278"/>
                    </a:ext>
                  </a:extLst>
                </a:gridCol>
                <a:gridCol w="2307363">
                  <a:extLst>
                    <a:ext uri="{9D8B030D-6E8A-4147-A177-3AD203B41FA5}">
                      <a16:colId xmlns:a16="http://schemas.microsoft.com/office/drawing/2014/main" val="617494259"/>
                    </a:ext>
                  </a:extLst>
                </a:gridCol>
                <a:gridCol w="1943045">
                  <a:extLst>
                    <a:ext uri="{9D8B030D-6E8A-4147-A177-3AD203B41FA5}">
                      <a16:colId xmlns:a16="http://schemas.microsoft.com/office/drawing/2014/main" val="2192826772"/>
                    </a:ext>
                  </a:extLst>
                </a:gridCol>
              </a:tblGrid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Hari, Tanggal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Waktu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Auditee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Auditor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Observer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/>
                </a:tc>
                <a:extLst>
                  <a:ext uri="{0D108BD9-81ED-4DB2-BD59-A6C34878D82A}">
                    <a16:rowId xmlns:a16="http://schemas.microsoft.com/office/drawing/2014/main" val="899235581"/>
                  </a:ext>
                </a:extLst>
              </a:tr>
              <a:tr h="1676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Rabu, 23/04/2025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09.00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Sales &amp; Distribution, Marketing, Global Sourcing, Bussiness Development, Marketing&amp;Sales Adm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Yulan</a:t>
                      </a:r>
                      <a:endParaRPr lang="en-US" sz="16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Kisty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M. Arifin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717503070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Rabu, 23/04/2025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RND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Adhi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Putri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073346945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Kamis, 24/04/2025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09.00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FIACO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Fitri N.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Mega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815659206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Kamis, 24/04/2025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PCH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Adhi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Putri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903855974"/>
                  </a:ext>
                </a:extLst>
              </a:tr>
              <a:tr h="853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Jum’at, 25/04/2025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Production Steel, NSB, Wood &amp;</a:t>
                      </a:r>
                      <a:endParaRPr lang="en-US" sz="1600" kern="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C-PRO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Kisty</a:t>
                      </a:r>
                      <a:endParaRPr lang="en-US" sz="16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Rizky Dwi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Mega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3640716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Jum’at, 25/04/2025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Engineering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Fitri N.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Yani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806592771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Senin, 28/04/2025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08.00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IT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Andreas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Yani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326494041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Senin, 28/04/2025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SCM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Fitri Febriani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Anysah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3064232034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Selasa, 29/04/2025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09.00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QC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Fitri Febriani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Rima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642487791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Selasa, 29/04/2025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HC&amp;GA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Yulan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M. Arifin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979509987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Rabu, 30/04/2025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09.00 sd Selesai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CMS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Andreas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Anysah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132548464"/>
                  </a:ext>
                </a:extLst>
              </a:tr>
              <a:tr h="412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Rabu, 30/04/2025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13.00 </a:t>
                      </a:r>
                      <a:r>
                        <a:rPr lang="en-US" sz="1800" kern="100" dirty="0" err="1">
                          <a:effectLst/>
                        </a:rPr>
                        <a:t>sd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Selesai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MSD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Rizky Dwi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Rima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38225062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45B90D-12B3-CCDC-90A7-25DF3E6639F1}"/>
              </a:ext>
            </a:extLst>
          </p:cNvPr>
          <p:cNvSpPr txBox="1"/>
          <p:nvPr/>
        </p:nvSpPr>
        <p:spPr>
          <a:xfrm>
            <a:off x="13716000" y="1194918"/>
            <a:ext cx="38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Periode</a:t>
            </a:r>
            <a:r>
              <a:rPr lang="en-US" b="1" dirty="0"/>
              <a:t> 1 Sept 2024 – 31 </a:t>
            </a:r>
            <a:r>
              <a:rPr lang="en-US" b="1" dirty="0" err="1"/>
              <a:t>Maret</a:t>
            </a:r>
            <a:r>
              <a:rPr lang="en-US" b="1" dirty="0"/>
              <a:t> 2025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A433BF1-1122-5789-E41A-1D585994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31" y="9362937"/>
            <a:ext cx="90247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 (Reggi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Raenaldi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mendampingi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5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6">
            <a:extLst>
              <a:ext uri="{FF2B5EF4-FFF2-40B4-BE49-F238E27FC236}">
                <a16:creationId xmlns:a16="http://schemas.microsoft.com/office/drawing/2014/main" id="{72BA13DB-04A2-184E-E755-1458ACB2EB77}"/>
              </a:ext>
            </a:extLst>
          </p:cNvPr>
          <p:cNvSpPr/>
          <p:nvPr/>
        </p:nvSpPr>
        <p:spPr>
          <a:xfrm flipH="1">
            <a:off x="14141622" y="1790700"/>
            <a:ext cx="4161618" cy="41148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4729D8A0-3330-2558-DC66-EF8ACF918D01}"/>
              </a:ext>
            </a:extLst>
          </p:cNvPr>
          <p:cNvGrpSpPr/>
          <p:nvPr/>
        </p:nvGrpSpPr>
        <p:grpSpPr>
          <a:xfrm rot="2094422">
            <a:off x="-2311279" y="-3861414"/>
            <a:ext cx="6285017" cy="8279354"/>
            <a:chOff x="0" y="0"/>
            <a:chExt cx="1655313" cy="2180571"/>
          </a:xfrm>
          <a:solidFill>
            <a:srgbClr val="0345E4"/>
          </a:solidFill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C5593CCC-BED1-C72E-C462-DCB073DB5722}"/>
                </a:ext>
              </a:extLst>
            </p:cNvPr>
            <p:cNvSpPr/>
            <p:nvPr/>
          </p:nvSpPr>
          <p:spPr>
            <a:xfrm>
              <a:off x="0" y="0"/>
              <a:ext cx="1655313" cy="218057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007E3328-8022-232A-1FD3-7AFB805ADB42}"/>
                </a:ext>
              </a:extLst>
            </p:cNvPr>
            <p:cNvSpPr txBox="1"/>
            <p:nvPr/>
          </p:nvSpPr>
          <p:spPr>
            <a:xfrm>
              <a:off x="0" y="-57150"/>
              <a:ext cx="1655313" cy="223772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3650240"/>
              </p:ext>
            </p:extLst>
          </p:nvPr>
        </p:nvGraphicFramePr>
        <p:xfrm>
          <a:off x="3200400" y="2247900"/>
          <a:ext cx="12039600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571500"/>
            <a:ext cx="10515600" cy="707886"/>
          </a:xfrm>
          <a:prstGeom prst="rect">
            <a:avLst/>
          </a:prstGeom>
          <a:ln>
            <a:solidFill>
              <a:srgbClr val="0345E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Prosedur</a:t>
            </a:r>
            <a:r>
              <a:rPr lang="en-US" sz="4000" dirty="0"/>
              <a:t> Audit yang </a:t>
            </a:r>
            <a:r>
              <a:rPr lang="en-US" sz="4000" dirty="0" err="1"/>
              <a:t>dilakukan</a:t>
            </a:r>
            <a:endParaRPr lang="en-US" sz="400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2797F1A-4070-C379-D0BE-E3EC99023A57}"/>
              </a:ext>
            </a:extLst>
          </p:cNvPr>
          <p:cNvSpPr/>
          <p:nvPr/>
        </p:nvSpPr>
        <p:spPr>
          <a:xfrm rot="8013790">
            <a:off x="-1017514" y="5916353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32A2BCBF-4291-B140-2A9C-DC09E699120F}"/>
              </a:ext>
            </a:extLst>
          </p:cNvPr>
          <p:cNvGrpSpPr/>
          <p:nvPr/>
        </p:nvGrpSpPr>
        <p:grpSpPr>
          <a:xfrm>
            <a:off x="13944600" y="6851154"/>
            <a:ext cx="1977164" cy="1977164"/>
            <a:chOff x="0" y="0"/>
            <a:chExt cx="812800" cy="812800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A7DE98A-0D80-6EC4-2502-669E418776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D3D802C1-B516-195C-DE01-640F74380C1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526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0AD50BC0-1907-8008-9D55-A01C2312DB5C}"/>
              </a:ext>
            </a:extLst>
          </p:cNvPr>
          <p:cNvSpPr txBox="1"/>
          <p:nvPr/>
        </p:nvSpPr>
        <p:spPr>
          <a:xfrm rot="2094422">
            <a:off x="13143207" y="-3574737"/>
            <a:ext cx="6285017" cy="8496346"/>
          </a:xfrm>
          <a:prstGeom prst="roundRect">
            <a:avLst/>
          </a:prstGeom>
          <a:solidFill>
            <a:srgbClr val="0345E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3219"/>
              </a:lnSpc>
            </a:pPr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3528942" y="5737170"/>
            <a:ext cx="5833966" cy="10287000"/>
            <a:chOff x="0" y="0"/>
            <a:chExt cx="4609553" cy="8128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092" y="-1737023"/>
            <a:ext cx="3744615" cy="37446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759059" y="6896100"/>
            <a:ext cx="6271529" cy="6451255"/>
            <a:chOff x="0" y="0"/>
            <a:chExt cx="812800" cy="812800"/>
          </a:xfrm>
        </p:grpSpPr>
        <p:sp>
          <p:nvSpPr>
            <p:cNvPr id="44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5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38"/>
          <p:cNvSpPr txBox="1"/>
          <p:nvPr/>
        </p:nvSpPr>
        <p:spPr>
          <a:xfrm>
            <a:off x="803903" y="1041953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Ringkasan</a:t>
            </a: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</a:t>
            </a: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Temuan</a:t>
            </a: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Audit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6F3CB2-1E76-7487-D2D2-FAFBEAAEA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49928"/>
              </p:ext>
            </p:extLst>
          </p:nvPr>
        </p:nvGraphicFramePr>
        <p:xfrm>
          <a:off x="1681643" y="2137095"/>
          <a:ext cx="14935200" cy="72001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00435">
                  <a:extLst>
                    <a:ext uri="{9D8B030D-6E8A-4147-A177-3AD203B41FA5}">
                      <a16:colId xmlns:a16="http://schemas.microsoft.com/office/drawing/2014/main" val="740575372"/>
                    </a:ext>
                  </a:extLst>
                </a:gridCol>
                <a:gridCol w="2082931">
                  <a:extLst>
                    <a:ext uri="{9D8B030D-6E8A-4147-A177-3AD203B41FA5}">
                      <a16:colId xmlns:a16="http://schemas.microsoft.com/office/drawing/2014/main" val="500429376"/>
                    </a:ext>
                  </a:extLst>
                </a:gridCol>
                <a:gridCol w="1834964">
                  <a:extLst>
                    <a:ext uri="{9D8B030D-6E8A-4147-A177-3AD203B41FA5}">
                      <a16:colId xmlns:a16="http://schemas.microsoft.com/office/drawing/2014/main" val="761020915"/>
                    </a:ext>
                  </a:extLst>
                </a:gridCol>
                <a:gridCol w="1916870">
                  <a:extLst>
                    <a:ext uri="{9D8B030D-6E8A-4147-A177-3AD203B41FA5}">
                      <a16:colId xmlns:a16="http://schemas.microsoft.com/office/drawing/2014/main" val="882483806"/>
                    </a:ext>
                  </a:extLst>
                </a:gridCol>
              </a:tblGrid>
              <a:tr h="31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Departemen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Minor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Perlu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Perhatian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Grand 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93176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52153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9.1 Monitoring, measurement, analysis and evaluation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50307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FIACO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166000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344814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Global Sourcing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6751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22560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HC&amp;GA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14244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14001:2015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9.1 Monitoring, Measurement, Analysis and Evaluation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17993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PRODUCTIONS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36251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66927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R&amp;D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85518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7.5 Documented information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6013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9732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8.3.2 Design and development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55088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Sales &amp; Distribution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03722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22418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7.5.2 Creating and updating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56891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Sales &amp; Distribution, FIACO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08959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213952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SCM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725936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9001;2015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 8.4.2 Type and extent of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82579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Grand 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789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77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0AD50BC0-1907-8008-9D55-A01C2312DB5C}"/>
              </a:ext>
            </a:extLst>
          </p:cNvPr>
          <p:cNvSpPr txBox="1"/>
          <p:nvPr/>
        </p:nvSpPr>
        <p:spPr>
          <a:xfrm rot="2094422">
            <a:off x="13143207" y="-3574737"/>
            <a:ext cx="6285017" cy="8496346"/>
          </a:xfrm>
          <a:prstGeom prst="roundRect">
            <a:avLst/>
          </a:prstGeom>
          <a:solidFill>
            <a:srgbClr val="0345E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3219"/>
              </a:lnSpc>
            </a:pPr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3528942" y="5737170"/>
            <a:ext cx="5833966" cy="10287000"/>
            <a:chOff x="0" y="0"/>
            <a:chExt cx="4609553" cy="8128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092" y="-1737023"/>
            <a:ext cx="3744615" cy="37446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759059" y="6896100"/>
            <a:ext cx="6271529" cy="6451255"/>
            <a:chOff x="0" y="0"/>
            <a:chExt cx="812800" cy="812800"/>
          </a:xfrm>
        </p:grpSpPr>
        <p:sp>
          <p:nvSpPr>
            <p:cNvPr id="44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5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38"/>
          <p:cNvSpPr txBox="1"/>
          <p:nvPr/>
        </p:nvSpPr>
        <p:spPr>
          <a:xfrm>
            <a:off x="768978" y="486348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</a:t>
            </a:r>
            <a:r>
              <a:rPr lang="en-US" sz="3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Temuan</a:t>
            </a: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Audit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888EE0-9C0C-7483-22CD-F03AC236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27915"/>
              </p:ext>
            </p:extLst>
          </p:nvPr>
        </p:nvGraphicFramePr>
        <p:xfrm>
          <a:off x="764062" y="1091153"/>
          <a:ext cx="16759875" cy="859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064">
                  <a:extLst>
                    <a:ext uri="{9D8B030D-6E8A-4147-A177-3AD203B41FA5}">
                      <a16:colId xmlns:a16="http://schemas.microsoft.com/office/drawing/2014/main" val="3635590343"/>
                    </a:ext>
                  </a:extLst>
                </a:gridCol>
                <a:gridCol w="3847538">
                  <a:extLst>
                    <a:ext uri="{9D8B030D-6E8A-4147-A177-3AD203B41FA5}">
                      <a16:colId xmlns:a16="http://schemas.microsoft.com/office/drawing/2014/main" val="415267710"/>
                    </a:ext>
                  </a:extLst>
                </a:gridCol>
                <a:gridCol w="1939159">
                  <a:extLst>
                    <a:ext uri="{9D8B030D-6E8A-4147-A177-3AD203B41FA5}">
                      <a16:colId xmlns:a16="http://schemas.microsoft.com/office/drawing/2014/main" val="230881055"/>
                    </a:ext>
                  </a:extLst>
                </a:gridCol>
                <a:gridCol w="1369724">
                  <a:extLst>
                    <a:ext uri="{9D8B030D-6E8A-4147-A177-3AD203B41FA5}">
                      <a16:colId xmlns:a16="http://schemas.microsoft.com/office/drawing/2014/main" val="1534852954"/>
                    </a:ext>
                  </a:extLst>
                </a:gridCol>
                <a:gridCol w="2770227">
                  <a:extLst>
                    <a:ext uri="{9D8B030D-6E8A-4147-A177-3AD203B41FA5}">
                      <a16:colId xmlns:a16="http://schemas.microsoft.com/office/drawing/2014/main" val="169835232"/>
                    </a:ext>
                  </a:extLst>
                </a:gridCol>
                <a:gridCol w="2462425">
                  <a:extLst>
                    <a:ext uri="{9D8B030D-6E8A-4147-A177-3AD203B41FA5}">
                      <a16:colId xmlns:a16="http://schemas.microsoft.com/office/drawing/2014/main" val="185415251"/>
                    </a:ext>
                  </a:extLst>
                </a:gridCol>
                <a:gridCol w="2170011">
                  <a:extLst>
                    <a:ext uri="{9D8B030D-6E8A-4147-A177-3AD203B41FA5}">
                      <a16:colId xmlns:a16="http://schemas.microsoft.com/office/drawing/2014/main" val="3528261370"/>
                    </a:ext>
                  </a:extLst>
                </a:gridCol>
                <a:gridCol w="738727">
                  <a:extLst>
                    <a:ext uri="{9D8B030D-6E8A-4147-A177-3AD203B41FA5}">
                      <a16:colId xmlns:a16="http://schemas.microsoft.com/office/drawing/2014/main" val="3586105896"/>
                    </a:ext>
                  </a:extLst>
                </a:gridCol>
              </a:tblGrid>
              <a:tr h="719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Departement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Audit Findings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Reference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 Categorization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Impact Probability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Corrective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Preventive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Findings 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34164"/>
                  </a:ext>
                </a:extLst>
              </a:tr>
              <a:tr h="1907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Global Sourcing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Terdapat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Slow Moving </a:t>
                      </a:r>
                      <a:r>
                        <a:rPr lang="en-US" sz="1600" u="none" strike="noStrike" dirty="0" err="1">
                          <a:effectLst/>
                        </a:rPr>
                        <a:t>sebanyak</a:t>
                      </a:r>
                      <a:r>
                        <a:rPr lang="en-US" sz="1600" u="none" strike="noStrike" dirty="0">
                          <a:effectLst/>
                        </a:rPr>
                        <a:t> 772 pcs </a:t>
                      </a:r>
                      <a:r>
                        <a:rPr lang="en-US" sz="1600" u="none" strike="noStrike" dirty="0" err="1">
                          <a:effectLst/>
                        </a:rPr>
                        <a:t>atas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KUMI SDM 1260 Black BDO (FG-ZAO-ZAO-AS-0236) </a:t>
                      </a:r>
                      <a:r>
                        <a:rPr lang="en-US" sz="1600" u="none" strike="noStrike" dirty="0" err="1">
                          <a:effectLst/>
                        </a:rPr>
                        <a:t>dengan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nilai</a:t>
                      </a:r>
                      <a:r>
                        <a:rPr lang="en-US" sz="1600" u="none" strike="noStrike" dirty="0">
                          <a:effectLst/>
                        </a:rPr>
                        <a:t> Rp 601.229.470, </a:t>
                      </a:r>
                      <a:r>
                        <a:rPr lang="en-US" sz="1600" u="none" strike="noStrike" dirty="0" err="1">
                          <a:effectLst/>
                        </a:rPr>
                        <a:t>berdasarkan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permintaan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pengadaan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import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stock </a:t>
                      </a:r>
                      <a:r>
                        <a:rPr lang="en-US" sz="1600" u="none" strike="noStrike" dirty="0" err="1">
                          <a:effectLst/>
                        </a:rPr>
                        <a:t>sesuai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surat</a:t>
                      </a:r>
                      <a:r>
                        <a:rPr lang="en-US" sz="1600" u="none" strike="noStrike" dirty="0">
                          <a:effectLst/>
                        </a:rPr>
                        <a:t> 072/CINT/MKT/INT-01/X/2023.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ISO 9001:2015 </a:t>
                      </a:r>
                      <a:r>
                        <a:rPr lang="en-US" sz="1600" u="none" strike="noStrike" dirty="0" err="1">
                          <a:effectLst/>
                        </a:rPr>
                        <a:t>Klausul</a:t>
                      </a:r>
                      <a:r>
                        <a:rPr lang="en-US" sz="1600" u="none" strike="noStrike" dirty="0">
                          <a:effectLst/>
                        </a:rPr>
                        <a:t>: 8.1 Operational Planning and 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Minor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 Berpengaruh pada cashflow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2. Penyimpanan memakan tempat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3. Potensi kerusakan &amp; kehilangan barang-barang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Melakukan monitoring secara berkala data barang Slow Moving oleh Global Sourcing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Menetapkan kebijakan dan prosedur untuk proyeksi safety stock produk import.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extLst>
                  <a:ext uri="{0D108BD9-81ED-4DB2-BD59-A6C34878D82A}">
                    <a16:rowId xmlns:a16="http://schemas.microsoft.com/office/drawing/2014/main" val="2787778585"/>
                  </a:ext>
                </a:extLst>
              </a:tr>
              <a:tr h="1194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Belum </a:t>
                      </a:r>
                      <a:r>
                        <a:rPr lang="en-US" sz="1600" u="none" strike="noStrike" dirty="0" err="1">
                          <a:effectLst/>
                        </a:rPr>
                        <a:t>terdapat</a:t>
                      </a:r>
                      <a:r>
                        <a:rPr lang="en-US" sz="1600" u="none" strike="noStrike" dirty="0">
                          <a:effectLst/>
                        </a:rPr>
                        <a:t> MOU </a:t>
                      </a:r>
                      <a:r>
                        <a:rPr lang="en-US" sz="1600" u="none" strike="noStrike" dirty="0" err="1">
                          <a:effectLst/>
                        </a:rPr>
                        <a:t>dengan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Ekspedisi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pihak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</a:t>
                      </a:r>
                      <a:r>
                        <a:rPr lang="en-US" sz="1600" u="none" strike="noStrike" dirty="0">
                          <a:effectLst/>
                        </a:rPr>
                        <a:t> 3 </a:t>
                      </a:r>
                      <a:r>
                        <a:rPr lang="en-US" sz="1600" u="none" strike="noStrike" dirty="0" err="1">
                          <a:effectLst/>
                        </a:rPr>
                        <a:t>sebanyak</a:t>
                      </a:r>
                      <a:r>
                        <a:rPr lang="en-US" sz="1600" u="none" strike="noStrike" dirty="0">
                          <a:effectLst/>
                        </a:rPr>
                        <a:t> 8 vendor di </a:t>
                      </a:r>
                      <a:r>
                        <a:rPr lang="en-US" sz="1600" u="none" strike="noStrike" dirty="0" err="1">
                          <a:effectLst/>
                        </a:rPr>
                        <a:t>departemen</a:t>
                      </a:r>
                      <a:r>
                        <a:rPr lang="en-US" sz="1600" u="none" strike="noStrike" dirty="0">
                          <a:effectLst/>
                        </a:rPr>
                        <a:t> Sales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tahun</a:t>
                      </a:r>
                      <a:r>
                        <a:rPr lang="en-US" sz="1600" u="none" strike="noStrike" dirty="0">
                          <a:effectLst/>
                        </a:rPr>
                        <a:t> 2025, MOU </a:t>
                      </a:r>
                      <a:r>
                        <a:rPr lang="en-US" sz="1600" u="none" strike="noStrike" dirty="0" err="1">
                          <a:effectLst/>
                        </a:rPr>
                        <a:t>terakhir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tahun</a:t>
                      </a:r>
                      <a:r>
                        <a:rPr lang="en-US" sz="1600" u="none" strike="noStrike" dirty="0">
                          <a:effectLst/>
                        </a:rPr>
                        <a:t> 2022.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ISO 9001:2015 </a:t>
                      </a:r>
                      <a:r>
                        <a:rPr lang="en-US" sz="1600" u="none" strike="noStrike" dirty="0" err="1">
                          <a:effectLst/>
                        </a:rPr>
                        <a:t>Klausul</a:t>
                      </a:r>
                      <a:r>
                        <a:rPr lang="en-US" sz="1600" u="none" strike="noStrike" dirty="0">
                          <a:effectLst/>
                        </a:rPr>
                        <a:t>: 7.5.2 Creating and updating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Minor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ada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pengaturan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hak</a:t>
                      </a:r>
                      <a:r>
                        <a:rPr lang="en-US" sz="1600" u="none" strike="noStrike" dirty="0">
                          <a:effectLst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</a:rPr>
                        <a:t>kewajiban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masing-masing </a:t>
                      </a:r>
                      <a:r>
                        <a:rPr lang="en-US" sz="1600" u="none" strike="noStrike" dirty="0" err="1">
                          <a:effectLst/>
                        </a:rPr>
                        <a:t>pihak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Sales </a:t>
                      </a:r>
                      <a:r>
                        <a:rPr lang="en-US" sz="1600" u="none" strike="noStrike" dirty="0" err="1">
                          <a:effectLst/>
                        </a:rPr>
                        <a:t>segera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mengajukan</a:t>
                      </a:r>
                      <a:r>
                        <a:rPr lang="en-US" sz="1600" u="none" strike="noStrike" dirty="0">
                          <a:effectLst/>
                        </a:rPr>
                        <a:t> draft MOU </a:t>
                      </a:r>
                      <a:r>
                        <a:rPr lang="en-US" sz="1600" u="none" strike="noStrike" dirty="0" err="1">
                          <a:effectLst/>
                        </a:rPr>
                        <a:t>ke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bagian</a:t>
                      </a:r>
                      <a:r>
                        <a:rPr lang="en-US" sz="1600" u="none" strike="noStrike" dirty="0">
                          <a:effectLst/>
                        </a:rPr>
                        <a:t> Legal.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Membuat monitoring list MOU beserta tanggal kadaluarsa.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extLst>
                  <a:ext uri="{0D108BD9-81ED-4DB2-BD59-A6C34878D82A}">
                    <a16:rowId xmlns:a16="http://schemas.microsoft.com/office/drawing/2014/main" val="1309874702"/>
                  </a:ext>
                </a:extLst>
              </a:tr>
              <a:tr h="214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Terdapat Revisi atas PO Customer - SSM JOG 156 (PO terbit tgl 24 Desember 2024) item barang Ayumi Chair no. 6 yang sudah dijadikan target APS bulanan sebanyak 1.211 pcs. Namun ada revisi jumlah PO menjadi 946 pcs, sehingga ada kelebihan produksi 265 pcs.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ISO 9001:2015 </a:t>
                      </a:r>
                      <a:r>
                        <a:rPr lang="en-US" sz="1600" u="none" strike="noStrike" dirty="0" err="1">
                          <a:effectLst/>
                        </a:rPr>
                        <a:t>Klausul</a:t>
                      </a:r>
                      <a:r>
                        <a:rPr lang="en-US" sz="1600" u="none" strike="noStrike" dirty="0">
                          <a:effectLst/>
                        </a:rPr>
                        <a:t>: 8.1 Operational Planning and 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Perlu Perhatian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Terdapat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kelebihan</a:t>
                      </a:r>
                      <a:r>
                        <a:rPr lang="en-US" sz="1600" u="none" strike="noStrike" dirty="0">
                          <a:effectLst/>
                        </a:rPr>
                        <a:t> Finish Goods </a:t>
                      </a:r>
                      <a:r>
                        <a:rPr lang="en-US" sz="1600" u="none" strike="noStrike" dirty="0" err="1">
                          <a:effectLst/>
                        </a:rPr>
                        <a:t>sebanyak</a:t>
                      </a:r>
                      <a:r>
                        <a:rPr lang="en-US" sz="1600" u="none" strike="noStrike" dirty="0">
                          <a:effectLst/>
                        </a:rPr>
                        <a:t> 265 pcs dan </a:t>
                      </a:r>
                      <a:r>
                        <a:rPr lang="en-US" sz="1600" u="none" strike="noStrike" dirty="0" err="1">
                          <a:effectLst/>
                        </a:rPr>
                        <a:t>menjadi</a:t>
                      </a:r>
                      <a:r>
                        <a:rPr lang="en-US" sz="1600" u="none" strike="noStrike" dirty="0">
                          <a:effectLst/>
                        </a:rPr>
                        <a:t> Slow Moving / Unmoving.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SSM </a:t>
                      </a:r>
                      <a:r>
                        <a:rPr lang="en-US" sz="1600" u="none" strike="noStrike" dirty="0" err="1">
                          <a:effectLst/>
                        </a:rPr>
                        <a:t>harus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mengambil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sisa</a:t>
                      </a:r>
                      <a:r>
                        <a:rPr lang="en-US" sz="1600" u="none" strike="noStrike" dirty="0">
                          <a:effectLst/>
                        </a:rPr>
                        <a:t> Finish Goods 265 pcs Ayumi Chair no. 6.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u="none" strike="noStrike">
                          <a:effectLst/>
                        </a:rPr>
                        <a:t>Membuat dan menetapkan kebijakan terkait dengan waktu tenggat Revisi PO Customer.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extLst>
                  <a:ext uri="{0D108BD9-81ED-4DB2-BD59-A6C34878D82A}">
                    <a16:rowId xmlns:a16="http://schemas.microsoft.com/office/drawing/2014/main" val="4266793709"/>
                  </a:ext>
                </a:extLst>
              </a:tr>
              <a:tr h="1432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Terdapat barang titipan Ayumi Chair no. 6 P Ivory sebanyak 390 pcs milik PT SSM mengendap di gudang Chitose selama 139 hari (SJ nomor 908008323 tanggal 26 Des 2024 ke PT SSM)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ISO 9001:2015 Klausul: 8.1 Operational Planning and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Minor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Kerusakan</a:t>
                      </a:r>
                      <a:r>
                        <a:rPr lang="en-US" sz="1600" u="none" strike="noStrike" dirty="0">
                          <a:effectLst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</a:rPr>
                        <a:t>kehilangan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kapasitas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gudang</a:t>
                      </a:r>
                      <a:r>
                        <a:rPr lang="en-US" sz="1600" u="none" strike="noStrike" dirty="0">
                          <a:effectLst/>
                        </a:rPr>
                        <a:t> Chitose </a:t>
                      </a:r>
                      <a:r>
                        <a:rPr lang="en-US" sz="1600" u="none" strike="noStrike" dirty="0" err="1">
                          <a:effectLst/>
                        </a:rPr>
                        <a:t>atas</a:t>
                      </a:r>
                      <a:r>
                        <a:rPr lang="en-US" sz="1600" u="none" strike="noStrike" dirty="0">
                          <a:effectLst/>
                        </a:rPr>
                        <a:t> Finish Goods </a:t>
                      </a:r>
                      <a:r>
                        <a:rPr lang="en-US" sz="1600" u="none" strike="noStrike" dirty="0" err="1">
                          <a:effectLst/>
                        </a:rPr>
                        <a:t>berkurang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Sales segera mengirimkan barang titipan tersebut ke SSM.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Menetapkan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kebijakan</a:t>
                      </a:r>
                      <a:r>
                        <a:rPr lang="en-US" sz="1600" u="none" strike="noStrike" dirty="0">
                          <a:effectLst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</a:rPr>
                        <a:t>prosedur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titipan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extLst>
                  <a:ext uri="{0D108BD9-81ED-4DB2-BD59-A6C34878D82A}">
                    <a16:rowId xmlns:a16="http://schemas.microsoft.com/office/drawing/2014/main" val="2138400088"/>
                  </a:ext>
                </a:extLst>
              </a:tr>
              <a:tr h="1194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Distribution, FIACO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Ada perbedaan kriteria dari pihak Ekspedisi dan FIACO terkait barang Unmoving, Slowmoving, Moving, Dead Stock, dan/atau kategori yang lainnya.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ISO 9001:2015 Klausul: 8.1 Operational Planning and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Perlu Perhatian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Fokus</a:t>
                      </a:r>
                      <a:r>
                        <a:rPr lang="en-US" sz="1600" u="none" strike="noStrike" dirty="0">
                          <a:effectLst/>
                        </a:rPr>
                        <a:t> masing-masing </a:t>
                      </a:r>
                      <a:r>
                        <a:rPr lang="en-US" sz="1600" u="none" strike="noStrike" dirty="0" err="1">
                          <a:effectLst/>
                        </a:rPr>
                        <a:t>departemen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terhadap</a:t>
                      </a:r>
                      <a:r>
                        <a:rPr lang="en-US" sz="1600" u="none" strike="noStrike" dirty="0">
                          <a:effectLst/>
                        </a:rPr>
                        <a:t> monitoring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tersebut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jadi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sama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Menetapkan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kesepakatan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kriteria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barang-barang</a:t>
                      </a:r>
                      <a:r>
                        <a:rPr lang="en-US" sz="1600" u="none" strike="noStrike" dirty="0">
                          <a:effectLst/>
                        </a:rPr>
                        <a:t> unmoving, slow moving dan moving.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Rekonsiliasi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tiap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bulan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atas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Unmoving, Slow Moving, dan Moving.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Open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/>
                </a:tc>
                <a:extLst>
                  <a:ext uri="{0D108BD9-81ED-4DB2-BD59-A6C34878D82A}">
                    <a16:rowId xmlns:a16="http://schemas.microsoft.com/office/drawing/2014/main" val="168235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8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0AD50BC0-1907-8008-9D55-A01C2312DB5C}"/>
              </a:ext>
            </a:extLst>
          </p:cNvPr>
          <p:cNvSpPr txBox="1"/>
          <p:nvPr/>
        </p:nvSpPr>
        <p:spPr>
          <a:xfrm rot="2094422">
            <a:off x="13143207" y="-3574737"/>
            <a:ext cx="6285017" cy="8496346"/>
          </a:xfrm>
          <a:prstGeom prst="roundRect">
            <a:avLst/>
          </a:prstGeom>
          <a:solidFill>
            <a:srgbClr val="0345E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3219"/>
              </a:lnSpc>
            </a:pPr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3528942" y="5737170"/>
            <a:ext cx="5833966" cy="10287000"/>
            <a:chOff x="0" y="0"/>
            <a:chExt cx="4609553" cy="8128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092" y="-1737023"/>
            <a:ext cx="3744615" cy="37446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759059" y="6896100"/>
            <a:ext cx="6271529" cy="6451255"/>
            <a:chOff x="0" y="0"/>
            <a:chExt cx="812800" cy="812800"/>
          </a:xfrm>
        </p:grpSpPr>
        <p:sp>
          <p:nvSpPr>
            <p:cNvPr id="44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5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38"/>
          <p:cNvSpPr txBox="1"/>
          <p:nvPr/>
        </p:nvSpPr>
        <p:spPr>
          <a:xfrm>
            <a:off x="761604" y="279207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</a:t>
            </a:r>
            <a:r>
              <a:rPr lang="en-US" sz="3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Temuan</a:t>
            </a: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Audit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888EE0-9C0C-7483-22CD-F03AC236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01441"/>
              </p:ext>
            </p:extLst>
          </p:nvPr>
        </p:nvGraphicFramePr>
        <p:xfrm>
          <a:off x="592103" y="727009"/>
          <a:ext cx="17103794" cy="917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066">
                  <a:extLst>
                    <a:ext uri="{9D8B030D-6E8A-4147-A177-3AD203B41FA5}">
                      <a16:colId xmlns:a16="http://schemas.microsoft.com/office/drawing/2014/main" val="3635590343"/>
                    </a:ext>
                  </a:extLst>
                </a:gridCol>
                <a:gridCol w="3926491">
                  <a:extLst>
                    <a:ext uri="{9D8B030D-6E8A-4147-A177-3AD203B41FA5}">
                      <a16:colId xmlns:a16="http://schemas.microsoft.com/office/drawing/2014/main" val="415267710"/>
                    </a:ext>
                  </a:extLst>
                </a:gridCol>
                <a:gridCol w="1978952">
                  <a:extLst>
                    <a:ext uri="{9D8B030D-6E8A-4147-A177-3AD203B41FA5}">
                      <a16:colId xmlns:a16="http://schemas.microsoft.com/office/drawing/2014/main" val="230881055"/>
                    </a:ext>
                  </a:extLst>
                </a:gridCol>
                <a:gridCol w="1397831">
                  <a:extLst>
                    <a:ext uri="{9D8B030D-6E8A-4147-A177-3AD203B41FA5}">
                      <a16:colId xmlns:a16="http://schemas.microsoft.com/office/drawing/2014/main" val="1534852954"/>
                    </a:ext>
                  </a:extLst>
                </a:gridCol>
                <a:gridCol w="2827073">
                  <a:extLst>
                    <a:ext uri="{9D8B030D-6E8A-4147-A177-3AD203B41FA5}">
                      <a16:colId xmlns:a16="http://schemas.microsoft.com/office/drawing/2014/main" val="169835232"/>
                    </a:ext>
                  </a:extLst>
                </a:gridCol>
                <a:gridCol w="2512955">
                  <a:extLst>
                    <a:ext uri="{9D8B030D-6E8A-4147-A177-3AD203B41FA5}">
                      <a16:colId xmlns:a16="http://schemas.microsoft.com/office/drawing/2014/main" val="185415251"/>
                    </a:ext>
                  </a:extLst>
                </a:gridCol>
                <a:gridCol w="2214540">
                  <a:extLst>
                    <a:ext uri="{9D8B030D-6E8A-4147-A177-3AD203B41FA5}">
                      <a16:colId xmlns:a16="http://schemas.microsoft.com/office/drawing/2014/main" val="3528261370"/>
                    </a:ext>
                  </a:extLst>
                </a:gridCol>
                <a:gridCol w="753886">
                  <a:extLst>
                    <a:ext uri="{9D8B030D-6E8A-4147-A177-3AD203B41FA5}">
                      <a16:colId xmlns:a16="http://schemas.microsoft.com/office/drawing/2014/main" val="3586105896"/>
                    </a:ext>
                  </a:extLst>
                </a:gridCol>
              </a:tblGrid>
              <a:tr h="608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Departement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Audit Findings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Reference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 Categorization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Impact Probability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Corrective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Preventive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Findings 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34164"/>
                  </a:ext>
                </a:extLst>
              </a:tr>
              <a:tr h="937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MHD P White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(FG-KUM-WNM-WL-0185)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Credensa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November 2024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167 pcs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tersebut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Klausul: 7.5 Documented information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Potensi adanya kesalahan pada saat produksi.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Segera dibuatkan OPC untuk Kumi MHD P White White (FG-KUM-WNM-WL-0185) Credensa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 checklist dokumen OPC untuk setiap Produk.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7778585"/>
                  </a:ext>
                </a:extLst>
              </a:tr>
              <a:tr h="1398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Perubahan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tape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coklat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tape label Chitose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kecuali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export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kawai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rolland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disebarkan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Technical Information,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tersebut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dicantumkan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aturan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penggunaannya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Klausul: 8.1 Operational Planning and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penyalahgunaan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tape Label Chitose.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Menerbitkan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label tape Chitose,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mensosialisasikan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dept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menggunakan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Reminder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terkait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label tape Chitose.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9874702"/>
                  </a:ext>
                </a:extLst>
              </a:tr>
              <a:tr h="1398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MANABU AH CHAIR TAEKWANG BLUE PC (FG-MAN-WNM-AS-0005)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ditemukan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yaitu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komponen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(RM-NSB-PLS-00-0347) CAP K-504015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8.3.2 Design and development planning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ketidakakuratan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perhitungan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costing.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Menambahkan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komponen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(RM-NSB-PLS-00-0347) CAP K-504015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BOM MANABU AH CHAIR TAEKWANG BLUE PC (FG-MAN-WNM-AS-0005)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 prosedur/Intruksi Kerja terkait pembuatan BOM baik untuk DSKK maupun di SAP.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6793709"/>
                  </a:ext>
                </a:extLst>
              </a:tr>
              <a:tr h="4413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Sampling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kesesuaian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tercatat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SAP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real: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Clamp ROD DI CIAI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Batch A SAP = 22 , FISIK = 18 (-4)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Batch G1 SAP = 157 , FISIK = 0 (-157)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HINGE PLATE DI CIAI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BATCH A SAP = 19 , FISIK = 17 (-2)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 Clamp batch A,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diidentifikasi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 Clamp batch G1,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NG dan proses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perbaikan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ditransaksikan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SAP. Belum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perbaikan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komponen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 Hinge batch A,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penyebab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teridentifikasi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Stok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transaksi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G1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diperbaiki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sosialisasi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Menjalankan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235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0AD50BC0-1907-8008-9D55-A01C2312DB5C}"/>
              </a:ext>
            </a:extLst>
          </p:cNvPr>
          <p:cNvSpPr txBox="1"/>
          <p:nvPr/>
        </p:nvSpPr>
        <p:spPr>
          <a:xfrm rot="2094422">
            <a:off x="13143207" y="-3574737"/>
            <a:ext cx="6285017" cy="8496346"/>
          </a:xfrm>
          <a:prstGeom prst="roundRect">
            <a:avLst/>
          </a:prstGeom>
          <a:solidFill>
            <a:srgbClr val="0345E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3219"/>
              </a:lnSpc>
            </a:pPr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3528942" y="5737170"/>
            <a:ext cx="5833966" cy="10287000"/>
            <a:chOff x="0" y="0"/>
            <a:chExt cx="4609553" cy="8128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092" y="-1737023"/>
            <a:ext cx="3744615" cy="374461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759059" y="6896100"/>
            <a:ext cx="6271529" cy="6451255"/>
            <a:chOff x="0" y="0"/>
            <a:chExt cx="812800" cy="812800"/>
          </a:xfrm>
        </p:grpSpPr>
        <p:sp>
          <p:nvSpPr>
            <p:cNvPr id="44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5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2" name="TextBox 38"/>
          <p:cNvSpPr txBox="1"/>
          <p:nvPr/>
        </p:nvSpPr>
        <p:spPr>
          <a:xfrm>
            <a:off x="764062" y="439087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Hasil </a:t>
            </a:r>
            <a:r>
              <a:rPr lang="en-US" sz="3600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Temuan</a:t>
            </a: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Audit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888EE0-9C0C-7483-22CD-F03AC236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39202"/>
              </p:ext>
            </p:extLst>
          </p:nvPr>
        </p:nvGraphicFramePr>
        <p:xfrm>
          <a:off x="667953" y="1028683"/>
          <a:ext cx="16952094" cy="884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833">
                  <a:extLst>
                    <a:ext uri="{9D8B030D-6E8A-4147-A177-3AD203B41FA5}">
                      <a16:colId xmlns:a16="http://schemas.microsoft.com/office/drawing/2014/main" val="3635590343"/>
                    </a:ext>
                  </a:extLst>
                </a:gridCol>
                <a:gridCol w="3891666">
                  <a:extLst>
                    <a:ext uri="{9D8B030D-6E8A-4147-A177-3AD203B41FA5}">
                      <a16:colId xmlns:a16="http://schemas.microsoft.com/office/drawing/2014/main" val="415267710"/>
                    </a:ext>
                  </a:extLst>
                </a:gridCol>
                <a:gridCol w="1961399">
                  <a:extLst>
                    <a:ext uri="{9D8B030D-6E8A-4147-A177-3AD203B41FA5}">
                      <a16:colId xmlns:a16="http://schemas.microsoft.com/office/drawing/2014/main" val="230881055"/>
                    </a:ext>
                  </a:extLst>
                </a:gridCol>
                <a:gridCol w="1385434">
                  <a:extLst>
                    <a:ext uri="{9D8B030D-6E8A-4147-A177-3AD203B41FA5}">
                      <a16:colId xmlns:a16="http://schemas.microsoft.com/office/drawing/2014/main" val="1534852954"/>
                    </a:ext>
                  </a:extLst>
                </a:gridCol>
                <a:gridCol w="2801998">
                  <a:extLst>
                    <a:ext uri="{9D8B030D-6E8A-4147-A177-3AD203B41FA5}">
                      <a16:colId xmlns:a16="http://schemas.microsoft.com/office/drawing/2014/main" val="169835232"/>
                    </a:ext>
                  </a:extLst>
                </a:gridCol>
                <a:gridCol w="2490666">
                  <a:extLst>
                    <a:ext uri="{9D8B030D-6E8A-4147-A177-3AD203B41FA5}">
                      <a16:colId xmlns:a16="http://schemas.microsoft.com/office/drawing/2014/main" val="185415251"/>
                    </a:ext>
                  </a:extLst>
                </a:gridCol>
                <a:gridCol w="2194900">
                  <a:extLst>
                    <a:ext uri="{9D8B030D-6E8A-4147-A177-3AD203B41FA5}">
                      <a16:colId xmlns:a16="http://schemas.microsoft.com/office/drawing/2014/main" val="3528261370"/>
                    </a:ext>
                  </a:extLst>
                </a:gridCol>
                <a:gridCol w="747198">
                  <a:extLst>
                    <a:ext uri="{9D8B030D-6E8A-4147-A177-3AD203B41FA5}">
                      <a16:colId xmlns:a16="http://schemas.microsoft.com/office/drawing/2014/main" val="3586105896"/>
                    </a:ext>
                  </a:extLst>
                </a:gridCol>
              </a:tblGrid>
              <a:tr h="772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Departement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Audit Findings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Reference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Finding Categorization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Impact Probability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Corrective Action for Auditee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Preventive Action for Auditee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Findings Status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34164"/>
                  </a:ext>
                </a:extLst>
              </a:tr>
              <a:tr h="167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FIACO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Belum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penetapan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frekuensi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terhadap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aset-aset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Chitose.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Kehilangan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asset.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penetapan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frekuensi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terhadap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aset-aset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Chitose.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Menjalankan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5057534"/>
                  </a:ext>
                </a:extLst>
              </a:tr>
              <a:tr h="167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Ditemukan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stock minus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unit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diidentifikasi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material Back U Foam FC-521 (RM-COS-FOM-00-0012)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stock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Trison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Cover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tanggal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 April 2025.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9001;2015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8.4.2 Type and extent of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 Perhatian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 stock (negatif) antara stock yang tercatat pada sistem SAP dan fisik barang yang ada pada subkon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 penghitungan ulang antara dokumen surat pengeluaran dengan fisik barang untuk item Back U Foam FC-521 (RM-COS-FOM-00-0012)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Rekonsiliasi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internal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update SOP.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7778585"/>
                  </a:ext>
                </a:extLst>
              </a:tr>
              <a:tr h="2503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HC&amp;GA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Belum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sosialisasi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terkait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update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dihasilkan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oleh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perusahaan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Rincian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Teknis TPS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dikeluarkan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tanggal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Agustus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 oleh Dinas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Lingkungan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Hidup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 5.441/PBLS.02/PPL.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Sebelumnya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dihasilkan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sedangkan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diupdate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14001:2015 Klausul: 9.1 Monitoring, Measurement, Analysis and Evaluation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Akan terjadi kekeliruan dalam identifikasi Limbah dan penempatan Limbah B3 yang tidak tepat oleh pelaksana lapangan, sehingga akan muncul resiko berbahaya terkait kesehatan maupun keselamatan kerja.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Segera dilakukan Sosialisasi terkait adanya update jumlah Jenis Limbah B3 yang telah dikeluarkan oleh Dinas Lingkungan Hidup.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Monitoring terhadap implementasi atas update jenis limbah b3 terbaru.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9874702"/>
                  </a:ext>
                </a:extLst>
              </a:tr>
              <a:tr h="2226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Aplikasi Komplain Antar Departemen (KAD) tidak digunakan secara efektif, komplain dilakukan tidak menggunakan aplikasi.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Klausul: 9.1 Monitoring, measurement, analysis and evaluation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Kendala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ataupun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isu-isu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ditangkap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oleh CMS. Dimana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seharusnya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ditangkap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pertimbangan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CMS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menyusun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BSC,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tahun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Dibuatkan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menangkap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kendala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isu-isu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muncul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dilapangan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Menjalankan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ditentukan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frekuensi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679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2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3931023" y="-1888866"/>
            <a:ext cx="7579809" cy="12787530"/>
            <a:chOff x="0" y="0"/>
            <a:chExt cx="1996328" cy="3367909"/>
          </a:xfrm>
          <a:solidFill>
            <a:srgbClr val="0345E4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prstGeom prst="round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72452" y="3104480"/>
            <a:ext cx="13743095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644"/>
              </a:lnSpc>
            </a:pPr>
            <a:r>
              <a:rPr lang="en-US" sz="11204" b="1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Digitalisasi</a:t>
            </a:r>
            <a:endParaRPr lang="en-US" sz="11204" b="1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  <a:p>
            <a:pPr marL="0" lvl="0" indent="0" algn="ctr">
              <a:lnSpc>
                <a:spcPts val="10644"/>
              </a:lnSpc>
            </a:pPr>
            <a:r>
              <a:rPr lang="en-US" sz="11204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Form</a:t>
            </a:r>
          </a:p>
          <a:p>
            <a:pPr marL="0" lvl="0" indent="0" algn="ctr">
              <a:lnSpc>
                <a:spcPts val="10644"/>
              </a:lnSpc>
            </a:pPr>
            <a:r>
              <a:rPr lang="en-US" sz="11204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F-TKTP 2025</a:t>
            </a:r>
          </a:p>
        </p:txBody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1534244" y="-3899302"/>
            <a:ext cx="6285017" cy="8279354"/>
            <a:chOff x="0" y="0"/>
            <a:chExt cx="1655313" cy="2180571"/>
          </a:xfrm>
          <a:solidFill>
            <a:srgbClr val="0345E4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2392675" y="-1738148"/>
            <a:ext cx="4161618" cy="41148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  <a:solidFill>
            <a:srgbClr val="0345E4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519" cy="2709137"/>
            </a:xfrm>
            <a:prstGeom prst="flowChartAlternateProcess">
              <a:avLst/>
            </a:pr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43519" cy="2756762"/>
            </a:xfrm>
            <a:prstGeom prst="flowChartAlternateProcess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3519" cy="2709137"/>
            </a:xfrm>
            <a:prstGeom prst="roundRect">
              <a:avLst/>
            </a:prstGeom>
            <a:grpFill/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43519" cy="2756762"/>
            </a:xfrm>
            <a:prstGeom prst="round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64136" y="-214658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077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1872</Words>
  <Application>Microsoft Office PowerPoint</Application>
  <PresentationFormat>Custom</PresentationFormat>
  <Paragraphs>353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Garet Bold</vt:lpstr>
      <vt:lpstr>Touvlo</vt:lpstr>
      <vt:lpstr>Aptos Narrow</vt:lpstr>
      <vt:lpstr>Arial</vt:lpstr>
      <vt:lpstr>Calibri</vt:lpstr>
      <vt:lpstr>Touvlo Bold</vt:lpstr>
      <vt:lpstr>Aptos</vt:lpstr>
      <vt:lpstr>Garet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Simple Modern Business Proposal Presentation</dc:title>
  <dc:creator>MAUDINA</dc:creator>
  <cp:lastModifiedBy>Reggi R.</cp:lastModifiedBy>
  <cp:revision>55</cp:revision>
  <dcterms:created xsi:type="dcterms:W3CDTF">2006-08-16T00:00:00Z</dcterms:created>
  <dcterms:modified xsi:type="dcterms:W3CDTF">2025-05-19T03:28:44Z</dcterms:modified>
  <dc:identifier>DAGL0Q_VA6U</dc:identifier>
</cp:coreProperties>
</file>