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7" r:id="rId3"/>
    <p:sldId id="298" r:id="rId4"/>
    <p:sldId id="299" r:id="rId5"/>
    <p:sldId id="295" r:id="rId6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76035" y="1824609"/>
            <a:ext cx="5828918" cy="14828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21-Apr-25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21-Apr-25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21-Apr-25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21-Apr-25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21-Apr-25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277227" y="2077339"/>
            <a:ext cx="4398645" cy="2583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21-Apr-25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009513" y="3156280"/>
            <a:ext cx="4460875" cy="1713867"/>
          </a:xfrm>
          <a:prstGeom prst="rect">
            <a:avLst/>
          </a:prstGeom>
        </p:spPr>
        <p:txBody>
          <a:bodyPr vert="horz" wrap="square" lIns="0" tIns="116205" rIns="0" bIns="0" rtlCol="0">
            <a:spAutoFit/>
          </a:bodyPr>
          <a:lstStyle/>
          <a:p>
            <a:pPr marL="12700" marR="5080">
              <a:lnSpc>
                <a:spcPts val="6480"/>
              </a:lnSpc>
              <a:spcBef>
                <a:spcPts val="915"/>
              </a:spcBef>
            </a:pPr>
            <a:r>
              <a:rPr lang="en-US" sz="4800" dirty="0" smtClean="0">
                <a:solidFill>
                  <a:schemeClr val="bg1"/>
                </a:solidFill>
              </a:rPr>
              <a:t>Sales Progress &amp; Projection</a:t>
            </a:r>
            <a:endParaRPr lang="en-US" sz="48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76035" y="2218181"/>
            <a:ext cx="55791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00" dirty="0">
                <a:latin typeface="Verdana"/>
                <a:cs typeface="Verdana"/>
              </a:rPr>
              <a:t>PT.</a:t>
            </a:r>
            <a:r>
              <a:rPr sz="2800" b="1" spc="-155" dirty="0">
                <a:latin typeface="Verdana"/>
                <a:cs typeface="Verdana"/>
              </a:rPr>
              <a:t> </a:t>
            </a:r>
            <a:r>
              <a:rPr sz="2800" b="1" spc="-409" dirty="0">
                <a:latin typeface="Verdana"/>
                <a:cs typeface="Verdana"/>
              </a:rPr>
              <a:t>CHITOSE</a:t>
            </a:r>
            <a:r>
              <a:rPr sz="2800" b="1" spc="-135" dirty="0">
                <a:latin typeface="Verdana"/>
                <a:cs typeface="Verdana"/>
              </a:rPr>
              <a:t> </a:t>
            </a:r>
            <a:r>
              <a:rPr sz="2800" b="1" spc="-445" dirty="0">
                <a:latin typeface="Verdana"/>
                <a:cs typeface="Verdana"/>
              </a:rPr>
              <a:t>INTERNASIONAL</a:t>
            </a:r>
            <a:r>
              <a:rPr sz="2800" b="1" spc="-80" dirty="0">
                <a:latin typeface="Verdana"/>
                <a:cs typeface="Verdana"/>
              </a:rPr>
              <a:t> </a:t>
            </a:r>
            <a:r>
              <a:rPr sz="2800" b="1" spc="-509" dirty="0">
                <a:latin typeface="Verdana"/>
                <a:cs typeface="Verdana"/>
              </a:rPr>
              <a:t>TBK.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21771" y="-17106"/>
            <a:ext cx="12191999" cy="68579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1692" y="342900"/>
            <a:ext cx="42033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Progress </a:t>
            </a:r>
            <a:r>
              <a:rPr lang="en-US" sz="2800" dirty="0" smtClean="0"/>
              <a:t>16 </a:t>
            </a:r>
            <a:r>
              <a:rPr lang="en-US" sz="2800" dirty="0" smtClean="0"/>
              <a:t>April (Value)</a:t>
            </a:r>
            <a:endParaRPr lang="en-US" sz="28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005923"/>
              </p:ext>
            </p:extLst>
          </p:nvPr>
        </p:nvGraphicFramePr>
        <p:xfrm>
          <a:off x="914400" y="1226126"/>
          <a:ext cx="9525001" cy="5119782"/>
        </p:xfrm>
        <a:graphic>
          <a:graphicData uri="http://schemas.openxmlformats.org/drawingml/2006/table">
            <a:tbl>
              <a:tblPr/>
              <a:tblGrid>
                <a:gridCol w="2715173">
                  <a:extLst>
                    <a:ext uri="{9D8B030D-6E8A-4147-A177-3AD203B41FA5}">
                      <a16:colId xmlns:a16="http://schemas.microsoft.com/office/drawing/2014/main" val="421378754"/>
                    </a:ext>
                  </a:extLst>
                </a:gridCol>
                <a:gridCol w="1226207">
                  <a:extLst>
                    <a:ext uri="{9D8B030D-6E8A-4147-A177-3AD203B41FA5}">
                      <a16:colId xmlns:a16="http://schemas.microsoft.com/office/drawing/2014/main" val="2482441202"/>
                    </a:ext>
                  </a:extLst>
                </a:gridCol>
                <a:gridCol w="1226207">
                  <a:extLst>
                    <a:ext uri="{9D8B030D-6E8A-4147-A177-3AD203B41FA5}">
                      <a16:colId xmlns:a16="http://schemas.microsoft.com/office/drawing/2014/main" val="1863166973"/>
                    </a:ext>
                  </a:extLst>
                </a:gridCol>
                <a:gridCol w="1226207">
                  <a:extLst>
                    <a:ext uri="{9D8B030D-6E8A-4147-A177-3AD203B41FA5}">
                      <a16:colId xmlns:a16="http://schemas.microsoft.com/office/drawing/2014/main" val="1780815843"/>
                    </a:ext>
                  </a:extLst>
                </a:gridCol>
                <a:gridCol w="1226207">
                  <a:extLst>
                    <a:ext uri="{9D8B030D-6E8A-4147-A177-3AD203B41FA5}">
                      <a16:colId xmlns:a16="http://schemas.microsoft.com/office/drawing/2014/main" val="3925756095"/>
                    </a:ext>
                  </a:extLst>
                </a:gridCol>
                <a:gridCol w="1007241">
                  <a:extLst>
                    <a:ext uri="{9D8B030D-6E8A-4147-A177-3AD203B41FA5}">
                      <a16:colId xmlns:a16="http://schemas.microsoft.com/office/drawing/2014/main" val="3913755657"/>
                    </a:ext>
                  </a:extLst>
                </a:gridCol>
                <a:gridCol w="897759">
                  <a:extLst>
                    <a:ext uri="{9D8B030D-6E8A-4147-A177-3AD203B41FA5}">
                      <a16:colId xmlns:a16="http://schemas.microsoft.com/office/drawing/2014/main" val="3562414423"/>
                    </a:ext>
                  </a:extLst>
                </a:gridCol>
              </a:tblGrid>
              <a:tr h="3732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DH</a:t>
                      </a:r>
                    </a:p>
                  </a:txBody>
                  <a:tcPr marL="7297" marR="7297" marT="7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Actual Sales   </a:t>
                      </a:r>
                    </a:p>
                  </a:txBody>
                  <a:tcPr marL="7297" marR="7297" marT="7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 on Hand</a:t>
                      </a:r>
                    </a:p>
                  </a:txBody>
                  <a:tcPr marL="7297" marR="7297" marT="7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Proyeksi</a:t>
                      </a:r>
                    </a:p>
                  </a:txBody>
                  <a:tcPr marL="7297" marR="7297" marT="7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Monthly Budget</a:t>
                      </a:r>
                    </a:p>
                  </a:txBody>
                  <a:tcPr marL="7297" marR="7297" marT="7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Actual %</a:t>
                      </a:r>
                    </a:p>
                  </a:txBody>
                  <a:tcPr marL="7297" marR="7297" marT="7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Pryksi %</a:t>
                      </a:r>
                    </a:p>
                  </a:txBody>
                  <a:tcPr marL="7297" marR="7297" marT="7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754391"/>
                  </a:ext>
                </a:extLst>
              </a:tr>
              <a:tr h="2682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 Jakarta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626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4,356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433911"/>
                  </a:ext>
                </a:extLst>
              </a:tr>
              <a:tr h="2682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SWG SBY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399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891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1,290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3,631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597179"/>
                  </a:ext>
                </a:extLst>
              </a:tr>
              <a:tr h="2682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SSM Semarang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604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1,044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2,937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087195"/>
                  </a:ext>
                </a:extLst>
              </a:tr>
              <a:tr h="2682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MIM Medan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928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1,076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2,331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829673"/>
                  </a:ext>
                </a:extLst>
              </a:tr>
              <a:tr h="2682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 Bandung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412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1,314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1,726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1,852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2558406"/>
                  </a:ext>
                </a:extLst>
              </a:tr>
              <a:tr h="2682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SSF Samarinda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1,347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875329"/>
                  </a:ext>
                </a:extLst>
              </a:tr>
              <a:tr h="2682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SPF Palembang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1,052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1,296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1,140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4505530"/>
                  </a:ext>
                </a:extLst>
              </a:tr>
              <a:tr h="208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DH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2,111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5,171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7,282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17,593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594076"/>
                  </a:ext>
                </a:extLst>
              </a:tr>
              <a:tr h="208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Sales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843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1,000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1,179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9373913"/>
                  </a:ext>
                </a:extLst>
              </a:tr>
              <a:tr h="208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NSB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1,320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584463"/>
                  </a:ext>
                </a:extLst>
              </a:tr>
              <a:tr h="208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Subtotal Lokal Single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2,298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6,114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8,412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20,091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492581"/>
                  </a:ext>
                </a:extLst>
              </a:tr>
              <a:tr h="208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Export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702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744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1,446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2,100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929173"/>
                  </a:ext>
                </a:extLst>
              </a:tr>
              <a:tr h="208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Project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492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864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098910"/>
                  </a:ext>
                </a:extLst>
              </a:tr>
              <a:tr h="208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Subtotal BusDev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1,194 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1,032 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2,226 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2,964 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6287291"/>
                  </a:ext>
                </a:extLst>
              </a:tr>
              <a:tr h="208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Single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3,492 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7,146 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10,638 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23,056 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692517"/>
                  </a:ext>
                </a:extLst>
              </a:tr>
              <a:tr h="208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CCI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524280"/>
                  </a:ext>
                </a:extLst>
              </a:tr>
              <a:tr h="2086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Subtotal JV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3027045"/>
                  </a:ext>
                </a:extLst>
              </a:tr>
              <a:tr h="1907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Grand Total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3,492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7,146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10,638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23,218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853371"/>
                  </a:ext>
                </a:extLst>
              </a:tr>
              <a:tr h="2086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Komponen</a:t>
                      </a:r>
                    </a:p>
                  </a:txBody>
                  <a:tcPr marL="7297" marR="7297" marT="7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410954"/>
                  </a:ext>
                </a:extLst>
              </a:tr>
              <a:tr h="2086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297" marR="7297" marT="7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3,518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7,146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10,664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23,218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</a:p>
                  </a:txBody>
                  <a:tcPr marL="7297" marR="7297" marT="7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6808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2344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21771" y="-17106"/>
            <a:ext cx="12191999" cy="68579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1692" y="342900"/>
            <a:ext cx="38411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Progress </a:t>
            </a:r>
            <a:r>
              <a:rPr lang="en-US" sz="2800" dirty="0" smtClean="0"/>
              <a:t>16 </a:t>
            </a:r>
            <a:r>
              <a:rPr lang="en-US" sz="2800" dirty="0" smtClean="0"/>
              <a:t>April (</a:t>
            </a:r>
            <a:r>
              <a:rPr lang="en-US" sz="2800" dirty="0" err="1" smtClean="0"/>
              <a:t>Qty</a:t>
            </a:r>
            <a:r>
              <a:rPr lang="en-US" sz="2800" dirty="0" smtClean="0"/>
              <a:t>)</a:t>
            </a:r>
            <a:endParaRPr lang="en-US" sz="2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981557"/>
              </p:ext>
            </p:extLst>
          </p:nvPr>
        </p:nvGraphicFramePr>
        <p:xfrm>
          <a:off x="914400" y="1295400"/>
          <a:ext cx="9525000" cy="4953006"/>
        </p:xfrm>
        <a:graphic>
          <a:graphicData uri="http://schemas.openxmlformats.org/drawingml/2006/table">
            <a:tbl>
              <a:tblPr/>
              <a:tblGrid>
                <a:gridCol w="2715172">
                  <a:extLst>
                    <a:ext uri="{9D8B030D-6E8A-4147-A177-3AD203B41FA5}">
                      <a16:colId xmlns:a16="http://schemas.microsoft.com/office/drawing/2014/main" val="1534516402"/>
                    </a:ext>
                  </a:extLst>
                </a:gridCol>
                <a:gridCol w="1226207">
                  <a:extLst>
                    <a:ext uri="{9D8B030D-6E8A-4147-A177-3AD203B41FA5}">
                      <a16:colId xmlns:a16="http://schemas.microsoft.com/office/drawing/2014/main" val="2940076603"/>
                    </a:ext>
                  </a:extLst>
                </a:gridCol>
                <a:gridCol w="1226207">
                  <a:extLst>
                    <a:ext uri="{9D8B030D-6E8A-4147-A177-3AD203B41FA5}">
                      <a16:colId xmlns:a16="http://schemas.microsoft.com/office/drawing/2014/main" val="3381713556"/>
                    </a:ext>
                  </a:extLst>
                </a:gridCol>
                <a:gridCol w="1226207">
                  <a:extLst>
                    <a:ext uri="{9D8B030D-6E8A-4147-A177-3AD203B41FA5}">
                      <a16:colId xmlns:a16="http://schemas.microsoft.com/office/drawing/2014/main" val="944530361"/>
                    </a:ext>
                  </a:extLst>
                </a:gridCol>
                <a:gridCol w="1226207">
                  <a:extLst>
                    <a:ext uri="{9D8B030D-6E8A-4147-A177-3AD203B41FA5}">
                      <a16:colId xmlns:a16="http://schemas.microsoft.com/office/drawing/2014/main" val="505435026"/>
                    </a:ext>
                  </a:extLst>
                </a:gridCol>
                <a:gridCol w="1007241">
                  <a:extLst>
                    <a:ext uri="{9D8B030D-6E8A-4147-A177-3AD203B41FA5}">
                      <a16:colId xmlns:a16="http://schemas.microsoft.com/office/drawing/2014/main" val="1953618271"/>
                    </a:ext>
                  </a:extLst>
                </a:gridCol>
                <a:gridCol w="897759">
                  <a:extLst>
                    <a:ext uri="{9D8B030D-6E8A-4147-A177-3AD203B41FA5}">
                      <a16:colId xmlns:a16="http://schemas.microsoft.com/office/drawing/2014/main" val="3826001593"/>
                    </a:ext>
                  </a:extLst>
                </a:gridCol>
              </a:tblGrid>
              <a:tr h="3910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DH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Actual Sales  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 on Hand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Proyeksi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Monthly Budget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Actual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Pryksi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036309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 Jakarta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1,112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1,444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7,280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309497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SWG SBY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1,371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2,227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5,273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7080369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SSM Semarang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1,392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5,366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547479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MIM Medan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1,427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1,773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3,577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294316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 Bandung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2,023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2,792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3,512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2255003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SSF Samarinda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3,021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465026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SPF Palembang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1,619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2,089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1,378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483021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DH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5,105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7,956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13,061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29,407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7034673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Sales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7232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112248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Subtotal Lokal Single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5,259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7,956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13,215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31,227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7164984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Export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1,008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1,008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4,726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3657584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Project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561990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Subtotal BusDev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1,820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1,820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6,526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635428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Single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7,079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7,956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15,035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37,753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2135615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CCI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403385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Subtotal JV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821999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Grand Total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7,079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7,956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15,035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38,203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1810770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Komponen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13,510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3082155"/>
                  </a:ext>
                </a:extLst>
              </a:tr>
              <a:tr h="2280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20,589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7,956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15,035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38,203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884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0711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21771" y="-17106"/>
            <a:ext cx="12191999" cy="68579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1692" y="342900"/>
            <a:ext cx="53190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Progress </a:t>
            </a:r>
            <a:r>
              <a:rPr lang="en-US" sz="2800" dirty="0" smtClean="0"/>
              <a:t>PO On Hand Mei (Val)</a:t>
            </a:r>
            <a:endParaRPr lang="en-US" sz="2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819296"/>
              </p:ext>
            </p:extLst>
          </p:nvPr>
        </p:nvGraphicFramePr>
        <p:xfrm>
          <a:off x="1981200" y="1371600"/>
          <a:ext cx="7467600" cy="4657896"/>
        </p:xfrm>
        <a:graphic>
          <a:graphicData uri="http://schemas.openxmlformats.org/drawingml/2006/table">
            <a:tbl>
              <a:tblPr/>
              <a:tblGrid>
                <a:gridCol w="3342897">
                  <a:extLst>
                    <a:ext uri="{9D8B030D-6E8A-4147-A177-3AD203B41FA5}">
                      <a16:colId xmlns:a16="http://schemas.microsoft.com/office/drawing/2014/main" val="2475398432"/>
                    </a:ext>
                  </a:extLst>
                </a:gridCol>
                <a:gridCol w="1509695">
                  <a:extLst>
                    <a:ext uri="{9D8B030D-6E8A-4147-A177-3AD203B41FA5}">
                      <a16:colId xmlns:a16="http://schemas.microsoft.com/office/drawing/2014/main" val="2350517497"/>
                    </a:ext>
                  </a:extLst>
                </a:gridCol>
                <a:gridCol w="1509695">
                  <a:extLst>
                    <a:ext uri="{9D8B030D-6E8A-4147-A177-3AD203B41FA5}">
                      <a16:colId xmlns:a16="http://schemas.microsoft.com/office/drawing/2014/main" val="694255175"/>
                    </a:ext>
                  </a:extLst>
                </a:gridCol>
                <a:gridCol w="1105313">
                  <a:extLst>
                    <a:ext uri="{9D8B030D-6E8A-4147-A177-3AD203B41FA5}">
                      <a16:colId xmlns:a16="http://schemas.microsoft.com/office/drawing/2014/main" val="3371714269"/>
                    </a:ext>
                  </a:extLst>
                </a:gridCol>
              </a:tblGrid>
              <a:tr h="3563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DH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 on Hand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Monthly Budget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Pryksi 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393721"/>
                  </a:ext>
                </a:extLst>
              </a:tr>
              <a:tr h="2672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 Jakarta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5,354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936358"/>
                  </a:ext>
                </a:extLst>
              </a:tr>
              <a:tr h="2672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SWG SBY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4,412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6,696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042244"/>
                  </a:ext>
                </a:extLst>
              </a:tr>
              <a:tr h="2672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SSM Semarang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3,677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635265"/>
                  </a:ext>
                </a:extLst>
              </a:tr>
              <a:tr h="2672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MIM Medan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865416"/>
                  </a:ext>
                </a:extLst>
              </a:tr>
              <a:tr h="2672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 Bandung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1,987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315301"/>
                  </a:ext>
                </a:extLst>
              </a:tr>
              <a:tr h="2672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SSF Samarinda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1,523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433716"/>
                  </a:ext>
                </a:extLst>
              </a:tr>
              <a:tr h="2672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SPF Palembang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1,186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179651"/>
                  </a:ext>
                </a:extLst>
              </a:tr>
              <a:tr h="207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DH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5,619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22,972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391382"/>
                  </a:ext>
                </a:extLst>
              </a:tr>
              <a:tr h="207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Sales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9064840"/>
                  </a:ext>
                </a:extLst>
              </a:tr>
              <a:tr h="207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1,563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0891890"/>
                  </a:ext>
                </a:extLst>
              </a:tr>
              <a:tr h="207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Subtotal Lokal Single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6,619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25,364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7864608"/>
                  </a:ext>
                </a:extLst>
              </a:tr>
              <a:tr h="207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Export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1,464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2,778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890731"/>
                  </a:ext>
                </a:extLst>
              </a:tr>
              <a:tr h="207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Project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1,014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140029"/>
                  </a:ext>
                </a:extLst>
              </a:tr>
              <a:tr h="207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Subtotal BusDev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1,968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3,792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894986"/>
                  </a:ext>
                </a:extLst>
              </a:tr>
              <a:tr h="207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Single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8,587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29,155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866764"/>
                  </a:ext>
                </a:extLst>
              </a:tr>
              <a:tr h="207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CCI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175792"/>
                  </a:ext>
                </a:extLst>
              </a:tr>
              <a:tr h="207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Subtotal JV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0473008"/>
                  </a:ext>
                </a:extLst>
              </a:tr>
              <a:tr h="1900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Grand Total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8,587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29,527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855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7677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995149" cy="6857997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B65DC5FE-8CB8-4D05-82EA-F6DBA355D346}"/>
              </a:ext>
            </a:extLst>
          </p:cNvPr>
          <p:cNvSpPr txBox="1">
            <a:spLocks/>
          </p:cNvSpPr>
          <p:nvPr/>
        </p:nvSpPr>
        <p:spPr>
          <a:xfrm>
            <a:off x="1709224" y="3066170"/>
            <a:ext cx="8773552" cy="9486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1"/>
                </a:solidFill>
              </a:rPr>
              <a:t>Thank you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</TotalTime>
  <Words>561</Words>
  <Application>Microsoft Office PowerPoint</Application>
  <PresentationFormat>Widescreen</PresentationFormat>
  <Paragraphs>376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Fitri</dc:creator>
  <cp:lastModifiedBy>Fitri</cp:lastModifiedBy>
  <cp:revision>14</cp:revision>
  <dcterms:created xsi:type="dcterms:W3CDTF">2025-01-17T09:55:38Z</dcterms:created>
  <dcterms:modified xsi:type="dcterms:W3CDTF">2025-04-21T01:24:56Z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2025-01-17T00:00:00Z</vt:filetime>
  </property>
  <property fmtid="{D5CDD505-2E9C-101B-9397-08002B2CF9AE}" pid="3" name="Producer">
    <vt:lpwstr>3-Heights(TM) PDF Security Shell 4.8.25.2 (http://www.pdf-tools.com)</vt:lpwstr>
  </property>
</Properties>
</file>