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8" r:id="rId2"/>
    <p:sldId id="383" r:id="rId3"/>
    <p:sldId id="380" r:id="rId4"/>
    <p:sldId id="258" r:id="rId5"/>
    <p:sldId id="257" r:id="rId6"/>
    <p:sldId id="34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85B5"/>
    <a:srgbClr val="285D8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%20Data\2.%20WORK\3.%20CINT\18.%20Internal%20Audit\2025\Kuartal%202\0.%20Temuan%20Audit%20SMT%20Kuartal%20II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%20Data\2.%20WORK\3.%20CINT\18.%20Internal%20Audit\2025\Kuartal%202\0.%20Temuan%20Audit%20SMT%20Kuartal%20II%20202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User%20Data\2.%20WORK\3.%20CINT\18.%20Internal%20Audit\2025\Kuartal%202\0.%20Temuan%20Audit%20SMT%20Kuartal%20II%20202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[0. Temuan Audit SMT Kuartal II 2025.xlsx]Sheet2!PivotTable5</c:name>
    <c:fmtId val="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TEMUAN</a:t>
            </a:r>
            <a:r>
              <a:rPr lang="en-US" b="1" baseline="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BERDASARKAN STANDAR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bg1">
              <a:lumMod val="8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1.9444444444444445E-2"/>
              <c:y val="4.1666666666666581E-2"/>
            </c:manualLayout>
          </c:layout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>
              <a:lumMod val="7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rgbClr val="00B0F0"/>
          </a:solidFill>
          <a:ln w="19050">
            <a:solidFill>
              <a:schemeClr val="lt1"/>
            </a:solidFill>
          </a:ln>
          <a:effectLst/>
        </c:spPr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rgbClr val="00B0F0"/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bg1">
              <a:lumMod val="8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1.9444444444444445E-2"/>
              <c:y val="4.1666666666666581E-2"/>
            </c:manualLayout>
          </c:layout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>
              <a:lumMod val="75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outEnd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rgbClr val="00B0F0"/>
          </a:solidFill>
          <a:ln w="19050">
            <a:solidFill>
              <a:schemeClr val="lt1"/>
            </a:solidFill>
          </a:ln>
          <a:effectLst/>
        </c:spPr>
      </c:pivotFmt>
      <c:pivotFmt>
        <c:idx val="10"/>
        <c:spPr>
          <a:solidFill>
            <a:schemeClr val="bg1">
              <a:lumMod val="85000"/>
            </a:schemeClr>
          </a:solidFill>
          <a:ln w="19050">
            <a:solidFill>
              <a:schemeClr val="lt1"/>
            </a:solidFill>
          </a:ln>
          <a:effectLst/>
        </c:spPr>
        <c:dLbl>
          <c:idx val="0"/>
          <c:layout>
            <c:manualLayout>
              <c:x val="1.9444444444444445E-2"/>
              <c:y val="4.1666666666666581E-2"/>
            </c:manualLayout>
          </c:layout>
          <c:spPr>
            <a:noFill/>
            <a:ln>
              <a:solidFill>
                <a:schemeClr val="bg1">
                  <a:lumMod val="85000"/>
                </a:schemeClr>
              </a:solidFill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>
              <a:lumMod val="75000"/>
            </a:schemeClr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Sheet2!$B$14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DD8-4ADA-87F3-E29058B38383}"/>
              </c:ext>
            </c:extLst>
          </c:dPt>
          <c:dPt>
            <c:idx val="1"/>
            <c:bubble3D val="0"/>
            <c:spPr>
              <a:solidFill>
                <a:schemeClr val="bg1">
                  <a:lumMod val="8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DD8-4ADA-87F3-E29058B38383}"/>
              </c:ext>
            </c:extLst>
          </c:dPt>
          <c:dPt>
            <c:idx val="2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DD8-4ADA-87F3-E29058B38383}"/>
              </c:ext>
            </c:extLst>
          </c:dPt>
          <c:dLbls>
            <c:dLbl>
              <c:idx val="0"/>
              <c:layout>
                <c:manualLayout>
                  <c:x val="-2.4992997368847442E-2"/>
                  <c:y val="-4.488193929558682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DD8-4ADA-87F3-E29058B38383}"/>
                </c:ext>
              </c:extLst>
            </c:dLbl>
            <c:dLbl>
              <c:idx val="1"/>
              <c:layout>
                <c:manualLayout>
                  <c:x val="4.9567558655530475E-2"/>
                  <c:y val="9.103682934190353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98878560741099"/>
                      <c:h val="0.21072070499277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DD8-4ADA-87F3-E29058B38383}"/>
                </c:ext>
              </c:extLst>
            </c:dLbl>
            <c:dLbl>
              <c:idx val="2"/>
              <c:layout>
                <c:manualLayout>
                  <c:x val="-4.7461639183801349E-2"/>
                  <c:y val="-0.17503973995333699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116843028014243"/>
                      <c:h val="0.2107207049927799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DD8-4ADA-87F3-E29058B38383}"/>
                </c:ext>
              </c:extLst>
            </c:dLbl>
            <c:spPr>
              <a:noFill/>
              <a:ln>
                <a:solidFill>
                  <a:schemeClr val="bg1">
                    <a:lumMod val="85000"/>
                  </a:schemeClr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Sheet2!$A$15:$A$18</c:f>
              <c:strCache>
                <c:ptCount val="3"/>
                <c:pt idx="0">
                  <c:v>CPAKB</c:v>
                </c:pt>
                <c:pt idx="1">
                  <c:v>ISO 45001:2018</c:v>
                </c:pt>
                <c:pt idx="2">
                  <c:v>ISO 9001:2015</c:v>
                </c:pt>
              </c:strCache>
            </c:strRef>
          </c:cat>
          <c:val>
            <c:numRef>
              <c:f>Sheet2!$B$15:$B$18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DD8-4ADA-87F3-E29058B383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3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[0. Temuan Audit SMT Kuartal II 2025.xlsx]Sheet2!PivotTable3</c:name>
    <c:fmtId val="4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ID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TEMUAN BERDASARKAN KATEGORI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2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3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5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  <c:pivotFmt>
        <c:idx val="6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bg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  <c:dLblPos val="bestFit"/>
          <c:showLegendKey val="0"/>
          <c:showVal val="1"/>
          <c:showCatName val="1"/>
          <c:showSerName val="0"/>
          <c:showPercent val="1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 w="19050">
            <a:solidFill>
              <a:schemeClr val="lt1"/>
            </a:solidFill>
          </a:ln>
          <a:effectLst/>
        </c:spPr>
      </c:pivotFmt>
      <c:pivotFmt>
        <c:idx val="8"/>
        <c:spPr>
          <a:solidFill>
            <a:schemeClr val="accent4">
              <a:lumMod val="60000"/>
              <a:lumOff val="40000"/>
            </a:schemeClr>
          </a:solidFill>
          <a:ln w="19050">
            <a:solidFill>
              <a:schemeClr val="lt1"/>
            </a:solidFill>
          </a:ln>
          <a:effectLst/>
        </c:spPr>
      </c:pivotFmt>
    </c:pivotFmts>
    <c:plotArea>
      <c:layout/>
      <c:pieChart>
        <c:varyColors val="1"/>
        <c:ser>
          <c:idx val="0"/>
          <c:order val="0"/>
          <c:tx>
            <c:strRef>
              <c:f>Sheet2!$B$3</c:f>
              <c:strCache>
                <c:ptCount val="1"/>
                <c:pt idx="0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0BD-43E2-B673-6D81303D8BE0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B0BD-43E2-B673-6D81303D8BE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Sheet2!$A$4:$A$6</c:f>
              <c:strCache>
                <c:ptCount val="2"/>
                <c:pt idx="0">
                  <c:v>Minor</c:v>
                </c:pt>
                <c:pt idx="1">
                  <c:v>Perlu Perhatian</c:v>
                </c:pt>
              </c:strCache>
            </c:strRef>
          </c:cat>
          <c:val>
            <c:numRef>
              <c:f>Sheet2!$B$4:$B$6</c:f>
              <c:numCache>
                <c:formatCode>General</c:formatCode>
                <c:ptCount val="2"/>
                <c:pt idx="0">
                  <c:v>9</c:v>
                </c:pt>
                <c:pt idx="1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0BD-43E2-B673-6D81303D8BE0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Data val="1"/>
        <c14:dropZoneSeries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[0. Temuan Audit SMT Kuartal II 2025.xlsx]Sheet2!PivotTable4</c:name>
    <c:fmtId val="7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TEMUAN BERDASARKAN DEPARTEMEN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4">
              <a:lumMod val="5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4">
              <a:lumMod val="5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4">
              <a:lumMod val="50000"/>
            </a:schemeClr>
          </a:solidFill>
          <a:ln>
            <a:noFill/>
          </a:ln>
          <a:effectLst/>
        </c:spPr>
        <c:marker>
          <c:symbol val="none"/>
        </c:marker>
        <c:dLbl>
          <c:idx val="0"/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bg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Sheet2!$E$3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4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Sheet2!$D$4:$D$16</c:f>
              <c:strCache>
                <c:ptCount val="12"/>
                <c:pt idx="0">
                  <c:v>B.1 FINANCE ACCOUNTING CONTROLLER</c:v>
                </c:pt>
                <c:pt idx="1">
                  <c:v>B.3 INFORMATION TECHNOLOGY</c:v>
                </c:pt>
                <c:pt idx="2">
                  <c:v>D.2 ENGINEERING</c:v>
                </c:pt>
                <c:pt idx="3">
                  <c:v>D.3 SCM</c:v>
                </c:pt>
                <c:pt idx="4">
                  <c:v>D.6 R and D</c:v>
                </c:pt>
                <c:pt idx="5">
                  <c:v>C.4 GLOBAL SOURCING NSB</c:v>
                </c:pt>
                <c:pt idx="6">
                  <c:v>C.5 BUSINESS DEVELOPMENT</c:v>
                </c:pt>
                <c:pt idx="7">
                  <c:v>C.6  WAREHOUSE &amp; SYSTEM ADMINISTRATION</c:v>
                </c:pt>
                <c:pt idx="8">
                  <c:v>B.2 PURCHASING</c:v>
                </c:pt>
                <c:pt idx="9">
                  <c:v>B.2 PURCHASING, GS &amp; NSB</c:v>
                </c:pt>
                <c:pt idx="10">
                  <c:v>C.2 SALES DISTRIBUTION</c:v>
                </c:pt>
                <c:pt idx="11">
                  <c:v>D.4 QUALITY CONTROL</c:v>
                </c:pt>
              </c:strCache>
            </c:strRef>
          </c:cat>
          <c:val>
            <c:numRef>
              <c:f>Sheet2!$E$4:$E$16</c:f>
              <c:numCache>
                <c:formatCode>General</c:formatCode>
                <c:ptCount val="12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D50-46DE-8603-100F9AEFAD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6"/>
        <c:axId val="2141951168"/>
        <c:axId val="2141952608"/>
      </c:barChart>
      <c:catAx>
        <c:axId val="2141951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1952608"/>
        <c:crosses val="autoZero"/>
        <c:auto val="1"/>
        <c:lblAlgn val="ctr"/>
        <c:lblOffset val="100"/>
        <c:noMultiLvlLbl val="0"/>
      </c:catAx>
      <c:valAx>
        <c:axId val="21419526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4195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0B9BF-698A-75D1-0600-E43CE75E17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919B7D-1C66-E401-9FCE-CFE2140D64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5162BD-A15F-6A37-6C73-7BBD761AC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F5CD5C-5B21-0FC9-C2FD-CD51CFB4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F09106-0C8F-4943-2E10-9BB28F5C1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51798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10E3C-7984-02CE-D636-132444CBB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E6B10F-32FC-899D-D50C-2CADB98F1B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CB240A-396E-873C-98ED-C0D7F147E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8A8EF-44E0-DB70-EBCA-FB11E95F3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75F47-1A3D-7C67-77C5-F66FD5A7A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136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B0D21E-CC84-E921-7D17-5D505791D6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B9DBAA-FABC-94CE-581B-1B7F25C417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30A970-4C66-1379-2392-764A64F5D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8404B2-16F7-6567-13C1-0925BA4E9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E0767-D685-D0C3-3E3B-CF68521EE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73771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Im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icture Placeholder 18">
            <a:extLst>
              <a:ext uri="{FF2B5EF4-FFF2-40B4-BE49-F238E27FC236}">
                <a16:creationId xmlns:a16="http://schemas.microsoft.com/office/drawing/2014/main" id="{11224CB0-F9E0-437C-86B4-895C27988953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6480636" y="1431517"/>
            <a:ext cx="3994966" cy="3994966"/>
          </a:xfrm>
          <a:custGeom>
            <a:avLst/>
            <a:gdLst>
              <a:gd name="connsiteX0" fmla="*/ 1550269 w 3100540"/>
              <a:gd name="connsiteY0" fmla="*/ 0 h 3100540"/>
              <a:gd name="connsiteX1" fmla="*/ 1677815 w 3100540"/>
              <a:gd name="connsiteY1" fmla="*/ 52831 h 3100540"/>
              <a:gd name="connsiteX2" fmla="*/ 3047709 w 3100540"/>
              <a:gd name="connsiteY2" fmla="*/ 1422726 h 3100540"/>
              <a:gd name="connsiteX3" fmla="*/ 3047709 w 3100540"/>
              <a:gd name="connsiteY3" fmla="*/ 1677816 h 3100540"/>
              <a:gd name="connsiteX4" fmla="*/ 1677816 w 3100540"/>
              <a:gd name="connsiteY4" fmla="*/ 3047709 h 3100540"/>
              <a:gd name="connsiteX5" fmla="*/ 1422726 w 3100540"/>
              <a:gd name="connsiteY5" fmla="*/ 3047709 h 3100540"/>
              <a:gd name="connsiteX6" fmla="*/ 52831 w 3100540"/>
              <a:gd name="connsiteY6" fmla="*/ 1677814 h 3100540"/>
              <a:gd name="connsiteX7" fmla="*/ 52831 w 3100540"/>
              <a:gd name="connsiteY7" fmla="*/ 1422724 h 3100540"/>
              <a:gd name="connsiteX8" fmla="*/ 1422724 w 3100540"/>
              <a:gd name="connsiteY8" fmla="*/ 52831 h 3100540"/>
              <a:gd name="connsiteX9" fmla="*/ 1550269 w 3100540"/>
              <a:gd name="connsiteY9" fmla="*/ 0 h 3100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100540" h="3100540">
                <a:moveTo>
                  <a:pt x="1550269" y="0"/>
                </a:moveTo>
                <a:cubicBezTo>
                  <a:pt x="1596432" y="0"/>
                  <a:pt x="1642594" y="17610"/>
                  <a:pt x="1677815" y="52831"/>
                </a:cubicBezTo>
                <a:lnTo>
                  <a:pt x="3047709" y="1422726"/>
                </a:lnTo>
                <a:cubicBezTo>
                  <a:pt x="3118151" y="1493167"/>
                  <a:pt x="3118151" y="1607375"/>
                  <a:pt x="3047709" y="1677816"/>
                </a:cubicBezTo>
                <a:lnTo>
                  <a:pt x="1677816" y="3047709"/>
                </a:lnTo>
                <a:cubicBezTo>
                  <a:pt x="1607375" y="3118151"/>
                  <a:pt x="1493167" y="3118151"/>
                  <a:pt x="1422726" y="3047709"/>
                </a:cubicBezTo>
                <a:lnTo>
                  <a:pt x="52831" y="1677814"/>
                </a:lnTo>
                <a:cubicBezTo>
                  <a:pt x="-17610" y="1607373"/>
                  <a:pt x="-17610" y="1493166"/>
                  <a:pt x="52831" y="1422724"/>
                </a:cubicBezTo>
                <a:lnTo>
                  <a:pt x="1422724" y="52831"/>
                </a:lnTo>
                <a:cubicBezTo>
                  <a:pt x="1457945" y="17610"/>
                  <a:pt x="1504107" y="0"/>
                  <a:pt x="1550269" y="0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 w="50800">
            <a:noFill/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Your Picture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964937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nd slide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7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3B1D9C-722D-81F1-4F31-B8B88127F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27ACE-8F09-FEC9-6B4D-626DE905A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5FEB-1F14-4327-A02A-8CD708558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3113D-4176-937A-21FB-DAFC3A00A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489AB-97E9-383D-AF3D-8AFC721B0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3199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0F123-E7A6-7E20-3D5F-10265577E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32846-812C-CC79-FC24-0F5527A92C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C5A7A-3AB4-F9A4-4681-4D2685AFE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A9A6E-F5E7-53B1-1934-E66EA74BB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DB7B37-A384-D42A-76A1-FBD1AA5CF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45893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80C4B-8CFE-D98C-FDC5-FBD47E7A5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B1481-E904-96B1-44DB-96FED4BB36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E5EF56-C66F-F265-7C41-8FFEC5FE2E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F5D9BE-A17B-EDBA-FA55-5E8F81523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3086B8-6E37-CA0C-C152-8C8D212EC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C4156A-20A0-854A-B3CA-0852FC743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0252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3ADF1-BE90-B158-DBD3-5D4220DB7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7B8D9D-594A-4F7F-F676-EE8E62EB45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C0159-4E1F-DD36-58F8-89F24F9C3F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1F4888-3808-569C-763D-22F9781585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EC1E9D-D610-5B50-073D-D6EEB65BBF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865200-1D81-938B-1F2A-0D3BCEE8F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1581AC-CDD6-ED97-6AFB-D0F872BE1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6E3DE3-6558-B8E3-08A8-56BDCEB8E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5226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B8405-ED85-003E-3C2A-3D049AAAA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DBB09-4C55-06C3-117D-A9AB414F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414E6D-713D-9B76-2842-BD6AA5471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F62097-20B2-9FBA-2FF0-33FF9BDD2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1801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CCE12F-6A5B-A9FC-0F85-43BADC2CD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D51903-4419-B695-B6F5-36122A57D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72DA27-E834-F982-19DF-E5C5ABEC2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82910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C95DB-A9DB-F250-E7B1-CE46009E1D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2D031D-C7D6-C1E0-9C4F-7364321BAC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3D5B6E-DEDB-6585-F8FE-9CF945567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45655C-EA9B-1529-EB49-D3686A32B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C063AC-0DED-3488-9299-4749B4D3D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41E27E-B670-8CF9-4716-9DD56247B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7694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EA078-F365-CB3C-A005-D8427A5E0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581B31-7578-E6F8-6B85-48874C667B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432D6A-3146-436A-78B2-AEDC266475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079C44-5D92-DC5A-9A11-0279990C0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3F274-6549-FB6B-3824-9FC3A224A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78C55-2AC3-50CF-44BC-007D8C420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6895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6BFAA-DEC6-2EAA-88DB-59743AF49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B14AC-577F-8D86-64BC-FC562174A6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474C27-45FC-C28D-7FFE-8218CF4CAF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857706-1362-4D38-8CA9-5C392F0D8E5B}" type="datetimeFigureOut">
              <a:rPr lang="en-ID" smtClean="0"/>
              <a:t>12/09/2025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8D6C1-E4F6-4C07-ED71-4DC9C895FF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4B18EA-ABB2-ED01-630C-7149CBEA9C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D69DC-5858-4DD9-A35A-3E1A77E31B3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9340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hyperlink" Target="0.%20Temuan%20Audit%20SMT%20Kuartal%20II%202025.xlsx" TargetMode="External"/><Relationship Id="rId5" Type="http://schemas.openxmlformats.org/officeDocument/2006/relationships/image" Target="../media/image3.png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9E64A-198F-9DE7-641D-9F4A0A6B42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24749B2-2819-0CCA-47BF-FE020AF756E0}"/>
              </a:ext>
            </a:extLst>
          </p:cNvPr>
          <p:cNvGrpSpPr/>
          <p:nvPr/>
        </p:nvGrpSpPr>
        <p:grpSpPr>
          <a:xfrm>
            <a:off x="0" y="1918544"/>
            <a:ext cx="11431630" cy="1405526"/>
            <a:chOff x="0" y="2023474"/>
            <a:chExt cx="11431630" cy="1405526"/>
          </a:xfrm>
          <a:solidFill>
            <a:schemeClr val="accent1"/>
          </a:solidFill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62D165A8-CBB7-5459-289F-20E0EAA8BAF9}"/>
                </a:ext>
              </a:extLst>
            </p:cNvPr>
            <p:cNvSpPr/>
            <p:nvPr userDrawn="1"/>
          </p:nvSpPr>
          <p:spPr>
            <a:xfrm>
              <a:off x="0" y="3200400"/>
              <a:ext cx="6135482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61ED1780-D584-69FB-4205-F70F0E64BC68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1AD16A-CE43-0CBB-2F0D-BE783573D36C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AE606334-24D7-DAC5-E572-E9A1103D85B3}"/>
              </a:ext>
            </a:extLst>
          </p:cNvPr>
          <p:cNvGrpSpPr/>
          <p:nvPr/>
        </p:nvGrpSpPr>
        <p:grpSpPr>
          <a:xfrm rot="10800000">
            <a:off x="5518929" y="3559557"/>
            <a:ext cx="6673071" cy="1405526"/>
            <a:chOff x="4758559" y="2023474"/>
            <a:chExt cx="6673071" cy="1405526"/>
          </a:xfrm>
          <a:solidFill>
            <a:schemeClr val="accent1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EF79855D-5284-BA10-B2DF-AE50E18F492D}"/>
                </a:ext>
              </a:extLst>
            </p:cNvPr>
            <p:cNvSpPr/>
            <p:nvPr userDrawn="1"/>
          </p:nvSpPr>
          <p:spPr>
            <a:xfrm>
              <a:off x="4758559" y="3200400"/>
              <a:ext cx="1376923" cy="2286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20FEA4C-CA4C-7BAF-E70D-478E4B326758}"/>
                </a:ext>
              </a:extLst>
            </p:cNvPr>
            <p:cNvSpPr/>
            <p:nvPr userDrawn="1"/>
          </p:nvSpPr>
          <p:spPr>
            <a:xfrm rot="2727637">
              <a:off x="7154945" y="448707"/>
              <a:ext cx="228600" cy="3413518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3905B8D-5CB6-55FE-C448-3B3BF1806206}"/>
                </a:ext>
              </a:extLst>
            </p:cNvPr>
            <p:cNvSpPr/>
            <p:nvPr userDrawn="1"/>
          </p:nvSpPr>
          <p:spPr>
            <a:xfrm rot="18872363" flipH="1">
              <a:off x="9542351" y="362795"/>
              <a:ext cx="228600" cy="3549958"/>
            </a:xfrm>
            <a:custGeom>
              <a:avLst/>
              <a:gdLst>
                <a:gd name="connsiteX0" fmla="*/ 0 w 228600"/>
                <a:gd name="connsiteY0" fmla="*/ 0 h 3549958"/>
                <a:gd name="connsiteX1" fmla="*/ 0 w 228600"/>
                <a:gd name="connsiteY1" fmla="*/ 3549958 h 3549958"/>
                <a:gd name="connsiteX2" fmla="*/ 10901 w 228600"/>
                <a:gd name="connsiteY2" fmla="*/ 3549958 h 3549958"/>
                <a:gd name="connsiteX3" fmla="*/ 228600 w 228600"/>
                <a:gd name="connsiteY3" fmla="*/ 3328731 h 3549958"/>
                <a:gd name="connsiteX4" fmla="*/ 228600 w 228600"/>
                <a:gd name="connsiteY4" fmla="*/ 0 h 3549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8600" h="3549958">
                  <a:moveTo>
                    <a:pt x="0" y="0"/>
                  </a:moveTo>
                  <a:lnTo>
                    <a:pt x="0" y="3549958"/>
                  </a:lnTo>
                  <a:lnTo>
                    <a:pt x="10901" y="3549958"/>
                  </a:lnTo>
                  <a:lnTo>
                    <a:pt x="228600" y="3328731"/>
                  </a:lnTo>
                  <a:lnTo>
                    <a:pt x="228600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</p:grp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FE01CFD0-A2AA-4744-C6C7-292F9766265D}"/>
              </a:ext>
            </a:extLst>
          </p:cNvPr>
          <p:cNvSpPr txBox="1">
            <a:spLocks/>
          </p:cNvSpPr>
          <p:nvPr/>
        </p:nvSpPr>
        <p:spPr>
          <a:xfrm>
            <a:off x="729734" y="1716301"/>
            <a:ext cx="5722850" cy="713044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3200" b="1" i="0" u="none" strike="noStrike" kern="1200" cap="none" spc="0" normalizeH="0" baseline="0" noProof="0" dirty="0">
                <a:ln>
                  <a:noFill/>
                </a:ln>
                <a:solidFill>
                  <a:srgbClr val="0E7FB7"/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LAPORAN AUDIT INTERNAL SMT KUARTAL II 2025</a:t>
            </a:r>
          </a:p>
        </p:txBody>
      </p:sp>
      <p:pic>
        <p:nvPicPr>
          <p:cNvPr id="56" name="Picture Placeholder 55">
            <a:extLst>
              <a:ext uri="{FF2B5EF4-FFF2-40B4-BE49-F238E27FC236}">
                <a16:creationId xmlns:a16="http://schemas.microsoft.com/office/drawing/2014/main" id="{C46C74CE-7CE3-096D-7DD3-DE7035849A45}"/>
              </a:ext>
            </a:extLst>
          </p:cNvPr>
          <p:cNvPicPr>
            <a:picLocks noGrp="1" noChangeAspect="1"/>
          </p:cNvPicPr>
          <p:nvPr>
            <p:ph type="pic" idx="1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221" r="24221"/>
          <a:stretch>
            <a:fillRect/>
          </a:stretch>
        </p:blipFill>
        <p:spPr/>
      </p:pic>
      <p:sp>
        <p:nvSpPr>
          <p:cNvPr id="2" name="Freeform 11">
            <a:extLst>
              <a:ext uri="{FF2B5EF4-FFF2-40B4-BE49-F238E27FC236}">
                <a16:creationId xmlns:a16="http://schemas.microsoft.com/office/drawing/2014/main" id="{582C75F9-44BD-BEE6-C309-990A7B890C91}"/>
              </a:ext>
            </a:extLst>
          </p:cNvPr>
          <p:cNvSpPr/>
          <p:nvPr/>
        </p:nvSpPr>
        <p:spPr>
          <a:xfrm>
            <a:off x="10502924" y="255449"/>
            <a:ext cx="1390212" cy="338095"/>
          </a:xfrm>
          <a:custGeom>
            <a:avLst/>
            <a:gdLst/>
            <a:ahLst/>
            <a:cxnLst/>
            <a:rect l="l" t="t" r="r" b="b"/>
            <a:pathLst>
              <a:path w="3211019" h="780908">
                <a:moveTo>
                  <a:pt x="0" y="0"/>
                </a:moveTo>
                <a:lnTo>
                  <a:pt x="3211019" y="0"/>
                </a:lnTo>
                <a:lnTo>
                  <a:pt x="3211019" y="780908"/>
                </a:lnTo>
                <a:lnTo>
                  <a:pt x="0" y="78090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t="-157767" b="-153423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1" name="Chevron 13">
            <a:extLst>
              <a:ext uri="{FF2B5EF4-FFF2-40B4-BE49-F238E27FC236}">
                <a16:creationId xmlns:a16="http://schemas.microsoft.com/office/drawing/2014/main" id="{3C061E2C-6D09-54DF-E09B-6ADDE8D4E3F9}"/>
              </a:ext>
            </a:extLst>
          </p:cNvPr>
          <p:cNvSpPr/>
          <p:nvPr/>
        </p:nvSpPr>
        <p:spPr>
          <a:xfrm>
            <a:off x="546347" y="3695912"/>
            <a:ext cx="127762" cy="163824"/>
          </a:xfrm>
          <a:prstGeom prst="chevron">
            <a:avLst/>
          </a:prstGeom>
          <a:solidFill>
            <a:srgbClr val="4185B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2" name="Chevron 21">
            <a:extLst>
              <a:ext uri="{FF2B5EF4-FFF2-40B4-BE49-F238E27FC236}">
                <a16:creationId xmlns:a16="http://schemas.microsoft.com/office/drawing/2014/main" id="{6CDB6196-AA46-E979-2263-9DD94C488EA6}"/>
              </a:ext>
            </a:extLst>
          </p:cNvPr>
          <p:cNvSpPr/>
          <p:nvPr/>
        </p:nvSpPr>
        <p:spPr>
          <a:xfrm>
            <a:off x="546347" y="4134506"/>
            <a:ext cx="127762" cy="163824"/>
          </a:xfrm>
          <a:prstGeom prst="chevron">
            <a:avLst/>
          </a:prstGeom>
          <a:solidFill>
            <a:srgbClr val="62B7E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3" name="Chevron 29">
            <a:extLst>
              <a:ext uri="{FF2B5EF4-FFF2-40B4-BE49-F238E27FC236}">
                <a16:creationId xmlns:a16="http://schemas.microsoft.com/office/drawing/2014/main" id="{E4FB10C0-4195-857E-7BB5-4BF3F9F5DCEE}"/>
              </a:ext>
            </a:extLst>
          </p:cNvPr>
          <p:cNvSpPr/>
          <p:nvPr/>
        </p:nvSpPr>
        <p:spPr>
          <a:xfrm>
            <a:off x="546347" y="4573099"/>
            <a:ext cx="127762" cy="163824"/>
          </a:xfrm>
          <a:prstGeom prst="chevron">
            <a:avLst/>
          </a:prstGeom>
          <a:solidFill>
            <a:srgbClr val="134070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9946DB-142B-3804-53CF-7E63EAB003C8}"/>
              </a:ext>
            </a:extLst>
          </p:cNvPr>
          <p:cNvSpPr txBox="1"/>
          <p:nvPr/>
        </p:nvSpPr>
        <p:spPr>
          <a:xfrm>
            <a:off x="732641" y="4069836"/>
            <a:ext cx="48764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Pelaksanaan</a:t>
            </a: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 Audit	: 11 – 20 Agustus 2025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565A3F1-9234-D542-97C9-3EE01A2C0707}"/>
              </a:ext>
            </a:extLst>
          </p:cNvPr>
          <p:cNvSpPr txBox="1"/>
          <p:nvPr/>
        </p:nvSpPr>
        <p:spPr>
          <a:xfrm>
            <a:off x="732641" y="4501122"/>
            <a:ext cx="48764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Closing Meeting	: 15 </a:t>
            </a:r>
            <a:r>
              <a:rPr lang="en-US" altLang="ko-KR" sz="1400" dirty="0">
                <a:solidFill>
                  <a:prstClr val="black">
                    <a:lumMod val="75000"/>
                    <a:lumOff val="25000"/>
                  </a:prstClr>
                </a:solidFill>
                <a:latin typeface="Arial"/>
                <a:ea typeface="Arial Unicode MS"/>
                <a:cs typeface="Arial" pitchFamily="34" charset="0"/>
              </a:rPr>
              <a:t>September 2025</a:t>
            </a:r>
            <a:endParaRPr kumimoji="0" lang="en-US" altLang="ko-KR" sz="14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Arial"/>
              <a:ea typeface="Arial Unicode MS"/>
              <a:cs typeface="Arial" pitchFamily="34" charset="0"/>
            </a:endParaRP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4D79474A-9B8A-1586-CEAC-9A784389E513}"/>
              </a:ext>
            </a:extLst>
          </p:cNvPr>
          <p:cNvSpPr txBox="1">
            <a:spLocks/>
          </p:cNvSpPr>
          <p:nvPr/>
        </p:nvSpPr>
        <p:spPr>
          <a:xfrm>
            <a:off x="732641" y="3629986"/>
            <a:ext cx="4595869" cy="51726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Opening Meeting 	: 08 Agustus 2025</a:t>
            </a:r>
          </a:p>
        </p:txBody>
      </p:sp>
    </p:spTree>
    <p:extLst>
      <p:ext uri="{BB962C8B-B14F-4D97-AF65-F5344CB8AC3E}">
        <p14:creationId xmlns:p14="http://schemas.microsoft.com/office/powerpoint/2010/main" val="313996080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C0C609D2-D389-6463-E7B5-B96CCB70BBE6}"/>
              </a:ext>
            </a:extLst>
          </p:cNvPr>
          <p:cNvGrpSpPr/>
          <p:nvPr/>
        </p:nvGrpSpPr>
        <p:grpSpPr>
          <a:xfrm>
            <a:off x="522087" y="1161663"/>
            <a:ext cx="3151047" cy="4530536"/>
            <a:chOff x="6210998" y="1433695"/>
            <a:chExt cx="2229890" cy="3223133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F6383C8-9FED-CE0E-AC94-9E9B0024ED11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solidFill>
              <a:srgbClr val="134070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altLang="ko-KR" sz="1400" b="1" kern="0" dirty="0">
                  <a:solidFill>
                    <a:prstClr val="white"/>
                  </a:solidFill>
                  <a:latin typeface="Arial"/>
                  <a:ea typeface="Arial Unicode MS"/>
                  <a:cs typeface="Arial" pitchFamily="34" charset="0"/>
                </a:rPr>
                <a:t>Tujuan Audit</a:t>
              </a:r>
              <a:endParaRPr kumimoji="0" lang="ko-KR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B162765E-B613-1D63-0A6C-6DF36497F54B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30260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28600" marR="0" lvl="0" indent="-22860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Memastikan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kesesuaian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sistem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dengan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standar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(ISO 9001, ISO 14001, ISO 45001,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dsb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) dan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regulasi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yang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berlaku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.</a:t>
              </a:r>
            </a:p>
            <a:p>
              <a:pPr marL="228600" marR="0" lvl="0" indent="-22860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Mengevaluasi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efektivitas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penerapan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sistem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manajemen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terintegrasi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.</a:t>
              </a:r>
            </a:p>
            <a:p>
              <a:pPr marL="228600" marR="0" lvl="0" indent="-22860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Mengidentifikasi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ketidaksesuaian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,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kelemahan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,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serta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peluang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perbaikan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(OFI).</a:t>
              </a:r>
            </a:p>
            <a:p>
              <a:pPr marL="228600" marR="0" lvl="0" indent="-22860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Memberikan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masukan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untuk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perbaikan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berkelanjutan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(continuous improvement).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7EEBFED-A972-0421-5120-EDF70FE2484C}"/>
              </a:ext>
            </a:extLst>
          </p:cNvPr>
          <p:cNvGrpSpPr/>
          <p:nvPr/>
        </p:nvGrpSpPr>
        <p:grpSpPr>
          <a:xfrm>
            <a:off x="8453710" y="1161663"/>
            <a:ext cx="3192723" cy="4247318"/>
            <a:chOff x="6210998" y="1433695"/>
            <a:chExt cx="2229890" cy="3021646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0AACC1D-8676-26AC-64FF-5E3666AAC7AC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solidFill>
              <a:srgbClr val="4185B5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Auditor</a:t>
              </a:r>
              <a:endParaRPr kumimoji="0" lang="ko-KR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36EAC71-A233-7EA9-E77E-45002972D035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28245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R="0" lvl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Lead Auditor : Siti Nur Aisyah</a:t>
              </a:r>
            </a:p>
            <a:p>
              <a:pPr marR="0" lvl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Team</a:t>
              </a:r>
              <a:r>
                <a:rPr lang="en-US" altLang="ko-KR" sz="1400" kern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Arial"/>
                  <a:ea typeface="Arial Unicode MS"/>
                  <a:cs typeface="Arial" pitchFamily="34" charset="0"/>
                </a:rPr>
                <a:t> :</a:t>
              </a:r>
              <a:endParaRPr kumimoji="0" lang="en-US" altLang="ko-KR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Reggi R.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Kisty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Riagustina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Fitri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Nuzulianti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N.E. 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Annisa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Nurfitriani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,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Muhammad Arifin 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Raka Putri A.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Mega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Oktaviani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, 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Fitri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Febriani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E.P.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Adhi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Prasetia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U 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Yulan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Septian</a:t>
              </a:r>
              <a:endParaRPr kumimoji="0" lang="en-US" altLang="ko-KR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Andreas Asmara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Rizky Dwi A.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Yani Sumarni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Rima Budiarti</a:t>
              </a:r>
            </a:p>
            <a:p>
              <a:pPr marL="228600" marR="0" lvl="0" indent="-22860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+mj-lt"/>
                <a:buAutoNum type="arabicPeriod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Anysah</a:t>
              </a: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 </a:t>
              </a:r>
              <a:r>
                <a:rPr kumimoji="0" lang="en-US" altLang="ko-KR" sz="1400" b="0" i="0" u="none" strike="noStrike" kern="0" cap="none" spc="0" normalizeH="0" baseline="0" noProof="0" dirty="0" err="1">
                  <a:ln>
                    <a:noFill/>
                  </a:ln>
                  <a:solidFill>
                    <a:prstClr val="black">
                      <a:lumMod val="75000"/>
                      <a:lumOff val="2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Murtirinjani</a:t>
              </a:r>
              <a:endParaRPr kumimoji="0" lang="en-US" altLang="ko-KR" sz="1400" b="0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44451E7A-557E-AB0A-336B-430166DE6F25}"/>
              </a:ext>
            </a:extLst>
          </p:cNvPr>
          <p:cNvGrpSpPr/>
          <p:nvPr/>
        </p:nvGrpSpPr>
        <p:grpSpPr>
          <a:xfrm>
            <a:off x="4446221" y="1161664"/>
            <a:ext cx="3192724" cy="1298883"/>
            <a:chOff x="6210999" y="1433695"/>
            <a:chExt cx="2259383" cy="92405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5D5E8436-7443-D6AF-3150-6A4F2EA568BF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218960"/>
            </a:xfrm>
            <a:prstGeom prst="rect">
              <a:avLst/>
            </a:prstGeom>
            <a:solidFill>
              <a:srgbClr val="62B7E8"/>
            </a:solidFill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ko-KR" sz="14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Metode Audit</a:t>
              </a:r>
              <a:endParaRPr kumimoji="0" lang="ko-KR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5C5D2-648F-BF6E-2C27-1590B84A78E7}"/>
                </a:ext>
              </a:extLst>
            </p:cNvPr>
            <p:cNvSpPr txBox="1"/>
            <p:nvPr/>
          </p:nvSpPr>
          <p:spPr>
            <a:xfrm>
              <a:off x="6240493" y="1630759"/>
              <a:ext cx="2229889" cy="726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71450" marR="0" lvl="0" indent="-1714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Interview</a:t>
              </a:r>
            </a:p>
            <a:p>
              <a:pPr marL="171450" marR="0" lvl="0" indent="-1714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Sampling</a:t>
              </a:r>
            </a:p>
            <a:p>
              <a:pPr marL="171450" marR="0" lvl="0" indent="-17145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altLang="ko-KR" sz="1400" b="0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Arial"/>
                  <a:ea typeface="Arial Unicode MS"/>
                  <a:cs typeface="Arial" pitchFamily="34" charset="0"/>
                </a:rPr>
                <a:t>Visit On-site</a:t>
              </a:r>
            </a:p>
          </p:txBody>
        </p:sp>
      </p:grpSp>
      <p:sp>
        <p:nvSpPr>
          <p:cNvPr id="23" name="Freeform 11">
            <a:extLst>
              <a:ext uri="{FF2B5EF4-FFF2-40B4-BE49-F238E27FC236}">
                <a16:creationId xmlns:a16="http://schemas.microsoft.com/office/drawing/2014/main" id="{0B801BE1-BBC7-63BF-8655-E3B5259A2902}"/>
              </a:ext>
            </a:extLst>
          </p:cNvPr>
          <p:cNvSpPr/>
          <p:nvPr/>
        </p:nvSpPr>
        <p:spPr>
          <a:xfrm>
            <a:off x="10502924" y="255449"/>
            <a:ext cx="1390212" cy="338095"/>
          </a:xfrm>
          <a:custGeom>
            <a:avLst/>
            <a:gdLst/>
            <a:ahLst/>
            <a:cxnLst/>
            <a:rect l="l" t="t" r="r" b="b"/>
            <a:pathLst>
              <a:path w="3211019" h="780908">
                <a:moveTo>
                  <a:pt x="0" y="0"/>
                </a:moveTo>
                <a:lnTo>
                  <a:pt x="3211019" y="0"/>
                </a:lnTo>
                <a:lnTo>
                  <a:pt x="3211019" y="780908"/>
                </a:lnTo>
                <a:lnTo>
                  <a:pt x="0" y="780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57767" b="-153423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CE09C4-D335-4CDA-EA38-CACBE625769C}"/>
              </a:ext>
            </a:extLst>
          </p:cNvPr>
          <p:cNvSpPr txBox="1"/>
          <p:nvPr/>
        </p:nvSpPr>
        <p:spPr>
          <a:xfrm>
            <a:off x="6114994" y="193661"/>
            <a:ext cx="42031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ID" sz="2400" b="1" dirty="0">
                <a:latin typeface="Arial" panose="020B0604020202020204" pitchFamily="34" charset="0"/>
                <a:cs typeface="Arial" panose="020B0604020202020204" pitchFamily="34" charset="0"/>
              </a:rPr>
              <a:t>RUANG LINGKUP AUDIT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E82EDFE-DB44-4E66-BF93-367F9DFF29B0}"/>
              </a:ext>
            </a:extLst>
          </p:cNvPr>
          <p:cNvSpPr/>
          <p:nvPr/>
        </p:nvSpPr>
        <p:spPr>
          <a:xfrm flipH="1">
            <a:off x="10364483" y="255447"/>
            <a:ext cx="45719" cy="338095"/>
          </a:xfrm>
          <a:prstGeom prst="rect">
            <a:avLst/>
          </a:prstGeom>
          <a:ln w="31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25010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4C22DF0-5386-8588-0B7F-6A1B144FD33E}"/>
              </a:ext>
            </a:extLst>
          </p:cNvPr>
          <p:cNvSpPr txBox="1">
            <a:spLocks/>
          </p:cNvSpPr>
          <p:nvPr/>
        </p:nvSpPr>
        <p:spPr>
          <a:xfrm>
            <a:off x="6551271" y="1825625"/>
            <a:ext cx="444467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259DEC6-1481-3871-399F-939D41218BE2}"/>
              </a:ext>
            </a:extLst>
          </p:cNvPr>
          <p:cNvSpPr/>
          <p:nvPr/>
        </p:nvSpPr>
        <p:spPr>
          <a:xfrm>
            <a:off x="477521" y="1242646"/>
            <a:ext cx="5059680" cy="4934315"/>
          </a:xfrm>
          <a:prstGeom prst="rect">
            <a:avLst/>
          </a:prstGeom>
          <a:noFill/>
          <a:ln w="76200">
            <a:solidFill>
              <a:srgbClr val="285D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2E5161-F656-64A6-162F-2DFEF21AFAC6}"/>
              </a:ext>
            </a:extLst>
          </p:cNvPr>
          <p:cNvSpPr/>
          <p:nvPr/>
        </p:nvSpPr>
        <p:spPr>
          <a:xfrm>
            <a:off x="6654800" y="1242647"/>
            <a:ext cx="5059680" cy="4934316"/>
          </a:xfrm>
          <a:prstGeom prst="rect">
            <a:avLst/>
          </a:prstGeom>
          <a:noFill/>
          <a:ln w="76200">
            <a:solidFill>
              <a:srgbClr val="4185B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9063A1A-F044-8E3F-1DDA-922760AA3C93}"/>
              </a:ext>
            </a:extLst>
          </p:cNvPr>
          <p:cNvSpPr txBox="1"/>
          <p:nvPr/>
        </p:nvSpPr>
        <p:spPr>
          <a:xfrm>
            <a:off x="8340318" y="961850"/>
            <a:ext cx="1674891" cy="523220"/>
          </a:xfrm>
          <a:prstGeom prst="rect">
            <a:avLst/>
          </a:prstGeom>
          <a:solidFill>
            <a:srgbClr val="4185B5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Arial Unicode MS"/>
                <a:cs typeface="Arial" pitchFamily="34" charset="0"/>
              </a:rPr>
              <a:t>KATEGORI TEMUAN</a:t>
            </a:r>
            <a:endParaRPr kumimoji="0" lang="ko-KR" alt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Arial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AA2A2C2-D86B-8595-1AE0-E578B81ACD99}"/>
              </a:ext>
            </a:extLst>
          </p:cNvPr>
          <p:cNvSpPr txBox="1"/>
          <p:nvPr/>
        </p:nvSpPr>
        <p:spPr>
          <a:xfrm>
            <a:off x="2176791" y="961850"/>
            <a:ext cx="1674891" cy="523220"/>
          </a:xfrm>
          <a:prstGeom prst="rect">
            <a:avLst/>
          </a:prstGeom>
          <a:solidFill>
            <a:srgbClr val="285D8D"/>
          </a:solidFill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altLang="ko-KR" sz="1400" b="1" kern="0" dirty="0">
                <a:solidFill>
                  <a:prstClr val="white"/>
                </a:solidFill>
                <a:latin typeface="Arial"/>
                <a:ea typeface="Arial Unicode MS"/>
                <a:cs typeface="Arial" pitchFamily="34" charset="0"/>
              </a:rPr>
              <a:t>STANDAR ACUAN</a:t>
            </a:r>
            <a:endParaRPr lang="ko-KR" altLang="en-US" sz="1400" b="1" kern="0" dirty="0">
              <a:solidFill>
                <a:prstClr val="white"/>
              </a:solidFill>
              <a:latin typeface="Arial"/>
              <a:ea typeface="Arial Unicode MS"/>
              <a:cs typeface="Arial" pitchFamily="34" charset="0"/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EB41AF4-FB27-62E8-4F85-81A44C2157E7}"/>
              </a:ext>
            </a:extLst>
          </p:cNvPr>
          <p:cNvGrpSpPr/>
          <p:nvPr/>
        </p:nvGrpSpPr>
        <p:grpSpPr>
          <a:xfrm>
            <a:off x="6976790" y="1485070"/>
            <a:ext cx="4439489" cy="4577916"/>
            <a:chOff x="807486" y="1485070"/>
            <a:chExt cx="4439489" cy="4577916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AD3AB93-7004-45D2-99CC-5C20004727BF}"/>
                </a:ext>
              </a:extLst>
            </p:cNvPr>
            <p:cNvSpPr txBox="1"/>
            <p:nvPr/>
          </p:nvSpPr>
          <p:spPr>
            <a:xfrm>
              <a:off x="1016378" y="1485070"/>
              <a:ext cx="4230250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Mayor</a:t>
              </a:r>
            </a:p>
            <a:p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Temuan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audit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menunjukkan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hal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disyaratkan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dalam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standar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sepenuhnya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dilaksanakan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dan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bukti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catatan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tentang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pelaksanaannya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ditemukan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atau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temuan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minor pada audit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sebelumnya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di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tindaklanjuti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</a:p>
          </p:txBody>
        </p:sp>
        <p:sp>
          <p:nvSpPr>
            <p:cNvPr id="17" name="Chevron 13">
              <a:extLst>
                <a:ext uri="{FF2B5EF4-FFF2-40B4-BE49-F238E27FC236}">
                  <a16:creationId xmlns:a16="http://schemas.microsoft.com/office/drawing/2014/main" id="{DF08AE4A-AEAD-45FC-86A5-0D0F1AC52E0F}"/>
                </a:ext>
              </a:extLst>
            </p:cNvPr>
            <p:cNvSpPr/>
            <p:nvPr/>
          </p:nvSpPr>
          <p:spPr>
            <a:xfrm>
              <a:off x="807486" y="1569622"/>
              <a:ext cx="127762" cy="163824"/>
            </a:xfrm>
            <a:prstGeom prst="chevron">
              <a:avLst/>
            </a:prstGeom>
            <a:solidFill>
              <a:srgbClr val="4185B5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18" name="Chevron 21">
              <a:extLst>
                <a:ext uri="{FF2B5EF4-FFF2-40B4-BE49-F238E27FC236}">
                  <a16:creationId xmlns:a16="http://schemas.microsoft.com/office/drawing/2014/main" id="{DE5F87FC-B85B-2724-3DBA-08FED8110E3F}"/>
                </a:ext>
              </a:extLst>
            </p:cNvPr>
            <p:cNvSpPr/>
            <p:nvPr/>
          </p:nvSpPr>
          <p:spPr>
            <a:xfrm>
              <a:off x="818407" y="3362585"/>
              <a:ext cx="127762" cy="163824"/>
            </a:xfrm>
            <a:prstGeom prst="chevron">
              <a:avLst/>
            </a:prstGeom>
            <a:solidFill>
              <a:srgbClr val="62B7E8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1E16F9B7-738E-764A-E02F-89FD9F3DE347}"/>
                </a:ext>
              </a:extLst>
            </p:cNvPr>
            <p:cNvSpPr txBox="1"/>
            <p:nvPr/>
          </p:nvSpPr>
          <p:spPr>
            <a:xfrm>
              <a:off x="1016725" y="3273944"/>
              <a:ext cx="4230250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Minor</a:t>
              </a:r>
            </a:p>
            <a:p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Temuan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audit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menunjukkan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hal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disyaratkan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dalam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standar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namun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dilakukan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secara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konsisten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(Inconsistency System) dan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bukti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konsistenan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dapat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ditemukan</a:t>
              </a:r>
              <a:endPara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Chevron 29">
              <a:extLst>
                <a:ext uri="{FF2B5EF4-FFF2-40B4-BE49-F238E27FC236}">
                  <a16:creationId xmlns:a16="http://schemas.microsoft.com/office/drawing/2014/main" id="{2B5DFF45-574F-83F8-714C-D8C4C67A4BC9}"/>
                </a:ext>
              </a:extLst>
            </p:cNvPr>
            <p:cNvSpPr/>
            <p:nvPr/>
          </p:nvSpPr>
          <p:spPr>
            <a:xfrm>
              <a:off x="807486" y="4814590"/>
              <a:ext cx="127762" cy="163824"/>
            </a:xfrm>
            <a:prstGeom prst="chevron">
              <a:avLst/>
            </a:prstGeom>
            <a:solidFill>
              <a:srgbClr val="13407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7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rial Unicode MS"/>
                <a:cs typeface="+mn-cs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5E79787-F382-59C6-68B0-C5E4C5BE6E2C}"/>
                </a:ext>
              </a:extLst>
            </p:cNvPr>
            <p:cNvSpPr txBox="1"/>
            <p:nvPr/>
          </p:nvSpPr>
          <p:spPr>
            <a:xfrm>
              <a:off x="1016725" y="4677991"/>
              <a:ext cx="4230249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Perlu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Mendapat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Perhatian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</a:t>
              </a:r>
              <a:r>
                <a:rPr lang="en-US" altLang="ko-KR" sz="1400" b="1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Observasi</a:t>
              </a:r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  <a:p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Adalah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temuan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audit yang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tidak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termasuk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kriteria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ketidaksesuaian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Mayor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ataupun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ketidaksesuaian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Minor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tetapi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mempunyai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potensi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untuk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terjadinya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perubahan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lebih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baik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jika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dilakukan</a:t>
              </a:r>
              <a:r>
                <a:rPr lang="en-US" altLang="ko-KR" sz="14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altLang="ko-KR" sz="1400" dirty="0" err="1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perbaikan</a:t>
              </a:r>
              <a:endParaRPr lang="en-US" altLang="ko-KR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BE30EEF8-8DFB-4219-ADD1-C814E6FC9269}"/>
              </a:ext>
            </a:extLst>
          </p:cNvPr>
          <p:cNvSpPr txBox="1"/>
          <p:nvPr/>
        </p:nvSpPr>
        <p:spPr>
          <a:xfrm>
            <a:off x="1959981" y="2692302"/>
            <a:ext cx="3680749" cy="1668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9001:2015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14001:2015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ISO 45001:2018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CPAKB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pt-BR" altLang="ko-KR" sz="1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CDAKB</a:t>
            </a:r>
          </a:p>
        </p:txBody>
      </p:sp>
      <p:sp>
        <p:nvSpPr>
          <p:cNvPr id="23" name="Freeform 11">
            <a:extLst>
              <a:ext uri="{FF2B5EF4-FFF2-40B4-BE49-F238E27FC236}">
                <a16:creationId xmlns:a16="http://schemas.microsoft.com/office/drawing/2014/main" id="{86B29702-4D02-DF6F-859B-AED6D496E8AE}"/>
              </a:ext>
            </a:extLst>
          </p:cNvPr>
          <p:cNvSpPr/>
          <p:nvPr/>
        </p:nvSpPr>
        <p:spPr>
          <a:xfrm>
            <a:off x="10502924" y="255449"/>
            <a:ext cx="1390212" cy="338095"/>
          </a:xfrm>
          <a:custGeom>
            <a:avLst/>
            <a:gdLst/>
            <a:ahLst/>
            <a:cxnLst/>
            <a:rect l="l" t="t" r="r" b="b"/>
            <a:pathLst>
              <a:path w="3211019" h="780908">
                <a:moveTo>
                  <a:pt x="0" y="0"/>
                </a:moveTo>
                <a:lnTo>
                  <a:pt x="3211019" y="0"/>
                </a:lnTo>
                <a:lnTo>
                  <a:pt x="3211019" y="780908"/>
                </a:lnTo>
                <a:lnTo>
                  <a:pt x="0" y="780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57767" b="-153423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12C6700-2249-F135-992B-3581F4E2CFD8}"/>
              </a:ext>
            </a:extLst>
          </p:cNvPr>
          <p:cNvSpPr txBox="1"/>
          <p:nvPr/>
        </p:nvSpPr>
        <p:spPr>
          <a:xfrm>
            <a:off x="6114994" y="193661"/>
            <a:ext cx="42031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ID" sz="2400" b="1" dirty="0">
                <a:latin typeface="Arial" panose="020B0604020202020204" pitchFamily="34" charset="0"/>
                <a:cs typeface="Arial" panose="020B0604020202020204" pitchFamily="34" charset="0"/>
              </a:rPr>
              <a:t>RUANG LINGKUP AUDIT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36CAA37-701F-7E47-A7A9-E1BA721CD47B}"/>
              </a:ext>
            </a:extLst>
          </p:cNvPr>
          <p:cNvSpPr/>
          <p:nvPr/>
        </p:nvSpPr>
        <p:spPr>
          <a:xfrm flipH="1">
            <a:off x="10364483" y="255447"/>
            <a:ext cx="45719" cy="338095"/>
          </a:xfrm>
          <a:prstGeom prst="rect">
            <a:avLst/>
          </a:prstGeom>
          <a:ln w="31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66018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412772-84CE-163E-53D3-17E44DD667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322783"/>
              </p:ext>
            </p:extLst>
          </p:nvPr>
        </p:nvGraphicFramePr>
        <p:xfrm>
          <a:off x="167293" y="1238680"/>
          <a:ext cx="11857411" cy="52759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5099">
                  <a:extLst>
                    <a:ext uri="{9D8B030D-6E8A-4147-A177-3AD203B41FA5}">
                      <a16:colId xmlns:a16="http://schemas.microsoft.com/office/drawing/2014/main" val="3445361762"/>
                    </a:ext>
                  </a:extLst>
                </a:gridCol>
                <a:gridCol w="2791500">
                  <a:extLst>
                    <a:ext uri="{9D8B030D-6E8A-4147-A177-3AD203B41FA5}">
                      <a16:colId xmlns:a16="http://schemas.microsoft.com/office/drawing/2014/main" val="126826873"/>
                    </a:ext>
                  </a:extLst>
                </a:gridCol>
                <a:gridCol w="2442560">
                  <a:extLst>
                    <a:ext uri="{9D8B030D-6E8A-4147-A177-3AD203B41FA5}">
                      <a16:colId xmlns:a16="http://schemas.microsoft.com/office/drawing/2014/main" val="1600607068"/>
                    </a:ext>
                  </a:extLst>
                </a:gridCol>
                <a:gridCol w="3493653">
                  <a:extLst>
                    <a:ext uri="{9D8B030D-6E8A-4147-A177-3AD203B41FA5}">
                      <a16:colId xmlns:a16="http://schemas.microsoft.com/office/drawing/2014/main" val="3232329449"/>
                    </a:ext>
                  </a:extLst>
                </a:gridCol>
                <a:gridCol w="2554599">
                  <a:extLst>
                    <a:ext uri="{9D8B030D-6E8A-4147-A177-3AD203B41FA5}">
                      <a16:colId xmlns:a16="http://schemas.microsoft.com/office/drawing/2014/main" val="879263648"/>
                    </a:ext>
                  </a:extLst>
                </a:gridCol>
              </a:tblGrid>
              <a:tr h="40724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Hari, Tanggal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Waktu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Auditee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Auditor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3367233016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Senin, 11-08-2025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Sales &amp; Adm, Distribution, Marketing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Yulan, Kisty, 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2664348470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12-08-2025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GS &amp; NSB; Business Development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M. Arifin, Annisa N.,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282512388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Rabu, 13-08-2025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CMS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Andreas, 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Anysah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Annisa N.,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3436638031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Kamis, 14-08-2025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Production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Kisty, Rizky D.,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601255765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Kamis, 14-08-2025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IT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Andreas, Yani,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1615467156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Kamis, 14-08-2025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Engineering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N., Yani,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1009800433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Jum’at, 15-08-2025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Purchasing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Adhi, Putri,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469051476"/>
                  </a:ext>
                </a:extLst>
              </a:tr>
              <a:tr h="34383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Jum’at, 15-08-2025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QC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 F., Rima,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1819305980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Jum’at, 15-08-2025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RND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Adhi, Putri,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3780766990"/>
                  </a:ext>
                </a:extLst>
              </a:tr>
              <a:tr h="37359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19-08-2025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SCM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F.,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Anysah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Mega,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2720425593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Selasa, 19-08-2025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sd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Selesai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HC&amp;GA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Yulan, M. Arifin,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4156832581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Rabu, 20-08-2025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09.00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FIACO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Fitri</a:t>
                      </a: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N., Mega,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2685114157"/>
                  </a:ext>
                </a:extLst>
              </a:tr>
              <a:tr h="3773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1778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Rabu, 20-08-2025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13.00 sd Selesai</a:t>
                      </a:r>
                      <a:endParaRPr lang="en-ID" sz="13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MSD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3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Rizky D., Rima, Aisyah, Reggi</a:t>
                      </a:r>
                      <a:endParaRPr lang="en-ID" sz="13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0299" marR="30299" marT="0" marB="0" anchor="ctr"/>
                </a:tc>
                <a:extLst>
                  <a:ext uri="{0D108BD9-81ED-4DB2-BD59-A6C34878D82A}">
                    <a16:rowId xmlns:a16="http://schemas.microsoft.com/office/drawing/2014/main" val="63975310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F28CFC2C-A22B-FCF9-1B93-4DAEA6C4B7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99472" y="424494"/>
            <a:ext cx="999305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LAPORAN PELAKSANAAN AUDIT SISTEM MANAJEMEN TERINTEGRASI KUARTAL II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PERIODE AUDIT: 01 April 2025 </a:t>
            </a:r>
            <a:r>
              <a:rPr kumimoji="0" lang="en-US" altLang="en-US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s.d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31 Juni 2025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169A1127-A01F-2794-0AD4-76904F370FA6}"/>
              </a:ext>
            </a:extLst>
          </p:cNvPr>
          <p:cNvSpPr/>
          <p:nvPr/>
        </p:nvSpPr>
        <p:spPr>
          <a:xfrm>
            <a:off x="10502924" y="255449"/>
            <a:ext cx="1390212" cy="338095"/>
          </a:xfrm>
          <a:custGeom>
            <a:avLst/>
            <a:gdLst/>
            <a:ahLst/>
            <a:cxnLst/>
            <a:rect l="l" t="t" r="r" b="b"/>
            <a:pathLst>
              <a:path w="3211019" h="780908">
                <a:moveTo>
                  <a:pt x="0" y="0"/>
                </a:moveTo>
                <a:lnTo>
                  <a:pt x="3211019" y="0"/>
                </a:lnTo>
                <a:lnTo>
                  <a:pt x="3211019" y="780908"/>
                </a:lnTo>
                <a:lnTo>
                  <a:pt x="0" y="78090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157767" b="-153423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EE27D4D-7D5F-7153-ECE5-B458851CB0D0}"/>
              </a:ext>
            </a:extLst>
          </p:cNvPr>
          <p:cNvSpPr/>
          <p:nvPr/>
        </p:nvSpPr>
        <p:spPr>
          <a:xfrm flipH="1">
            <a:off x="10364483" y="255447"/>
            <a:ext cx="45719" cy="338095"/>
          </a:xfrm>
          <a:prstGeom prst="rect">
            <a:avLst/>
          </a:prstGeom>
          <a:ln w="31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7954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59522D24-687F-956C-9FC4-DD7F87B018B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7527140"/>
              </p:ext>
            </p:extLst>
          </p:nvPr>
        </p:nvGraphicFramePr>
        <p:xfrm>
          <a:off x="6488483" y="3793829"/>
          <a:ext cx="5486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DC051A2A-D9FE-6FFF-AB90-7A90875802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9423932"/>
              </p:ext>
            </p:extLst>
          </p:nvPr>
        </p:nvGraphicFramePr>
        <p:xfrm>
          <a:off x="6488483" y="1112248"/>
          <a:ext cx="54864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48C13C51-50AE-7EB3-C275-A92B50803BE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8089825"/>
              </p:ext>
            </p:extLst>
          </p:nvPr>
        </p:nvGraphicFramePr>
        <p:xfrm>
          <a:off x="173104" y="1112248"/>
          <a:ext cx="6687453" cy="5424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Freeform 11">
            <a:extLst>
              <a:ext uri="{FF2B5EF4-FFF2-40B4-BE49-F238E27FC236}">
                <a16:creationId xmlns:a16="http://schemas.microsoft.com/office/drawing/2014/main" id="{8C47E932-A7C6-F1B1-3FBF-FB4E8C0862FF}"/>
              </a:ext>
            </a:extLst>
          </p:cNvPr>
          <p:cNvSpPr/>
          <p:nvPr/>
        </p:nvSpPr>
        <p:spPr>
          <a:xfrm>
            <a:off x="10502924" y="255449"/>
            <a:ext cx="1390212" cy="338095"/>
          </a:xfrm>
          <a:custGeom>
            <a:avLst/>
            <a:gdLst/>
            <a:ahLst/>
            <a:cxnLst/>
            <a:rect l="l" t="t" r="r" b="b"/>
            <a:pathLst>
              <a:path w="3211019" h="780908">
                <a:moveTo>
                  <a:pt x="0" y="0"/>
                </a:moveTo>
                <a:lnTo>
                  <a:pt x="3211019" y="0"/>
                </a:lnTo>
                <a:lnTo>
                  <a:pt x="3211019" y="780908"/>
                </a:lnTo>
                <a:lnTo>
                  <a:pt x="0" y="78090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157767" b="-153423"/>
            </a:stretch>
          </a:blipFill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98FD07E-2EF3-537D-8595-372862D51FF8}"/>
              </a:ext>
            </a:extLst>
          </p:cNvPr>
          <p:cNvSpPr txBox="1"/>
          <p:nvPr/>
        </p:nvSpPr>
        <p:spPr>
          <a:xfrm>
            <a:off x="4541520" y="193661"/>
            <a:ext cx="577660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ID" sz="2400" b="1" dirty="0">
                <a:latin typeface="Arial" panose="020B0604020202020204" pitchFamily="34" charset="0"/>
                <a:cs typeface="Arial" panose="020B0604020202020204" pitchFamily="34" charset="0"/>
              </a:rPr>
              <a:t>RINGKASAN TEMUAN AUDIT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87665B-2233-D2A2-673C-FDAF79DE9E0C}"/>
              </a:ext>
            </a:extLst>
          </p:cNvPr>
          <p:cNvSpPr/>
          <p:nvPr/>
        </p:nvSpPr>
        <p:spPr>
          <a:xfrm flipH="1">
            <a:off x="10364483" y="255447"/>
            <a:ext cx="45719" cy="338095"/>
          </a:xfrm>
          <a:prstGeom prst="rect">
            <a:avLst/>
          </a:prstGeom>
          <a:ln w="3175"/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5122" name="Picture 2">
            <a:hlinkClick r:id="rId6" action="ppaction://hlinkfile"/>
            <a:extLst>
              <a:ext uri="{FF2B5EF4-FFF2-40B4-BE49-F238E27FC236}">
                <a16:creationId xmlns:a16="http://schemas.microsoft.com/office/drawing/2014/main" id="{7B29BC26-5DBD-17C9-D26F-B3A89753A0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8281" y="6083296"/>
            <a:ext cx="656602" cy="656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6985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A11209D1-D6D2-4A73-B72D-BA783EBA6C35}"/>
              </a:ext>
            </a:extLst>
          </p:cNvPr>
          <p:cNvSpPr txBox="1"/>
          <p:nvPr/>
        </p:nvSpPr>
        <p:spPr>
          <a:xfrm>
            <a:off x="7246710" y="4093801"/>
            <a:ext cx="451961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5400" dirty="0">
                <a:solidFill>
                  <a:schemeClr val="bg1"/>
                </a:solidFill>
                <a:cs typeface="Arial" pitchFamily="34" charset="0"/>
              </a:rPr>
              <a:t>THANK YOU</a:t>
            </a:r>
            <a:endParaRPr lang="ko-KR" altLang="en-US" sz="5400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656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3089</TotalTime>
  <Words>528</Words>
  <Application>Microsoft Office PowerPoint</Application>
  <PresentationFormat>Widescreen</PresentationFormat>
  <Paragraphs>126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IT02</dc:creator>
  <cp:lastModifiedBy>IT02</cp:lastModifiedBy>
  <cp:revision>7</cp:revision>
  <dcterms:created xsi:type="dcterms:W3CDTF">2025-09-10T02:31:09Z</dcterms:created>
  <dcterms:modified xsi:type="dcterms:W3CDTF">2025-09-12T06:12:43Z</dcterms:modified>
</cp:coreProperties>
</file>