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7" r:id="rId4"/>
    <p:sldId id="258" r:id="rId5"/>
    <p:sldId id="260" r:id="rId6"/>
    <p:sldId id="261" r:id="rId7"/>
    <p:sldId id="277" r:id="rId8"/>
    <p:sldId id="278" r:id="rId9"/>
    <p:sldId id="280" r:id="rId10"/>
    <p:sldId id="281" r:id="rId11"/>
    <p:sldId id="267" r:id="rId12"/>
    <p:sldId id="271" r:id="rId13"/>
    <p:sldId id="273" r:id="rId14"/>
    <p:sldId id="274" r:id="rId15"/>
    <p:sldId id="276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64" r:id="rId24"/>
  </p:sldIdLst>
  <p:sldSz cx="18288000" cy="10287000"/>
  <p:notesSz cx="6858000" cy="9144000"/>
  <p:embeddedFontLst>
    <p:embeddedFont>
      <p:font typeface="Inter Bold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nter" panose="020B0604020202020204" charset="0"/>
      <p:regular r:id="rId31"/>
    </p:embeddedFont>
    <p:embeddedFont>
      <p:font typeface="Calibri (MS)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7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%20Data\2.%20WORK\3.%20CINT\17.%20Materi%20Meeting%20Komite%20Audit\2.%202026\3.%20Maret\Summary%20Temuan%20Audit%20Q3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%20Data\2.%20WORK\3.%20CINT\17.%20Materi%20Meeting%20Komite%20Audit\2.%202026\3.%20Maret\Summary%20Temuan%20Audit%20Q3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[Summary Temuan Audit Q3 2025.xlsx]Sheet3!PivotTable3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 smtClean="0"/>
              <a:t>Temuan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Berdasarkan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Kategori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Sheet3!$B$3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2567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Sheet3!$A$4:$A$7</c:f>
              <c:strCache>
                <c:ptCount val="3"/>
                <c:pt idx="0">
                  <c:v>Minor</c:v>
                </c:pt>
                <c:pt idx="1">
                  <c:v>OFI</c:v>
                </c:pt>
                <c:pt idx="2">
                  <c:v>PNC</c:v>
                </c:pt>
              </c:strCache>
            </c:strRef>
          </c:cat>
          <c:val>
            <c:numRef>
              <c:f>Sheet3!$B$4:$B$7</c:f>
              <c:numCache>
                <c:formatCode>General</c:formatCode>
                <c:ptCount val="3"/>
                <c:pt idx="0">
                  <c:v>24</c:v>
                </c:pt>
                <c:pt idx="1">
                  <c:v>11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[Summary Temuan Audit Q3 2025.xlsx]Sheet3!PivotTable4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 smtClean="0"/>
              <a:t>Temuan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Berdasarkan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Standar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5.5555555555555558E-3"/>
              <c:y val="-3.240740740740740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1.6666666666666666E-2"/>
              <c:y val="6.48148148148147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1.6666666666666666E-2"/>
              <c:y val="6.48148148148147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5.5555555555555558E-3"/>
              <c:y val="-3.240740740740740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1.6666666666666666E-2"/>
              <c:y val="6.48148148148147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5.5555555555555558E-3"/>
              <c:y val="-3.240740740740740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Sheet3!$B$14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2567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6666666666666666E-2"/>
                  <c:y val="6.4814814814814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555555555555558E-3"/>
                  <c:y val="-3.240740740740740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Sheet3!$A$15:$A$18</c:f>
              <c:strCache>
                <c:ptCount val="3"/>
                <c:pt idx="0">
                  <c:v>45001:2018</c:v>
                </c:pt>
                <c:pt idx="1">
                  <c:v>9001:2015</c:v>
                </c:pt>
                <c:pt idx="2">
                  <c:v>Halal</c:v>
                </c:pt>
              </c:strCache>
            </c:strRef>
          </c:cat>
          <c:val>
            <c:numRef>
              <c:f>Sheet3!$B$15:$B$18</c:f>
              <c:numCache>
                <c:formatCode>General</c:formatCode>
                <c:ptCount val="3"/>
                <c:pt idx="0">
                  <c:v>2</c:v>
                </c:pt>
                <c:pt idx="1">
                  <c:v>52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DB926-CE24-42B3-BD83-19A141FEDBF6}" type="datetimeFigureOut">
              <a:rPr lang="en-US" smtClean="0"/>
              <a:t>13-Apr-26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6E9BF-648A-4FD3-A124-F11A39219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4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6E9BF-648A-4FD3-A124-F11A39219D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9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777" b="-16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V="1">
            <a:off x="-1697581" y="-2027169"/>
            <a:ext cx="11093373" cy="12684730"/>
          </a:xfrm>
          <a:custGeom>
            <a:avLst/>
            <a:gdLst/>
            <a:ahLst/>
            <a:cxnLst/>
            <a:rect l="l" t="t" r="r" b="b"/>
            <a:pathLst>
              <a:path w="11093373" h="12684730">
                <a:moveTo>
                  <a:pt x="0" y="12684730"/>
                </a:moveTo>
                <a:lnTo>
                  <a:pt x="11093374" y="12684730"/>
                </a:lnTo>
                <a:lnTo>
                  <a:pt x="11093374" y="0"/>
                </a:lnTo>
                <a:lnTo>
                  <a:pt x="0" y="0"/>
                </a:lnTo>
                <a:lnTo>
                  <a:pt x="0" y="126847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1697581" y="3137162"/>
            <a:ext cx="8089900" cy="808990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blipFill>
              <a:blip r:embed="rId5"/>
              <a:stretch>
                <a:fillRect l="-39636" r="-3814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6" name="Freeform 6"/>
          <p:cNvSpPr/>
          <p:nvPr/>
        </p:nvSpPr>
        <p:spPr>
          <a:xfrm>
            <a:off x="15087600" y="715844"/>
            <a:ext cx="2171700" cy="666620"/>
          </a:xfrm>
          <a:custGeom>
            <a:avLst/>
            <a:gdLst/>
            <a:ahLst/>
            <a:cxnLst/>
            <a:rect l="l" t="t" r="r" b="b"/>
            <a:pathLst>
              <a:path w="1152482" h="353763">
                <a:moveTo>
                  <a:pt x="0" y="0"/>
                </a:moveTo>
                <a:lnTo>
                  <a:pt x="1152482" y="0"/>
                </a:lnTo>
                <a:lnTo>
                  <a:pt x="1152482" y="353763"/>
                </a:lnTo>
                <a:lnTo>
                  <a:pt x="0" y="3537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8093787" y="3086471"/>
            <a:ext cx="9165513" cy="320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60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CLOSING MEETING </a:t>
            </a:r>
            <a:endParaRPr lang="en-US" sz="6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r">
              <a:lnSpc>
                <a:spcPts val="6000"/>
              </a:lnSpc>
            </a:pPr>
            <a:r>
              <a:rPr lang="en-US" sz="6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AUDIT SISTEM MANAJEMEN TERINTEGRASI</a:t>
            </a:r>
          </a:p>
          <a:p>
            <a:pPr algn="r">
              <a:lnSpc>
                <a:spcPts val="6000"/>
              </a:lnSpc>
            </a:pPr>
            <a:r>
              <a:rPr lang="en-US" sz="6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KUARTAL III 2025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538091" y="6715390"/>
            <a:ext cx="5721209" cy="390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3000" dirty="0" smtClean="0">
                <a:solidFill>
                  <a:srgbClr val="02567B"/>
                </a:solidFill>
                <a:latin typeface="Calibri (MS)"/>
                <a:ea typeface="Calibri (MS)"/>
                <a:cs typeface="Calibri (MS)"/>
                <a:sym typeface="Calibri (MS)"/>
              </a:rPr>
              <a:t>13 APRIL 2026</a:t>
            </a:r>
            <a:endParaRPr lang="en-US" sz="3000" dirty="0">
              <a:solidFill>
                <a:srgbClr val="02567B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TEMUAN AUDIT QUARTER 3 2025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34517"/>
              </p:ext>
            </p:extLst>
          </p:nvPr>
        </p:nvGraphicFramePr>
        <p:xfrm>
          <a:off x="-3" y="2171700"/>
          <a:ext cx="18288002" cy="6642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882"/>
                <a:gridCol w="9335060"/>
                <a:gridCol w="2141069"/>
                <a:gridCol w="4244530"/>
                <a:gridCol w="1750461"/>
              </a:tblGrid>
              <a:tr h="5574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Temuan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Standar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Klausul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Kategori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</a:tr>
              <a:tr h="16678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1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Dalam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proses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retur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nota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akibat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revisi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harga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terdapat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pembedaan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antara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nota lama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nota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revisi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serta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tersedia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Instruksi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Kerja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terkait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proses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retur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nota.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7.5.2 </a:t>
                      </a:r>
                      <a:r>
                        <a:rPr lang="en-US" sz="2400" dirty="0" err="1" smtClean="0"/>
                        <a:t>Pembuatan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Pembaruan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  <a:tr h="14725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2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Lisensi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penggunaan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forklift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hanya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dimiliki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oleh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2 orang,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yaitu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Satijan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Jepan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namun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dalam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praktik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di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lapangan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forklift juga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dioperasikan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oleh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operator lain yang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tidak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memiliki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lisensi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45001:2018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7.2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Kompetensi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14725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3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Pada saat Good Issue barang penggantian ke pelanggan, sebaiknya diberikan keterangan no SJ atau DO atas penggantian barang tersebut.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7.5.3 </a:t>
                      </a:r>
                      <a:r>
                        <a:rPr lang="en-US" sz="2400" dirty="0" err="1" smtClean="0"/>
                        <a:t>Pengendalian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informasi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terdokumentasi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OFI</a:t>
                      </a:r>
                    </a:p>
                  </a:txBody>
                  <a:tcPr marL="6350" marR="6350" marT="6350" marB="0"/>
                </a:tc>
              </a:tr>
              <a:tr h="14725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4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Proses pengeluaran barang titipan di CIS sebaiknya dilakukan scan ulang per barcode untuk meminimalisir potensi kesalahan dalam pengambilan barang FG.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8.5.3 </a:t>
                      </a:r>
                      <a:r>
                        <a:rPr lang="en-US" sz="2400" dirty="0" err="1" smtClean="0"/>
                        <a:t>Properti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milik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pelanggan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atau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penyedia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eksternal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OFI</a:t>
                      </a:r>
                    </a:p>
                  </a:txBody>
                  <a:tcPr marL="6350" marR="6350" marT="6350" marB="0"/>
                </a:tc>
              </a:tr>
            </a:tbl>
          </a:graphicData>
        </a:graphic>
      </p:graphicFrame>
      <p:sp>
        <p:nvSpPr>
          <p:cNvPr id="7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241145" y="991511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 err="1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Departemen</a:t>
            </a:r>
            <a:r>
              <a:rPr lang="en-US" sz="3200" b="1" dirty="0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 WHSA</a:t>
            </a:r>
            <a:endParaRPr lang="en-US" sz="3200" b="1" dirty="0">
              <a:solidFill>
                <a:srgbClr val="00314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17409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TEMUAN AUDIT QUARTER 3 2025</a:t>
            </a:r>
            <a:endParaRPr lang="en-US" sz="3200" b="1" dirty="0">
              <a:solidFill>
                <a:srgbClr val="00314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67398"/>
              </p:ext>
            </p:extLst>
          </p:nvPr>
        </p:nvGraphicFramePr>
        <p:xfrm>
          <a:off x="-5" y="2171700"/>
          <a:ext cx="18288004" cy="6716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043"/>
                <a:gridCol w="9559466"/>
                <a:gridCol w="2178106"/>
                <a:gridCol w="3888298"/>
                <a:gridCol w="1815091"/>
              </a:tblGrid>
              <a:tr h="8382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Temuan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Standar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Klausul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Kategori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</a:tr>
              <a:tr h="29389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Dari 4 </a:t>
                      </a:r>
                      <a:r>
                        <a:rPr lang="en-US" sz="2400" u="none" strike="noStrike" dirty="0" err="1">
                          <a:effectLst/>
                        </a:rPr>
                        <a:t>temuan</a:t>
                      </a:r>
                      <a:r>
                        <a:rPr lang="en-US" sz="2400" u="none" strike="noStrike" dirty="0">
                          <a:effectLst/>
                        </a:rPr>
                        <a:t> audit internal Q2 (11 </a:t>
                      </a:r>
                      <a:r>
                        <a:rPr lang="en-US" sz="2400" u="none" strike="noStrike" dirty="0" err="1">
                          <a:effectLst/>
                        </a:rPr>
                        <a:t>Agustus</a:t>
                      </a:r>
                      <a:r>
                        <a:rPr lang="en-US" sz="2400" u="none" strike="noStrike" dirty="0">
                          <a:effectLst/>
                        </a:rPr>
                        <a:t> 2025) </a:t>
                      </a:r>
                      <a:r>
                        <a:rPr lang="en-US" sz="2400" u="none" strike="noStrike" dirty="0" err="1">
                          <a:effectLst/>
                        </a:rPr>
                        <a:t>terkait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komplain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pelanggan</a:t>
                      </a:r>
                      <a:r>
                        <a:rPr lang="en-US" sz="2400" u="none" strike="noStrike" dirty="0">
                          <a:effectLst/>
                        </a:rPr>
                        <a:t>, </a:t>
                      </a:r>
                      <a:r>
                        <a:rPr lang="en-US" sz="2400" u="none" strike="noStrike" dirty="0" err="1">
                          <a:effectLst/>
                        </a:rPr>
                        <a:t>sebagian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telah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dilakukan</a:t>
                      </a:r>
                      <a:r>
                        <a:rPr lang="en-US" sz="2400" u="none" strike="noStrike" dirty="0">
                          <a:effectLst/>
                        </a:rPr>
                        <a:t> closing per September 2025. </a:t>
                      </a:r>
                      <a:r>
                        <a:rPr lang="en-US" sz="2400" u="none" strike="noStrike" dirty="0" err="1">
                          <a:effectLst/>
                        </a:rPr>
                        <a:t>Namun</a:t>
                      </a:r>
                      <a:r>
                        <a:rPr lang="en-US" sz="2400" u="none" strike="noStrike" dirty="0">
                          <a:effectLst/>
                        </a:rPr>
                        <a:t>, </a:t>
                      </a:r>
                      <a:r>
                        <a:rPr lang="en-US" sz="2400" u="none" strike="noStrike" dirty="0" err="1">
                          <a:effectLst/>
                        </a:rPr>
                        <a:t>masih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terdapat</a:t>
                      </a:r>
                      <a:r>
                        <a:rPr lang="en-US" sz="2400" u="none" strike="noStrike" dirty="0">
                          <a:effectLst/>
                        </a:rPr>
                        <a:t> 31 </a:t>
                      </a:r>
                      <a:r>
                        <a:rPr lang="en-US" sz="2400" u="none" strike="noStrike" dirty="0" err="1">
                          <a:effectLst/>
                        </a:rPr>
                        <a:t>komplain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berstatus</a:t>
                      </a:r>
                      <a:r>
                        <a:rPr lang="en-US" sz="2400" u="none" strike="noStrike" dirty="0">
                          <a:effectLst/>
                        </a:rPr>
                        <a:t> open </a:t>
                      </a:r>
                      <a:r>
                        <a:rPr lang="en-US" sz="2400" u="none" strike="noStrike" dirty="0" err="1">
                          <a:effectLst/>
                        </a:rPr>
                        <a:t>akibat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kehilangan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jejak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informasi</a:t>
                      </a:r>
                      <a:r>
                        <a:rPr lang="en-US" sz="2400" u="none" strike="noStrike" dirty="0">
                          <a:effectLst/>
                        </a:rPr>
                        <a:t>, </a:t>
                      </a:r>
                      <a:r>
                        <a:rPr lang="en-US" sz="2400" u="none" strike="noStrike" dirty="0" err="1">
                          <a:effectLst/>
                        </a:rPr>
                        <a:t>sehingga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diperlukan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penetapan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keputusan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atas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penyelesaiannya</a:t>
                      </a:r>
                      <a:r>
                        <a:rPr lang="en-US" sz="2400" u="none" strike="noStrike" dirty="0">
                          <a:effectLst/>
                        </a:rPr>
                        <a:t>.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9001:2015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err="1">
                          <a:effectLst/>
                        </a:rPr>
                        <a:t>Klausul</a:t>
                      </a:r>
                      <a:r>
                        <a:rPr lang="en-US" sz="2400" u="none" strike="noStrike" dirty="0">
                          <a:effectLst/>
                        </a:rPr>
                        <a:t> 9.1.3 </a:t>
                      </a:r>
                      <a:r>
                        <a:rPr lang="en-US" sz="2400" u="none" strike="noStrike" dirty="0" err="1">
                          <a:effectLst/>
                        </a:rPr>
                        <a:t>Analisa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dan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Evaluasi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</a:rPr>
                        <a:t>OFI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/>
                </a:tc>
              </a:tr>
              <a:tr h="29389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ditetapkan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tanggungjawab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masing-masing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departemen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terkait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sertifikasi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halal.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Halal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A.2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Tanggung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Jawab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Manajemen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Puncak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</a:tbl>
          </a:graphicData>
        </a:graphic>
      </p:graphicFrame>
      <p:sp>
        <p:nvSpPr>
          <p:cNvPr id="7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241145" y="991511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 err="1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Departemen</a:t>
            </a:r>
            <a:r>
              <a:rPr lang="en-US" sz="3200" b="1" dirty="0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 CMS</a:t>
            </a:r>
            <a:endParaRPr lang="en-US" sz="3200" b="1" dirty="0">
              <a:solidFill>
                <a:srgbClr val="00314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14386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TEMUAN AUDIT QUARTER 3 2025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622641"/>
              </p:ext>
            </p:extLst>
          </p:nvPr>
        </p:nvGraphicFramePr>
        <p:xfrm>
          <a:off x="-5" y="2171701"/>
          <a:ext cx="18288004" cy="8115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043"/>
                <a:gridCol w="9004507"/>
                <a:gridCol w="2220120"/>
                <a:gridCol w="4401243"/>
                <a:gridCol w="1815091"/>
              </a:tblGrid>
              <a:tr h="44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Temuan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Standar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Klausul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Kategori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</a:tr>
              <a:tr h="17973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terdapat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ketentuan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atau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kriteria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terkait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jumlah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metode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pengambilan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sampel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untuk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stock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opname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sampling.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8.1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Perencanaan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Pengendalian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Operasional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  <a:tr h="23093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Berdasarkan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hasil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pemeriksaan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data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opname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aset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terdapat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monitoring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terkait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status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aset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aktif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maupun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tidak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aktif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serta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tersedia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data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kejelasan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lokasi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aset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7.5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Informasi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Terdokumentasi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  <a:tr h="22235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FIACO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memiliki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KPI Closing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Bulanan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namun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tidak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tercapai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karena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proses closing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sering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terlambat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karena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adanya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penyesuaian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dari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Sales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untuk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mengejar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nilai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penjualan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Sebaiknya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dilakukan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koordinasi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/meeting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rutin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antara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Sales-Marketing, Finance,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Warehouse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guna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mengidentifikasi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potensi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penjualan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dapat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direalisasikan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akhir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periode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8.1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Perencanaan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pengendalian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operasional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OFI</a:t>
                      </a:r>
                    </a:p>
                  </a:txBody>
                  <a:tcPr marL="6350" marR="6350" marT="6350" marB="0"/>
                </a:tc>
              </a:tr>
              <a:tr h="13378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Chitose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telah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menetapkan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bahwa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biaya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transfer bank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sharing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dengan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supplier,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sebaiknya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dilakukan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sosialisasi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kepada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seluruh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supplier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untuk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menghindari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kesalahpahaman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penerimaan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pembayaran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8.4.3 </a:t>
                      </a:r>
                      <a:r>
                        <a:rPr lang="en-US" sz="2400" dirty="0" err="1" smtClean="0"/>
                        <a:t>Informasi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untuk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penyedia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eksternal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OFI</a:t>
                      </a:r>
                    </a:p>
                  </a:txBody>
                  <a:tcPr marL="6350" marR="6350" marT="6350" marB="0"/>
                </a:tc>
              </a:tr>
            </a:tbl>
          </a:graphicData>
        </a:graphic>
      </p:graphicFrame>
      <p:sp>
        <p:nvSpPr>
          <p:cNvPr id="7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241145" y="991511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 err="1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Departemen</a:t>
            </a:r>
            <a:r>
              <a:rPr lang="en-US" sz="3200" b="1" dirty="0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 FIACO</a:t>
            </a:r>
            <a:endParaRPr lang="en-US" sz="3200" b="1" dirty="0">
              <a:solidFill>
                <a:srgbClr val="00314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8295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TEMUAN AUDIT QUARTER 3 2025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912171"/>
              </p:ext>
            </p:extLst>
          </p:nvPr>
        </p:nvGraphicFramePr>
        <p:xfrm>
          <a:off x="-3" y="2171700"/>
          <a:ext cx="18288002" cy="8115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882"/>
                <a:gridCol w="9335060"/>
                <a:gridCol w="2141069"/>
                <a:gridCol w="4244530"/>
                <a:gridCol w="1750461"/>
              </a:tblGrid>
              <a:tr h="6528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Temuan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Standar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Klausul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Kategori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</a:tr>
              <a:tr h="52720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Ditemukan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beberapa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terkait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pengelolaan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MoU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kerja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sama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dengan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vendor,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antara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lain:</a:t>
                      </a:r>
                    </a:p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terdapat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ketentuan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mengatur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kriteria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vendor yang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wajib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dibuatkan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MoU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sebagai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dasar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kerja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sama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Ditemukan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beberapa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kerja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sama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seperti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Perjanjian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Kredit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Produksi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dengan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HMS,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Rajawali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Hinani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didukung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dengan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MoU.</a:t>
                      </a:r>
                    </a:p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Terdapat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vendor yang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menggunakan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fasilitas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alat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mesin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Chitose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namun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memiliki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MoU,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antara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lain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Cemara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Endota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Sinar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Harapan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Indoplat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Kyoraku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NFE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Eng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Omni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Kemas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Samasta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Pada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2026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terdapat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3 vendor (ISTW,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Spindo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CMI) yang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hingga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ini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mengembalikan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draft MoU yang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telah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disampaikan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8.4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Pengendalian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terhadap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proses,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produk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layanan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disediakan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dari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luar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21903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terdapat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analisa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bulanan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terkait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rata-rata lead time proses PR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menjadi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PO (Approval PO, Approval Manager PCH, Approval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Direksi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1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hingga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Direksi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2).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Sistem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tracking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melalui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SAP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dapat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digunakan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karena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mengalami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error.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: 8.1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Perencanaan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Pengendalian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Operasional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OFI</a:t>
                      </a:r>
                    </a:p>
                  </a:txBody>
                  <a:tcPr marL="6350" marR="6350" marT="6350" marB="0"/>
                </a:tc>
              </a:tr>
            </a:tbl>
          </a:graphicData>
        </a:graphic>
      </p:graphicFrame>
      <p:sp>
        <p:nvSpPr>
          <p:cNvPr id="7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241145" y="991511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 err="1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Departemen</a:t>
            </a:r>
            <a:r>
              <a:rPr lang="en-US" sz="3200" b="1" dirty="0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 Purchasing</a:t>
            </a:r>
            <a:endParaRPr lang="en-US" sz="3200" b="1" dirty="0">
              <a:solidFill>
                <a:srgbClr val="00314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23706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TEMUAN AUDIT QUARTER 3 2025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46425"/>
              </p:ext>
            </p:extLst>
          </p:nvPr>
        </p:nvGraphicFramePr>
        <p:xfrm>
          <a:off x="-3" y="2171700"/>
          <a:ext cx="18288002" cy="8115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882"/>
                <a:gridCol w="9335060"/>
                <a:gridCol w="2141069"/>
                <a:gridCol w="4244530"/>
                <a:gridCol w="1750461"/>
              </a:tblGrid>
              <a:tr h="4601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Temuan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Standar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Klausul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Kategori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</a:tr>
              <a:tr h="14803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ditemukan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SOP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terkait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pelaksanaan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audit hardware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software,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baik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untuk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audit internal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maupun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eksternal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7.5 –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Informasi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Terdokumentasi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  <a:tr h="15437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Interval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waktu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reset password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pada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akun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DHIS yang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digunakan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DH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ditetapkan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oleh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IT.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7.5 –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Informasi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Terdokumentasi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OFI</a:t>
                      </a:r>
                    </a:p>
                  </a:txBody>
                  <a:tcPr marL="6350" marR="6350" marT="6350" marB="0"/>
                </a:tc>
              </a:tr>
              <a:tr h="15437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melakukan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penilaian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Matrix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Kompetensi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periode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Jan-Dec 2025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mengajukan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TNA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bagian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HCGA.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7.2.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Kompetensi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15437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Website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permintaan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perbaikan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IT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melalui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sistem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ITSM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telah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Go Live,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namun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sebaiknya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ditetapkan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waktu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penyelesaian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untuk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setiap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permintaan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diajukan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10.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Perbaikan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(Improvement)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OFI</a:t>
                      </a:r>
                    </a:p>
                  </a:txBody>
                  <a:tcPr marL="6350" marR="6350" marT="6350" marB="0"/>
                </a:tc>
              </a:tr>
              <a:tr h="15437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Ruang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server IT di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Lantai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3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dilengkapi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CCTV,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sehingga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akses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keluar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masuk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ruang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server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tidak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dapat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dimonitor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7.1.3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Infrastruktur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</a:tbl>
          </a:graphicData>
        </a:graphic>
      </p:graphicFrame>
      <p:sp>
        <p:nvSpPr>
          <p:cNvPr id="7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241145" y="991511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 err="1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Departemen</a:t>
            </a:r>
            <a:r>
              <a:rPr lang="en-US" sz="3200" b="1" dirty="0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 IT</a:t>
            </a:r>
            <a:endParaRPr lang="en-US" sz="3200" b="1" dirty="0">
              <a:solidFill>
                <a:srgbClr val="00314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21498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TEMUAN AUDIT QUARTER 3 2025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1366"/>
              </p:ext>
            </p:extLst>
          </p:nvPr>
        </p:nvGraphicFramePr>
        <p:xfrm>
          <a:off x="-3" y="2171701"/>
          <a:ext cx="18288002" cy="8115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882"/>
                <a:gridCol w="9335060"/>
                <a:gridCol w="2141069"/>
                <a:gridCol w="4244530"/>
                <a:gridCol w="1750461"/>
              </a:tblGrid>
              <a:tr h="5574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Temuan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Standar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Klausul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Kategori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</a:tr>
              <a:tr h="16678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Departemen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HCGA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perlu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mengintegrasikan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seluruh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kewajiban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pelaporan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 (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nama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laporan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PIC,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tujuan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instansi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dokumen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pendukung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interval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pelaporan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sumber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data)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dalam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satu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dokumen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acuan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terdokumentasi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secara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sistematis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Klausul 7.5 Informasi Terdokumentasi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OFI</a:t>
                      </a:r>
                    </a:p>
                  </a:txBody>
                  <a:tcPr marL="6350" marR="6350" marT="6350" marB="0"/>
                </a:tc>
              </a:tr>
              <a:tr h="14725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ditetapkan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batas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waktu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maksimal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hari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untuk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pengunggahan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dokumen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legal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sistem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HRIS.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Klausul 7.5 Informasi Terdokumentasi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  <a:tr h="14725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ditemukan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hasil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analisa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efektivitas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training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sesuai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 SOP HC.P.3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Prosedur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Pelatihan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pada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lampiran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 9.1.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Tabel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Identifikasi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Evaluasi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Pelatihan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Klausul 7.2 Kompetensi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14725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Belum ditemukan checklist pemeriksaan di area yang mengandung gas mudah terbakar sesuai IK.HSE.46 INSTRUKSI KERJA GAS MUDAH TERBAKAR.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45001:2018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8.1 – </a:t>
                      </a:r>
                      <a:r>
                        <a:rPr lang="en-US" sz="2400" dirty="0" err="1" smtClean="0"/>
                        <a:t>Perencanaan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Pengendalian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Operasional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  <a:tr h="14725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Struktur organisasi dan jobdesk belum tersosialisasikan dan tidak mudah diakses oleh karyawan.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5.3: </a:t>
                      </a:r>
                      <a:r>
                        <a:rPr lang="en-US" sz="2400" dirty="0" err="1" smtClean="0"/>
                        <a:t>Peran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tanggung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jawab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wewenang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organisasi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</a:tbl>
          </a:graphicData>
        </a:graphic>
      </p:graphicFrame>
      <p:sp>
        <p:nvSpPr>
          <p:cNvPr id="7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241145" y="991511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 err="1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Departemen</a:t>
            </a:r>
            <a:r>
              <a:rPr lang="en-US" sz="3200" b="1" dirty="0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 HCGA</a:t>
            </a:r>
            <a:endParaRPr lang="en-US" sz="3200" b="1" dirty="0">
              <a:solidFill>
                <a:srgbClr val="00314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583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TEMUAN AUDIT QUARTER 3 2025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277908"/>
              </p:ext>
            </p:extLst>
          </p:nvPr>
        </p:nvGraphicFramePr>
        <p:xfrm>
          <a:off x="-3" y="2171700"/>
          <a:ext cx="18288002" cy="8115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882"/>
                <a:gridCol w="9335060"/>
                <a:gridCol w="2141069"/>
                <a:gridCol w="4244530"/>
                <a:gridCol w="1750461"/>
              </a:tblGrid>
              <a:tr h="6784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Temuan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Standar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Klausul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Kategori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</a:tr>
              <a:tr h="33854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1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Pada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sampling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rangka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cozy, Transfer stock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CIAI 411 pcs,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kartu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geser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bukti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hasil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prod 23 Feb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sebesar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255 Pcs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24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februari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sebesar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156 Pcs</a:t>
                      </a:r>
                      <a:b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1.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Hasil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produksi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G1 20 </a:t>
                      </a:r>
                      <a:b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2.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Sedang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inspeksi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50</a:t>
                      </a:r>
                      <a:b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3.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Sudah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di RAF 200</a:t>
                      </a:r>
                      <a:b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4.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Fisik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di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lapangan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142</a:t>
                      </a:r>
                      <a:b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Sehingga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terdapat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kelebihan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1 pcs,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dilakukan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tindak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lanjut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atas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kelebihan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tersebut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Klausul 8.1 – Perencanaan dan Pengendalian Operasional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  <a:tr h="17922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2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dilakukan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analisa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efektifitas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mesin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laser cutting (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komparasi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dari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kapasitas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terpasang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dengan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actual)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dalam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memenuhi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kebutuhan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operasional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sampai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dengan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Desember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2025.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: 8.1 </a:t>
                      </a:r>
                      <a:r>
                        <a:rPr lang="en-US" sz="2400" dirty="0" err="1" smtClean="0"/>
                        <a:t>Perencanaan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Pengendalian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Operasional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22591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3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Belum ada standar perhitungan kapasitas per line, dimana dari data Equivalen 2025 untuk Folding : kapasitas Terpasangnya sebesar 450 Pcs FG membutuhkan 5 orang assembling, 9 orang konstruksi dan 3 orang finishing cat. Perhitungan orang untuk assembling berdasarkan data, sedangkan untuk line konstruksi, cat, nailing, chrome berdasarkan asumsi, belum berdasarkan data kapasitas perline.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: 8.1 </a:t>
                      </a:r>
                      <a:r>
                        <a:rPr lang="en-US" sz="2400" dirty="0" err="1" smtClean="0"/>
                        <a:t>Perencanaan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Pengendalian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Operasional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</a:tbl>
          </a:graphicData>
        </a:graphic>
      </p:graphicFrame>
      <p:sp>
        <p:nvSpPr>
          <p:cNvPr id="7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241145" y="991511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 err="1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Departemen</a:t>
            </a:r>
            <a:r>
              <a:rPr lang="en-US" sz="3200" b="1" dirty="0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3200" b="1" dirty="0" err="1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Produksi</a:t>
            </a:r>
            <a:endParaRPr lang="en-US" sz="3200" b="1" dirty="0">
              <a:solidFill>
                <a:srgbClr val="00314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536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TEMUAN AUDIT QUARTER 3 2025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74127"/>
              </p:ext>
            </p:extLst>
          </p:nvPr>
        </p:nvGraphicFramePr>
        <p:xfrm>
          <a:off x="-3" y="2171700"/>
          <a:ext cx="18288002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882"/>
                <a:gridCol w="9335060"/>
                <a:gridCol w="2141069"/>
                <a:gridCol w="4244530"/>
                <a:gridCol w="1750461"/>
              </a:tblGrid>
              <a:tr h="5574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Temuan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Standar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Klausul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Kategori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</a:tr>
              <a:tr h="256679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1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Permohonan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pekerjaan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Engineering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terkait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pembuatan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 prototype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komponen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, dies 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jig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untuk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prototype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menggunakan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formulir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masih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disampaikan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melalui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memo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atau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email,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seperti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pada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permintaan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prototype NEW ECHOOL CHAIR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dari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R&amp;D 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No. 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35/SP-R&amp;D/25R00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8.3.2 </a:t>
                      </a:r>
                      <a:r>
                        <a:rPr lang="en-US" sz="2400" dirty="0" err="1" smtClean="0"/>
                        <a:t>Perencanaan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desain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pengembangan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</a:tbl>
          </a:graphicData>
        </a:graphic>
      </p:graphicFrame>
      <p:sp>
        <p:nvSpPr>
          <p:cNvPr id="7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241145" y="991511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 err="1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Departemen</a:t>
            </a:r>
            <a:r>
              <a:rPr lang="en-US" sz="3200" b="1" dirty="0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 Engineering</a:t>
            </a:r>
            <a:endParaRPr lang="en-US" sz="3200" b="1" dirty="0">
              <a:solidFill>
                <a:srgbClr val="00314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39524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TEMUAN AUDIT QUARTER 3 2025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567946"/>
              </p:ext>
            </p:extLst>
          </p:nvPr>
        </p:nvGraphicFramePr>
        <p:xfrm>
          <a:off x="-3" y="2171700"/>
          <a:ext cx="18288002" cy="609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882"/>
                <a:gridCol w="9335060"/>
                <a:gridCol w="2141069"/>
                <a:gridCol w="4244530"/>
                <a:gridCol w="1750461"/>
              </a:tblGrid>
              <a:tr h="6690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Temuan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Standar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Klausul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Kategori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</a:tr>
              <a:tr h="18223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1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SCM belum menstandarisasi format laporan hasil sampling stock opname yang dilakukan oleh Subkon (ex CV Hinani atas material plate 1.66 mm).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Klausul 7.5 Informasi Terdokumentasi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17675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2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Timbangan untuk perhitungan komponen kecil/fastener belum dijadwalkan kalibrasi sejak pembelian April 2025 dan belum masuk ke daftar alat ukur kalibrasi di Portal CINT.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Klausul 7.5 Informasi Terdokumentasi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  <a:tr h="18369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3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Terkait penerapan MRP Project, SCM berencana menerapkan buffer stock, sebaiknya dibuatkan kebijakan (policy) resmi dari manajemen terkait penentuan material dan batasan buffer stock.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Klausul 8.1 Perencanaan dan Pengendalian Operasional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OFI</a:t>
                      </a:r>
                    </a:p>
                  </a:txBody>
                  <a:tcPr marL="6350" marR="6350" marT="6350" marB="0"/>
                </a:tc>
              </a:tr>
            </a:tbl>
          </a:graphicData>
        </a:graphic>
      </p:graphicFrame>
      <p:sp>
        <p:nvSpPr>
          <p:cNvPr id="7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241145" y="991511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 err="1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Departemen</a:t>
            </a:r>
            <a:r>
              <a:rPr lang="en-US" sz="3200" b="1" dirty="0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 SCM</a:t>
            </a:r>
            <a:endParaRPr lang="en-US" sz="3200" b="1" dirty="0">
              <a:solidFill>
                <a:srgbClr val="00314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28776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TEMUAN AUDIT QUARTER 3 2025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407699"/>
              </p:ext>
            </p:extLst>
          </p:nvPr>
        </p:nvGraphicFramePr>
        <p:xfrm>
          <a:off x="-3" y="2171700"/>
          <a:ext cx="18288002" cy="8115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882"/>
                <a:gridCol w="9335060"/>
                <a:gridCol w="2141069"/>
                <a:gridCol w="4244530"/>
                <a:gridCol w="1750461"/>
              </a:tblGrid>
              <a:tr h="8907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Temuan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Standar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Klausul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Kategori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</a:tr>
              <a:tr h="24260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1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Tim QC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telah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melakukan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training Self-QC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Departemen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Produksi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tanggal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12 September 2025 (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dibuktikan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dengan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daftar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hadir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) yang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dihadiri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oleh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tim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produksi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, SCM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QC.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Hasil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training 9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dari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21 orang (43%)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mendapatkan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kategori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"Need Improvement". 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Namun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ditetapkan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tindak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lanjut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terhadap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tim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Self QC yang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mendapat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nilai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"Need 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Improvement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".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Klausul 7.2 Kompetensi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23530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2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Tim QC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telah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memiliki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Daftar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Alat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Ukur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QC (update Mei 2025)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dengan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nomor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dokumen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CINT/QC/F-018/DAUIP,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namun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per 11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Februari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2025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terdapat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beberapa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alat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uji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seperti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Vernier Caliper (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Mitutoyo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), Digital Weight (Ishida), Thickness Weight (Ishida),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Dual Scope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Mpor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FP (Fischer)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telah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melewati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masa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kalibrasi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dilakukan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kalibrasi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ulang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400" b="0" i="0" u="none" strike="noStrike">
                          <a:effectLst/>
                          <a:latin typeface="Calibri" panose="020F0502020204030204" pitchFamily="34" charset="0"/>
                        </a:rPr>
                        <a:t>Klausul 7.1.5.2 Mampu Telusur Peralatan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2445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3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Monitoring G1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telah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dilakukan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sejak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Januari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2026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dengan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hasil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0,81%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dari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target 0,5%.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Namun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pada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laporan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tersebut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terdapat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analisa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penyebab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kegagalan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menjadi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prioritas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perbaikan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400" b="0" i="0" u="none" strike="noStrike">
                          <a:effectLst/>
                          <a:latin typeface="Calibri" panose="020F0502020204030204" pitchFamily="34" charset="0"/>
                        </a:rPr>
                        <a:t>Klausul 6.1 Tindakan Menangani Risiko dan Peluang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</a:tbl>
          </a:graphicData>
        </a:graphic>
      </p:graphicFrame>
      <p:sp>
        <p:nvSpPr>
          <p:cNvPr id="7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241145" y="991511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 err="1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Departemen</a:t>
            </a:r>
            <a:r>
              <a:rPr lang="en-US" sz="3200" b="1" dirty="0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 QC</a:t>
            </a:r>
            <a:endParaRPr lang="en-US" sz="3200" b="1" dirty="0">
              <a:solidFill>
                <a:srgbClr val="00314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15269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777" b="-16777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-664878" y="-263484"/>
            <a:ext cx="2500474" cy="10738746"/>
            <a:chOff x="0" y="0"/>
            <a:chExt cx="658561" cy="28283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8561" cy="2828312"/>
            </a:xfrm>
            <a:custGeom>
              <a:avLst/>
              <a:gdLst/>
              <a:ahLst/>
              <a:cxnLst/>
              <a:rect l="l" t="t" r="r" b="b"/>
              <a:pathLst>
                <a:path w="658561" h="2828312">
                  <a:moveTo>
                    <a:pt x="0" y="0"/>
                  </a:moveTo>
                  <a:lnTo>
                    <a:pt x="658561" y="0"/>
                  </a:lnTo>
                  <a:lnTo>
                    <a:pt x="658561" y="2828312"/>
                  </a:lnTo>
                  <a:lnTo>
                    <a:pt x="0" y="2828312"/>
                  </a:ln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58561" cy="2875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74892" y="1481727"/>
            <a:ext cx="8133345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7500" b="1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Tujuan Audit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97572" y="4184669"/>
            <a:ext cx="8653756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Menilai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kesesuaian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kecukupan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, dan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efektivitas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penerapan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Sistem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Manajemen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Terintegrasi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serta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pemenuhan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persyaratan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regulasi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dan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standar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produk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yang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berlaku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, guna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memastikan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peningkatan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berkelanjutan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dan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kepatuhan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perusahaan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171439" y="-823566"/>
            <a:ext cx="6399610" cy="6399615"/>
            <a:chOff x="0" y="0"/>
            <a:chExt cx="31053494" cy="31053519"/>
          </a:xfrm>
        </p:grpSpPr>
        <p:sp>
          <p:nvSpPr>
            <p:cNvPr id="9" name="Freeform 9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FFD230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905849" y="5143500"/>
            <a:ext cx="2136854" cy="2136855"/>
            <a:chOff x="0" y="0"/>
            <a:chExt cx="31053494" cy="31053519"/>
          </a:xfrm>
        </p:grpSpPr>
        <p:sp>
          <p:nvSpPr>
            <p:cNvPr id="11" name="Freeform 11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227257" y="4933398"/>
            <a:ext cx="6399610" cy="6399615"/>
            <a:chOff x="0" y="0"/>
            <a:chExt cx="31053494" cy="31053519"/>
          </a:xfrm>
        </p:grpSpPr>
        <p:sp>
          <p:nvSpPr>
            <p:cNvPr id="13" name="Freeform 13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FFD230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1441521" y="-553484"/>
            <a:ext cx="5859445" cy="5859450"/>
            <a:chOff x="0" y="0"/>
            <a:chExt cx="31053494" cy="31053519"/>
          </a:xfrm>
        </p:grpSpPr>
        <p:sp>
          <p:nvSpPr>
            <p:cNvPr id="15" name="Freeform 1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blipFill>
              <a:blip r:embed="rId3"/>
              <a:stretch>
                <a:fillRect l="-38996" r="-38996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497339" y="5203480"/>
            <a:ext cx="5859445" cy="5859450"/>
            <a:chOff x="0" y="0"/>
            <a:chExt cx="31053494" cy="31053519"/>
          </a:xfrm>
        </p:grpSpPr>
        <p:sp>
          <p:nvSpPr>
            <p:cNvPr id="17" name="Freeform 17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TEMUAN AUDIT QUARTER 3 2025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794995"/>
              </p:ext>
            </p:extLst>
          </p:nvPr>
        </p:nvGraphicFramePr>
        <p:xfrm>
          <a:off x="-3" y="2171700"/>
          <a:ext cx="18288002" cy="8115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882"/>
                <a:gridCol w="9335060"/>
                <a:gridCol w="2141069"/>
                <a:gridCol w="4244530"/>
                <a:gridCol w="1750461"/>
              </a:tblGrid>
              <a:tr h="555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Temuan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Standar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Klausul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Kategori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</a:tr>
              <a:tr h="15137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1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Tidak ditemukan standar format Feasibility Study.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Klausul 7.5.2 - Membuat dan Up date Dokumen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  <a:tr h="14681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2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Pada dokumen Evaluasi Investasi mesin edge bending, tujuan dan hasil pada bagian Review masih bersifat deskriptif dan belum terukur secara kuantitatif, contohnya tujuan &amp;amp; hasil peningkatan produktivitas mesin.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Klausul 9.1 Pemantauan dan Pengukuran, Analisa  dan Evaluasi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15258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3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Belum ditemukan bukti QC passed mesin Edge Bending setelah selesai instalasi dan sebelum digunakan untuk masspro.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Kalusul 8.5.1 Pengendalian produksi dan penyediaan layanan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15258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4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Data monitoring hasil produksi belum dibandingkan dengan kapasitas terpasang.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Klausul 9.1 Pemantauan dan Pengukuran, Analisa dan Evaluasi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  <a:tr h="15258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5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Belum terdapat kriteria yang menetapkan jenis perubahan proses yang mengharuskan perubahan OPC.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8.5.6 </a:t>
                      </a:r>
                      <a:r>
                        <a:rPr lang="en-US" sz="2400" b="0" i="0" u="none" strike="noStrike" dirty="0" err="1" smtClean="0">
                          <a:effectLst/>
                          <a:latin typeface="+mj-lt"/>
                        </a:rPr>
                        <a:t>Pengendalian</a:t>
                      </a: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+mj-lt"/>
                        </a:rPr>
                        <a:t>Perubahan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</a:tbl>
          </a:graphicData>
        </a:graphic>
      </p:graphicFrame>
      <p:sp>
        <p:nvSpPr>
          <p:cNvPr id="7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241145" y="991511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 err="1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Departemen</a:t>
            </a:r>
            <a:r>
              <a:rPr lang="en-US" sz="3200" b="1" dirty="0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 MSD</a:t>
            </a:r>
            <a:endParaRPr lang="en-US" sz="3200" b="1" dirty="0">
              <a:solidFill>
                <a:srgbClr val="00314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23141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TEMUAN AUDIT QUARTER 3 2025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01548"/>
              </p:ext>
            </p:extLst>
          </p:nvPr>
        </p:nvGraphicFramePr>
        <p:xfrm>
          <a:off x="-3" y="2006532"/>
          <a:ext cx="18288002" cy="8280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882"/>
                <a:gridCol w="10765521"/>
                <a:gridCol w="1676400"/>
                <a:gridCol w="3278738"/>
                <a:gridCol w="1750461"/>
              </a:tblGrid>
              <a:tr h="7415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Temuan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Standar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Klausul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Kategori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</a:tr>
              <a:tr h="11682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1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Ditemukan ketidaksesuaian antara DSKK dan BOM CIS untuk material packing case Meja SR Sekolah Dasar dan Sekolah Menengah.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8.3.3 </a:t>
                      </a:r>
                      <a:r>
                        <a:rPr lang="en-US" sz="2400" dirty="0" err="1" smtClean="0"/>
                        <a:t>Masukan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desain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pengembangan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39181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2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Pengendalian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dokumen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OPC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sepenuhnya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konsisten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antara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lain:</a:t>
                      </a:r>
                    </a:p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OPC 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kaki Cosmo P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diperbarui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dari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kaki U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menjadi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kaki </a:t>
                      </a: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H.</a:t>
                      </a:r>
                    </a:p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dirty="0" err="1" smtClean="0">
                          <a:effectLst/>
                          <a:latin typeface="+mj-lt"/>
                        </a:rPr>
                        <a:t>Belum</a:t>
                      </a: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terdapat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ketentuan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mengenai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kriteria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perubahan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yang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mewajibkan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update </a:t>
                      </a: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OPC.</a:t>
                      </a:r>
                    </a:p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OPC 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yang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masih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menggunakan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waktu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asumsi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diperbarui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menjadi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waktu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aktual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ditentukan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batas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maksimal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+mj-lt"/>
                        </a:rPr>
                        <a:t>diperbaharui</a:t>
                      </a: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dirty="0" err="1" smtClean="0">
                          <a:effectLst/>
                          <a:latin typeface="+mj-lt"/>
                        </a:rPr>
                        <a:t>Dokumen</a:t>
                      </a: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OPC yang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disetujui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mencantumkan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penandaan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penggunaan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waktu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(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aktual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/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asumsi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)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serta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tanggal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+mj-lt"/>
                        </a:rPr>
                        <a:t>berlakunya</a:t>
                      </a: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dirty="0" err="1" smtClean="0">
                          <a:effectLst/>
                          <a:latin typeface="+mj-lt"/>
                        </a:rPr>
                        <a:t>Dokumen</a:t>
                      </a: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OPC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ada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validasi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 smtClean="0">
                          <a:effectLst/>
                          <a:latin typeface="+mj-lt"/>
                        </a:rPr>
                        <a:t>Klausul</a:t>
                      </a: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 7.5.3 </a:t>
                      </a:r>
                      <a:r>
                        <a:rPr lang="en-US" sz="2400" dirty="0" err="1" smtClean="0"/>
                        <a:t>Pengendalian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Informasi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Terdokumentasi</a:t>
                      </a: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 &amp;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8.5.1 </a:t>
                      </a:r>
                      <a:r>
                        <a:rPr lang="nb-NO" sz="2400" dirty="0" smtClean="0"/>
                        <a:t>Pengendalian Proses Produksi dan Penyediaan Jasa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11682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3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n-NO" sz="2400" b="0" i="0" u="none" strike="noStrike" dirty="0">
                          <a:effectLst/>
                          <a:latin typeface="+mj-lt"/>
                        </a:rPr>
                        <a:t>Belum terdapat IK terkait pengendalian dokumen GTKP baik di internal maupun eksternal. 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8.3.4 </a:t>
                      </a:r>
                      <a:r>
                        <a:rPr lang="en-US" sz="2400" dirty="0" err="1" smtClean="0"/>
                        <a:t>Pengendalian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desain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pengembangan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12842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4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Tidak ada monitoring dari RND atas realisasi penambahan label SNI dan Halal di seluruh packing case produk Chitose.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Kalusul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7.5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Informasi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Terdokumentasi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OFI</a:t>
                      </a:r>
                    </a:p>
                  </a:txBody>
                  <a:tcPr marL="6350" marR="6350" marT="6350" marB="0"/>
                </a:tc>
              </a:tr>
            </a:tbl>
          </a:graphicData>
        </a:graphic>
      </p:graphicFrame>
      <p:sp>
        <p:nvSpPr>
          <p:cNvPr id="7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241145" y="991511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 err="1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Departemen</a:t>
            </a:r>
            <a:r>
              <a:rPr lang="en-US" sz="3200" b="1" dirty="0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 RND</a:t>
            </a:r>
            <a:endParaRPr lang="en-US" sz="3200" b="1" dirty="0">
              <a:solidFill>
                <a:srgbClr val="00314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15662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TEMUAN AUDIT QUARTER 3 2025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398532"/>
              </p:ext>
            </p:extLst>
          </p:nvPr>
        </p:nvGraphicFramePr>
        <p:xfrm>
          <a:off x="-3" y="2006532"/>
          <a:ext cx="18288002" cy="6718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882"/>
                <a:gridCol w="10765521"/>
                <a:gridCol w="1676400"/>
                <a:gridCol w="3278738"/>
                <a:gridCol w="1750461"/>
              </a:tblGrid>
              <a:tr h="10312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Temuan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Standar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Klausul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Kategori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</a:tr>
              <a:tr h="20185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5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RND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memiliki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BoM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standar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beberapa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BoM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alternatif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di CIS,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namun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tidak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dapat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diidentifikasi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dengan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mudah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.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Perlu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ada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catatan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tambahan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untuk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memudahkan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identifikasi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antara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BoM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Standar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dengan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BoM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Alternatif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8.5.1 </a:t>
                      </a:r>
                      <a:r>
                        <a:rPr lang="en-US" sz="2400" dirty="0" err="1" smtClean="0"/>
                        <a:t>Pengendalian</a:t>
                      </a:r>
                      <a:r>
                        <a:rPr lang="en-US" sz="2400" dirty="0" smtClean="0"/>
                        <a:t> Proses </a:t>
                      </a:r>
                      <a:r>
                        <a:rPr lang="en-US" sz="2400" dirty="0" err="1" smtClean="0"/>
                        <a:t>Produksi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Penyediaan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Jasa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1761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6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Temuan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sebelumnya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terkait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adanya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hasil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uji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QC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pada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sampel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packing case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Echool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Chair No. 4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dinyatakan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closed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efektif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dibuktikan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dengan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hasil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uji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QC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terbaru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masih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NG.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8.3.5 </a:t>
                      </a:r>
                      <a:r>
                        <a:rPr lang="en-US" sz="2400" dirty="0" err="1" smtClean="0"/>
                        <a:t>Keluaran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desain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pengembangan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19070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7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Perubahan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packing case Cosmo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Standar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dari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single wall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ke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double wall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tidak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sesuai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dengan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IK </a:t>
                      </a:r>
                      <a:r>
                        <a:rPr lang="en-US" sz="2400" dirty="0" smtClean="0"/>
                        <a:t>R&amp;D.P.1/R7D.IK.5 </a:t>
                      </a:r>
                      <a:r>
                        <a:rPr lang="en-US" sz="2400" dirty="0" err="1" smtClean="0"/>
                        <a:t>Pengendalian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Perubahan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Perancangan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Pengembangan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Produk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,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dimana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GTKP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terbit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lebih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dulu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daripada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TI.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8.3.6 </a:t>
                      </a:r>
                      <a:r>
                        <a:rPr lang="en-US" sz="2400" dirty="0" err="1" smtClean="0"/>
                        <a:t>Perubahan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desain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pengembangan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</a:tbl>
          </a:graphicData>
        </a:graphic>
      </p:graphicFrame>
      <p:sp>
        <p:nvSpPr>
          <p:cNvPr id="7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241145" y="991511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 err="1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Departemen</a:t>
            </a:r>
            <a:r>
              <a:rPr lang="en-US" sz="3200" b="1" dirty="0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 RND</a:t>
            </a:r>
            <a:endParaRPr lang="en-US" sz="3200" b="1" dirty="0">
              <a:solidFill>
                <a:srgbClr val="00314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23285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777" b="-16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 flipV="1">
            <a:off x="7648730" y="-1198865"/>
            <a:ext cx="11093373" cy="12684730"/>
          </a:xfrm>
          <a:custGeom>
            <a:avLst/>
            <a:gdLst/>
            <a:ahLst/>
            <a:cxnLst/>
            <a:rect l="l" t="t" r="r" b="b"/>
            <a:pathLst>
              <a:path w="11093373" h="12684730">
                <a:moveTo>
                  <a:pt x="11093374" y="12684730"/>
                </a:moveTo>
                <a:lnTo>
                  <a:pt x="0" y="12684730"/>
                </a:lnTo>
                <a:lnTo>
                  <a:pt x="0" y="0"/>
                </a:lnTo>
                <a:lnTo>
                  <a:pt x="11093374" y="0"/>
                </a:lnTo>
                <a:lnTo>
                  <a:pt x="11093374" y="126847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338569" y="3607613"/>
            <a:ext cx="8889668" cy="8889675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blipFill>
              <a:blip r:embed="rId5"/>
              <a:stretch>
                <a:fillRect l="-38996" r="-38996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13795" y="4679952"/>
            <a:ext cx="11122923" cy="1069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99"/>
              </a:lnSpc>
            </a:pPr>
            <a:r>
              <a:rPr lang="en-US" sz="7999" b="1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TERIMAKASIH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777" b="-16777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727949" y="-1804222"/>
            <a:ext cx="7560051" cy="7560057"/>
            <a:chOff x="0" y="0"/>
            <a:chExt cx="31053494" cy="31053519"/>
          </a:xfrm>
        </p:grpSpPr>
        <p:sp>
          <p:nvSpPr>
            <p:cNvPr id="4" name="Freeform 4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727949" y="5143500"/>
            <a:ext cx="7560051" cy="7560057"/>
            <a:chOff x="0" y="0"/>
            <a:chExt cx="31053494" cy="31053519"/>
          </a:xfrm>
        </p:grpSpPr>
        <p:sp>
          <p:nvSpPr>
            <p:cNvPr id="6" name="Freeform 6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727949" y="1363471"/>
            <a:ext cx="7560051" cy="7560057"/>
            <a:chOff x="0" y="0"/>
            <a:chExt cx="31053494" cy="31053519"/>
          </a:xfrm>
        </p:grpSpPr>
        <p:sp>
          <p:nvSpPr>
            <p:cNvPr id="8" name="Freeform 8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FFD230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047005" y="1682528"/>
            <a:ext cx="6921939" cy="6921945"/>
            <a:chOff x="0" y="0"/>
            <a:chExt cx="31053494" cy="31053519"/>
          </a:xfrm>
        </p:grpSpPr>
        <p:sp>
          <p:nvSpPr>
            <p:cNvPr id="10" name="Freeform 10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blipFill>
              <a:blip r:embed="rId3"/>
              <a:stretch>
                <a:fillRect l="-38996" r="-38996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71560" y="1363471"/>
            <a:ext cx="10154016" cy="1513628"/>
            <a:chOff x="0" y="0"/>
            <a:chExt cx="2674309" cy="3986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74309" cy="398651"/>
            </a:xfrm>
            <a:custGeom>
              <a:avLst/>
              <a:gdLst/>
              <a:ahLst/>
              <a:cxnLst/>
              <a:rect l="l" t="t" r="r" b="b"/>
              <a:pathLst>
                <a:path w="2674309" h="398651">
                  <a:moveTo>
                    <a:pt x="31260" y="0"/>
                  </a:moveTo>
                  <a:lnTo>
                    <a:pt x="2643048" y="0"/>
                  </a:lnTo>
                  <a:cubicBezTo>
                    <a:pt x="2660313" y="0"/>
                    <a:pt x="2674309" y="13996"/>
                    <a:pt x="2674309" y="31260"/>
                  </a:cubicBezTo>
                  <a:lnTo>
                    <a:pt x="2674309" y="367391"/>
                  </a:lnTo>
                  <a:cubicBezTo>
                    <a:pt x="2674309" y="384655"/>
                    <a:pt x="2660313" y="398651"/>
                    <a:pt x="2643048" y="398651"/>
                  </a:cubicBezTo>
                  <a:lnTo>
                    <a:pt x="31260" y="398651"/>
                  </a:lnTo>
                  <a:cubicBezTo>
                    <a:pt x="13996" y="398651"/>
                    <a:pt x="0" y="384655"/>
                    <a:pt x="0" y="367391"/>
                  </a:cubicBezTo>
                  <a:lnTo>
                    <a:pt x="0" y="31260"/>
                  </a:lnTo>
                  <a:cubicBezTo>
                    <a:pt x="0" y="13996"/>
                    <a:pt x="13996" y="0"/>
                    <a:pt x="31260" y="0"/>
                  </a:cubicBezTo>
                  <a:close/>
                </a:path>
              </a:pathLst>
            </a:custGeom>
            <a:solidFill>
              <a:srgbClr val="FFD23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674309" cy="446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1263035"/>
            <a:ext cx="8441340" cy="1387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1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Standar Audit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3444885"/>
            <a:ext cx="9419266" cy="5082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96" lvl="1" indent="-237498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ISO 9001:2015</a:t>
            </a:r>
          </a:p>
          <a:p>
            <a:pPr marL="474996" lvl="1" indent="-237498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ISO 14001:2015</a:t>
            </a:r>
          </a:p>
          <a:p>
            <a:pPr marL="474996" lvl="1" indent="-237498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ISO 45001:2018</a:t>
            </a:r>
          </a:p>
          <a:p>
            <a:pPr marL="474996" lvl="1" indent="-237498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CPAKB</a:t>
            </a:r>
          </a:p>
          <a:p>
            <a:pPr marL="474996" lvl="1" indent="-237498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CDAKB</a:t>
            </a:r>
          </a:p>
          <a:p>
            <a:pPr marL="474996" lvl="1" indent="-237498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Halal</a:t>
            </a:r>
          </a:p>
          <a:p>
            <a:pPr marL="474996" lvl="1" indent="-237498" algn="just">
              <a:lnSpc>
                <a:spcPct val="150000"/>
              </a:lnSpc>
              <a:buFont typeface="Arial"/>
              <a:buChar char="•"/>
            </a:pPr>
            <a:r>
              <a:rPr lang="en-US" sz="32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Standar</a:t>
            </a:r>
            <a:r>
              <a:rPr lang="en-US" sz="32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Kesesuaian</a:t>
            </a:r>
            <a:r>
              <a:rPr lang="en-US" sz="32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Produk</a:t>
            </a:r>
            <a:endParaRPr lang="en-US" sz="3200" dirty="0">
              <a:solidFill>
                <a:srgbClr val="231F2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777" b="-16777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-514350" y="-514350"/>
            <a:ext cx="2822370" cy="11736431"/>
            <a:chOff x="0" y="0"/>
            <a:chExt cx="743340" cy="30910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3340" cy="3091076"/>
            </a:xfrm>
            <a:custGeom>
              <a:avLst/>
              <a:gdLst/>
              <a:ahLst/>
              <a:cxnLst/>
              <a:rect l="l" t="t" r="r" b="b"/>
              <a:pathLst>
                <a:path w="743340" h="3091076">
                  <a:moveTo>
                    <a:pt x="0" y="0"/>
                  </a:moveTo>
                  <a:lnTo>
                    <a:pt x="743340" y="0"/>
                  </a:lnTo>
                  <a:lnTo>
                    <a:pt x="743340" y="3091076"/>
                  </a:lnTo>
                  <a:lnTo>
                    <a:pt x="0" y="3091076"/>
                  </a:ln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743340" cy="3138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1028700"/>
            <a:ext cx="6506654" cy="8743950"/>
            <a:chOff x="0" y="0"/>
            <a:chExt cx="3663950" cy="4923790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70106" r="-7010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662687" cy="4923790"/>
            </a:xfrm>
            <a:custGeom>
              <a:avLst/>
              <a:gdLst/>
              <a:ahLst/>
              <a:cxnLst/>
              <a:rect l="l" t="t" r="r" b="b"/>
              <a:pathLst>
                <a:path w="3662687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FFD230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9" name="Freeform 9"/>
          <p:cNvSpPr/>
          <p:nvPr/>
        </p:nvSpPr>
        <p:spPr>
          <a:xfrm>
            <a:off x="6563307" y="3849756"/>
            <a:ext cx="10695993" cy="3101838"/>
          </a:xfrm>
          <a:custGeom>
            <a:avLst/>
            <a:gdLst/>
            <a:ahLst/>
            <a:cxnLst/>
            <a:rect l="l" t="t" r="r" b="b"/>
            <a:pathLst>
              <a:path w="10695993" h="3101838">
                <a:moveTo>
                  <a:pt x="0" y="0"/>
                </a:moveTo>
                <a:lnTo>
                  <a:pt x="10695993" y="0"/>
                </a:lnTo>
                <a:lnTo>
                  <a:pt x="10695993" y="3101838"/>
                </a:lnTo>
                <a:lnTo>
                  <a:pt x="0" y="31018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6563307" y="6670812"/>
            <a:ext cx="10695993" cy="3101838"/>
          </a:xfrm>
          <a:custGeom>
            <a:avLst/>
            <a:gdLst/>
            <a:ahLst/>
            <a:cxnLst/>
            <a:rect l="l" t="t" r="r" b="b"/>
            <a:pathLst>
              <a:path w="10695993" h="3101838">
                <a:moveTo>
                  <a:pt x="0" y="0"/>
                </a:moveTo>
                <a:lnTo>
                  <a:pt x="10695993" y="0"/>
                </a:lnTo>
                <a:lnTo>
                  <a:pt x="10695993" y="3101838"/>
                </a:lnTo>
                <a:lnTo>
                  <a:pt x="0" y="31018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7565650" y="4504540"/>
            <a:ext cx="1291334" cy="1571313"/>
          </a:xfrm>
          <a:custGeom>
            <a:avLst/>
            <a:gdLst/>
            <a:ahLst/>
            <a:cxnLst/>
            <a:rect l="l" t="t" r="r" b="b"/>
            <a:pathLst>
              <a:path w="1291334" h="1571313">
                <a:moveTo>
                  <a:pt x="0" y="0"/>
                </a:moveTo>
                <a:lnTo>
                  <a:pt x="1291334" y="0"/>
                </a:lnTo>
                <a:lnTo>
                  <a:pt x="1291334" y="1571313"/>
                </a:lnTo>
                <a:lnTo>
                  <a:pt x="0" y="1571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7733157" y="7487220"/>
            <a:ext cx="956321" cy="1217538"/>
          </a:xfrm>
          <a:custGeom>
            <a:avLst/>
            <a:gdLst/>
            <a:ahLst/>
            <a:cxnLst/>
            <a:rect l="l" t="t" r="r" b="b"/>
            <a:pathLst>
              <a:path w="956321" h="1217538">
                <a:moveTo>
                  <a:pt x="0" y="0"/>
                </a:moveTo>
                <a:lnTo>
                  <a:pt x="956320" y="0"/>
                </a:lnTo>
                <a:lnTo>
                  <a:pt x="956320" y="1217538"/>
                </a:lnTo>
                <a:lnTo>
                  <a:pt x="0" y="12175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AutoShape 13"/>
          <p:cNvSpPr/>
          <p:nvPr/>
        </p:nvSpPr>
        <p:spPr>
          <a:xfrm flipV="1">
            <a:off x="9283507" y="4519929"/>
            <a:ext cx="0" cy="1540536"/>
          </a:xfrm>
          <a:prstGeom prst="line">
            <a:avLst/>
          </a:prstGeom>
          <a:ln w="66675" cap="flat">
            <a:solidFill>
              <a:srgbClr val="0031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4" name="AutoShape 14"/>
          <p:cNvSpPr/>
          <p:nvPr/>
        </p:nvSpPr>
        <p:spPr>
          <a:xfrm flipV="1">
            <a:off x="9283507" y="7325721"/>
            <a:ext cx="0" cy="1540536"/>
          </a:xfrm>
          <a:prstGeom prst="line">
            <a:avLst/>
          </a:prstGeom>
          <a:ln w="66675" cap="flat">
            <a:solidFill>
              <a:srgbClr val="0031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5" name="TextBox 15"/>
          <p:cNvSpPr txBox="1"/>
          <p:nvPr/>
        </p:nvSpPr>
        <p:spPr>
          <a:xfrm>
            <a:off x="7913296" y="1516131"/>
            <a:ext cx="9628343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75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PELAKSANAAN</a:t>
            </a:r>
          </a:p>
          <a:p>
            <a:pPr algn="l">
              <a:lnSpc>
                <a:spcPts val="7500"/>
              </a:lnSpc>
            </a:pPr>
            <a:r>
              <a:rPr lang="en-US" sz="75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AUDIT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65561" y="4994921"/>
            <a:ext cx="677215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10 </a:t>
            </a:r>
            <a:r>
              <a:rPr lang="en-US" sz="3000" dirty="0" smtClean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FEB – 03 MAR </a:t>
            </a:r>
            <a:r>
              <a:rPr lang="en-US" sz="30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65561" y="7800714"/>
            <a:ext cx="67721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16 Departemen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777" b="-16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9049426"/>
            <a:ext cx="15990827" cy="819530"/>
          </a:xfrm>
          <a:custGeom>
            <a:avLst/>
            <a:gdLst/>
            <a:ahLst/>
            <a:cxnLst/>
            <a:rect l="l" t="t" r="r" b="b"/>
            <a:pathLst>
              <a:path w="15990827" h="819530">
                <a:moveTo>
                  <a:pt x="0" y="0"/>
                </a:moveTo>
                <a:lnTo>
                  <a:pt x="15990827" y="0"/>
                </a:lnTo>
                <a:lnTo>
                  <a:pt x="15990827" y="819530"/>
                </a:lnTo>
                <a:lnTo>
                  <a:pt x="0" y="8195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>
            <a:off x="1028700" y="1562100"/>
            <a:ext cx="15990827" cy="8074404"/>
            <a:chOff x="0" y="0"/>
            <a:chExt cx="4211576" cy="18917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1576" cy="1891784"/>
            </a:xfrm>
            <a:custGeom>
              <a:avLst/>
              <a:gdLst/>
              <a:ahLst/>
              <a:cxnLst/>
              <a:rect l="l" t="t" r="r" b="b"/>
              <a:pathLst>
                <a:path w="4211576" h="1891784">
                  <a:moveTo>
                    <a:pt x="23723" y="0"/>
                  </a:moveTo>
                  <a:lnTo>
                    <a:pt x="4187853" y="0"/>
                  </a:lnTo>
                  <a:cubicBezTo>
                    <a:pt x="4194144" y="0"/>
                    <a:pt x="4200179" y="2499"/>
                    <a:pt x="4204627" y="6948"/>
                  </a:cubicBezTo>
                  <a:cubicBezTo>
                    <a:pt x="4209076" y="11397"/>
                    <a:pt x="4211576" y="17431"/>
                    <a:pt x="4211576" y="23723"/>
                  </a:cubicBezTo>
                  <a:lnTo>
                    <a:pt x="4211576" y="1868060"/>
                  </a:lnTo>
                  <a:cubicBezTo>
                    <a:pt x="4211576" y="1881162"/>
                    <a:pt x="4200955" y="1891784"/>
                    <a:pt x="4187853" y="1891784"/>
                  </a:cubicBezTo>
                  <a:lnTo>
                    <a:pt x="23723" y="1891784"/>
                  </a:lnTo>
                  <a:cubicBezTo>
                    <a:pt x="10621" y="1891784"/>
                    <a:pt x="0" y="1881162"/>
                    <a:pt x="0" y="1868060"/>
                  </a:cubicBezTo>
                  <a:lnTo>
                    <a:pt x="0" y="23723"/>
                  </a:lnTo>
                  <a:cubicBezTo>
                    <a:pt x="0" y="10621"/>
                    <a:pt x="10621" y="0"/>
                    <a:pt x="23723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211576" cy="1939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3606793" y="5609860"/>
            <a:ext cx="5636414" cy="288866"/>
          </a:xfrm>
          <a:custGeom>
            <a:avLst/>
            <a:gdLst/>
            <a:ahLst/>
            <a:cxnLst/>
            <a:rect l="l" t="t" r="r" b="b"/>
            <a:pathLst>
              <a:path w="5636414" h="288866">
                <a:moveTo>
                  <a:pt x="0" y="0"/>
                </a:moveTo>
                <a:lnTo>
                  <a:pt x="5636414" y="0"/>
                </a:lnTo>
                <a:lnTo>
                  <a:pt x="5636414" y="288867"/>
                </a:lnTo>
                <a:lnTo>
                  <a:pt x="0" y="2888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-5400000">
            <a:off x="9116526" y="5609860"/>
            <a:ext cx="5636414" cy="288866"/>
          </a:xfrm>
          <a:custGeom>
            <a:avLst/>
            <a:gdLst/>
            <a:ahLst/>
            <a:cxnLst/>
            <a:rect l="l" t="t" r="r" b="b"/>
            <a:pathLst>
              <a:path w="5636414" h="288866">
                <a:moveTo>
                  <a:pt x="0" y="0"/>
                </a:moveTo>
                <a:lnTo>
                  <a:pt x="5636414" y="0"/>
                </a:lnTo>
                <a:lnTo>
                  <a:pt x="5636414" y="288867"/>
                </a:lnTo>
                <a:lnTo>
                  <a:pt x="0" y="2888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TextBox 9"/>
          <p:cNvSpPr txBox="1"/>
          <p:nvPr/>
        </p:nvSpPr>
        <p:spPr>
          <a:xfrm>
            <a:off x="2073053" y="2983712"/>
            <a:ext cx="3474980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METODE AUDIT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06510" y="2983712"/>
            <a:ext cx="3474980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TIM AUDIT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59866" y="2983712"/>
            <a:ext cx="3474980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TEMUAN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15689" y="3928835"/>
            <a:ext cx="4189708" cy="314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64" lvl="1" indent="-269882" algn="l">
              <a:lnSpc>
                <a:spcPts val="3500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Wawancara</a:t>
            </a:r>
            <a:endParaRPr lang="en-US" sz="28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39764" lvl="1" indent="-269882" algn="l">
              <a:lnSpc>
                <a:spcPts val="3500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Telaah</a:t>
            </a: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dokumen</a:t>
            </a: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dan </a:t>
            </a: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rekaman</a:t>
            </a:r>
            <a:endParaRPr lang="en-US" sz="28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39764" lvl="1" indent="-269882" algn="l">
              <a:lnSpc>
                <a:spcPts val="3500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Observasi</a:t>
            </a: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lapangan</a:t>
            </a:r>
            <a:endParaRPr lang="en-US" sz="28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39764" lvl="1" indent="-269882" algn="l">
              <a:lnSpc>
                <a:spcPts val="350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Sampling</a:t>
            </a:r>
          </a:p>
          <a:p>
            <a:pPr marL="539764" lvl="1" indent="-269882" algn="l">
              <a:lnSpc>
                <a:spcPts val="3500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Penelusuran</a:t>
            </a: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penerapan</a:t>
            </a: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proses</a:t>
            </a:r>
            <a:endParaRPr lang="en-US" sz="28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85012" y="3938360"/>
            <a:ext cx="418970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Internal Auditor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79166" y="3938360"/>
            <a:ext cx="4636381" cy="266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4224" lvl="1" indent="-514350" algn="l">
              <a:lnSpc>
                <a:spcPts val="3499"/>
              </a:lnSpc>
              <a:buFont typeface="+mj-lt"/>
              <a:buAutoNum type="alphaLcPeriod"/>
            </a:pP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Ketidaksesuaian</a:t>
            </a: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:</a:t>
            </a:r>
          </a:p>
          <a:p>
            <a:pPr marL="727074" lvl="1" indent="-457200" algn="l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Major</a:t>
            </a:r>
          </a:p>
          <a:p>
            <a:pPr marL="727074" lvl="1" indent="-457200" algn="l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Minor </a:t>
            </a:r>
          </a:p>
          <a:p>
            <a:pPr marL="784224" lvl="1" indent="-514350">
              <a:lnSpc>
                <a:spcPts val="3499"/>
              </a:lnSpc>
              <a:buFont typeface="+mj-lt"/>
              <a:buAutoNum type="alphaLcPeriod" startAt="2"/>
            </a:pP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Observasi</a:t>
            </a:r>
            <a:endParaRPr lang="en-US" sz="28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784224" lvl="1" indent="-514350" algn="l">
              <a:lnSpc>
                <a:spcPts val="3499"/>
              </a:lnSpc>
              <a:buFont typeface="+mj-lt"/>
              <a:buAutoNum type="alphaLcPeriod" startAt="2"/>
            </a:pP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Opportunity for Improvement (OFI)</a:t>
            </a:r>
          </a:p>
        </p:txBody>
      </p:sp>
      <p:sp>
        <p:nvSpPr>
          <p:cNvPr id="15" name="Freeform 15"/>
          <p:cNvSpPr/>
          <p:nvPr/>
        </p:nvSpPr>
        <p:spPr>
          <a:xfrm flipH="1">
            <a:off x="15691420" y="-1235325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4321890" y="0"/>
                </a:moveTo>
                <a:lnTo>
                  <a:pt x="0" y="0"/>
                </a:lnTo>
                <a:lnTo>
                  <a:pt x="0" y="4114800"/>
                </a:lnTo>
                <a:lnTo>
                  <a:pt x="4321890" y="4114800"/>
                </a:lnTo>
                <a:lnTo>
                  <a:pt x="43218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-1132245" y="-1028700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0" y="0"/>
                </a:lnTo>
                <a:lnTo>
                  <a:pt x="43218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5823184" y="392147"/>
            <a:ext cx="1596954" cy="1596955"/>
            <a:chOff x="0" y="0"/>
            <a:chExt cx="31053494" cy="31053519"/>
          </a:xfrm>
        </p:grpSpPr>
        <p:sp>
          <p:nvSpPr>
            <p:cNvPr id="18" name="Freeform 18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FFD230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496760" y="392147"/>
            <a:ext cx="1596954" cy="1596955"/>
            <a:chOff x="0" y="0"/>
            <a:chExt cx="31053494" cy="31053519"/>
          </a:xfrm>
        </p:grpSpPr>
        <p:sp>
          <p:nvSpPr>
            <p:cNvPr id="20" name="Freeform 20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FFD230"/>
            </a:solid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4329828" y="-23509"/>
            <a:ext cx="9628343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LAPORAN HASIL AUDIT QUARTER 3 2025</a:t>
            </a:r>
            <a:endParaRPr lang="en-US" sz="3200" b="1" dirty="0">
              <a:solidFill>
                <a:srgbClr val="00314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984253"/>
              </p:ext>
            </p:extLst>
          </p:nvPr>
        </p:nvGraphicFramePr>
        <p:xfrm>
          <a:off x="295965" y="1409700"/>
          <a:ext cx="7407702" cy="419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226360"/>
              </p:ext>
            </p:extLst>
          </p:nvPr>
        </p:nvGraphicFramePr>
        <p:xfrm>
          <a:off x="295965" y="5898556"/>
          <a:ext cx="7407702" cy="419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2378"/>
              </p:ext>
            </p:extLst>
          </p:nvPr>
        </p:nvGraphicFramePr>
        <p:xfrm>
          <a:off x="7703667" y="1409703"/>
          <a:ext cx="9212733" cy="8458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9533"/>
                <a:gridCol w="2743200"/>
              </a:tblGrid>
              <a:tr h="4975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DEPARTEMEN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JUMLAH TEMUAN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</a:tr>
              <a:tr h="4975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D.6 R and D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4975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B.4 HC GA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4975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D.5 MSD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4975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B.3 INFORMATION TECHNOLOGY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4975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C.3 MARKETING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4975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C.6  WAREHOUSE SYSTEM &amp; ADMINISTRATION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4975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B.1 FINANCE ACCOUNTING CONTROLLER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4975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C.2 SALES DISTRIBUTION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4975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D.4 QUALITY CONTROL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4975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D.3 SCM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4975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D.1 PRODUKSI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4975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C.4 GLOBAL SOURCING NSB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4975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A.2 CORPORATE MANAGEMENT SYSTEM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4975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B.2 PURCHASING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4975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D.2 ENGINEERING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4975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r>
                        <a:rPr lang="en-US" sz="22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Temuan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55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TEMUAN AUDIT QUARTER 3 2025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583606"/>
              </p:ext>
            </p:extLst>
          </p:nvPr>
        </p:nvGraphicFramePr>
        <p:xfrm>
          <a:off x="-3" y="2171700"/>
          <a:ext cx="18288002" cy="541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882"/>
                <a:gridCol w="9335060"/>
                <a:gridCol w="2141069"/>
                <a:gridCol w="4244530"/>
                <a:gridCol w="1750461"/>
              </a:tblGrid>
              <a:tr h="5832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Temuan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Standar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Klausul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Kategori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</a:tr>
              <a:tr h="17452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1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Terdapat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double MOU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kerjasama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dengan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DH. MOU 1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berlaku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1 Sept 2025 - 31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Agustus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2026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 MOU 2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berlaku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1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Januari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2026 - 31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Desember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2026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dengan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isi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perjanjian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MOU 1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lebih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update.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8.1 –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Perencanaan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Pengendalian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Operasional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15408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2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400" b="0" i="0" u="none" strike="noStrike" dirty="0">
                          <a:effectLst/>
                          <a:latin typeface="+mj-lt"/>
                        </a:rPr>
                        <a:t>Sales belum update status komplain dari Oktober - Desember 2025.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8.5.5 </a:t>
                      </a:r>
                      <a:r>
                        <a:rPr lang="en-US" sz="2400" b="0" i="0" u="none" strike="noStrike" dirty="0" err="1" smtClean="0">
                          <a:effectLst/>
                          <a:latin typeface="+mj-lt"/>
                        </a:rPr>
                        <a:t>Kegiatan</a:t>
                      </a: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+mj-lt"/>
                        </a:rPr>
                        <a:t>setelah</a:t>
                      </a: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+mj-lt"/>
                        </a:rPr>
                        <a:t>pengiriman</a:t>
                      </a:r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+mj-lt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15408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3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b="0" i="0" u="none" strike="noStrike" dirty="0">
                          <a:effectLst/>
                          <a:latin typeface="+mj-lt"/>
                        </a:rPr>
                        <a:t>Belum ditemukan SOP penilaian vendor angkutan.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+mj-lt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 8.4: </a:t>
                      </a:r>
                      <a:r>
                        <a:rPr lang="en-US" sz="2400" dirty="0" err="1" smtClean="0"/>
                        <a:t>Pengendalian</a:t>
                      </a:r>
                      <a:r>
                        <a:rPr lang="en-US" sz="2400" dirty="0" smtClean="0"/>
                        <a:t> proses, </a:t>
                      </a:r>
                      <a:r>
                        <a:rPr lang="en-US" sz="2400" dirty="0" err="1" smtClean="0"/>
                        <a:t>produk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jasa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disediakan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oleh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pihak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eksternal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+mj-lt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</a:tbl>
          </a:graphicData>
        </a:graphic>
      </p:graphicFrame>
      <p:sp>
        <p:nvSpPr>
          <p:cNvPr id="7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241145" y="991511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 err="1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Departemen</a:t>
            </a:r>
            <a:r>
              <a:rPr lang="en-US" sz="3200" b="1" dirty="0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 Sales Distribution</a:t>
            </a:r>
            <a:endParaRPr lang="en-US" sz="3200" b="1" dirty="0">
              <a:solidFill>
                <a:srgbClr val="00314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27011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TEMUAN AUDIT QUARTER 3 2025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143793"/>
              </p:ext>
            </p:extLst>
          </p:nvPr>
        </p:nvGraphicFramePr>
        <p:xfrm>
          <a:off x="-3" y="2171700"/>
          <a:ext cx="18288002" cy="8115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882"/>
                <a:gridCol w="9335060"/>
                <a:gridCol w="2141069"/>
                <a:gridCol w="4244530"/>
                <a:gridCol w="1750461"/>
              </a:tblGrid>
              <a:tr h="5574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Temuan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Standar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Klausul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Kategori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</a:tr>
              <a:tr h="16678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1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s-E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ditemukan</a:t>
                      </a:r>
                      <a:r>
                        <a:rPr lang="es-E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target dan </a:t>
                      </a:r>
                      <a:r>
                        <a:rPr lang="es-E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penilaian</a:t>
                      </a:r>
                      <a:r>
                        <a:rPr lang="es-E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efektivitas</a:t>
                      </a:r>
                      <a:r>
                        <a:rPr lang="es-E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  <a:r>
                        <a:rPr lang="es-E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campaign</a:t>
                      </a:r>
                      <a:r>
                        <a:rPr lang="es-E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s-E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telah</a:t>
                      </a:r>
                      <a:r>
                        <a:rPr lang="es-E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dijalankan</a:t>
                      </a:r>
                      <a:r>
                        <a:rPr lang="es-E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pada </a:t>
                      </a:r>
                      <a:r>
                        <a:rPr lang="es-E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r>
                        <a:rPr lang="es-E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2025, </a:t>
                      </a:r>
                      <a:r>
                        <a:rPr lang="es-E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contohnya</a:t>
                      </a:r>
                      <a:r>
                        <a:rPr lang="es-E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campaign</a:t>
                      </a:r>
                      <a:r>
                        <a:rPr lang="es-E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Yamato</a:t>
                      </a:r>
                      <a:r>
                        <a:rPr lang="es-E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s-E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Caesar</a:t>
                      </a:r>
                      <a:r>
                        <a:rPr lang="es-E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Klausul 9.1.3 Analisa dan Evaluasi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14725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2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melakukan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penilaian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Matrix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Kompetensi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periode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Jan-Dec 2025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mengajukan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TNA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bagian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HCGA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Klausul 7.2. Kompetensi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14725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3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ditetapkan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frekuensi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review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produk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sudah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tayang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di e-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katalog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baik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di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akun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Chitose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maupun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di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akun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DH.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ini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pengecekan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hanya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dilakukan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ada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negosiasi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dari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buyer.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8.2.3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Tinjauan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Persyaratan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Berkaitan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dengan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Produk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jasa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  <a:tr h="14725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4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b="0" i="0" u="none" strike="noStrike">
                          <a:effectLst/>
                          <a:latin typeface="Calibri" panose="020F0502020204030204" pitchFamily="34" charset="0"/>
                        </a:rPr>
                        <a:t>Belum ada kebijakan terkait pemanfaatan stock mati di CISL.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Klausul 6.1 Penanganan Risiko dan Peluang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  <a:tr h="14725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5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Sertifikat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TKDN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telah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disimpan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oleh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Departemen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Marketing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dalam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bentuk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softcopy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hardcopy,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namun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dilakukan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backup 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data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US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server 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CINT.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400" b="0" i="0" u="none" strike="noStrike">
                          <a:effectLst/>
                          <a:latin typeface="Calibri" panose="020F0502020204030204" pitchFamily="34" charset="0"/>
                        </a:rPr>
                        <a:t>Klausul  7.5.3. Pengendalian Informasi Terdokumentasi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</a:tbl>
          </a:graphicData>
        </a:graphic>
      </p:graphicFrame>
      <p:sp>
        <p:nvSpPr>
          <p:cNvPr id="7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241145" y="991511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 err="1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Departemen</a:t>
            </a:r>
            <a:r>
              <a:rPr lang="en-US" sz="3200" b="1" dirty="0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 Marketing</a:t>
            </a:r>
            <a:endParaRPr lang="en-US" sz="3200" b="1" dirty="0">
              <a:solidFill>
                <a:srgbClr val="00314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38732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TEMUAN AUDIT QUARTER 3 2025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677903"/>
              </p:ext>
            </p:extLst>
          </p:nvPr>
        </p:nvGraphicFramePr>
        <p:xfrm>
          <a:off x="-3" y="2171700"/>
          <a:ext cx="18288002" cy="5170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882"/>
                <a:gridCol w="9335060"/>
                <a:gridCol w="2141069"/>
                <a:gridCol w="4244530"/>
                <a:gridCol w="1750461"/>
              </a:tblGrid>
              <a:tr h="5574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Temuan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Standar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Klausul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Kategori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914" marR="2914" marT="2914" marB="0" anchor="ctr">
                    <a:solidFill>
                      <a:srgbClr val="002060"/>
                    </a:solidFill>
                  </a:tcPr>
                </a:tc>
              </a:tr>
              <a:tr h="16678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1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Tidak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ada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proses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pengujian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QC Internal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untuk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sampel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produk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OEM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Impor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Klausul 8.5.1 Pengendalian Produksi dan Penyediaan Jasa.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6350" marR="6350" marT="6350" marB="0"/>
                </a:tc>
              </a:tr>
              <a:tr h="14725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2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GS NSB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tidak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bisa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menunjukan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validasi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realisasi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KPI Collection AR.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Klausul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: 8.2.2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Penetapan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Persyaratan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berkaitan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dengan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Produk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Jasa</a:t>
                      </a:r>
                      <a:endParaRPr lang="en-US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  <a:tr h="14725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effectLst/>
                          <a:latin typeface="+mj-lt"/>
                        </a:rPr>
                        <a:t>3</a:t>
                      </a:r>
                      <a:endParaRPr lang="en-US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Tidak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ditemukan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prosedur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pengecekan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QC Incoming </a:t>
                      </a:r>
                      <a:r>
                        <a:rPr lang="en-US" sz="2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didalam</a:t>
                      </a: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 SOP PEMBELIAN BARANG IMPOR.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9001:2015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Klausul 8.4.2 Jenis dan Jangkauan Pengendalian Supplier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PNC</a:t>
                      </a:r>
                    </a:p>
                  </a:txBody>
                  <a:tcPr marL="6350" marR="6350" marT="6350" marB="0"/>
                </a:tc>
              </a:tr>
            </a:tbl>
          </a:graphicData>
        </a:graphic>
      </p:graphicFrame>
      <p:sp>
        <p:nvSpPr>
          <p:cNvPr id="7" name="TextBox 15">
            <a:extLst>
              <a:ext uri="{FF2B5EF4-FFF2-40B4-BE49-F238E27FC236}">
                <a16:creationId xmlns=""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241145" y="991511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200" b="1" dirty="0" err="1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Departemen</a:t>
            </a:r>
            <a:r>
              <a:rPr lang="en-US" sz="3200" b="1" dirty="0" smtClean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 GS NSB</a:t>
            </a:r>
            <a:endParaRPr lang="en-US" sz="3200" b="1" dirty="0">
              <a:solidFill>
                <a:srgbClr val="00314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15023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2151</Words>
  <Application>Microsoft Office PowerPoint</Application>
  <PresentationFormat>Custom</PresentationFormat>
  <Paragraphs>467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Inter Bold</vt:lpstr>
      <vt:lpstr>Calibri</vt:lpstr>
      <vt:lpstr>Inter</vt:lpstr>
      <vt:lpstr>Calibri (MS)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Meeting SMT Kuartal 3</dc:title>
  <dc:creator>Aisyah</dc:creator>
  <cp:lastModifiedBy>Aisyah</cp:lastModifiedBy>
  <cp:revision>30</cp:revision>
  <dcterms:created xsi:type="dcterms:W3CDTF">2006-08-16T00:00:00Z</dcterms:created>
  <dcterms:modified xsi:type="dcterms:W3CDTF">2026-04-13T00:57:38Z</dcterms:modified>
  <dc:identifier>DAHAbwDO8HQ</dc:identifier>
</cp:coreProperties>
</file>