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5" r:id="rId8"/>
    <p:sldId id="267" r:id="rId9"/>
    <p:sldId id="264" r:id="rId10"/>
  </p:sldIdLst>
  <p:sldSz cx="18288000" cy="10287000"/>
  <p:notesSz cx="6858000" cy="9144000"/>
  <p:embeddedFontLst>
    <p:embeddedFont>
      <p:font typeface="Calibri (MS)" panose="020B0604020202020204" charset="0"/>
      <p:regular r:id="rId11"/>
    </p:embeddedFont>
    <p:embeddedFont>
      <p:font typeface="Inter" panose="020B0604020202020204" charset="0"/>
      <p:regular r:id="rId12"/>
    </p:embeddedFont>
    <p:embeddedFont>
      <p:font typeface="Inter Bol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110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V="1">
            <a:off x="-1697581" y="-2027169"/>
            <a:ext cx="11093373" cy="12684730"/>
          </a:xfrm>
          <a:custGeom>
            <a:avLst/>
            <a:gdLst/>
            <a:ahLst/>
            <a:cxnLst/>
            <a:rect l="l" t="t" r="r" b="b"/>
            <a:pathLst>
              <a:path w="11093373" h="12684730">
                <a:moveTo>
                  <a:pt x="0" y="12684730"/>
                </a:moveTo>
                <a:lnTo>
                  <a:pt x="11093374" y="12684730"/>
                </a:lnTo>
                <a:lnTo>
                  <a:pt x="11093374" y="0"/>
                </a:lnTo>
                <a:lnTo>
                  <a:pt x="0" y="0"/>
                </a:lnTo>
                <a:lnTo>
                  <a:pt x="0" y="126847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-1697581" y="3137162"/>
            <a:ext cx="8089900" cy="808990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5"/>
              <a:stretch>
                <a:fillRect l="-39636" r="-38140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" name="Freeform 6"/>
          <p:cNvSpPr/>
          <p:nvPr/>
        </p:nvSpPr>
        <p:spPr>
          <a:xfrm>
            <a:off x="15087600" y="715844"/>
            <a:ext cx="2171700" cy="666620"/>
          </a:xfrm>
          <a:custGeom>
            <a:avLst/>
            <a:gdLst/>
            <a:ahLst/>
            <a:cxnLst/>
            <a:rect l="l" t="t" r="r" b="b"/>
            <a:pathLst>
              <a:path w="1152482" h="353763">
                <a:moveTo>
                  <a:pt x="0" y="0"/>
                </a:moveTo>
                <a:lnTo>
                  <a:pt x="1152482" y="0"/>
                </a:lnTo>
                <a:lnTo>
                  <a:pt x="1152482" y="353763"/>
                </a:lnTo>
                <a:lnTo>
                  <a:pt x="0" y="35376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7" name="TextBox 7"/>
          <p:cNvSpPr txBox="1"/>
          <p:nvPr/>
        </p:nvSpPr>
        <p:spPr>
          <a:xfrm>
            <a:off x="8093787" y="3086471"/>
            <a:ext cx="9165513" cy="320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OPENING MEETING </a:t>
            </a:r>
          </a:p>
          <a:p>
            <a:pPr algn="r"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AUDIT SISTEM MANAJEMEN TERINTEGRASI</a:t>
            </a:r>
          </a:p>
          <a:p>
            <a:pPr algn="r">
              <a:lnSpc>
                <a:spcPts val="6000"/>
              </a:lnSpc>
            </a:pPr>
            <a:r>
              <a:rPr lang="en-US" sz="60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KUARTAL III 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538091" y="6715390"/>
            <a:ext cx="5721209" cy="466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3000">
                <a:solidFill>
                  <a:srgbClr val="02567B"/>
                </a:solidFill>
                <a:latin typeface="Calibri (MS)"/>
                <a:ea typeface="Calibri (MS)"/>
                <a:cs typeface="Calibri (MS)"/>
                <a:sym typeface="Calibri (MS)"/>
              </a:rPr>
              <a:t>09 FEBRUARI 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-664878" y="-263484"/>
            <a:ext cx="2500474" cy="10738746"/>
            <a:chOff x="0" y="0"/>
            <a:chExt cx="658561" cy="28283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58561" cy="2828312"/>
            </a:xfrm>
            <a:custGeom>
              <a:avLst/>
              <a:gdLst/>
              <a:ahLst/>
              <a:cxnLst/>
              <a:rect l="l" t="t" r="r" b="b"/>
              <a:pathLst>
                <a:path w="658561" h="2828312">
                  <a:moveTo>
                    <a:pt x="0" y="0"/>
                  </a:moveTo>
                  <a:lnTo>
                    <a:pt x="658561" y="0"/>
                  </a:lnTo>
                  <a:lnTo>
                    <a:pt x="658561" y="2828312"/>
                  </a:lnTo>
                  <a:lnTo>
                    <a:pt x="0" y="2828312"/>
                  </a:ln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58561" cy="28759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474892" y="1481727"/>
            <a:ext cx="8133345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1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Tujuan Audit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97572" y="4184669"/>
            <a:ext cx="8653756" cy="23852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Menilai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kesesuaian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kecukupan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, dan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efektivitas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penerapan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Sistem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Manajemen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Terintegrasi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serta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pemenuhan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persyaratan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regulasi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standar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produk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yang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berlaku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, guna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memastikan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peningkatan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berkelanjutan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kepatuhan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perusahaan</a:t>
            </a:r>
            <a:r>
              <a:rPr lang="en-US" sz="28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171439" y="-823566"/>
            <a:ext cx="6399610" cy="6399615"/>
            <a:chOff x="0" y="0"/>
            <a:chExt cx="31053494" cy="31053519"/>
          </a:xfrm>
        </p:grpSpPr>
        <p:sp>
          <p:nvSpPr>
            <p:cNvPr id="9" name="Freeform 9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1905849" y="5143500"/>
            <a:ext cx="2136854" cy="2136855"/>
            <a:chOff x="0" y="0"/>
            <a:chExt cx="31053494" cy="31053519"/>
          </a:xfrm>
        </p:grpSpPr>
        <p:sp>
          <p:nvSpPr>
            <p:cNvPr id="11" name="Freeform 11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3227257" y="4933398"/>
            <a:ext cx="6399610" cy="6399615"/>
            <a:chOff x="0" y="0"/>
            <a:chExt cx="31053494" cy="31053519"/>
          </a:xfrm>
        </p:grpSpPr>
        <p:sp>
          <p:nvSpPr>
            <p:cNvPr id="13" name="Freeform 13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1441521" y="-553484"/>
            <a:ext cx="5859445" cy="5859450"/>
            <a:chOff x="0" y="0"/>
            <a:chExt cx="31053494" cy="31053519"/>
          </a:xfrm>
        </p:grpSpPr>
        <p:sp>
          <p:nvSpPr>
            <p:cNvPr id="15" name="Freeform 1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3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13497339" y="5203480"/>
            <a:ext cx="5859445" cy="5859450"/>
            <a:chOff x="0" y="0"/>
            <a:chExt cx="31053494" cy="31053519"/>
          </a:xfrm>
        </p:grpSpPr>
        <p:sp>
          <p:nvSpPr>
            <p:cNvPr id="17" name="Freeform 17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727949" y="-1804222"/>
            <a:ext cx="7560051" cy="7560057"/>
            <a:chOff x="0" y="0"/>
            <a:chExt cx="31053494" cy="31053519"/>
          </a:xfrm>
        </p:grpSpPr>
        <p:sp>
          <p:nvSpPr>
            <p:cNvPr id="4" name="Freeform 4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727949" y="5143500"/>
            <a:ext cx="7560051" cy="7560057"/>
            <a:chOff x="0" y="0"/>
            <a:chExt cx="31053494" cy="31053519"/>
          </a:xfrm>
        </p:grpSpPr>
        <p:sp>
          <p:nvSpPr>
            <p:cNvPr id="6" name="Freeform 6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0727949" y="1363471"/>
            <a:ext cx="7560051" cy="7560057"/>
            <a:chOff x="0" y="0"/>
            <a:chExt cx="31053494" cy="31053519"/>
          </a:xfrm>
        </p:grpSpPr>
        <p:sp>
          <p:nvSpPr>
            <p:cNvPr id="8" name="Freeform 8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1047005" y="1682528"/>
            <a:ext cx="6921939" cy="6921945"/>
            <a:chOff x="0" y="0"/>
            <a:chExt cx="31053494" cy="31053519"/>
          </a:xfrm>
        </p:grpSpPr>
        <p:sp>
          <p:nvSpPr>
            <p:cNvPr id="10" name="Freeform 10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3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471560" y="1363471"/>
            <a:ext cx="10154016" cy="1513628"/>
            <a:chOff x="0" y="0"/>
            <a:chExt cx="2674309" cy="39865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74309" cy="398651"/>
            </a:xfrm>
            <a:custGeom>
              <a:avLst/>
              <a:gdLst/>
              <a:ahLst/>
              <a:cxnLst/>
              <a:rect l="l" t="t" r="r" b="b"/>
              <a:pathLst>
                <a:path w="2674309" h="398651">
                  <a:moveTo>
                    <a:pt x="31260" y="0"/>
                  </a:moveTo>
                  <a:lnTo>
                    <a:pt x="2643048" y="0"/>
                  </a:lnTo>
                  <a:cubicBezTo>
                    <a:pt x="2660313" y="0"/>
                    <a:pt x="2674309" y="13996"/>
                    <a:pt x="2674309" y="31260"/>
                  </a:cubicBezTo>
                  <a:lnTo>
                    <a:pt x="2674309" y="367391"/>
                  </a:lnTo>
                  <a:cubicBezTo>
                    <a:pt x="2674309" y="384655"/>
                    <a:pt x="2660313" y="398651"/>
                    <a:pt x="2643048" y="398651"/>
                  </a:cubicBezTo>
                  <a:lnTo>
                    <a:pt x="31260" y="398651"/>
                  </a:lnTo>
                  <a:cubicBezTo>
                    <a:pt x="13996" y="398651"/>
                    <a:pt x="0" y="384655"/>
                    <a:pt x="0" y="367391"/>
                  </a:cubicBezTo>
                  <a:lnTo>
                    <a:pt x="0" y="31260"/>
                  </a:lnTo>
                  <a:cubicBezTo>
                    <a:pt x="0" y="13996"/>
                    <a:pt x="13996" y="0"/>
                    <a:pt x="31260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2674309" cy="4462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1263035"/>
            <a:ext cx="8441340" cy="1387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00"/>
              </a:lnSpc>
            </a:pPr>
            <a:r>
              <a:rPr lang="en-US" sz="8000" b="1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Standar Audit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444885"/>
            <a:ext cx="9419266" cy="5082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ISO 9001:2015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ISO 14001:2015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ISO 45001:2018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CPAKB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CDAKB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Halal</a:t>
            </a:r>
          </a:p>
          <a:p>
            <a:pPr marL="474996" lvl="1" indent="-237498" algn="just">
              <a:lnSpc>
                <a:spcPct val="150000"/>
              </a:lnSpc>
              <a:buFont typeface="Arial"/>
              <a:buChar char="•"/>
            </a:pPr>
            <a:r>
              <a:rPr lang="en-US" sz="32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Standar</a:t>
            </a: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Kesesuaian</a:t>
            </a:r>
            <a:r>
              <a:rPr lang="en-US" sz="32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3200" dirty="0" err="1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Produk</a:t>
            </a:r>
            <a:endParaRPr lang="en-US" sz="3200" dirty="0">
              <a:solidFill>
                <a:srgbClr val="231F2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3" name="Group 3"/>
          <p:cNvGrpSpPr/>
          <p:nvPr/>
        </p:nvGrpSpPr>
        <p:grpSpPr>
          <a:xfrm>
            <a:off x="-514350" y="-514350"/>
            <a:ext cx="2822370" cy="11736431"/>
            <a:chOff x="0" y="0"/>
            <a:chExt cx="743340" cy="30910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43340" cy="3091076"/>
            </a:xfrm>
            <a:custGeom>
              <a:avLst/>
              <a:gdLst/>
              <a:ahLst/>
              <a:cxnLst/>
              <a:rect l="l" t="t" r="r" b="b"/>
              <a:pathLst>
                <a:path w="743340" h="3091076">
                  <a:moveTo>
                    <a:pt x="0" y="0"/>
                  </a:moveTo>
                  <a:lnTo>
                    <a:pt x="743340" y="0"/>
                  </a:lnTo>
                  <a:lnTo>
                    <a:pt x="743340" y="3091076"/>
                  </a:lnTo>
                  <a:lnTo>
                    <a:pt x="0" y="3091076"/>
                  </a:ln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743340" cy="3138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28700" y="1028700"/>
            <a:ext cx="6506654" cy="8743950"/>
            <a:chOff x="0" y="0"/>
            <a:chExt cx="3663950" cy="4923790"/>
          </a:xfrm>
        </p:grpSpPr>
        <p:sp>
          <p:nvSpPr>
            <p:cNvPr id="7" name="Freeform 7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3"/>
              <a:stretch>
                <a:fillRect l="-70106" r="-70106"/>
              </a:stretch>
            </a:blipFill>
          </p:spPr>
          <p:txBody>
            <a:bodyPr/>
            <a:lstStyle/>
            <a:p>
              <a:endParaRPr lang="en-ID"/>
            </a:p>
          </p:txBody>
        </p:sp>
        <p:sp>
          <p:nvSpPr>
            <p:cNvPr id="8" name="Freeform 8"/>
            <p:cNvSpPr/>
            <p:nvPr/>
          </p:nvSpPr>
          <p:spPr>
            <a:xfrm>
              <a:off x="0" y="0"/>
              <a:ext cx="3662687" cy="4923790"/>
            </a:xfrm>
            <a:custGeom>
              <a:avLst/>
              <a:gdLst/>
              <a:ahLst/>
              <a:cxnLst/>
              <a:rect l="l" t="t" r="r" b="b"/>
              <a:pathLst>
                <a:path w="3662687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9" name="Freeform 9"/>
          <p:cNvSpPr/>
          <p:nvPr/>
        </p:nvSpPr>
        <p:spPr>
          <a:xfrm>
            <a:off x="6563307" y="3849756"/>
            <a:ext cx="10695993" cy="3101838"/>
          </a:xfrm>
          <a:custGeom>
            <a:avLst/>
            <a:gdLst/>
            <a:ahLst/>
            <a:cxnLst/>
            <a:rect l="l" t="t" r="r" b="b"/>
            <a:pathLst>
              <a:path w="10695993" h="3101838">
                <a:moveTo>
                  <a:pt x="0" y="0"/>
                </a:moveTo>
                <a:lnTo>
                  <a:pt x="10695993" y="0"/>
                </a:lnTo>
                <a:lnTo>
                  <a:pt x="10695993" y="3101838"/>
                </a:lnTo>
                <a:lnTo>
                  <a:pt x="0" y="3101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0" name="Freeform 10"/>
          <p:cNvSpPr/>
          <p:nvPr/>
        </p:nvSpPr>
        <p:spPr>
          <a:xfrm>
            <a:off x="6563307" y="6670812"/>
            <a:ext cx="10695993" cy="3101838"/>
          </a:xfrm>
          <a:custGeom>
            <a:avLst/>
            <a:gdLst/>
            <a:ahLst/>
            <a:cxnLst/>
            <a:rect l="l" t="t" r="r" b="b"/>
            <a:pathLst>
              <a:path w="10695993" h="3101838">
                <a:moveTo>
                  <a:pt x="0" y="0"/>
                </a:moveTo>
                <a:lnTo>
                  <a:pt x="10695993" y="0"/>
                </a:lnTo>
                <a:lnTo>
                  <a:pt x="10695993" y="3101838"/>
                </a:lnTo>
                <a:lnTo>
                  <a:pt x="0" y="310183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>
          <a:xfrm>
            <a:off x="7565650" y="4504540"/>
            <a:ext cx="1291334" cy="1571313"/>
          </a:xfrm>
          <a:custGeom>
            <a:avLst/>
            <a:gdLst/>
            <a:ahLst/>
            <a:cxnLst/>
            <a:rect l="l" t="t" r="r" b="b"/>
            <a:pathLst>
              <a:path w="1291334" h="1571313">
                <a:moveTo>
                  <a:pt x="0" y="0"/>
                </a:moveTo>
                <a:lnTo>
                  <a:pt x="1291334" y="0"/>
                </a:lnTo>
                <a:lnTo>
                  <a:pt x="1291334" y="1571313"/>
                </a:lnTo>
                <a:lnTo>
                  <a:pt x="0" y="1571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2" name="Freeform 12"/>
          <p:cNvSpPr/>
          <p:nvPr/>
        </p:nvSpPr>
        <p:spPr>
          <a:xfrm>
            <a:off x="7733157" y="7487220"/>
            <a:ext cx="956321" cy="1217538"/>
          </a:xfrm>
          <a:custGeom>
            <a:avLst/>
            <a:gdLst/>
            <a:ahLst/>
            <a:cxnLst/>
            <a:rect l="l" t="t" r="r" b="b"/>
            <a:pathLst>
              <a:path w="956321" h="1217538">
                <a:moveTo>
                  <a:pt x="0" y="0"/>
                </a:moveTo>
                <a:lnTo>
                  <a:pt x="956320" y="0"/>
                </a:lnTo>
                <a:lnTo>
                  <a:pt x="956320" y="1217538"/>
                </a:lnTo>
                <a:lnTo>
                  <a:pt x="0" y="12175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3" name="AutoShape 13"/>
          <p:cNvSpPr/>
          <p:nvPr/>
        </p:nvSpPr>
        <p:spPr>
          <a:xfrm flipV="1">
            <a:off x="9283507" y="4519929"/>
            <a:ext cx="0" cy="1540536"/>
          </a:xfrm>
          <a:prstGeom prst="line">
            <a:avLst/>
          </a:prstGeom>
          <a:ln w="66675" cap="flat">
            <a:solidFill>
              <a:srgbClr val="0031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4" name="AutoShape 14"/>
          <p:cNvSpPr/>
          <p:nvPr/>
        </p:nvSpPr>
        <p:spPr>
          <a:xfrm flipV="1">
            <a:off x="9283507" y="7325721"/>
            <a:ext cx="0" cy="1540536"/>
          </a:xfrm>
          <a:prstGeom prst="line">
            <a:avLst/>
          </a:prstGeom>
          <a:ln w="66675" cap="flat">
            <a:solidFill>
              <a:srgbClr val="00314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ID"/>
          </a:p>
        </p:txBody>
      </p:sp>
      <p:sp>
        <p:nvSpPr>
          <p:cNvPr id="15" name="TextBox 15"/>
          <p:cNvSpPr txBox="1"/>
          <p:nvPr/>
        </p:nvSpPr>
        <p:spPr>
          <a:xfrm>
            <a:off x="7913296" y="1516131"/>
            <a:ext cx="9628343" cy="1962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00"/>
              </a:lnSpc>
            </a:pPr>
            <a:r>
              <a:rPr lang="en-US" sz="75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PELAKSANAAN</a:t>
            </a:r>
          </a:p>
          <a:p>
            <a:pPr algn="l">
              <a:lnSpc>
                <a:spcPts val="7500"/>
              </a:lnSpc>
            </a:pPr>
            <a:r>
              <a:rPr lang="en-US" sz="75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AUDIT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65561" y="4994921"/>
            <a:ext cx="67721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dirty="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10 -24 FEBRUARI 2026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565561" y="7800714"/>
            <a:ext cx="6772153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231F20"/>
                </a:solidFill>
                <a:latin typeface="Inter"/>
                <a:ea typeface="Inter"/>
                <a:cs typeface="Inter"/>
                <a:sym typeface="Inter"/>
              </a:rPr>
              <a:t>16 Departemen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028700" y="9049426"/>
            <a:ext cx="15990827" cy="819530"/>
          </a:xfrm>
          <a:custGeom>
            <a:avLst/>
            <a:gdLst/>
            <a:ahLst/>
            <a:cxnLst/>
            <a:rect l="l" t="t" r="r" b="b"/>
            <a:pathLst>
              <a:path w="15990827" h="819530">
                <a:moveTo>
                  <a:pt x="0" y="0"/>
                </a:moveTo>
                <a:lnTo>
                  <a:pt x="15990827" y="0"/>
                </a:lnTo>
                <a:lnTo>
                  <a:pt x="15990827" y="819530"/>
                </a:lnTo>
                <a:lnTo>
                  <a:pt x="0" y="819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/>
          <p:nvPr/>
        </p:nvGrpSpPr>
        <p:grpSpPr>
          <a:xfrm>
            <a:off x="1028700" y="1562100"/>
            <a:ext cx="15990827" cy="8074404"/>
            <a:chOff x="0" y="0"/>
            <a:chExt cx="4211576" cy="189178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1576" cy="1891784"/>
            </a:xfrm>
            <a:custGeom>
              <a:avLst/>
              <a:gdLst/>
              <a:ahLst/>
              <a:cxnLst/>
              <a:rect l="l" t="t" r="r" b="b"/>
              <a:pathLst>
                <a:path w="4211576" h="1891784">
                  <a:moveTo>
                    <a:pt x="23723" y="0"/>
                  </a:moveTo>
                  <a:lnTo>
                    <a:pt x="4187853" y="0"/>
                  </a:lnTo>
                  <a:cubicBezTo>
                    <a:pt x="4194144" y="0"/>
                    <a:pt x="4200179" y="2499"/>
                    <a:pt x="4204627" y="6948"/>
                  </a:cubicBezTo>
                  <a:cubicBezTo>
                    <a:pt x="4209076" y="11397"/>
                    <a:pt x="4211576" y="17431"/>
                    <a:pt x="4211576" y="23723"/>
                  </a:cubicBezTo>
                  <a:lnTo>
                    <a:pt x="4211576" y="1868060"/>
                  </a:lnTo>
                  <a:cubicBezTo>
                    <a:pt x="4211576" y="1881162"/>
                    <a:pt x="4200955" y="1891784"/>
                    <a:pt x="4187853" y="1891784"/>
                  </a:cubicBezTo>
                  <a:lnTo>
                    <a:pt x="23723" y="1891784"/>
                  </a:lnTo>
                  <a:cubicBezTo>
                    <a:pt x="10621" y="1891784"/>
                    <a:pt x="0" y="1881162"/>
                    <a:pt x="0" y="1868060"/>
                  </a:cubicBezTo>
                  <a:lnTo>
                    <a:pt x="0" y="23723"/>
                  </a:lnTo>
                  <a:cubicBezTo>
                    <a:pt x="0" y="10621"/>
                    <a:pt x="10621" y="0"/>
                    <a:pt x="23723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4211576" cy="19394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3606793" y="5609860"/>
            <a:ext cx="5636414" cy="288866"/>
          </a:xfrm>
          <a:custGeom>
            <a:avLst/>
            <a:gdLst/>
            <a:ahLst/>
            <a:cxnLst/>
            <a:rect l="l" t="t" r="r" b="b"/>
            <a:pathLst>
              <a:path w="5636414" h="288866">
                <a:moveTo>
                  <a:pt x="0" y="0"/>
                </a:moveTo>
                <a:lnTo>
                  <a:pt x="5636414" y="0"/>
                </a:lnTo>
                <a:lnTo>
                  <a:pt x="5636414" y="288867"/>
                </a:lnTo>
                <a:lnTo>
                  <a:pt x="0" y="288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8" name="Freeform 8"/>
          <p:cNvSpPr/>
          <p:nvPr/>
        </p:nvSpPr>
        <p:spPr>
          <a:xfrm rot="-5400000">
            <a:off x="9116526" y="5609860"/>
            <a:ext cx="5636414" cy="288866"/>
          </a:xfrm>
          <a:custGeom>
            <a:avLst/>
            <a:gdLst/>
            <a:ahLst/>
            <a:cxnLst/>
            <a:rect l="l" t="t" r="r" b="b"/>
            <a:pathLst>
              <a:path w="5636414" h="288866">
                <a:moveTo>
                  <a:pt x="0" y="0"/>
                </a:moveTo>
                <a:lnTo>
                  <a:pt x="5636414" y="0"/>
                </a:lnTo>
                <a:lnTo>
                  <a:pt x="5636414" y="288867"/>
                </a:lnTo>
                <a:lnTo>
                  <a:pt x="0" y="2888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9" name="TextBox 9"/>
          <p:cNvSpPr txBox="1"/>
          <p:nvPr/>
        </p:nvSpPr>
        <p:spPr>
          <a:xfrm>
            <a:off x="2073053" y="2983712"/>
            <a:ext cx="347498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METODE AUDIT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406510" y="2983712"/>
            <a:ext cx="347498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TIM AUDIT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659866" y="2983712"/>
            <a:ext cx="3474980" cy="40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TEMUAN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715689" y="3928835"/>
            <a:ext cx="4189708" cy="4460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Wawancara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Telaah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dokumen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dan </a:t>
            </a: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rekaman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Observasi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lapangan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Sampling</a:t>
            </a:r>
          </a:p>
          <a:p>
            <a:pPr marL="539764" lvl="1" indent="-269882" algn="l">
              <a:lnSpc>
                <a:spcPts val="3500"/>
              </a:lnSpc>
              <a:buFont typeface="Arial"/>
              <a:buChar char="•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Penelusuran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penerapan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proses (process approach &amp; risk-based thinking)</a:t>
            </a:r>
          </a:p>
          <a:p>
            <a:pPr algn="l">
              <a:lnSpc>
                <a:spcPts val="3500"/>
              </a:lnSpc>
            </a:pP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085012" y="3938360"/>
            <a:ext cx="418970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Internal Auditor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079166" y="3938360"/>
            <a:ext cx="4636381" cy="266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4224" lvl="1" indent="-514350" algn="l">
              <a:lnSpc>
                <a:spcPts val="3499"/>
              </a:lnSpc>
              <a:buFont typeface="+mj-lt"/>
              <a:buAutoNum type="alphaLcPeriod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Ketidaksesuaian</a:t>
            </a: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:</a:t>
            </a:r>
          </a:p>
          <a:p>
            <a:pPr marL="727074" lvl="1" indent="-457200" algn="l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Major</a:t>
            </a:r>
          </a:p>
          <a:p>
            <a:pPr marL="727074" lvl="1" indent="-457200" algn="l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Minor </a:t>
            </a:r>
          </a:p>
          <a:p>
            <a:pPr marL="784224" lvl="1" indent="-514350">
              <a:lnSpc>
                <a:spcPts val="3499"/>
              </a:lnSpc>
              <a:buFont typeface="+mj-lt"/>
              <a:buAutoNum type="alphaLcPeriod" startAt="2"/>
            </a:pPr>
            <a:r>
              <a:rPr lang="en-US" sz="2800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Observasi</a:t>
            </a:r>
            <a:endParaRPr lang="en-US" sz="2800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marL="784224" lvl="1" indent="-514350" algn="l">
              <a:lnSpc>
                <a:spcPts val="3499"/>
              </a:lnSpc>
              <a:buFont typeface="+mj-lt"/>
              <a:buAutoNum type="alphaLcPeriod" startAt="2"/>
            </a:pPr>
            <a:r>
              <a:rPr lang="en-US" sz="28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Opportunity for Improvement (OFI)</a:t>
            </a:r>
          </a:p>
        </p:txBody>
      </p:sp>
      <p:sp>
        <p:nvSpPr>
          <p:cNvPr id="15" name="Freeform 15"/>
          <p:cNvSpPr/>
          <p:nvPr/>
        </p:nvSpPr>
        <p:spPr>
          <a:xfrm flipH="1">
            <a:off x="15691420" y="-1235325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4321890" y="0"/>
                </a:moveTo>
                <a:lnTo>
                  <a:pt x="0" y="0"/>
                </a:lnTo>
                <a:lnTo>
                  <a:pt x="0" y="4114800"/>
                </a:lnTo>
                <a:lnTo>
                  <a:pt x="4321890" y="4114800"/>
                </a:lnTo>
                <a:lnTo>
                  <a:pt x="4321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16" name="Freeform 16"/>
          <p:cNvSpPr/>
          <p:nvPr/>
        </p:nvSpPr>
        <p:spPr>
          <a:xfrm>
            <a:off x="-1132245" y="-1028700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0" y="0"/>
                </a:lnTo>
                <a:lnTo>
                  <a:pt x="432189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5823184" y="392147"/>
            <a:ext cx="1596954" cy="1596955"/>
            <a:chOff x="0" y="0"/>
            <a:chExt cx="31053494" cy="31053519"/>
          </a:xfrm>
        </p:grpSpPr>
        <p:sp>
          <p:nvSpPr>
            <p:cNvPr id="18" name="Freeform 18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1496760" y="392147"/>
            <a:ext cx="1596954" cy="1596955"/>
            <a:chOff x="0" y="0"/>
            <a:chExt cx="31053494" cy="31053519"/>
          </a:xfrm>
        </p:grpSpPr>
        <p:sp>
          <p:nvSpPr>
            <p:cNvPr id="20" name="Freeform 20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FFD230"/>
            </a:solidFill>
          </p:spPr>
          <p:txBody>
            <a:bodyPr/>
            <a:lstStyle/>
            <a:p>
              <a:endParaRPr lang="en-ID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6C0B698-1CD4-F5E5-A6BB-71F24A71B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46094"/>
              </p:ext>
            </p:extLst>
          </p:nvPr>
        </p:nvGraphicFramePr>
        <p:xfrm>
          <a:off x="0" y="994260"/>
          <a:ext cx="18288001" cy="9320732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50995">
                  <a:extLst>
                    <a:ext uri="{9D8B030D-6E8A-4147-A177-3AD203B41FA5}">
                      <a16:colId xmlns:a16="http://schemas.microsoft.com/office/drawing/2014/main" val="3511638091"/>
                    </a:ext>
                  </a:extLst>
                </a:gridCol>
                <a:gridCol w="4924349">
                  <a:extLst>
                    <a:ext uri="{9D8B030D-6E8A-4147-A177-3AD203B41FA5}">
                      <a16:colId xmlns:a16="http://schemas.microsoft.com/office/drawing/2014/main" val="3018766007"/>
                    </a:ext>
                  </a:extLst>
                </a:gridCol>
                <a:gridCol w="3766221">
                  <a:extLst>
                    <a:ext uri="{9D8B030D-6E8A-4147-A177-3AD203B41FA5}">
                      <a16:colId xmlns:a16="http://schemas.microsoft.com/office/drawing/2014/main" val="3681685981"/>
                    </a:ext>
                  </a:extLst>
                </a:gridCol>
                <a:gridCol w="3498574">
                  <a:extLst>
                    <a:ext uri="{9D8B030D-6E8A-4147-A177-3AD203B41FA5}">
                      <a16:colId xmlns:a16="http://schemas.microsoft.com/office/drawing/2014/main" val="3839661016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val="1199166502"/>
                    </a:ext>
                  </a:extLst>
                </a:gridCol>
                <a:gridCol w="2623931">
                  <a:extLst>
                    <a:ext uri="{9D8B030D-6E8A-4147-A177-3AD203B41FA5}">
                      <a16:colId xmlns:a16="http://schemas.microsoft.com/office/drawing/2014/main" val="2364777647"/>
                    </a:ext>
                  </a:extLst>
                </a:gridCol>
              </a:tblGrid>
              <a:tr h="7807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Hari, </a:t>
                      </a: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</a:rPr>
                        <a:t>Tanggal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Waktu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Auditee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Auditor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ID" sz="3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641507"/>
                  </a:ext>
                </a:extLst>
              </a:tr>
              <a:tr h="1524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1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Selasa, 10-02-2026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09.00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MSD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800" kern="100" dirty="0">
                          <a:effectLst/>
                        </a:rPr>
                        <a:t>Mega O.</a:t>
                      </a:r>
                      <a:br>
                        <a:rPr lang="en-ID" sz="2800" kern="100" dirty="0">
                          <a:effectLst/>
                        </a:rPr>
                      </a:br>
                      <a:r>
                        <a:rPr lang="en-ID" sz="2800" kern="100" dirty="0">
                          <a:effectLst/>
                        </a:rPr>
                        <a:t>Adhi P.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800" kern="100" dirty="0" err="1">
                          <a:effectLst/>
                        </a:rPr>
                        <a:t>Anysah</a:t>
                      </a:r>
                      <a:r>
                        <a:rPr lang="en-ID" sz="2800" kern="100" dirty="0">
                          <a:effectLst/>
                        </a:rPr>
                        <a:t> M.</a:t>
                      </a:r>
                      <a:br>
                        <a:rPr lang="en-ID" sz="2800" kern="100" dirty="0">
                          <a:effectLst/>
                        </a:rPr>
                      </a:br>
                      <a:r>
                        <a:rPr lang="en-ID" sz="2800" kern="100" dirty="0">
                          <a:effectLst/>
                        </a:rPr>
                        <a:t>Siti Nur Aisyah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921181"/>
                  </a:ext>
                </a:extLst>
              </a:tr>
              <a:tr h="1524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2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Selasa, 10-02-2026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13.00 </a:t>
                      </a:r>
                      <a:r>
                        <a:rPr lang="en-ID" sz="2800" kern="100" dirty="0" err="1">
                          <a:effectLst/>
                        </a:rPr>
                        <a:t>s.d</a:t>
                      </a:r>
                      <a:r>
                        <a:rPr lang="en-ID" sz="2800" kern="100" dirty="0">
                          <a:effectLst/>
                        </a:rPr>
                        <a:t> </a:t>
                      </a:r>
                      <a:r>
                        <a:rPr lang="en-ID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HC&amp;GA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Kisty R.</a:t>
                      </a:r>
                      <a:b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Raka Putri A.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Adhi P.</a:t>
                      </a:r>
                      <a:b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Reggi R.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711046"/>
                  </a:ext>
                </a:extLst>
              </a:tr>
              <a:tr h="1143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3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Rabu, 11-02-2026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09.00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CMS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Andreas A.</a:t>
                      </a:r>
                      <a:b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D" sz="28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Anysah</a:t>
                      </a: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Mega O.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267336"/>
                  </a:ext>
                </a:extLst>
              </a:tr>
              <a:tr h="14748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4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Rabu, 11-02-2026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13.00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QC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Fitri </a:t>
                      </a:r>
                      <a:r>
                        <a:rPr lang="en-ID" sz="28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Febriani</a:t>
                      </a:r>
                      <a:b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Muhammad Arifin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8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Anysah</a:t>
                      </a: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M.</a:t>
                      </a:r>
                      <a:b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Siti Nur Aisyah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812660"/>
                  </a:ext>
                </a:extLst>
              </a:tr>
              <a:tr h="13214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5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Kamis, 12-02-2026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09.00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Marketing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Fitri </a:t>
                      </a:r>
                      <a:r>
                        <a:rPr lang="en-ID" sz="2800" kern="1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Febriani</a:t>
                      </a:r>
                      <a:b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Annisa N.</a:t>
                      </a:r>
                      <a:b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ID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Reggi 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971098"/>
                  </a:ext>
                </a:extLst>
              </a:tr>
              <a:tr h="15241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6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Kamis, 12-02-2026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13.00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IT</a:t>
                      </a:r>
                      <a:endParaRPr lang="en-ID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Annisa N.</a:t>
                      </a:r>
                      <a:b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Rima B.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8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Reggi R.</a:t>
                      </a:r>
                      <a:endParaRPr lang="en-ID" sz="28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916530"/>
                  </a:ext>
                </a:extLst>
              </a:tr>
            </a:tbl>
          </a:graphicData>
        </a:graphic>
      </p:graphicFrame>
      <p:sp>
        <p:nvSpPr>
          <p:cNvPr id="6" name="TextBox 15">
            <a:extLst>
              <a:ext uri="{FF2B5EF4-FFF2-40B4-BE49-F238E27FC236}">
                <a16:creationId xmlns:a16="http://schemas.microsoft.com/office/drawing/2014/main" id="{2C0745BF-B86B-F653-C2A6-1FB951F8C3E5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JADWAL PELAKSANAAN AUDIT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2D479-FF92-7249-39EB-CDAD3A4D8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D21528-8FA0-F3E8-F878-4F28CC23122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687369D-9369-E9D0-C4BA-905ED86D252B}"/>
              </a:ext>
            </a:extLst>
          </p:cNvPr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10822C9-F59C-8671-5D26-9F65B78E0ADA}"/>
              </a:ext>
            </a:extLst>
          </p:cNvPr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3E36D5D-2AD8-9A4F-DA86-8E12FF923128}"/>
                </a:ext>
              </a:extLst>
            </p:cNvPr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78FE36-46A6-3228-C741-C137A202BF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25107"/>
              </p:ext>
            </p:extLst>
          </p:nvPr>
        </p:nvGraphicFramePr>
        <p:xfrm>
          <a:off x="0" y="952502"/>
          <a:ext cx="18288000" cy="9358005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511638091"/>
                    </a:ext>
                  </a:extLst>
                </a:gridCol>
                <a:gridCol w="3446732">
                  <a:extLst>
                    <a:ext uri="{9D8B030D-6E8A-4147-A177-3AD203B41FA5}">
                      <a16:colId xmlns:a16="http://schemas.microsoft.com/office/drawing/2014/main" val="3018766007"/>
                    </a:ext>
                  </a:extLst>
                </a:gridCol>
                <a:gridCol w="3220515">
                  <a:extLst>
                    <a:ext uri="{9D8B030D-6E8A-4147-A177-3AD203B41FA5}">
                      <a16:colId xmlns:a16="http://schemas.microsoft.com/office/drawing/2014/main" val="3681685981"/>
                    </a:ext>
                  </a:extLst>
                </a:gridCol>
                <a:gridCol w="5067553">
                  <a:extLst>
                    <a:ext uri="{9D8B030D-6E8A-4147-A177-3AD203B41FA5}">
                      <a16:colId xmlns:a16="http://schemas.microsoft.com/office/drawing/2014/main" val="3839661016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119916650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3615047252"/>
                    </a:ext>
                  </a:extLst>
                </a:gridCol>
              </a:tblGrid>
              <a:tr h="7491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Hari, </a:t>
                      </a: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</a:rPr>
                        <a:t>Tanggal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Waktu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Auditee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Auditor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ID" sz="3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641507"/>
                  </a:ext>
                </a:extLst>
              </a:tr>
              <a:tr h="1434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7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err="1">
                          <a:effectLst/>
                        </a:rPr>
                        <a:t>Jum’at</a:t>
                      </a:r>
                      <a:r>
                        <a:rPr lang="en-US" sz="2800" kern="100" dirty="0">
                          <a:effectLst/>
                        </a:rPr>
                        <a:t>, 13-02-2026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09.00 s.d Selesai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Sales Distribution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Rizky Dwi A.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Kisty R.</a:t>
                      </a:r>
                      <a:br>
                        <a:rPr lang="en-US" sz="2800" kern="100" dirty="0">
                          <a:effectLst/>
                        </a:rPr>
                      </a:b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Yulan S.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Reggi R.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921181"/>
                  </a:ext>
                </a:extLst>
              </a:tr>
              <a:tr h="1434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8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err="1">
                          <a:effectLst/>
                        </a:rPr>
                        <a:t>Jum’at</a:t>
                      </a:r>
                      <a:r>
                        <a:rPr lang="en-US" sz="2800" kern="100" dirty="0">
                          <a:effectLst/>
                        </a:rPr>
                        <a:t>, 13-02-2026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13.00 s.d Selesai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Business Development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Rizky Dwi A.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Andreas A.</a:t>
                      </a:r>
                      <a:br>
                        <a:rPr lang="en-US" sz="2800" kern="100" dirty="0">
                          <a:effectLst/>
                        </a:rPr>
                      </a:b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err="1">
                          <a:effectLst/>
                        </a:rPr>
                        <a:t>Anysah</a:t>
                      </a:r>
                      <a:r>
                        <a:rPr lang="en-US" sz="2800" kern="100" dirty="0">
                          <a:effectLst/>
                        </a:rPr>
                        <a:t> M.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Reggi R.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711046"/>
                  </a:ext>
                </a:extLst>
              </a:tr>
              <a:tr h="1434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</a:rPr>
                        <a:t>9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Rabu, 18-02-2026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09.00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Purchasing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Kisty R.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Rima B.</a:t>
                      </a:r>
                      <a:br>
                        <a:rPr lang="en-US" sz="2800" kern="100" dirty="0">
                          <a:effectLst/>
                        </a:rPr>
                      </a:b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Fitri N.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Siti Nur Aisyah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267336"/>
                  </a:ext>
                </a:extLst>
              </a:tr>
              <a:tr h="1434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>
                          <a:effectLst/>
                        </a:rPr>
                        <a:t>10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Rabu, 18-02-2026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13.00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Global Sourcing &amp; NSB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Rizky Dwi A.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Yulan S.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Adhi P.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Reggi R.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812660"/>
                  </a:ext>
                </a:extLst>
              </a:tr>
              <a:tr h="1434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11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Kamis, 19-02-2026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09.00 s.d Selesai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SCM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Fitri </a:t>
                      </a:r>
                      <a:r>
                        <a:rPr lang="en-ID" sz="2800" kern="100" dirty="0" err="1">
                          <a:effectLst/>
                        </a:rPr>
                        <a:t>Febriani</a:t>
                      </a:r>
                      <a:br>
                        <a:rPr lang="en-ID" sz="2800" kern="100" dirty="0">
                          <a:effectLst/>
                        </a:rPr>
                      </a:br>
                      <a:r>
                        <a:rPr lang="en-ID" sz="2800" kern="100" dirty="0">
                          <a:effectLst/>
                        </a:rPr>
                        <a:t>Yulan S.</a:t>
                      </a:r>
                      <a:br>
                        <a:rPr lang="en-ID" sz="2800" kern="100" dirty="0">
                          <a:effectLst/>
                        </a:rPr>
                      </a:b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Raka Putri A.</a:t>
                      </a:r>
                      <a:br>
                        <a:rPr lang="en-ID" sz="2800" kern="100" dirty="0">
                          <a:effectLst/>
                        </a:rPr>
                      </a:br>
                      <a:r>
                        <a:rPr lang="en-ID" sz="2800" kern="100" dirty="0">
                          <a:effectLst/>
                        </a:rPr>
                        <a:t>Siti Nur Aisyah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971098"/>
                  </a:ext>
                </a:extLst>
              </a:tr>
              <a:tr h="1434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12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Kamis, 19-02-2026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13.00 s.d Selesai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RND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Muhammad Arifin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Yulan S.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Rima B.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Reggi R.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916530"/>
                  </a:ext>
                </a:extLst>
              </a:tr>
            </a:tbl>
          </a:graphicData>
        </a:graphic>
      </p:graphicFrame>
      <p:sp>
        <p:nvSpPr>
          <p:cNvPr id="6" name="TextBox 15">
            <a:extLst>
              <a:ext uri="{FF2B5EF4-FFF2-40B4-BE49-F238E27FC236}">
                <a16:creationId xmlns:a16="http://schemas.microsoft.com/office/drawing/2014/main" id="{F500F60A-4313-37AB-296C-69F83356194E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JADWAL PELAKSANAAN AUDIT</a:t>
            </a:r>
          </a:p>
        </p:txBody>
      </p:sp>
    </p:spTree>
    <p:extLst>
      <p:ext uri="{BB962C8B-B14F-4D97-AF65-F5344CB8AC3E}">
        <p14:creationId xmlns:p14="http://schemas.microsoft.com/office/powerpoint/2010/main" val="159060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68321-6495-D00D-1B27-DD0E2FD31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02F279-0C2F-8CBC-998A-806560D1303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53739F0-C5DB-629A-53AC-A2446C2341BB}"/>
              </a:ext>
            </a:extLst>
          </p:cNvPr>
          <p:cNvSpPr/>
          <p:nvPr/>
        </p:nvSpPr>
        <p:spPr>
          <a:xfrm>
            <a:off x="15409148" y="-1419063"/>
            <a:ext cx="4321891" cy="4114800"/>
          </a:xfrm>
          <a:custGeom>
            <a:avLst/>
            <a:gdLst/>
            <a:ahLst/>
            <a:cxnLst/>
            <a:rect l="l" t="t" r="r" b="b"/>
            <a:pathLst>
              <a:path w="4321891" h="4114800">
                <a:moveTo>
                  <a:pt x="0" y="0"/>
                </a:moveTo>
                <a:lnTo>
                  <a:pt x="4321891" y="0"/>
                </a:lnTo>
                <a:lnTo>
                  <a:pt x="43218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4AA819E7-3F07-85B2-0630-97EF25470E5C}"/>
              </a:ext>
            </a:extLst>
          </p:cNvPr>
          <p:cNvGrpSpPr>
            <a:grpSpLocks noChangeAspect="1"/>
          </p:cNvGrpSpPr>
          <p:nvPr/>
        </p:nvGrpSpPr>
        <p:grpSpPr>
          <a:xfrm>
            <a:off x="17171424" y="730521"/>
            <a:ext cx="2132284" cy="2132286"/>
            <a:chOff x="0" y="0"/>
            <a:chExt cx="31053494" cy="31053519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DD511BA-9C6D-4F39-746D-9DB5E46DAF9A}"/>
                </a:ext>
              </a:extLst>
            </p:cNvPr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solidFill>
              <a:srgbClr val="02567B"/>
            </a:solidFill>
          </p:spPr>
          <p:txBody>
            <a:bodyPr/>
            <a:lstStyle/>
            <a:p>
              <a:endParaRPr lang="en-ID"/>
            </a:p>
          </p:txBody>
        </p:sp>
      </p:grp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B3CEC47-4C73-5514-F7AC-26C6C94C92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016857"/>
              </p:ext>
            </p:extLst>
          </p:nvPr>
        </p:nvGraphicFramePr>
        <p:xfrm>
          <a:off x="-1" y="1028700"/>
          <a:ext cx="18288001" cy="7167186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838201">
                  <a:extLst>
                    <a:ext uri="{9D8B030D-6E8A-4147-A177-3AD203B41FA5}">
                      <a16:colId xmlns:a16="http://schemas.microsoft.com/office/drawing/2014/main" val="3511638091"/>
                    </a:ext>
                  </a:extLst>
                </a:gridCol>
                <a:gridCol w="3419264">
                  <a:extLst>
                    <a:ext uri="{9D8B030D-6E8A-4147-A177-3AD203B41FA5}">
                      <a16:colId xmlns:a16="http://schemas.microsoft.com/office/drawing/2014/main" val="3018766007"/>
                    </a:ext>
                  </a:extLst>
                </a:gridCol>
                <a:gridCol w="3199871">
                  <a:extLst>
                    <a:ext uri="{9D8B030D-6E8A-4147-A177-3AD203B41FA5}">
                      <a16:colId xmlns:a16="http://schemas.microsoft.com/office/drawing/2014/main" val="3681685981"/>
                    </a:ext>
                  </a:extLst>
                </a:gridCol>
                <a:gridCol w="4429865">
                  <a:extLst>
                    <a:ext uri="{9D8B030D-6E8A-4147-A177-3AD203B41FA5}">
                      <a16:colId xmlns:a16="http://schemas.microsoft.com/office/drawing/2014/main" val="383966101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99166502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533889027"/>
                    </a:ext>
                  </a:extLst>
                </a:gridCol>
              </a:tblGrid>
              <a:tr h="7993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No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Hari, </a:t>
                      </a:r>
                      <a:r>
                        <a:rPr lang="en-US" sz="2400" b="1" kern="100" dirty="0" err="1">
                          <a:solidFill>
                            <a:schemeClr val="bg1"/>
                          </a:solidFill>
                          <a:effectLst/>
                        </a:rPr>
                        <a:t>Tanggal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Waktu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Auditee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solidFill>
                            <a:schemeClr val="bg1"/>
                          </a:solidFill>
                          <a:effectLst/>
                        </a:rPr>
                        <a:t>Auditor</a:t>
                      </a:r>
                      <a:endParaRPr lang="en-ID" sz="3200" b="1" kern="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n-ID" sz="32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2641507"/>
                  </a:ext>
                </a:extLst>
              </a:tr>
              <a:tr h="1591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13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err="1">
                          <a:effectLst/>
                        </a:rPr>
                        <a:t>Jum’at</a:t>
                      </a:r>
                      <a:r>
                        <a:rPr lang="en-US" sz="2800" kern="100" dirty="0">
                          <a:effectLst/>
                        </a:rPr>
                        <a:t>, 20-02-2026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09.00 s.d Selesai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FIACO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Fitri </a:t>
                      </a:r>
                      <a:r>
                        <a:rPr lang="en-US" sz="2800" kern="100" dirty="0" err="1">
                          <a:effectLst/>
                        </a:rPr>
                        <a:t>Febriani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Fitri N.</a:t>
                      </a:r>
                      <a:br>
                        <a:rPr lang="en-US" sz="2800" kern="100" dirty="0">
                          <a:effectLst/>
                        </a:rPr>
                      </a:b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Muhammad Arifin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Reggi R.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3921181"/>
                  </a:ext>
                </a:extLst>
              </a:tr>
              <a:tr h="1591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14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 err="1">
                          <a:effectLst/>
                        </a:rPr>
                        <a:t>Jum’at</a:t>
                      </a:r>
                      <a:r>
                        <a:rPr lang="en-US" sz="2800" kern="100" dirty="0">
                          <a:effectLst/>
                        </a:rPr>
                        <a:t>, 20-02-2026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13.00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Engineering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Raka Putri A.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Yani S.</a:t>
                      </a:r>
                      <a:br>
                        <a:rPr lang="en-US" sz="2800" kern="100" dirty="0">
                          <a:effectLst/>
                        </a:rPr>
                      </a:b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Adhi P.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Siti Nur Aisyah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4711046"/>
                  </a:ext>
                </a:extLst>
              </a:tr>
              <a:tr h="1591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15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Senin, 23-02-2026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13.00 </a:t>
                      </a:r>
                      <a:r>
                        <a:rPr lang="en-US" sz="2800" kern="100" dirty="0" err="1">
                          <a:effectLst/>
                        </a:rPr>
                        <a:t>s.d</a:t>
                      </a:r>
                      <a:r>
                        <a:rPr lang="en-US" sz="2800" kern="100" dirty="0">
                          <a:effectLst/>
                        </a:rPr>
                        <a:t> </a:t>
                      </a:r>
                      <a:r>
                        <a:rPr lang="en-US" sz="2800" kern="100" dirty="0" err="1">
                          <a:effectLst/>
                        </a:rPr>
                        <a:t>Selesai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Warehouse System &amp; </a:t>
                      </a:r>
                      <a:r>
                        <a:rPr lang="en-ID" sz="2800" kern="100" dirty="0" err="1">
                          <a:effectLst/>
                        </a:rPr>
                        <a:t>Adm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Yani S.</a:t>
                      </a:r>
                      <a:br>
                        <a:rPr lang="en-ID" sz="2800" kern="100" dirty="0">
                          <a:effectLst/>
                        </a:rPr>
                      </a:br>
                      <a:r>
                        <a:rPr lang="en-ID" sz="2800" kern="100" dirty="0">
                          <a:effectLst/>
                        </a:rPr>
                        <a:t>Andreas A.</a:t>
                      </a:r>
                      <a:br>
                        <a:rPr lang="en-ID" sz="2800" kern="100" dirty="0">
                          <a:effectLst/>
                        </a:rPr>
                      </a:b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ID" sz="2800" kern="100" dirty="0">
                          <a:effectLst/>
                        </a:rPr>
                        <a:t>Annisa N.</a:t>
                      </a:r>
                      <a:br>
                        <a:rPr lang="en-ID" sz="2800" kern="100" dirty="0">
                          <a:effectLst/>
                        </a:rPr>
                      </a:br>
                      <a:r>
                        <a:rPr lang="en-ID" sz="2800" kern="100" dirty="0">
                          <a:effectLst/>
                        </a:rPr>
                        <a:t>Siti Nur Aisyah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8267336"/>
                  </a:ext>
                </a:extLst>
              </a:tr>
              <a:tr h="15919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16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Selasa, 24-02-2026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09.00 s.d Selesai</a:t>
                      </a:r>
                      <a:endParaRPr lang="en-ID" sz="28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Production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Yulan S.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Kisty R.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 dirty="0">
                          <a:effectLst/>
                        </a:rPr>
                        <a:t>Mega O.</a:t>
                      </a:r>
                      <a:br>
                        <a:rPr lang="en-US" sz="2800" kern="100" dirty="0">
                          <a:effectLst/>
                        </a:rPr>
                      </a:br>
                      <a:r>
                        <a:rPr lang="en-US" sz="2800" kern="100" dirty="0">
                          <a:effectLst/>
                        </a:rPr>
                        <a:t>Siti Nur Aisyah</a:t>
                      </a:r>
                      <a:endParaRPr lang="en-ID" sz="2800" kern="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812660"/>
                  </a:ext>
                </a:extLst>
              </a:tr>
            </a:tbl>
          </a:graphicData>
        </a:graphic>
      </p:graphicFrame>
      <p:sp>
        <p:nvSpPr>
          <p:cNvPr id="6" name="TextBox 15">
            <a:extLst>
              <a:ext uri="{FF2B5EF4-FFF2-40B4-BE49-F238E27FC236}">
                <a16:creationId xmlns:a16="http://schemas.microsoft.com/office/drawing/2014/main" id="{39C76B22-F455-47E8-0649-1F5E391C0C07}"/>
              </a:ext>
            </a:extLst>
          </p:cNvPr>
          <p:cNvSpPr txBox="1"/>
          <p:nvPr/>
        </p:nvSpPr>
        <p:spPr>
          <a:xfrm>
            <a:off x="4329828" y="-23509"/>
            <a:ext cx="9628343" cy="81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3200" b="1" dirty="0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JADWAL PELAKSANAAN AUDIT</a:t>
            </a:r>
          </a:p>
        </p:txBody>
      </p:sp>
    </p:spTree>
    <p:extLst>
      <p:ext uri="{BB962C8B-B14F-4D97-AF65-F5344CB8AC3E}">
        <p14:creationId xmlns:p14="http://schemas.microsoft.com/office/powerpoint/2010/main" val="330505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777" b="-16777"/>
            </a:stretch>
          </a:blipFill>
        </p:spPr>
        <p:txBody>
          <a:bodyPr/>
          <a:lstStyle/>
          <a:p>
            <a:endParaRPr lang="en-ID"/>
          </a:p>
        </p:txBody>
      </p:sp>
      <p:sp>
        <p:nvSpPr>
          <p:cNvPr id="3" name="Freeform 3"/>
          <p:cNvSpPr/>
          <p:nvPr/>
        </p:nvSpPr>
        <p:spPr>
          <a:xfrm flipH="1" flipV="1">
            <a:off x="7648730" y="-1198865"/>
            <a:ext cx="11093373" cy="12684730"/>
          </a:xfrm>
          <a:custGeom>
            <a:avLst/>
            <a:gdLst/>
            <a:ahLst/>
            <a:cxnLst/>
            <a:rect l="l" t="t" r="r" b="b"/>
            <a:pathLst>
              <a:path w="11093373" h="12684730">
                <a:moveTo>
                  <a:pt x="11093374" y="12684730"/>
                </a:moveTo>
                <a:lnTo>
                  <a:pt x="0" y="12684730"/>
                </a:lnTo>
                <a:lnTo>
                  <a:pt x="0" y="0"/>
                </a:lnTo>
                <a:lnTo>
                  <a:pt x="11093374" y="0"/>
                </a:lnTo>
                <a:lnTo>
                  <a:pt x="11093374" y="1268473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ID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0338569" y="3607613"/>
            <a:ext cx="8889668" cy="8889675"/>
            <a:chOff x="0" y="0"/>
            <a:chExt cx="31053494" cy="31053519"/>
          </a:xfrm>
        </p:grpSpPr>
        <p:sp>
          <p:nvSpPr>
            <p:cNvPr id="5" name="Freeform 5"/>
            <p:cNvSpPr/>
            <p:nvPr/>
          </p:nvSpPr>
          <p:spPr>
            <a:xfrm>
              <a:off x="-32" y="0"/>
              <a:ext cx="31053595" cy="31053531"/>
            </a:xfrm>
            <a:custGeom>
              <a:avLst/>
              <a:gdLst/>
              <a:ahLst/>
              <a:cxnLst/>
              <a:rect l="l" t="t" r="r" b="b"/>
              <a:pathLst>
                <a:path w="31053595" h="31053531">
                  <a:moveTo>
                    <a:pt x="15526797" y="0"/>
                  </a:moveTo>
                  <a:cubicBezTo>
                    <a:pt x="14922278" y="0"/>
                    <a:pt x="14317631" y="229362"/>
                    <a:pt x="13859034" y="687959"/>
                  </a:cubicBezTo>
                  <a:lnTo>
                    <a:pt x="687991" y="13859002"/>
                  </a:lnTo>
                  <a:cubicBezTo>
                    <a:pt x="-229330" y="14776323"/>
                    <a:pt x="-229330" y="16277210"/>
                    <a:pt x="687991" y="17194530"/>
                  </a:cubicBezTo>
                  <a:lnTo>
                    <a:pt x="13859034" y="30365573"/>
                  </a:lnTo>
                  <a:cubicBezTo>
                    <a:pt x="14317631" y="30824171"/>
                    <a:pt x="14922278" y="31053531"/>
                    <a:pt x="15526799" y="31053531"/>
                  </a:cubicBezTo>
                  <a:cubicBezTo>
                    <a:pt x="16131320" y="31053531"/>
                    <a:pt x="16735965" y="30824168"/>
                    <a:pt x="17194564" y="30365573"/>
                  </a:cubicBezTo>
                  <a:lnTo>
                    <a:pt x="30365605" y="17194530"/>
                  </a:lnTo>
                  <a:cubicBezTo>
                    <a:pt x="31282926" y="16277210"/>
                    <a:pt x="31282926" y="14776323"/>
                    <a:pt x="30365605" y="13859002"/>
                  </a:cubicBezTo>
                  <a:lnTo>
                    <a:pt x="17194562" y="687959"/>
                  </a:lnTo>
                  <a:cubicBezTo>
                    <a:pt x="16735838" y="229362"/>
                    <a:pt x="16131319" y="0"/>
                    <a:pt x="15526797" y="0"/>
                  </a:cubicBezTo>
                  <a:close/>
                </a:path>
              </a:pathLst>
            </a:custGeom>
            <a:blipFill>
              <a:blip r:embed="rId5"/>
              <a:stretch>
                <a:fillRect l="-38996" r="-38996"/>
              </a:stretch>
            </a:blipFill>
          </p:spPr>
          <p:txBody>
            <a:bodyPr/>
            <a:lstStyle/>
            <a:p>
              <a:endParaRPr lang="en-ID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413795" y="4679952"/>
            <a:ext cx="11122923" cy="1069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99"/>
              </a:lnSpc>
            </a:pPr>
            <a:r>
              <a:rPr lang="en-US" sz="7999" b="1">
                <a:solidFill>
                  <a:srgbClr val="003147"/>
                </a:solidFill>
                <a:latin typeface="Inter Bold"/>
                <a:ea typeface="Inter Bold"/>
                <a:cs typeface="Inter Bold"/>
                <a:sym typeface="Inter Bold"/>
              </a:rPr>
              <a:t>TERIMAKASIH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521</Words>
  <Application>Microsoft Office PowerPoint</Application>
  <PresentationFormat>Custom</PresentationFormat>
  <Paragraphs>148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Inter</vt:lpstr>
      <vt:lpstr>Inter Bold</vt:lpstr>
      <vt:lpstr>Calibri (MS)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Meeting SMT Kuartal 3 </dc:title>
  <cp:lastModifiedBy>IT02</cp:lastModifiedBy>
  <cp:revision>11</cp:revision>
  <dcterms:created xsi:type="dcterms:W3CDTF">2006-08-16T00:00:00Z</dcterms:created>
  <dcterms:modified xsi:type="dcterms:W3CDTF">2026-02-10T00:31:21Z</dcterms:modified>
  <dc:identifier>DAHAbwDO8HQ</dc:identifier>
</cp:coreProperties>
</file>