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2" r:id="rId12"/>
  </p:sldIdLst>
  <p:sldSz cx="18288000" cy="10287000"/>
  <p:notesSz cx="6858000" cy="9144000"/>
  <p:embeddedFontLst>
    <p:embeddedFont>
      <p:font typeface="Sitka Text Semibold" pitchFamily="2" charset="0"/>
      <p:bold r:id="rId13"/>
      <p:boldItalic r:id="rId14"/>
    </p:embeddedFont>
    <p:embeddedFont>
      <p:font typeface="Touvlo" panose="020B0604020202020204" charset="0"/>
      <p:regular r:id="rId15"/>
    </p:embeddedFont>
    <p:embeddedFont>
      <p:font typeface="Touvlo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128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CINT-Mar%2025.xlsx" TargetMode="External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12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70163">
            <a:off x="-2575126" y="-2022574"/>
            <a:ext cx="6285017" cy="8279354"/>
            <a:chOff x="0" y="0"/>
            <a:chExt cx="1655313" cy="2180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5313" cy="2180571"/>
            </a:xfrm>
            <a:custGeom>
              <a:avLst/>
              <a:gdLst/>
              <a:ahLst/>
              <a:cxnLst/>
              <a:rect l="l" t="t" r="r" b="b"/>
              <a:pathLst>
                <a:path w="1655313" h="2180571">
                  <a:moveTo>
                    <a:pt x="123181" y="0"/>
                  </a:moveTo>
                  <a:lnTo>
                    <a:pt x="1532133" y="0"/>
                  </a:lnTo>
                  <a:cubicBezTo>
                    <a:pt x="1564802" y="0"/>
                    <a:pt x="1596133" y="12978"/>
                    <a:pt x="1619234" y="36079"/>
                  </a:cubicBezTo>
                  <a:cubicBezTo>
                    <a:pt x="1642335" y="59180"/>
                    <a:pt x="1655313" y="90511"/>
                    <a:pt x="1655313" y="123181"/>
                  </a:cubicBezTo>
                  <a:lnTo>
                    <a:pt x="1655313" y="2057390"/>
                  </a:lnTo>
                  <a:cubicBezTo>
                    <a:pt x="1655313" y="2090059"/>
                    <a:pt x="1642335" y="2121391"/>
                    <a:pt x="1619234" y="2144492"/>
                  </a:cubicBezTo>
                  <a:cubicBezTo>
                    <a:pt x="1596133" y="2167593"/>
                    <a:pt x="1564802" y="2180571"/>
                    <a:pt x="1532133" y="2180571"/>
                  </a:cubicBezTo>
                  <a:lnTo>
                    <a:pt x="123181" y="2180571"/>
                  </a:lnTo>
                  <a:cubicBezTo>
                    <a:pt x="90511" y="2180571"/>
                    <a:pt x="59180" y="2167593"/>
                    <a:pt x="36079" y="2144492"/>
                  </a:cubicBezTo>
                  <a:cubicBezTo>
                    <a:pt x="12978" y="2121391"/>
                    <a:pt x="0" y="2090059"/>
                    <a:pt x="0" y="2057390"/>
                  </a:cubicBezTo>
                  <a:lnTo>
                    <a:pt x="0" y="123181"/>
                  </a:lnTo>
                  <a:cubicBezTo>
                    <a:pt x="0" y="90511"/>
                    <a:pt x="12978" y="59180"/>
                    <a:pt x="36079" y="36079"/>
                  </a:cubicBezTo>
                  <a:cubicBezTo>
                    <a:pt x="59180" y="12978"/>
                    <a:pt x="90511" y="0"/>
                    <a:pt x="123181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55313" cy="2228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3928" y="8211310"/>
            <a:ext cx="6631191" cy="720387"/>
            <a:chOff x="0" y="0"/>
            <a:chExt cx="1664163" cy="1807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64163" cy="180788"/>
            </a:xfrm>
            <a:custGeom>
              <a:avLst/>
              <a:gdLst/>
              <a:ahLst/>
              <a:cxnLst/>
              <a:rect l="l" t="t" r="r" b="b"/>
              <a:pathLst>
                <a:path w="1664163" h="180788">
                  <a:moveTo>
                    <a:pt x="59543" y="0"/>
                  </a:moveTo>
                  <a:lnTo>
                    <a:pt x="1604621" y="0"/>
                  </a:lnTo>
                  <a:cubicBezTo>
                    <a:pt x="1620412" y="0"/>
                    <a:pt x="1635557" y="6273"/>
                    <a:pt x="1646724" y="17440"/>
                  </a:cubicBezTo>
                  <a:cubicBezTo>
                    <a:pt x="1657890" y="28606"/>
                    <a:pt x="1664163" y="43751"/>
                    <a:pt x="1664163" y="59543"/>
                  </a:cubicBezTo>
                  <a:lnTo>
                    <a:pt x="1664163" y="121246"/>
                  </a:lnTo>
                  <a:cubicBezTo>
                    <a:pt x="1664163" y="154130"/>
                    <a:pt x="1637505" y="180788"/>
                    <a:pt x="1604621" y="180788"/>
                  </a:cubicBezTo>
                  <a:lnTo>
                    <a:pt x="59543" y="180788"/>
                  </a:lnTo>
                  <a:cubicBezTo>
                    <a:pt x="26658" y="180788"/>
                    <a:pt x="0" y="154130"/>
                    <a:pt x="0" y="121246"/>
                  </a:cubicBezTo>
                  <a:lnTo>
                    <a:pt x="0" y="59543"/>
                  </a:lnTo>
                  <a:cubicBezTo>
                    <a:pt x="0" y="43751"/>
                    <a:pt x="6273" y="28606"/>
                    <a:pt x="17440" y="17440"/>
                  </a:cubicBezTo>
                  <a:cubicBezTo>
                    <a:pt x="28606" y="6273"/>
                    <a:pt x="43751" y="0"/>
                    <a:pt x="5954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664163" cy="228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79782" y="8211310"/>
            <a:ext cx="2365177" cy="720387"/>
            <a:chOff x="0" y="0"/>
            <a:chExt cx="593565" cy="1807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93565" cy="180788"/>
            </a:xfrm>
            <a:custGeom>
              <a:avLst/>
              <a:gdLst/>
              <a:ahLst/>
              <a:cxnLst/>
              <a:rect l="l" t="t" r="r" b="b"/>
              <a:pathLst>
                <a:path w="593565" h="180788">
                  <a:moveTo>
                    <a:pt x="90394" y="0"/>
                  </a:moveTo>
                  <a:lnTo>
                    <a:pt x="503171" y="0"/>
                  </a:lnTo>
                  <a:cubicBezTo>
                    <a:pt x="553094" y="0"/>
                    <a:pt x="593565" y="40471"/>
                    <a:pt x="593565" y="90394"/>
                  </a:cubicBezTo>
                  <a:lnTo>
                    <a:pt x="593565" y="90394"/>
                  </a:lnTo>
                  <a:cubicBezTo>
                    <a:pt x="593565" y="114368"/>
                    <a:pt x="584041" y="137360"/>
                    <a:pt x="567089" y="154312"/>
                  </a:cubicBezTo>
                  <a:cubicBezTo>
                    <a:pt x="550137" y="171265"/>
                    <a:pt x="527145" y="180788"/>
                    <a:pt x="503171" y="180788"/>
                  </a:cubicBezTo>
                  <a:lnTo>
                    <a:pt x="90394" y="180788"/>
                  </a:lnTo>
                  <a:cubicBezTo>
                    <a:pt x="40471" y="180788"/>
                    <a:pt x="0" y="140317"/>
                    <a:pt x="0" y="90394"/>
                  </a:cubicBezTo>
                  <a:lnTo>
                    <a:pt x="0" y="90394"/>
                  </a:lnTo>
                  <a:cubicBezTo>
                    <a:pt x="0" y="40471"/>
                    <a:pt x="40471" y="0"/>
                    <a:pt x="90394" y="0"/>
                  </a:cubicBezTo>
                  <a:close/>
                </a:path>
              </a:pathLst>
            </a:custGeom>
            <a:solidFill>
              <a:srgbClr val="074954"/>
            </a:solidFill>
            <a:ln w="38100" cap="rnd">
              <a:solidFill>
                <a:srgbClr val="074954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593565" cy="228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H="1">
            <a:off x="7927548" y="3019585"/>
            <a:ext cx="0" cy="3328128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1695093" y="8403371"/>
            <a:ext cx="336264" cy="336264"/>
          </a:xfrm>
          <a:custGeom>
            <a:avLst/>
            <a:gdLst/>
            <a:ahLst/>
            <a:cxnLst/>
            <a:rect l="l" t="t" r="r" b="b"/>
            <a:pathLst>
              <a:path w="336264" h="336264">
                <a:moveTo>
                  <a:pt x="0" y="0"/>
                </a:moveTo>
                <a:lnTo>
                  <a:pt x="336264" y="0"/>
                </a:lnTo>
                <a:lnTo>
                  <a:pt x="336264" y="336264"/>
                </a:lnTo>
                <a:lnTo>
                  <a:pt x="0" y="336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15396138" y="5807203"/>
            <a:ext cx="1209043" cy="0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 rot="-1837368">
            <a:off x="18389725" y="4431826"/>
            <a:ext cx="3970477" cy="8279354"/>
            <a:chOff x="0" y="0"/>
            <a:chExt cx="1045722" cy="218057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45722" cy="2180571"/>
            </a:xfrm>
            <a:custGeom>
              <a:avLst/>
              <a:gdLst/>
              <a:ahLst/>
              <a:cxnLst/>
              <a:rect l="l" t="t" r="r" b="b"/>
              <a:pathLst>
                <a:path w="1045722" h="2180571">
                  <a:moveTo>
                    <a:pt x="194987" y="0"/>
                  </a:moveTo>
                  <a:lnTo>
                    <a:pt x="850735" y="0"/>
                  </a:lnTo>
                  <a:cubicBezTo>
                    <a:pt x="902449" y="0"/>
                    <a:pt x="952045" y="20543"/>
                    <a:pt x="988612" y="57110"/>
                  </a:cubicBezTo>
                  <a:cubicBezTo>
                    <a:pt x="1025179" y="93678"/>
                    <a:pt x="1045722" y="143273"/>
                    <a:pt x="1045722" y="194987"/>
                  </a:cubicBezTo>
                  <a:lnTo>
                    <a:pt x="1045722" y="1985583"/>
                  </a:lnTo>
                  <a:cubicBezTo>
                    <a:pt x="1045722" y="2037297"/>
                    <a:pt x="1025179" y="2086893"/>
                    <a:pt x="988612" y="2123460"/>
                  </a:cubicBezTo>
                  <a:cubicBezTo>
                    <a:pt x="952045" y="2160027"/>
                    <a:pt x="902449" y="2180571"/>
                    <a:pt x="850735" y="2180571"/>
                  </a:cubicBezTo>
                  <a:lnTo>
                    <a:pt x="194987" y="2180571"/>
                  </a:lnTo>
                  <a:cubicBezTo>
                    <a:pt x="143273" y="2180571"/>
                    <a:pt x="93678" y="2160027"/>
                    <a:pt x="57110" y="2123460"/>
                  </a:cubicBezTo>
                  <a:cubicBezTo>
                    <a:pt x="20543" y="2086893"/>
                    <a:pt x="0" y="2037297"/>
                    <a:pt x="0" y="1985583"/>
                  </a:cubicBezTo>
                  <a:lnTo>
                    <a:pt x="0" y="194987"/>
                  </a:lnTo>
                  <a:cubicBezTo>
                    <a:pt x="0" y="143273"/>
                    <a:pt x="20543" y="93678"/>
                    <a:pt x="57110" y="57110"/>
                  </a:cubicBezTo>
                  <a:cubicBezTo>
                    <a:pt x="93678" y="20543"/>
                    <a:pt x="143273" y="0"/>
                    <a:pt x="194987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045722" cy="2228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6192688" y="6531990"/>
            <a:ext cx="1537614" cy="1537614"/>
          </a:xfrm>
          <a:custGeom>
            <a:avLst/>
            <a:gdLst/>
            <a:ahLst/>
            <a:cxnLst/>
            <a:rect l="l" t="t" r="r" b="b"/>
            <a:pathLst>
              <a:path w="1537614" h="1537614">
                <a:moveTo>
                  <a:pt x="0" y="0"/>
                </a:moveTo>
                <a:lnTo>
                  <a:pt x="1537614" y="0"/>
                </a:lnTo>
                <a:lnTo>
                  <a:pt x="1537614" y="1537614"/>
                </a:lnTo>
                <a:lnTo>
                  <a:pt x="0" y="1537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1052109" y="3999906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0" y="0"/>
                </a:moveTo>
                <a:lnTo>
                  <a:pt x="4161618" y="0"/>
                </a:lnTo>
                <a:lnTo>
                  <a:pt x="41616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396138" y="-1884013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0" y="0"/>
                </a:moveTo>
                <a:lnTo>
                  <a:pt x="4161618" y="0"/>
                </a:lnTo>
                <a:lnTo>
                  <a:pt x="41616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232440" y="1168090"/>
            <a:ext cx="6505058" cy="650505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24906" r="-24906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25" name="Freeform 25"/>
          <p:cNvSpPr/>
          <p:nvPr/>
        </p:nvSpPr>
        <p:spPr>
          <a:xfrm>
            <a:off x="7794198" y="1855258"/>
            <a:ext cx="384595" cy="384595"/>
          </a:xfrm>
          <a:custGeom>
            <a:avLst/>
            <a:gdLst/>
            <a:ahLst/>
            <a:cxnLst/>
            <a:rect l="l" t="t" r="r" b="b"/>
            <a:pathLst>
              <a:path w="384595" h="384595">
                <a:moveTo>
                  <a:pt x="0" y="0"/>
                </a:moveTo>
                <a:lnTo>
                  <a:pt x="384596" y="0"/>
                </a:lnTo>
                <a:lnTo>
                  <a:pt x="384596" y="384595"/>
                </a:lnTo>
                <a:lnTo>
                  <a:pt x="0" y="3845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AutoShape 26"/>
          <p:cNvSpPr/>
          <p:nvPr/>
        </p:nvSpPr>
        <p:spPr>
          <a:xfrm>
            <a:off x="16542346" y="8343517"/>
            <a:ext cx="0" cy="455973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Freeform 27"/>
          <p:cNvSpPr/>
          <p:nvPr/>
        </p:nvSpPr>
        <p:spPr>
          <a:xfrm>
            <a:off x="16192688" y="7611116"/>
            <a:ext cx="348255" cy="348255"/>
          </a:xfrm>
          <a:custGeom>
            <a:avLst/>
            <a:gdLst/>
            <a:ahLst/>
            <a:cxnLst/>
            <a:rect l="l" t="t" r="r" b="b"/>
            <a:pathLst>
              <a:path w="348255" h="348255">
                <a:moveTo>
                  <a:pt x="0" y="0"/>
                </a:moveTo>
                <a:lnTo>
                  <a:pt x="348254" y="0"/>
                </a:lnTo>
                <a:lnTo>
                  <a:pt x="348254" y="348255"/>
                </a:lnTo>
                <a:lnTo>
                  <a:pt x="0" y="3482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8378493" y="2773006"/>
            <a:ext cx="9510967" cy="381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80"/>
              </a:lnSpc>
            </a:pPr>
            <a:r>
              <a:rPr lang="en-US" sz="10400" b="1" spc="-312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Meeting </a:t>
            </a:r>
            <a:r>
              <a:rPr lang="en-US" sz="10400" b="1" spc="-312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Komite</a:t>
            </a:r>
            <a:r>
              <a:rPr lang="en-US" sz="10400" b="1" spc="-312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 Audit</a:t>
            </a:r>
          </a:p>
          <a:p>
            <a:pPr marL="0" lvl="0" indent="0" algn="l">
              <a:lnSpc>
                <a:spcPts val="9880"/>
              </a:lnSpc>
            </a:pPr>
            <a:r>
              <a:rPr lang="en-US" sz="10400" b="1" spc="-312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Ke</a:t>
            </a:r>
            <a:r>
              <a:rPr lang="en-US" sz="10400" b="1" spc="-312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 II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435130" y="8353106"/>
            <a:ext cx="3993280" cy="40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64"/>
              </a:lnSpc>
              <a:spcBef>
                <a:spcPct val="0"/>
              </a:spcBef>
            </a:pPr>
            <a:r>
              <a:rPr lang="en-US" sz="2403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30 April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842092" y="8353106"/>
            <a:ext cx="2040558" cy="40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4"/>
              </a:lnSpc>
              <a:spcBef>
                <a:spcPct val="0"/>
              </a:spcBef>
            </a:pPr>
            <a:r>
              <a:rPr lang="en-US" sz="2403" b="1" dirty="0">
                <a:solidFill>
                  <a:srgbClr val="FFFFFF"/>
                </a:solidFill>
                <a:latin typeface="Touvlo Bold"/>
                <a:ea typeface="Touvlo Bold"/>
                <a:cs typeface="Touvlo Bold"/>
                <a:sym typeface="Touvlo Bold"/>
              </a:rPr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5845797" y="-1955449"/>
            <a:ext cx="7579809" cy="12787530"/>
            <a:chOff x="0" y="0"/>
            <a:chExt cx="1996328" cy="33679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6328" cy="3367909"/>
            </a:xfrm>
            <a:custGeom>
              <a:avLst/>
              <a:gdLst/>
              <a:ahLst/>
              <a:cxnLst/>
              <a:rect l="l" t="t" r="r" b="b"/>
              <a:pathLst>
                <a:path w="1996328" h="3367909">
                  <a:moveTo>
                    <a:pt x="102139" y="0"/>
                  </a:moveTo>
                  <a:lnTo>
                    <a:pt x="1894190" y="0"/>
                  </a:lnTo>
                  <a:cubicBezTo>
                    <a:pt x="1921278" y="0"/>
                    <a:pt x="1947258" y="10761"/>
                    <a:pt x="1966413" y="29916"/>
                  </a:cubicBezTo>
                  <a:cubicBezTo>
                    <a:pt x="1985567" y="49070"/>
                    <a:pt x="1996328" y="75050"/>
                    <a:pt x="1996328" y="102139"/>
                  </a:cubicBezTo>
                  <a:lnTo>
                    <a:pt x="1996328" y="3265770"/>
                  </a:lnTo>
                  <a:cubicBezTo>
                    <a:pt x="1996328" y="3292859"/>
                    <a:pt x="1985567" y="3318839"/>
                    <a:pt x="1966413" y="3337994"/>
                  </a:cubicBezTo>
                  <a:cubicBezTo>
                    <a:pt x="1947258" y="3357148"/>
                    <a:pt x="1921278" y="3367909"/>
                    <a:pt x="1894190" y="3367909"/>
                  </a:cubicBezTo>
                  <a:lnTo>
                    <a:pt x="102139" y="3367909"/>
                  </a:lnTo>
                  <a:cubicBezTo>
                    <a:pt x="45729" y="3367909"/>
                    <a:pt x="0" y="3322180"/>
                    <a:pt x="0" y="3265770"/>
                  </a:cubicBezTo>
                  <a:lnTo>
                    <a:pt x="0" y="102139"/>
                  </a:lnTo>
                  <a:cubicBezTo>
                    <a:pt x="0" y="75050"/>
                    <a:pt x="10761" y="49070"/>
                    <a:pt x="29916" y="29916"/>
                  </a:cubicBezTo>
                  <a:cubicBezTo>
                    <a:pt x="49070" y="10761"/>
                    <a:pt x="75050" y="0"/>
                    <a:pt x="102139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96328" cy="3425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555795" y="410540"/>
            <a:ext cx="7939583" cy="4102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644"/>
              </a:lnSpc>
            </a:pPr>
            <a:r>
              <a:rPr lang="en-US" sz="8000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Progress </a:t>
            </a:r>
            <a:r>
              <a:rPr lang="en-US" sz="8000" b="1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Implementasi</a:t>
            </a:r>
            <a:endParaRPr lang="en-US" sz="8000" b="1" dirty="0">
              <a:solidFill>
                <a:srgbClr val="000000"/>
              </a:solidFill>
              <a:latin typeface="Touvlo Bold"/>
              <a:ea typeface="Touvlo Bold"/>
              <a:cs typeface="Touvlo Bold"/>
              <a:sym typeface="Touvlo Bold"/>
            </a:endParaRPr>
          </a:p>
          <a:p>
            <a:pPr marL="0" lvl="0" indent="0">
              <a:lnSpc>
                <a:spcPts val="10644"/>
              </a:lnSpc>
            </a:pPr>
            <a:r>
              <a:rPr lang="en-US" sz="8000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SAP di DH</a:t>
            </a:r>
          </a:p>
        </p:txBody>
      </p:sp>
      <p:sp>
        <p:nvSpPr>
          <p:cNvPr id="8" name="Freeform 8"/>
          <p:cNvSpPr/>
          <p:nvPr/>
        </p:nvSpPr>
        <p:spPr>
          <a:xfrm rot="8013790">
            <a:off x="-1735983" y="558842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2094422">
            <a:off x="-2554649" y="-3947958"/>
            <a:ext cx="6285017" cy="8279354"/>
            <a:chOff x="0" y="0"/>
            <a:chExt cx="1655313" cy="218057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55313" cy="2180571"/>
            </a:xfrm>
            <a:custGeom>
              <a:avLst/>
              <a:gdLst/>
              <a:ahLst/>
              <a:cxnLst/>
              <a:rect l="l" t="t" r="r" b="b"/>
              <a:pathLst>
                <a:path w="1655313" h="2180571">
                  <a:moveTo>
                    <a:pt x="123181" y="0"/>
                  </a:moveTo>
                  <a:lnTo>
                    <a:pt x="1532133" y="0"/>
                  </a:lnTo>
                  <a:cubicBezTo>
                    <a:pt x="1564802" y="0"/>
                    <a:pt x="1596133" y="12978"/>
                    <a:pt x="1619234" y="36079"/>
                  </a:cubicBezTo>
                  <a:cubicBezTo>
                    <a:pt x="1642335" y="59180"/>
                    <a:pt x="1655313" y="90511"/>
                    <a:pt x="1655313" y="123181"/>
                  </a:cubicBezTo>
                  <a:lnTo>
                    <a:pt x="1655313" y="2057390"/>
                  </a:lnTo>
                  <a:cubicBezTo>
                    <a:pt x="1655313" y="2090059"/>
                    <a:pt x="1642335" y="2121391"/>
                    <a:pt x="1619234" y="2144492"/>
                  </a:cubicBezTo>
                  <a:cubicBezTo>
                    <a:pt x="1596133" y="2167593"/>
                    <a:pt x="1564802" y="2180571"/>
                    <a:pt x="1532133" y="2180571"/>
                  </a:cubicBezTo>
                  <a:lnTo>
                    <a:pt x="123181" y="2180571"/>
                  </a:lnTo>
                  <a:cubicBezTo>
                    <a:pt x="90511" y="2180571"/>
                    <a:pt x="59180" y="2167593"/>
                    <a:pt x="36079" y="2144492"/>
                  </a:cubicBezTo>
                  <a:cubicBezTo>
                    <a:pt x="12978" y="2121391"/>
                    <a:pt x="0" y="2090059"/>
                    <a:pt x="0" y="2057390"/>
                  </a:cubicBezTo>
                  <a:lnTo>
                    <a:pt x="0" y="123181"/>
                  </a:lnTo>
                  <a:cubicBezTo>
                    <a:pt x="0" y="90511"/>
                    <a:pt x="12978" y="59180"/>
                    <a:pt x="36079" y="36079"/>
                  </a:cubicBezTo>
                  <a:cubicBezTo>
                    <a:pt x="59180" y="12978"/>
                    <a:pt x="90511" y="0"/>
                    <a:pt x="123181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655313" cy="2237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467597" y="-1559535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0"/>
                </a:moveTo>
                <a:lnTo>
                  <a:pt x="0" y="0"/>
                </a:lnTo>
                <a:lnTo>
                  <a:pt x="0" y="4114800"/>
                </a:lnTo>
                <a:lnTo>
                  <a:pt x="4161619" y="4114800"/>
                </a:lnTo>
                <a:lnTo>
                  <a:pt x="41616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AutoShape 17"/>
          <p:cNvSpPr/>
          <p:nvPr/>
        </p:nvSpPr>
        <p:spPr>
          <a:xfrm>
            <a:off x="1047750" y="2291914"/>
            <a:ext cx="0" cy="894363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Freeform 24"/>
          <p:cNvSpPr/>
          <p:nvPr/>
        </p:nvSpPr>
        <p:spPr>
          <a:xfrm rot="5291414">
            <a:off x="14897706" y="7701198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8013790" flipH="1" flipV="1">
            <a:off x="9523484" y="-2159615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7" y="5230835"/>
                </a:moveTo>
                <a:lnTo>
                  <a:pt x="0" y="5230835"/>
                </a:lnTo>
                <a:lnTo>
                  <a:pt x="0" y="0"/>
                </a:lnTo>
                <a:lnTo>
                  <a:pt x="3471967" y="0"/>
                </a:lnTo>
                <a:lnTo>
                  <a:pt x="3471967" y="5230835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13BB2412-4CA4-4CA6-E3D8-B26B7ED740E8}"/>
              </a:ext>
            </a:extLst>
          </p:cNvPr>
          <p:cNvSpPr txBox="1"/>
          <p:nvPr/>
        </p:nvSpPr>
        <p:spPr>
          <a:xfrm>
            <a:off x="1662998" y="4112146"/>
            <a:ext cx="6832016" cy="120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644"/>
              </a:lnSpc>
            </a:pPr>
            <a:r>
              <a:rPr lang="en-US" sz="4800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Direct Holding: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740DF804-14EA-3E4C-F437-B57F01F62EBC}"/>
              </a:ext>
            </a:extLst>
          </p:cNvPr>
          <p:cNvSpPr txBox="1"/>
          <p:nvPr/>
        </p:nvSpPr>
        <p:spPr>
          <a:xfrm>
            <a:off x="1662998" y="5618556"/>
            <a:ext cx="7579809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sv-SE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PT Sinar Sejahtera Mandiri (SSM)</a:t>
            </a:r>
            <a:endParaRPr lang="en-US" sz="2800" dirty="0">
              <a:solidFill>
                <a:srgbClr val="000000"/>
              </a:solidFill>
              <a:latin typeface="Sitka Text Semibold" pitchFamily="2" charset="0"/>
              <a:ea typeface="Touvlo Bold"/>
              <a:cs typeface="Touvlo Bold"/>
              <a:sym typeface="Touvlo Bold"/>
            </a:endParaRPr>
          </a:p>
          <a:p>
            <a:pPr marL="0" lvl="0" indent="0" algn="just"/>
            <a:r>
              <a:rPr lang="it-IT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PT Mega Inti Mandiri (MIM) </a:t>
            </a:r>
            <a:endParaRPr lang="en-US" sz="2800" dirty="0">
              <a:solidFill>
                <a:srgbClr val="000000"/>
              </a:solidFill>
              <a:latin typeface="Sitka Text Semibold" pitchFamily="2" charset="0"/>
              <a:ea typeface="Touvlo Bold"/>
              <a:cs typeface="Touvlo Bold"/>
              <a:sym typeface="Touvlo Bold"/>
            </a:endParaRPr>
          </a:p>
          <a:p>
            <a:pPr marL="0" lvl="0" indent="0" algn="just"/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PT Sejahtera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Samarinda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Furindo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(SSF)</a:t>
            </a:r>
          </a:p>
          <a:p>
            <a:pPr marL="0" lvl="0" indent="0" algn="just"/>
            <a:r>
              <a:rPr lang="pt-BR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PT Sejahtera Palembang Furindo (SPF)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9721D-2F80-95A4-97AA-C3BD67BFE409}"/>
              </a:ext>
            </a:extLst>
          </p:cNvPr>
          <p:cNvSpPr txBox="1"/>
          <p:nvPr/>
        </p:nvSpPr>
        <p:spPr>
          <a:xfrm>
            <a:off x="6934200" y="7575779"/>
            <a:ext cx="83820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pt-BR" i="1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*akan direncanakan kembali untuk implementasi disesuaikan jadwalnya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743EFAA-8E01-6DC3-0746-63FB354651E5}"/>
              </a:ext>
            </a:extLst>
          </p:cNvPr>
          <p:cNvSpPr txBox="1"/>
          <p:nvPr/>
        </p:nvSpPr>
        <p:spPr>
          <a:xfrm>
            <a:off x="7721401" y="8825488"/>
            <a:ext cx="757980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Target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selesai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Implementasi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bulan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</a:t>
            </a:r>
            <a:r>
              <a:rPr lang="en-US" sz="2800" dirty="0">
                <a:solidFill>
                  <a:srgbClr val="92D05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Juli.</a:t>
            </a:r>
            <a:endParaRPr lang="pt-BR" sz="2800" dirty="0">
              <a:solidFill>
                <a:srgbClr val="92D050"/>
              </a:solidFill>
              <a:latin typeface="Sitka Text Semibold" pitchFamily="2" charset="0"/>
              <a:ea typeface="Touvlo Bold"/>
              <a:cs typeface="Touvlo Bold"/>
              <a:sym typeface="Touvlo Bold"/>
            </a:endParaRPr>
          </a:p>
        </p:txBody>
      </p:sp>
    </p:spTree>
    <p:extLst>
      <p:ext uri="{BB962C8B-B14F-4D97-AF65-F5344CB8AC3E}">
        <p14:creationId xmlns:p14="http://schemas.microsoft.com/office/powerpoint/2010/main" val="284052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437919">
            <a:off x="18945534" y="1553637"/>
            <a:ext cx="9901436" cy="14935184"/>
            <a:chOff x="0" y="0"/>
            <a:chExt cx="2607786" cy="39335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7786" cy="3933546"/>
            </a:xfrm>
            <a:custGeom>
              <a:avLst/>
              <a:gdLst/>
              <a:ahLst/>
              <a:cxnLst/>
              <a:rect l="l" t="t" r="r" b="b"/>
              <a:pathLst>
                <a:path w="2607786" h="3933546">
                  <a:moveTo>
                    <a:pt x="78190" y="0"/>
                  </a:moveTo>
                  <a:lnTo>
                    <a:pt x="2529596" y="0"/>
                  </a:lnTo>
                  <a:cubicBezTo>
                    <a:pt x="2572779" y="0"/>
                    <a:pt x="2607786" y="35007"/>
                    <a:pt x="2607786" y="78190"/>
                  </a:cubicBezTo>
                  <a:lnTo>
                    <a:pt x="2607786" y="3855357"/>
                  </a:lnTo>
                  <a:cubicBezTo>
                    <a:pt x="2607786" y="3898540"/>
                    <a:pt x="2572779" y="3933546"/>
                    <a:pt x="2529596" y="3933546"/>
                  </a:cubicBezTo>
                  <a:lnTo>
                    <a:pt x="78190" y="3933546"/>
                  </a:lnTo>
                  <a:cubicBezTo>
                    <a:pt x="35007" y="3933546"/>
                    <a:pt x="0" y="3898540"/>
                    <a:pt x="0" y="3855357"/>
                  </a:cubicBezTo>
                  <a:lnTo>
                    <a:pt x="0" y="78190"/>
                  </a:lnTo>
                  <a:cubicBezTo>
                    <a:pt x="0" y="35007"/>
                    <a:pt x="35007" y="0"/>
                    <a:pt x="7819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607786" cy="3876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23317" y="-2428911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03193" y="5636722"/>
            <a:ext cx="522842" cy="522842"/>
          </a:xfrm>
          <a:custGeom>
            <a:avLst/>
            <a:gdLst/>
            <a:ahLst/>
            <a:cxnLst/>
            <a:rect l="l" t="t" r="r" b="b"/>
            <a:pathLst>
              <a:path w="522842" h="522842">
                <a:moveTo>
                  <a:pt x="0" y="0"/>
                </a:moveTo>
                <a:lnTo>
                  <a:pt x="522842" y="0"/>
                </a:lnTo>
                <a:lnTo>
                  <a:pt x="522842" y="522843"/>
                </a:lnTo>
                <a:lnTo>
                  <a:pt x="0" y="522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1437919">
            <a:off x="-8546271" y="-10534593"/>
            <a:ext cx="9901436" cy="14935184"/>
            <a:chOff x="0" y="0"/>
            <a:chExt cx="2607786" cy="39335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07786" cy="3933546"/>
            </a:xfrm>
            <a:custGeom>
              <a:avLst/>
              <a:gdLst/>
              <a:ahLst/>
              <a:cxnLst/>
              <a:rect l="l" t="t" r="r" b="b"/>
              <a:pathLst>
                <a:path w="2607786" h="3933546">
                  <a:moveTo>
                    <a:pt x="78190" y="0"/>
                  </a:moveTo>
                  <a:lnTo>
                    <a:pt x="2529596" y="0"/>
                  </a:lnTo>
                  <a:cubicBezTo>
                    <a:pt x="2572779" y="0"/>
                    <a:pt x="2607786" y="35007"/>
                    <a:pt x="2607786" y="78190"/>
                  </a:cubicBezTo>
                  <a:lnTo>
                    <a:pt x="2607786" y="3855357"/>
                  </a:lnTo>
                  <a:cubicBezTo>
                    <a:pt x="2607786" y="3898540"/>
                    <a:pt x="2572779" y="3933546"/>
                    <a:pt x="2529596" y="3933546"/>
                  </a:cubicBezTo>
                  <a:lnTo>
                    <a:pt x="78190" y="3933546"/>
                  </a:lnTo>
                  <a:cubicBezTo>
                    <a:pt x="35007" y="3933546"/>
                    <a:pt x="0" y="3898540"/>
                    <a:pt x="0" y="3855357"/>
                  </a:cubicBezTo>
                  <a:lnTo>
                    <a:pt x="0" y="78190"/>
                  </a:lnTo>
                  <a:cubicBezTo>
                    <a:pt x="0" y="35007"/>
                    <a:pt x="35007" y="0"/>
                    <a:pt x="7819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57150"/>
              <a:ext cx="2607786" cy="3876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H="1" flipV="1">
            <a:off x="15169498" y="7383403"/>
            <a:ext cx="4786252" cy="4732406"/>
          </a:xfrm>
          <a:custGeom>
            <a:avLst/>
            <a:gdLst/>
            <a:ahLst/>
            <a:cxnLst/>
            <a:rect l="l" t="t" r="r" b="b"/>
            <a:pathLst>
              <a:path w="4786252" h="4732406">
                <a:moveTo>
                  <a:pt x="4786252" y="4732406"/>
                </a:moveTo>
                <a:lnTo>
                  <a:pt x="0" y="4732406"/>
                </a:lnTo>
                <a:lnTo>
                  <a:pt x="0" y="0"/>
                </a:lnTo>
                <a:lnTo>
                  <a:pt x="4786252" y="0"/>
                </a:lnTo>
                <a:lnTo>
                  <a:pt x="4786252" y="47324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286000" y="2612539"/>
            <a:ext cx="11734800" cy="464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552"/>
              </a:lnSpc>
            </a:pPr>
            <a:r>
              <a:rPr lang="en-US" sz="18476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Thank You</a:t>
            </a:r>
          </a:p>
        </p:txBody>
      </p:sp>
      <p:grpSp>
        <p:nvGrpSpPr>
          <p:cNvPr id="27" name="Group 27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 flipH="1" flipV="1">
            <a:off x="12733933" y="5636722"/>
            <a:ext cx="1850757" cy="1829936"/>
          </a:xfrm>
          <a:custGeom>
            <a:avLst/>
            <a:gdLst/>
            <a:ahLst/>
            <a:cxnLst/>
            <a:rect l="l" t="t" r="r" b="b"/>
            <a:pathLst>
              <a:path w="1850757" h="1829936">
                <a:moveTo>
                  <a:pt x="1850756" y="1829936"/>
                </a:moveTo>
                <a:lnTo>
                  <a:pt x="0" y="1829936"/>
                </a:lnTo>
                <a:lnTo>
                  <a:pt x="0" y="0"/>
                </a:lnTo>
                <a:lnTo>
                  <a:pt x="1850756" y="0"/>
                </a:lnTo>
                <a:lnTo>
                  <a:pt x="1850756" y="182993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4862678" y="7605910"/>
            <a:ext cx="306820" cy="306820"/>
          </a:xfrm>
          <a:custGeom>
            <a:avLst/>
            <a:gdLst/>
            <a:ahLst/>
            <a:cxnLst/>
            <a:rect l="l" t="t" r="r" b="b"/>
            <a:pathLst>
              <a:path w="306820" h="306820">
                <a:moveTo>
                  <a:pt x="0" y="0"/>
                </a:moveTo>
                <a:lnTo>
                  <a:pt x="306819" y="0"/>
                </a:lnTo>
                <a:lnTo>
                  <a:pt x="306819" y="306819"/>
                </a:lnTo>
                <a:lnTo>
                  <a:pt x="0" y="3068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318036" y="4041443"/>
            <a:ext cx="3865129" cy="33665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-10800000">
            <a:off x="13349747" y="-1989320"/>
            <a:ext cx="7579809" cy="12787530"/>
            <a:chOff x="0" y="0"/>
            <a:chExt cx="1996328" cy="33679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6328" cy="3367909"/>
            </a:xfrm>
            <a:custGeom>
              <a:avLst/>
              <a:gdLst/>
              <a:ahLst/>
              <a:cxnLst/>
              <a:rect l="l" t="t" r="r" b="b"/>
              <a:pathLst>
                <a:path w="1996328" h="3367909">
                  <a:moveTo>
                    <a:pt x="102139" y="0"/>
                  </a:moveTo>
                  <a:lnTo>
                    <a:pt x="1894190" y="0"/>
                  </a:lnTo>
                  <a:cubicBezTo>
                    <a:pt x="1921278" y="0"/>
                    <a:pt x="1947258" y="10761"/>
                    <a:pt x="1966413" y="29916"/>
                  </a:cubicBezTo>
                  <a:cubicBezTo>
                    <a:pt x="1985567" y="49070"/>
                    <a:pt x="1996328" y="75050"/>
                    <a:pt x="1996328" y="102139"/>
                  </a:cubicBezTo>
                  <a:lnTo>
                    <a:pt x="1996328" y="3265770"/>
                  </a:lnTo>
                  <a:cubicBezTo>
                    <a:pt x="1996328" y="3292859"/>
                    <a:pt x="1985567" y="3318839"/>
                    <a:pt x="1966413" y="3337994"/>
                  </a:cubicBezTo>
                  <a:cubicBezTo>
                    <a:pt x="1947258" y="3357148"/>
                    <a:pt x="1921278" y="3367909"/>
                    <a:pt x="1894190" y="3367909"/>
                  </a:cubicBezTo>
                  <a:lnTo>
                    <a:pt x="102139" y="3367909"/>
                  </a:lnTo>
                  <a:cubicBezTo>
                    <a:pt x="45729" y="3367909"/>
                    <a:pt x="0" y="3322180"/>
                    <a:pt x="0" y="3265770"/>
                  </a:cubicBezTo>
                  <a:lnTo>
                    <a:pt x="0" y="102139"/>
                  </a:lnTo>
                  <a:cubicBezTo>
                    <a:pt x="0" y="75050"/>
                    <a:pt x="10761" y="49070"/>
                    <a:pt x="29916" y="29916"/>
                  </a:cubicBezTo>
                  <a:cubicBezTo>
                    <a:pt x="49070" y="10761"/>
                    <a:pt x="75050" y="0"/>
                    <a:pt x="102139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96328" cy="3425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025168" y="268330"/>
            <a:ext cx="7871155" cy="278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644"/>
              </a:lnSpc>
            </a:pPr>
            <a:r>
              <a:rPr lang="en-US" sz="11204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Agenda Meeting</a:t>
            </a:r>
          </a:p>
        </p:txBody>
      </p:sp>
      <p:sp>
        <p:nvSpPr>
          <p:cNvPr id="7" name="AutoShape 7"/>
          <p:cNvSpPr/>
          <p:nvPr/>
        </p:nvSpPr>
        <p:spPr>
          <a:xfrm>
            <a:off x="1917895" y="7081711"/>
            <a:ext cx="3711320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 rot="8013790">
            <a:off x="-1735983" y="558842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46030" y="3310585"/>
            <a:ext cx="2763394" cy="730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79"/>
              </a:lnSpc>
            </a:pPr>
            <a:r>
              <a:rPr lang="en-US" sz="5767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01.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46030" y="4438316"/>
            <a:ext cx="4302241" cy="85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98"/>
              </a:lnSpc>
            </a:pPr>
            <a:r>
              <a:rPr lang="en-US" sz="3472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Laporan</a:t>
            </a:r>
            <a:r>
              <a:rPr lang="en-US" sz="3472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</a:t>
            </a:r>
            <a:r>
              <a:rPr lang="en-US" sz="3472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Keuangan</a:t>
            </a:r>
            <a:r>
              <a:rPr lang="en-US" sz="3472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</a:t>
            </a:r>
            <a:r>
              <a:rPr lang="en-US" sz="3472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Maret</a:t>
            </a:r>
            <a:r>
              <a:rPr lang="en-US" sz="3472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17895" y="6360710"/>
            <a:ext cx="2028445" cy="627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68"/>
              </a:lnSpc>
            </a:pPr>
            <a:r>
              <a:rPr lang="en-US" sz="5019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02.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17895" y="7344331"/>
            <a:ext cx="5460746" cy="87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6"/>
              </a:lnSpc>
            </a:pPr>
            <a:r>
              <a:rPr lang="en-US" sz="3585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Progress Audit </a:t>
            </a:r>
            <a:r>
              <a:rPr lang="en-US" sz="3585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Kuartal</a:t>
            </a:r>
            <a:r>
              <a:rPr lang="en-US" sz="3585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II </a:t>
            </a:r>
            <a:r>
              <a:rPr lang="en-US" sz="3585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Tahun</a:t>
            </a:r>
            <a:r>
              <a:rPr lang="en-US" sz="3585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2024</a:t>
            </a:r>
          </a:p>
        </p:txBody>
      </p:sp>
      <p:grpSp>
        <p:nvGrpSpPr>
          <p:cNvPr id="13" name="Group 13"/>
          <p:cNvGrpSpPr/>
          <p:nvPr/>
        </p:nvGrpSpPr>
        <p:grpSpPr>
          <a:xfrm rot="2094422">
            <a:off x="-2554649" y="-3947958"/>
            <a:ext cx="6285017" cy="8279354"/>
            <a:chOff x="0" y="0"/>
            <a:chExt cx="1655313" cy="218057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55313" cy="2180571"/>
            </a:xfrm>
            <a:custGeom>
              <a:avLst/>
              <a:gdLst/>
              <a:ahLst/>
              <a:cxnLst/>
              <a:rect l="l" t="t" r="r" b="b"/>
              <a:pathLst>
                <a:path w="1655313" h="2180571">
                  <a:moveTo>
                    <a:pt x="123181" y="0"/>
                  </a:moveTo>
                  <a:lnTo>
                    <a:pt x="1532133" y="0"/>
                  </a:lnTo>
                  <a:cubicBezTo>
                    <a:pt x="1564802" y="0"/>
                    <a:pt x="1596133" y="12978"/>
                    <a:pt x="1619234" y="36079"/>
                  </a:cubicBezTo>
                  <a:cubicBezTo>
                    <a:pt x="1642335" y="59180"/>
                    <a:pt x="1655313" y="90511"/>
                    <a:pt x="1655313" y="123181"/>
                  </a:cubicBezTo>
                  <a:lnTo>
                    <a:pt x="1655313" y="2057390"/>
                  </a:lnTo>
                  <a:cubicBezTo>
                    <a:pt x="1655313" y="2090059"/>
                    <a:pt x="1642335" y="2121391"/>
                    <a:pt x="1619234" y="2144492"/>
                  </a:cubicBezTo>
                  <a:cubicBezTo>
                    <a:pt x="1596133" y="2167593"/>
                    <a:pt x="1564802" y="2180571"/>
                    <a:pt x="1532133" y="2180571"/>
                  </a:cubicBezTo>
                  <a:lnTo>
                    <a:pt x="123181" y="2180571"/>
                  </a:lnTo>
                  <a:cubicBezTo>
                    <a:pt x="90511" y="2180571"/>
                    <a:pt x="59180" y="2167593"/>
                    <a:pt x="36079" y="2144492"/>
                  </a:cubicBezTo>
                  <a:cubicBezTo>
                    <a:pt x="12978" y="2121391"/>
                    <a:pt x="0" y="2090059"/>
                    <a:pt x="0" y="2057390"/>
                  </a:cubicBezTo>
                  <a:lnTo>
                    <a:pt x="0" y="123181"/>
                  </a:lnTo>
                  <a:cubicBezTo>
                    <a:pt x="0" y="90511"/>
                    <a:pt x="12978" y="59180"/>
                    <a:pt x="36079" y="36079"/>
                  </a:cubicBezTo>
                  <a:cubicBezTo>
                    <a:pt x="59180" y="12978"/>
                    <a:pt x="90511" y="0"/>
                    <a:pt x="123181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655313" cy="2237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467597" y="-1559535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0"/>
                </a:moveTo>
                <a:lnTo>
                  <a:pt x="0" y="0"/>
                </a:lnTo>
                <a:lnTo>
                  <a:pt x="0" y="4114800"/>
                </a:lnTo>
                <a:lnTo>
                  <a:pt x="4161619" y="4114800"/>
                </a:lnTo>
                <a:lnTo>
                  <a:pt x="41616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AutoShape 17"/>
          <p:cNvSpPr/>
          <p:nvPr/>
        </p:nvSpPr>
        <p:spPr>
          <a:xfrm>
            <a:off x="1047750" y="2291914"/>
            <a:ext cx="0" cy="894363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rot="5291414">
            <a:off x="14897706" y="7701198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8013790" flipH="1" flipV="1">
            <a:off x="9564136" y="-2146585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7" y="5230835"/>
                </a:moveTo>
                <a:lnTo>
                  <a:pt x="0" y="5230835"/>
                </a:lnTo>
                <a:lnTo>
                  <a:pt x="0" y="0"/>
                </a:lnTo>
                <a:lnTo>
                  <a:pt x="3471967" y="0"/>
                </a:lnTo>
                <a:lnTo>
                  <a:pt x="3471967" y="5230835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6" name="AutoShape 7">
            <a:extLst>
              <a:ext uri="{FF2B5EF4-FFF2-40B4-BE49-F238E27FC236}">
                <a16:creationId xmlns:a16="http://schemas.microsoft.com/office/drawing/2014/main" id="{B7FB7DF3-BC1B-1C29-575F-4CBD250D8102}"/>
              </a:ext>
            </a:extLst>
          </p:cNvPr>
          <p:cNvSpPr/>
          <p:nvPr/>
        </p:nvSpPr>
        <p:spPr>
          <a:xfrm>
            <a:off x="7613004" y="4311881"/>
            <a:ext cx="3711320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FED47E0F-2793-2060-4E2C-1B63AC861CA4}"/>
              </a:ext>
            </a:extLst>
          </p:cNvPr>
          <p:cNvSpPr txBox="1"/>
          <p:nvPr/>
        </p:nvSpPr>
        <p:spPr>
          <a:xfrm>
            <a:off x="7613004" y="3590880"/>
            <a:ext cx="2028445" cy="627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68"/>
              </a:lnSpc>
            </a:pPr>
            <a:r>
              <a:rPr lang="en-US" sz="5019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03.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4144932F-31F2-C09E-65EA-682D67C4E7AD}"/>
              </a:ext>
            </a:extLst>
          </p:cNvPr>
          <p:cNvSpPr txBox="1"/>
          <p:nvPr/>
        </p:nvSpPr>
        <p:spPr>
          <a:xfrm>
            <a:off x="7613004" y="4574501"/>
            <a:ext cx="5460746" cy="879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6"/>
              </a:lnSpc>
            </a:pPr>
            <a:r>
              <a:rPr lang="en-US" sz="3585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Pelaksanaan</a:t>
            </a:r>
            <a:r>
              <a:rPr lang="en-US" sz="3585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Audit ISO Q1 </a:t>
            </a:r>
            <a:r>
              <a:rPr lang="en-US" sz="3585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Tahun</a:t>
            </a:r>
            <a:r>
              <a:rPr lang="en-US" sz="3585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2025</a:t>
            </a:r>
          </a:p>
        </p:txBody>
      </p:sp>
      <p:sp>
        <p:nvSpPr>
          <p:cNvPr id="29" name="AutoShape 7">
            <a:extLst>
              <a:ext uri="{FF2B5EF4-FFF2-40B4-BE49-F238E27FC236}">
                <a16:creationId xmlns:a16="http://schemas.microsoft.com/office/drawing/2014/main" id="{73A8517B-AF57-6D80-0137-50B7F08C35AC}"/>
              </a:ext>
            </a:extLst>
          </p:cNvPr>
          <p:cNvSpPr/>
          <p:nvPr/>
        </p:nvSpPr>
        <p:spPr>
          <a:xfrm>
            <a:off x="7751003" y="7190055"/>
            <a:ext cx="3711320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FE820276-2A76-F0C3-D2AA-8F2D92896B13}"/>
              </a:ext>
            </a:extLst>
          </p:cNvPr>
          <p:cNvSpPr txBox="1"/>
          <p:nvPr/>
        </p:nvSpPr>
        <p:spPr>
          <a:xfrm>
            <a:off x="7751003" y="6469054"/>
            <a:ext cx="2028445" cy="627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68"/>
              </a:lnSpc>
            </a:pPr>
            <a:r>
              <a:rPr lang="en-US" sz="5019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04.</a:t>
            </a: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3EE01E53-994F-7AF6-8900-94BB0705240E}"/>
              </a:ext>
            </a:extLst>
          </p:cNvPr>
          <p:cNvSpPr txBox="1"/>
          <p:nvPr/>
        </p:nvSpPr>
        <p:spPr>
          <a:xfrm>
            <a:off x="7751003" y="7452675"/>
            <a:ext cx="5460746" cy="131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6"/>
              </a:lnSpc>
            </a:pPr>
            <a:r>
              <a:rPr lang="en-US" sz="3585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Progress </a:t>
            </a:r>
          </a:p>
          <a:p>
            <a:pPr marL="0" lvl="0" indent="0" algn="l">
              <a:lnSpc>
                <a:spcPts val="3406"/>
              </a:lnSpc>
            </a:pPr>
            <a:r>
              <a:rPr lang="en-US" sz="3585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Implementasi</a:t>
            </a:r>
            <a:r>
              <a:rPr lang="en-US" sz="3585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SAP</a:t>
            </a:r>
          </a:p>
          <a:p>
            <a:pPr marL="0" lvl="0" indent="0" algn="l">
              <a:lnSpc>
                <a:spcPts val="3406"/>
              </a:lnSpc>
            </a:pPr>
            <a:r>
              <a:rPr lang="en-US" sz="3585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di DH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72021">
            <a:off x="543592" y="178509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943202">
            <a:off x="-2816943" y="5262129"/>
            <a:ext cx="8937826" cy="7509422"/>
            <a:chOff x="0" y="0"/>
            <a:chExt cx="2353995" cy="19777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3995" cy="1977790"/>
            </a:xfrm>
            <a:custGeom>
              <a:avLst/>
              <a:gdLst/>
              <a:ahLst/>
              <a:cxnLst/>
              <a:rect l="l" t="t" r="r" b="b"/>
              <a:pathLst>
                <a:path w="2353995" h="1977790">
                  <a:moveTo>
                    <a:pt x="86620" y="0"/>
                  </a:moveTo>
                  <a:lnTo>
                    <a:pt x="2267376" y="0"/>
                  </a:lnTo>
                  <a:cubicBezTo>
                    <a:pt x="2315214" y="0"/>
                    <a:pt x="2353995" y="38781"/>
                    <a:pt x="2353995" y="86620"/>
                  </a:cubicBezTo>
                  <a:lnTo>
                    <a:pt x="2353995" y="1891170"/>
                  </a:lnTo>
                  <a:cubicBezTo>
                    <a:pt x="2353995" y="1914143"/>
                    <a:pt x="2344869" y="1936175"/>
                    <a:pt x="2328625" y="1952420"/>
                  </a:cubicBezTo>
                  <a:cubicBezTo>
                    <a:pt x="2312381" y="1968664"/>
                    <a:pt x="2290349" y="1977790"/>
                    <a:pt x="2267376" y="1977790"/>
                  </a:cubicBezTo>
                  <a:lnTo>
                    <a:pt x="86620" y="1977790"/>
                  </a:lnTo>
                  <a:cubicBezTo>
                    <a:pt x="38781" y="1977790"/>
                    <a:pt x="0" y="1939009"/>
                    <a:pt x="0" y="1891170"/>
                  </a:cubicBezTo>
                  <a:lnTo>
                    <a:pt x="0" y="86620"/>
                  </a:lnTo>
                  <a:cubicBezTo>
                    <a:pt x="0" y="38781"/>
                    <a:pt x="38781" y="0"/>
                    <a:pt x="8662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7150"/>
              <a:ext cx="2353995" cy="1920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675697" y="-1179406"/>
            <a:ext cx="1839966" cy="1839966"/>
          </a:xfrm>
          <a:custGeom>
            <a:avLst/>
            <a:gdLst/>
            <a:ahLst/>
            <a:cxnLst/>
            <a:rect l="l" t="t" r="r" b="b"/>
            <a:pathLst>
              <a:path w="1839966" h="1839966">
                <a:moveTo>
                  <a:pt x="0" y="0"/>
                </a:moveTo>
                <a:lnTo>
                  <a:pt x="1839965" y="0"/>
                </a:lnTo>
                <a:lnTo>
                  <a:pt x="1839965" y="1839966"/>
                </a:lnTo>
                <a:lnTo>
                  <a:pt x="0" y="1839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3049864" y="5667484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61619" y="0"/>
                </a:lnTo>
                <a:lnTo>
                  <a:pt x="4161619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21901" y="3768684"/>
            <a:ext cx="5119430" cy="511943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16" name="Freeform 16"/>
          <p:cNvSpPr/>
          <p:nvPr/>
        </p:nvSpPr>
        <p:spPr>
          <a:xfrm>
            <a:off x="16319275" y="-1838329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14512" y="7724884"/>
            <a:ext cx="1130128" cy="1130128"/>
          </a:xfrm>
          <a:custGeom>
            <a:avLst/>
            <a:gdLst/>
            <a:ahLst/>
            <a:cxnLst/>
            <a:rect l="l" t="t" r="r" b="b"/>
            <a:pathLst>
              <a:path w="1130128" h="1130128">
                <a:moveTo>
                  <a:pt x="0" y="0"/>
                </a:moveTo>
                <a:lnTo>
                  <a:pt x="1130127" y="0"/>
                </a:lnTo>
                <a:lnTo>
                  <a:pt x="1130127" y="1130127"/>
                </a:lnTo>
                <a:lnTo>
                  <a:pt x="0" y="1130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709963" y="1771608"/>
            <a:ext cx="10048924" cy="1965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00"/>
              </a:lnSpc>
            </a:pPr>
            <a:r>
              <a:rPr lang="en-US" sz="8000" b="1" spc="-360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Laporan</a:t>
            </a:r>
            <a:r>
              <a:rPr lang="en-US" sz="80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 </a:t>
            </a:r>
            <a:r>
              <a:rPr lang="en-US" sz="8000" b="1" spc="-360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Keuangan</a:t>
            </a:r>
            <a:r>
              <a:rPr lang="en-US" sz="80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 </a:t>
            </a:r>
            <a:r>
              <a:rPr lang="en-US" sz="8000" b="1" spc="-360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Maret</a:t>
            </a:r>
            <a:r>
              <a:rPr lang="en-US" sz="80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 2025</a:t>
            </a:r>
          </a:p>
        </p:txBody>
      </p:sp>
      <p:sp>
        <p:nvSpPr>
          <p:cNvPr id="20" name="AutoShape 20"/>
          <p:cNvSpPr/>
          <p:nvPr/>
        </p:nvSpPr>
        <p:spPr>
          <a:xfrm flipV="1">
            <a:off x="7416708" y="8382033"/>
            <a:ext cx="3832336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062038" y="1028700"/>
            <a:ext cx="0" cy="949325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4413836" y="3186174"/>
            <a:ext cx="412664" cy="412664"/>
          </a:xfrm>
          <a:custGeom>
            <a:avLst/>
            <a:gdLst/>
            <a:ahLst/>
            <a:cxnLst/>
            <a:rect l="l" t="t" r="r" b="b"/>
            <a:pathLst>
              <a:path w="412664" h="412664">
                <a:moveTo>
                  <a:pt x="0" y="0"/>
                </a:moveTo>
                <a:lnTo>
                  <a:pt x="412663" y="0"/>
                </a:lnTo>
                <a:lnTo>
                  <a:pt x="412663" y="412663"/>
                </a:lnTo>
                <a:lnTo>
                  <a:pt x="0" y="4126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102283" y="3896346"/>
            <a:ext cx="4958665" cy="495866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 l="-24906" r="-24906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25" name="TextBox 19"/>
          <p:cNvSpPr txBox="1"/>
          <p:nvPr/>
        </p:nvSpPr>
        <p:spPr>
          <a:xfrm>
            <a:off x="7333192" y="7605798"/>
            <a:ext cx="10048924" cy="991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00"/>
              </a:lnSpc>
            </a:pPr>
            <a:r>
              <a:rPr lang="en-US" sz="80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  <a:hlinkClick r:id="rId13" action="ppaction://hlinkfile"/>
              </a:rPr>
              <a:t>CINT-Mar 25.xlsx</a:t>
            </a:r>
            <a:endParaRPr lang="en-US" sz="8000" b="1" spc="-360" dirty="0">
              <a:solidFill>
                <a:srgbClr val="000000"/>
              </a:solidFill>
              <a:latin typeface="Touvlo Bold"/>
              <a:ea typeface="Touvlo Bold"/>
              <a:cs typeface="Touvlo Bold"/>
              <a:sym typeface="Touvlo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77860" flipH="1">
            <a:off x="7736384" y="-2955340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6" y="0"/>
                </a:moveTo>
                <a:lnTo>
                  <a:pt x="0" y="0"/>
                </a:lnTo>
                <a:lnTo>
                  <a:pt x="0" y="5230834"/>
                </a:lnTo>
                <a:lnTo>
                  <a:pt x="3471966" y="5230834"/>
                </a:lnTo>
                <a:lnTo>
                  <a:pt x="347196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18158283">
            <a:off x="-3599455" y="481375"/>
            <a:ext cx="10046259" cy="111404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79"/>
              </a:lnSpc>
            </a:pPr>
            <a:endParaRPr/>
          </a:p>
        </p:txBody>
      </p:sp>
      <p:sp>
        <p:nvSpPr>
          <p:cNvPr id="12" name="Freeform 12"/>
          <p:cNvSpPr/>
          <p:nvPr/>
        </p:nvSpPr>
        <p:spPr>
          <a:xfrm flipH="1">
            <a:off x="-1735983" y="7124103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6" y="0"/>
                </a:moveTo>
                <a:lnTo>
                  <a:pt x="0" y="0"/>
                </a:lnTo>
                <a:lnTo>
                  <a:pt x="0" y="5230834"/>
                </a:lnTo>
                <a:lnTo>
                  <a:pt x="3471966" y="5230834"/>
                </a:lnTo>
                <a:lnTo>
                  <a:pt x="3471966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5515662" y="8770639"/>
            <a:ext cx="158104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79"/>
              </a:lnSpc>
            </a:pPr>
            <a:r>
              <a:rPr lang="en-US" sz="2399" dirty="0">
                <a:solidFill>
                  <a:srgbClr val="FFFFFF"/>
                </a:solidFill>
                <a:latin typeface="Touvlo"/>
                <a:ea typeface="Touvlo"/>
                <a:cs typeface="Touvlo"/>
                <a:sym typeface="Touvlo"/>
              </a:rPr>
              <a:t>Page 03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005460"/>
              </p:ext>
            </p:extLst>
          </p:nvPr>
        </p:nvGraphicFramePr>
        <p:xfrm>
          <a:off x="190499" y="2024707"/>
          <a:ext cx="17907002" cy="6668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705">
                  <a:extLst>
                    <a:ext uri="{9D8B030D-6E8A-4147-A177-3AD203B41FA5}">
                      <a16:colId xmlns:a16="http://schemas.microsoft.com/office/drawing/2014/main" val="817815948"/>
                    </a:ext>
                  </a:extLst>
                </a:gridCol>
                <a:gridCol w="937837">
                  <a:extLst>
                    <a:ext uri="{9D8B030D-6E8A-4147-A177-3AD203B41FA5}">
                      <a16:colId xmlns:a16="http://schemas.microsoft.com/office/drawing/2014/main" val="3542721020"/>
                    </a:ext>
                  </a:extLst>
                </a:gridCol>
                <a:gridCol w="920858">
                  <a:extLst>
                    <a:ext uri="{9D8B030D-6E8A-4147-A177-3AD203B41FA5}">
                      <a16:colId xmlns:a16="http://schemas.microsoft.com/office/drawing/2014/main" val="745957217"/>
                    </a:ext>
                  </a:extLst>
                </a:gridCol>
                <a:gridCol w="4390542">
                  <a:extLst>
                    <a:ext uri="{9D8B030D-6E8A-4147-A177-3AD203B41FA5}">
                      <a16:colId xmlns:a16="http://schemas.microsoft.com/office/drawing/2014/main" val="3657847993"/>
                    </a:ext>
                  </a:extLst>
                </a:gridCol>
                <a:gridCol w="790046">
                  <a:extLst>
                    <a:ext uri="{9D8B030D-6E8A-4147-A177-3AD203B41FA5}">
                      <a16:colId xmlns:a16="http://schemas.microsoft.com/office/drawing/2014/main" val="2784586080"/>
                    </a:ext>
                  </a:extLst>
                </a:gridCol>
                <a:gridCol w="1941530">
                  <a:extLst>
                    <a:ext uri="{9D8B030D-6E8A-4147-A177-3AD203B41FA5}">
                      <a16:colId xmlns:a16="http://schemas.microsoft.com/office/drawing/2014/main" val="1660019829"/>
                    </a:ext>
                  </a:extLst>
                </a:gridCol>
                <a:gridCol w="1925838">
                  <a:extLst>
                    <a:ext uri="{9D8B030D-6E8A-4147-A177-3AD203B41FA5}">
                      <a16:colId xmlns:a16="http://schemas.microsoft.com/office/drawing/2014/main" val="1125515405"/>
                    </a:ext>
                  </a:extLst>
                </a:gridCol>
                <a:gridCol w="2331450">
                  <a:extLst>
                    <a:ext uri="{9D8B030D-6E8A-4147-A177-3AD203B41FA5}">
                      <a16:colId xmlns:a16="http://schemas.microsoft.com/office/drawing/2014/main" val="2797272458"/>
                    </a:ext>
                  </a:extLst>
                </a:gridCol>
                <a:gridCol w="660194">
                  <a:extLst>
                    <a:ext uri="{9D8B030D-6E8A-4147-A177-3AD203B41FA5}">
                      <a16:colId xmlns:a16="http://schemas.microsoft.com/office/drawing/2014/main" val="10272407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3817802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55073965"/>
                    </a:ext>
                  </a:extLst>
                </a:gridCol>
                <a:gridCol w="2057402">
                  <a:extLst>
                    <a:ext uri="{9D8B030D-6E8A-4147-A177-3AD203B41FA5}">
                      <a16:colId xmlns:a16="http://schemas.microsoft.com/office/drawing/2014/main" val="2393340538"/>
                    </a:ext>
                  </a:extLst>
                </a:gridCol>
              </a:tblGrid>
              <a:tr h="442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Proses / Dept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Auditor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Ringkasan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Temuan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Kategori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Temuan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Dampak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Rekomendasi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Perbaikan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Tanggapan</a:t>
                      </a:r>
                      <a:r>
                        <a:rPr lang="en-US" sz="1800" b="1" u="none" strike="noStrike" dirty="0">
                          <a:effectLst/>
                        </a:rPr>
                        <a:t> Auditee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Due Date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Progres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Keterangan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241732"/>
                  </a:ext>
                </a:extLst>
              </a:tr>
              <a:tr h="3543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SALES &amp; DISTRIBUTION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Yulan, Rizky Dwi, Kisty, Aisyah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Penyimpanan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Titipan</a:t>
                      </a:r>
                      <a:r>
                        <a:rPr lang="en-US" sz="1800" u="none" strike="noStrike" dirty="0">
                          <a:effectLst/>
                        </a:rPr>
                        <a:t> PT Delta </a:t>
                      </a:r>
                      <a:r>
                        <a:rPr lang="en-US" sz="1800" u="none" strike="noStrike" dirty="0" err="1">
                          <a:effectLst/>
                        </a:rPr>
                        <a:t>Furindotama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Manabu AH chair </a:t>
                      </a:r>
                      <a:r>
                        <a:rPr lang="en-US" sz="1800" u="none" strike="noStrike" dirty="0" err="1">
                          <a:effectLst/>
                        </a:rPr>
                        <a:t>sebanyak</a:t>
                      </a:r>
                      <a:r>
                        <a:rPr lang="en-US" sz="1800" u="none" strike="noStrike" dirty="0">
                          <a:effectLst/>
                        </a:rPr>
                        <a:t> 2400 pcs, Manabu AH 01 L Desk 2.916 pcs, Manabu AH 01 L Chair </a:t>
                      </a:r>
                      <a:r>
                        <a:rPr lang="en-US" sz="1800" u="none" strike="noStrike" dirty="0" err="1">
                          <a:effectLst/>
                        </a:rPr>
                        <a:t>sebanyak</a:t>
                      </a:r>
                      <a:r>
                        <a:rPr lang="en-US" sz="1800" u="none" strike="noStrike" dirty="0">
                          <a:effectLst/>
                        </a:rPr>
                        <a:t> 2,060 pcs </a:t>
                      </a:r>
                      <a:r>
                        <a:rPr lang="en-US" sz="1800" u="none" strike="noStrike" dirty="0" err="1">
                          <a:effectLst/>
                        </a:rPr>
                        <a:t>bercampur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</a:rPr>
                        <a:t> Finish Goods </a:t>
                      </a:r>
                      <a:r>
                        <a:rPr lang="en-US" sz="1800" u="none" strike="noStrike" dirty="0" err="1">
                          <a:effectLst/>
                        </a:rPr>
                        <a:t>milik</a:t>
                      </a:r>
                      <a:r>
                        <a:rPr lang="en-US" sz="1800" u="none" strike="noStrike" dirty="0">
                          <a:effectLst/>
                        </a:rPr>
                        <a:t> PT CINT.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Mi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1. </a:t>
                      </a:r>
                      <a:r>
                        <a:rPr lang="en-US" sz="1800" u="none" strike="noStrike" dirty="0" err="1">
                          <a:effectLst/>
                        </a:rPr>
                        <a:t>Berpotensi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selisih</a:t>
                      </a:r>
                      <a:r>
                        <a:rPr lang="en-US" sz="1800" u="none" strike="noStrike" dirty="0">
                          <a:effectLst/>
                        </a:rPr>
                        <a:t> stock </a:t>
                      </a:r>
                      <a:r>
                        <a:rPr lang="en-US" sz="1800" u="none" strike="noStrike" dirty="0" err="1">
                          <a:effectLst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</a:rPr>
                        <a:t> Inventory </a:t>
                      </a:r>
                      <a:r>
                        <a:rPr lang="en-US" sz="1800" u="none" strike="noStrike" dirty="0" err="1">
                          <a:effectLst/>
                        </a:rPr>
                        <a:t>milik</a:t>
                      </a:r>
                      <a:r>
                        <a:rPr lang="en-US" sz="1800" u="none" strike="noStrike" dirty="0">
                          <a:effectLst/>
                        </a:rPr>
                        <a:t> Chitose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2. </a:t>
                      </a:r>
                      <a:r>
                        <a:rPr lang="en-US" sz="1800" u="none" strike="noStrike" dirty="0" err="1">
                          <a:effectLst/>
                        </a:rPr>
                        <a:t>Berpotensi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terjual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</a:t>
                      </a:r>
                      <a:r>
                        <a:rPr lang="en-US" sz="1800" u="none" strike="noStrike" dirty="0">
                          <a:effectLst/>
                        </a:rPr>
                        <a:t> customer Lain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Memisahkan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titipan</a:t>
                      </a:r>
                      <a:r>
                        <a:rPr lang="en-US" sz="1800" u="none" strike="noStrike" dirty="0">
                          <a:effectLst/>
                        </a:rPr>
                        <a:t> di area </a:t>
                      </a:r>
                      <a:r>
                        <a:rPr lang="en-US" sz="1800" u="none" strike="noStrike" dirty="0" err="1">
                          <a:effectLst/>
                        </a:rPr>
                        <a:t>tertentu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Kendala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keterbatasan</a:t>
                      </a:r>
                      <a:r>
                        <a:rPr lang="en-US" sz="1800" u="none" strike="noStrike" dirty="0">
                          <a:effectLst/>
                        </a:rPr>
                        <a:t> space </a:t>
                      </a:r>
                      <a:r>
                        <a:rPr lang="en-US" sz="1800" u="none" strike="noStrike" dirty="0" err="1">
                          <a:effectLst/>
                        </a:rPr>
                        <a:t>mengakibatkan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titipan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sulit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dilokalisir</a:t>
                      </a:r>
                      <a:r>
                        <a:rPr lang="en-US" sz="1800" u="none" strike="noStrike" dirty="0">
                          <a:effectLst/>
                        </a:rPr>
                        <a:t> di area </a:t>
                      </a:r>
                      <a:r>
                        <a:rPr lang="en-US" sz="1800" u="none" strike="noStrike" dirty="0" err="1">
                          <a:effectLst/>
                        </a:rPr>
                        <a:t>tertentu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akan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dilakukan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pengaturan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ulang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penyimpanan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khusus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titipan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12-Feb-25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Open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70%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sudah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dialokasikan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sesuai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kategorisasi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termasuk</a:t>
                      </a:r>
                      <a:r>
                        <a:rPr lang="en-US" sz="1800" u="none" strike="noStrike" dirty="0">
                          <a:effectLst/>
                        </a:rPr>
                        <a:t> TITIPAN.</a:t>
                      </a:r>
                    </a:p>
                    <a:p>
                      <a:pPr algn="l" fontAlgn="ctr"/>
                      <a:endParaRPr lang="en-US" sz="18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Sudah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ditetapkan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bahwa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titipan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tersebut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terkirimkan</a:t>
                      </a:r>
                      <a:r>
                        <a:rPr lang="en-US" sz="1800" u="none" strike="noStrike" dirty="0">
                          <a:effectLst/>
                        </a:rPr>
                        <a:t> paling </a:t>
                      </a:r>
                      <a:r>
                        <a:rPr lang="en-US" sz="1800" u="none" strike="noStrike" dirty="0" err="1">
                          <a:effectLst/>
                        </a:rPr>
                        <a:t>lambat</a:t>
                      </a:r>
                      <a:r>
                        <a:rPr lang="en-US" sz="1800" u="none" strike="noStrike" dirty="0">
                          <a:effectLst/>
                        </a:rPr>
                        <a:t> W1 Mei.</a:t>
                      </a:r>
                    </a:p>
                    <a:p>
                      <a:pPr algn="l" fontAlgn="ctr"/>
                      <a:endParaRPr lang="en-US" sz="18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Jumlah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sisa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sejumlah</a:t>
                      </a:r>
                      <a:r>
                        <a:rPr lang="en-US" sz="1800" u="none" strike="noStrike" dirty="0">
                          <a:effectLst/>
                        </a:rPr>
                        <a:t> chair 4,460 &amp; desk 2,916. Yang </a:t>
                      </a:r>
                      <a:r>
                        <a:rPr lang="en-US" sz="1800" u="none" strike="noStrike" dirty="0" err="1">
                          <a:effectLst/>
                        </a:rPr>
                        <a:t>secara</a:t>
                      </a:r>
                      <a:r>
                        <a:rPr lang="en-US" sz="1800" u="none" strike="noStrike" dirty="0">
                          <a:effectLst/>
                        </a:rPr>
                        <a:t> partial </a:t>
                      </a:r>
                      <a:r>
                        <a:rPr lang="en-US" sz="1800" u="none" strike="noStrike" dirty="0" err="1">
                          <a:effectLst/>
                        </a:rPr>
                        <a:t>akan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dikirimkan</a:t>
                      </a:r>
                      <a:endParaRPr lang="en-US" sz="1800" u="none" strike="noStrike" dirty="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654797"/>
                  </a:ext>
                </a:extLst>
              </a:tr>
              <a:tr h="1426093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u="none" strike="noStrike" dirty="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949504"/>
                  </a:ext>
                </a:extLst>
              </a:tr>
              <a:tr h="297293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17618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62367" y="1181100"/>
            <a:ext cx="7620000" cy="48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3406"/>
              </a:lnSpc>
            </a:pPr>
            <a:r>
              <a:rPr lang="en-US" sz="2000" b="1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Progress Audit </a:t>
            </a:r>
            <a:r>
              <a:rPr lang="en-US" sz="2000" b="1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Kuartal</a:t>
            </a:r>
            <a:r>
              <a:rPr lang="en-US" sz="2000" b="1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II </a:t>
            </a:r>
            <a:r>
              <a:rPr lang="en-US" sz="2000" b="1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Tahun</a:t>
            </a:r>
            <a:r>
              <a:rPr lang="en-US" sz="2000" b="1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73325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77860" flipH="1">
            <a:off x="7736384" y="-2955340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6" y="0"/>
                </a:moveTo>
                <a:lnTo>
                  <a:pt x="0" y="0"/>
                </a:lnTo>
                <a:lnTo>
                  <a:pt x="0" y="5230834"/>
                </a:lnTo>
                <a:lnTo>
                  <a:pt x="3471966" y="5230834"/>
                </a:lnTo>
                <a:lnTo>
                  <a:pt x="347196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18158283">
            <a:off x="-3599455" y="481375"/>
            <a:ext cx="10046259" cy="111404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79"/>
              </a:lnSpc>
            </a:pPr>
            <a:endParaRPr/>
          </a:p>
        </p:txBody>
      </p:sp>
      <p:sp>
        <p:nvSpPr>
          <p:cNvPr id="12" name="Freeform 12"/>
          <p:cNvSpPr/>
          <p:nvPr/>
        </p:nvSpPr>
        <p:spPr>
          <a:xfrm flipH="1">
            <a:off x="-1735983" y="7124103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6" y="0"/>
                </a:moveTo>
                <a:lnTo>
                  <a:pt x="0" y="0"/>
                </a:lnTo>
                <a:lnTo>
                  <a:pt x="0" y="5230834"/>
                </a:lnTo>
                <a:lnTo>
                  <a:pt x="3471966" y="5230834"/>
                </a:lnTo>
                <a:lnTo>
                  <a:pt x="3471966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5515662" y="8770639"/>
            <a:ext cx="158104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79"/>
              </a:lnSpc>
            </a:pPr>
            <a:r>
              <a:rPr lang="en-US" sz="2399" dirty="0">
                <a:solidFill>
                  <a:srgbClr val="FFFFFF"/>
                </a:solidFill>
                <a:latin typeface="Touvlo"/>
                <a:ea typeface="Touvlo"/>
                <a:cs typeface="Touvlo"/>
                <a:sym typeface="Touvlo"/>
              </a:rPr>
              <a:t>Page 03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64187"/>
              </p:ext>
            </p:extLst>
          </p:nvPr>
        </p:nvGraphicFramePr>
        <p:xfrm>
          <a:off x="190499" y="1308183"/>
          <a:ext cx="17907002" cy="7336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705">
                  <a:extLst>
                    <a:ext uri="{9D8B030D-6E8A-4147-A177-3AD203B41FA5}">
                      <a16:colId xmlns:a16="http://schemas.microsoft.com/office/drawing/2014/main" val="817815948"/>
                    </a:ext>
                  </a:extLst>
                </a:gridCol>
                <a:gridCol w="937837">
                  <a:extLst>
                    <a:ext uri="{9D8B030D-6E8A-4147-A177-3AD203B41FA5}">
                      <a16:colId xmlns:a16="http://schemas.microsoft.com/office/drawing/2014/main" val="3542721020"/>
                    </a:ext>
                  </a:extLst>
                </a:gridCol>
                <a:gridCol w="920858">
                  <a:extLst>
                    <a:ext uri="{9D8B030D-6E8A-4147-A177-3AD203B41FA5}">
                      <a16:colId xmlns:a16="http://schemas.microsoft.com/office/drawing/2014/main" val="745957217"/>
                    </a:ext>
                  </a:extLst>
                </a:gridCol>
                <a:gridCol w="4390542">
                  <a:extLst>
                    <a:ext uri="{9D8B030D-6E8A-4147-A177-3AD203B41FA5}">
                      <a16:colId xmlns:a16="http://schemas.microsoft.com/office/drawing/2014/main" val="3657847993"/>
                    </a:ext>
                  </a:extLst>
                </a:gridCol>
                <a:gridCol w="790046">
                  <a:extLst>
                    <a:ext uri="{9D8B030D-6E8A-4147-A177-3AD203B41FA5}">
                      <a16:colId xmlns:a16="http://schemas.microsoft.com/office/drawing/2014/main" val="2784586080"/>
                    </a:ext>
                  </a:extLst>
                </a:gridCol>
                <a:gridCol w="1941530">
                  <a:extLst>
                    <a:ext uri="{9D8B030D-6E8A-4147-A177-3AD203B41FA5}">
                      <a16:colId xmlns:a16="http://schemas.microsoft.com/office/drawing/2014/main" val="1660019829"/>
                    </a:ext>
                  </a:extLst>
                </a:gridCol>
                <a:gridCol w="1925838">
                  <a:extLst>
                    <a:ext uri="{9D8B030D-6E8A-4147-A177-3AD203B41FA5}">
                      <a16:colId xmlns:a16="http://schemas.microsoft.com/office/drawing/2014/main" val="1125515405"/>
                    </a:ext>
                  </a:extLst>
                </a:gridCol>
                <a:gridCol w="2331450">
                  <a:extLst>
                    <a:ext uri="{9D8B030D-6E8A-4147-A177-3AD203B41FA5}">
                      <a16:colId xmlns:a16="http://schemas.microsoft.com/office/drawing/2014/main" val="2797272458"/>
                    </a:ext>
                  </a:extLst>
                </a:gridCol>
                <a:gridCol w="660194">
                  <a:extLst>
                    <a:ext uri="{9D8B030D-6E8A-4147-A177-3AD203B41FA5}">
                      <a16:colId xmlns:a16="http://schemas.microsoft.com/office/drawing/2014/main" val="10272407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3817802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55073965"/>
                    </a:ext>
                  </a:extLst>
                </a:gridCol>
                <a:gridCol w="2057402">
                  <a:extLst>
                    <a:ext uri="{9D8B030D-6E8A-4147-A177-3AD203B41FA5}">
                      <a16:colId xmlns:a16="http://schemas.microsoft.com/office/drawing/2014/main" val="2393340538"/>
                    </a:ext>
                  </a:extLst>
                </a:gridCol>
              </a:tblGrid>
              <a:tr h="4959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Proses / Dept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Auditor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Ringkasan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Temuan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Kategori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Temuan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Dampak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Rekomendasi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Perbaikan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Tanggapan</a:t>
                      </a:r>
                      <a:r>
                        <a:rPr lang="en-US" sz="1800" b="1" u="none" strike="noStrike" dirty="0">
                          <a:effectLst/>
                        </a:rPr>
                        <a:t> Auditee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Due Date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Progres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Keterangan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241732"/>
                  </a:ext>
                </a:extLst>
              </a:tr>
              <a:tr h="520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MSD, PRD, R&amp;D, FIACO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Annisa</a:t>
                      </a:r>
                      <a:r>
                        <a:rPr lang="en-US" sz="1800" u="none" strike="noStrike" dirty="0">
                          <a:effectLst/>
                        </a:rPr>
                        <a:t>, Surya, Gunawan, </a:t>
                      </a:r>
                      <a:r>
                        <a:rPr lang="en-US" sz="1800" u="none" strike="noStrike" dirty="0" err="1">
                          <a:effectLst/>
                        </a:rPr>
                        <a:t>Aisyah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Lilik</a:t>
                      </a:r>
                      <a:r>
                        <a:rPr lang="en-US" sz="1800" u="none" strike="noStrike" dirty="0">
                          <a:effectLst/>
                        </a:rPr>
                        <a:t>, Diah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Tidak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ditemukan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perhitungan</a:t>
                      </a:r>
                      <a:r>
                        <a:rPr lang="en-US" sz="1800" u="none" strike="noStrike" dirty="0">
                          <a:effectLst/>
                        </a:rPr>
                        <a:t> time </a:t>
                      </a:r>
                      <a:r>
                        <a:rPr lang="en-US" sz="1800" u="none" strike="noStrike" dirty="0" err="1">
                          <a:effectLst/>
                        </a:rPr>
                        <a:t>studi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setiap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</a:t>
                      </a:r>
                      <a:r>
                        <a:rPr lang="en-US" sz="1800" u="none" strike="noStrike" dirty="0">
                          <a:effectLst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</a:rPr>
                        <a:t>terdapat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perbedaan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waktu</a:t>
                      </a:r>
                      <a:r>
                        <a:rPr lang="en-US" sz="1800" u="none" strike="noStrike" dirty="0">
                          <a:effectLst/>
                        </a:rPr>
                        <a:t> proses </a:t>
                      </a:r>
                      <a:r>
                        <a:rPr lang="en-US" sz="1800" u="none" strike="noStrike" dirty="0" err="1">
                          <a:effectLst/>
                        </a:rPr>
                        <a:t>antara</a:t>
                      </a:r>
                      <a:r>
                        <a:rPr lang="en-US" sz="1800" u="none" strike="noStrike" dirty="0">
                          <a:effectLst/>
                        </a:rPr>
                        <a:t> di Operation Proses Chart (OPC) </a:t>
                      </a:r>
                      <a:r>
                        <a:rPr lang="en-US" sz="1800" u="none" strike="noStrike" dirty="0" err="1">
                          <a:effectLst/>
                        </a:rPr>
                        <a:t>dari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RnD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</a:rPr>
                        <a:t> Routing yang di setting di SAP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</a:t>
                      </a:r>
                      <a:r>
                        <a:rPr lang="en-US" sz="1800" u="none" strike="noStrike" dirty="0">
                          <a:effectLst/>
                        </a:rPr>
                        <a:t> FG-CAE-HBC-AS-0008 CAESAR N BLUE L1 CPRO, di OPC total </a:t>
                      </a:r>
                      <a:r>
                        <a:rPr lang="en-US" sz="1800" u="none" strike="noStrike" dirty="0" err="1">
                          <a:effectLst/>
                        </a:rPr>
                        <a:t>waktu</a:t>
                      </a:r>
                      <a:r>
                        <a:rPr lang="en-US" sz="1800" u="none" strike="noStrike" dirty="0">
                          <a:effectLst/>
                        </a:rPr>
                        <a:t> proses 752 </a:t>
                      </a:r>
                      <a:r>
                        <a:rPr lang="en-US" sz="1800" u="none" strike="noStrike" dirty="0" err="1">
                          <a:effectLst/>
                        </a:rPr>
                        <a:t>detik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sedangkan</a:t>
                      </a:r>
                      <a:r>
                        <a:rPr lang="en-US" sz="1800" u="none" strike="noStrike" dirty="0">
                          <a:effectLst/>
                        </a:rPr>
                        <a:t> di SAP 785 </a:t>
                      </a:r>
                      <a:r>
                        <a:rPr lang="en-US" sz="1800" u="none" strike="noStrike" dirty="0" err="1">
                          <a:effectLst/>
                        </a:rPr>
                        <a:t>detik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penentuan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kapasitas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produksi</a:t>
                      </a:r>
                      <a:r>
                        <a:rPr lang="en-US" sz="1800" u="none" strike="noStrike" dirty="0">
                          <a:effectLst/>
                        </a:rPr>
                        <a:t> internal </a:t>
                      </a:r>
                      <a:r>
                        <a:rPr lang="en-US" sz="1800" u="none" strike="noStrike" dirty="0" err="1">
                          <a:effectLst/>
                        </a:rPr>
                        <a:t>terdapat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asumsi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kelonggoran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waktu</a:t>
                      </a:r>
                      <a:r>
                        <a:rPr lang="en-US" sz="1800" u="none" strike="noStrike" dirty="0">
                          <a:effectLst/>
                        </a:rPr>
                        <a:t> 2,2 jam per </a:t>
                      </a:r>
                      <a:r>
                        <a:rPr lang="en-US" sz="1800" u="none" strike="noStrike" dirty="0" err="1">
                          <a:effectLst/>
                        </a:rPr>
                        <a:t>hari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1. </a:t>
                      </a:r>
                      <a:r>
                        <a:rPr lang="en-US" sz="1800" u="none" strike="noStrike" dirty="0" err="1">
                          <a:effectLst/>
                        </a:rPr>
                        <a:t>Penentuan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Kapasitas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Produksi</a:t>
                      </a:r>
                      <a:r>
                        <a:rPr lang="en-US" sz="1800" u="none" strike="noStrike" dirty="0">
                          <a:effectLst/>
                        </a:rPr>
                        <a:t> Internal </a:t>
                      </a:r>
                      <a:r>
                        <a:rPr lang="en-US" sz="1800" u="none" strike="noStrike" dirty="0" err="1">
                          <a:effectLst/>
                        </a:rPr>
                        <a:t>menjadi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tidak</a:t>
                      </a:r>
                      <a:r>
                        <a:rPr lang="en-US" sz="1800" u="none" strike="noStrike" dirty="0">
                          <a:effectLst/>
                        </a:rPr>
                        <a:t> real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2. </a:t>
                      </a:r>
                      <a:r>
                        <a:rPr lang="en-US" sz="1800" u="none" strike="noStrike" dirty="0" err="1">
                          <a:effectLst/>
                        </a:rPr>
                        <a:t>Perhitungan</a:t>
                      </a:r>
                      <a:r>
                        <a:rPr lang="en-US" sz="1800" u="none" strike="noStrike" dirty="0">
                          <a:effectLst/>
                        </a:rPr>
                        <a:t> costing </a:t>
                      </a:r>
                      <a:r>
                        <a:rPr lang="en-US" sz="1800" u="none" strike="noStrike" dirty="0" err="1">
                          <a:effectLst/>
                        </a:rPr>
                        <a:t>produk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kurang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tepat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3. Analisa GP masing-masing </a:t>
                      </a:r>
                      <a:r>
                        <a:rPr lang="en-US" sz="1800" u="none" strike="noStrike" dirty="0" err="1">
                          <a:effectLst/>
                        </a:rPr>
                        <a:t>Produk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belum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akurat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1. Review dan Update time study </a:t>
                      </a:r>
                      <a:r>
                        <a:rPr lang="en-US" sz="1800" u="none" strike="noStrike" dirty="0" err="1">
                          <a:effectLst/>
                        </a:rPr>
                        <a:t>semua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2. Data </a:t>
                      </a:r>
                      <a:r>
                        <a:rPr lang="en-US" sz="1800" u="none" strike="noStrike" dirty="0" err="1">
                          <a:effectLst/>
                        </a:rPr>
                        <a:t>dilaporkan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</a:t>
                      </a:r>
                      <a:r>
                        <a:rPr lang="en-US" sz="1800" u="none" strike="noStrike" dirty="0">
                          <a:effectLst/>
                        </a:rPr>
                        <a:t> FIACO </a:t>
                      </a:r>
                      <a:r>
                        <a:rPr lang="en-US" sz="1800" u="none" strike="noStrike" dirty="0" err="1">
                          <a:effectLst/>
                        </a:rPr>
                        <a:t>sebagai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dasar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perhitungan</a:t>
                      </a:r>
                      <a:r>
                        <a:rPr lang="en-US" sz="1800" u="none" strike="noStrike" dirty="0">
                          <a:effectLst/>
                        </a:rPr>
                        <a:t> costing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3. </a:t>
                      </a:r>
                      <a:r>
                        <a:rPr lang="en-US" sz="1800" u="none" strike="noStrike" dirty="0" err="1">
                          <a:effectLst/>
                        </a:rPr>
                        <a:t>Mengupdate</a:t>
                      </a:r>
                      <a:r>
                        <a:rPr lang="en-US" sz="1800" u="none" strike="noStrike" dirty="0">
                          <a:effectLst/>
                        </a:rPr>
                        <a:t> routing di SAP </a:t>
                      </a:r>
                      <a:r>
                        <a:rPr lang="en-US" sz="1800" u="none" strike="noStrike" dirty="0" err="1">
                          <a:effectLst/>
                        </a:rPr>
                        <a:t>berdasarkan</a:t>
                      </a:r>
                      <a:r>
                        <a:rPr lang="en-US" sz="1800" u="none" strike="noStrike" dirty="0">
                          <a:effectLst/>
                        </a:rPr>
                        <a:t> data </a:t>
                      </a:r>
                      <a:r>
                        <a:rPr lang="en-US" sz="1800" u="none" strike="noStrike" dirty="0" err="1">
                          <a:effectLst/>
                        </a:rPr>
                        <a:t>terupdate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u="none" strike="noStrike" dirty="0">
                        <a:effectLst/>
                      </a:endParaRPr>
                    </a:p>
                    <a:p>
                      <a:pPr algn="l" fontAlgn="ctr"/>
                      <a:endParaRPr lang="en-US" sz="18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1. Akan </a:t>
                      </a:r>
                      <a:r>
                        <a:rPr lang="en-US" sz="1800" u="none" strike="noStrike" dirty="0" err="1">
                          <a:effectLst/>
                        </a:rPr>
                        <a:t>melakukan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peninjauan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ulang</a:t>
                      </a:r>
                      <a:r>
                        <a:rPr lang="en-US" sz="1800" u="none" strike="noStrike" dirty="0">
                          <a:effectLst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</a:rPr>
                        <a:t>menyelaraskan</a:t>
                      </a:r>
                      <a:r>
                        <a:rPr lang="en-US" sz="1800" u="none" strike="noStrike" dirty="0">
                          <a:effectLst/>
                        </a:rPr>
                        <a:t> data </a:t>
                      </a:r>
                      <a:r>
                        <a:rPr lang="en-US" sz="1800" u="none" strike="noStrike" dirty="0" err="1">
                          <a:effectLst/>
                        </a:rPr>
                        <a:t>waktu</a:t>
                      </a:r>
                      <a:r>
                        <a:rPr lang="en-US" sz="1800" u="none" strike="noStrike" dirty="0">
                          <a:effectLst/>
                        </a:rPr>
                        <a:t> di OPC dan SAP (Routing) </a:t>
                      </a:r>
                      <a:r>
                        <a:rPr lang="en-US" sz="1800" u="none" strike="noStrike" dirty="0" err="1">
                          <a:effectLst/>
                        </a:rPr>
                        <a:t>bekerjasama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</a:rPr>
                        <a:t> R&amp;D,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2. Akan </a:t>
                      </a:r>
                      <a:r>
                        <a:rPr lang="en-US" sz="1800" u="none" strike="noStrike" dirty="0" err="1">
                          <a:effectLst/>
                        </a:rPr>
                        <a:t>memperbaharui</a:t>
                      </a:r>
                      <a:r>
                        <a:rPr lang="en-US" sz="1800" u="none" strike="noStrike" dirty="0">
                          <a:effectLst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</a:rPr>
                        <a:t>berkoordinasi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</a:rPr>
                        <a:t> PRD,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verifikasi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waktu</a:t>
                      </a:r>
                      <a:r>
                        <a:rPr lang="en-US" sz="1800" u="none" strike="noStrike" dirty="0">
                          <a:effectLst/>
                        </a:rPr>
                        <a:t> proses, dan </a:t>
                      </a:r>
                      <a:r>
                        <a:rPr lang="en-US" sz="1800" u="none" strike="noStrike" dirty="0" err="1">
                          <a:effectLst/>
                        </a:rPr>
                        <a:t>evaluasi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waktu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kelonggaran</a:t>
                      </a:r>
                      <a:r>
                        <a:rPr lang="en-US" sz="1800" u="none" strike="noStrike" dirty="0">
                          <a:effectLst/>
                        </a:rPr>
                        <a:t> agar </a:t>
                      </a:r>
                      <a:r>
                        <a:rPr lang="en-US" sz="1800" u="none" strike="noStrike" dirty="0" err="1">
                          <a:effectLst/>
                        </a:rPr>
                        <a:t>sesuai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standar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waktu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operasional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3. MSD </a:t>
                      </a:r>
                      <a:r>
                        <a:rPr lang="en-US" sz="1800" u="none" strike="noStrike" dirty="0" err="1">
                          <a:effectLst/>
                        </a:rPr>
                        <a:t>akan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melakukan</a:t>
                      </a:r>
                      <a:r>
                        <a:rPr lang="en-US" sz="1800" u="none" strike="noStrike" dirty="0">
                          <a:effectLst/>
                        </a:rPr>
                        <a:t> time Study </a:t>
                      </a:r>
                      <a:r>
                        <a:rPr lang="en-US" sz="1800" u="none" strike="noStrike" dirty="0" err="1">
                          <a:effectLst/>
                        </a:rPr>
                        <a:t>bersama</a:t>
                      </a:r>
                      <a:r>
                        <a:rPr lang="en-US" sz="1800" u="none" strike="noStrike" dirty="0">
                          <a:effectLst/>
                        </a:rPr>
                        <a:t> PRD, R&amp;D dan FIACO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memastikan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akurasi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waktu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produksi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12-Feb-24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Open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50%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</a:t>
                      </a:r>
                      <a:r>
                        <a:rPr lang="en-US" sz="1800" u="none" strike="noStrike" dirty="0">
                          <a:effectLst/>
                        </a:rPr>
                        <a:t> yang </a:t>
                      </a:r>
                      <a:r>
                        <a:rPr lang="en-US" sz="1800" u="none" strike="noStrike" dirty="0" err="1">
                          <a:effectLst/>
                        </a:rPr>
                        <a:t>menjadi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temuan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sudah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diupdate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namun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peninjauan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ulang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seluruh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masih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dilakukan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</a:p>
                    <a:p>
                      <a:pPr algn="l" fontAlgn="ctr"/>
                      <a:endParaRPr lang="en-US" sz="18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Telah </a:t>
                      </a:r>
                      <a:r>
                        <a:rPr lang="en-US" sz="1800" u="none" strike="noStrike" dirty="0" err="1">
                          <a:effectLst/>
                        </a:rPr>
                        <a:t>dijadwalkan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Peninjauan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pertama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dilakukan</a:t>
                      </a:r>
                      <a:r>
                        <a:rPr lang="en-US" sz="1800" u="none" strike="noStrike" dirty="0">
                          <a:effectLst/>
                        </a:rPr>
                        <a:t> pada W1 </a:t>
                      </a:r>
                      <a:r>
                        <a:rPr lang="en-US" sz="1800" u="none" strike="noStrike" dirty="0" err="1">
                          <a:effectLst/>
                        </a:rPr>
                        <a:t>bulan</a:t>
                      </a:r>
                      <a:r>
                        <a:rPr lang="en-US" sz="1800" u="none" strike="noStrike" dirty="0">
                          <a:effectLst/>
                        </a:rPr>
                        <a:t> Mei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654797"/>
                  </a:ext>
                </a:extLst>
              </a:tr>
              <a:tr h="1027136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17618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62367" y="495300"/>
            <a:ext cx="7620000" cy="48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3406"/>
              </a:lnSpc>
            </a:pPr>
            <a:r>
              <a:rPr lang="en-US" sz="2000" b="1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Progress Audit </a:t>
            </a:r>
            <a:r>
              <a:rPr lang="en-US" sz="2000" b="1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Kuartal</a:t>
            </a:r>
            <a:r>
              <a:rPr lang="en-US" sz="2000" b="1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II </a:t>
            </a:r>
            <a:r>
              <a:rPr lang="en-US" sz="2000" b="1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Tahun</a:t>
            </a:r>
            <a:r>
              <a:rPr lang="en-US" sz="2000" b="1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42923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72021">
            <a:off x="543592" y="178509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943202">
            <a:off x="-2816943" y="5262129"/>
            <a:ext cx="8937826" cy="7509422"/>
            <a:chOff x="0" y="0"/>
            <a:chExt cx="2353995" cy="19777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3995" cy="1977790"/>
            </a:xfrm>
            <a:custGeom>
              <a:avLst/>
              <a:gdLst/>
              <a:ahLst/>
              <a:cxnLst/>
              <a:rect l="l" t="t" r="r" b="b"/>
              <a:pathLst>
                <a:path w="2353995" h="1977790">
                  <a:moveTo>
                    <a:pt x="86620" y="0"/>
                  </a:moveTo>
                  <a:lnTo>
                    <a:pt x="2267376" y="0"/>
                  </a:lnTo>
                  <a:cubicBezTo>
                    <a:pt x="2315214" y="0"/>
                    <a:pt x="2353995" y="38781"/>
                    <a:pt x="2353995" y="86620"/>
                  </a:cubicBezTo>
                  <a:lnTo>
                    <a:pt x="2353995" y="1891170"/>
                  </a:lnTo>
                  <a:cubicBezTo>
                    <a:pt x="2353995" y="1914143"/>
                    <a:pt x="2344869" y="1936175"/>
                    <a:pt x="2328625" y="1952420"/>
                  </a:cubicBezTo>
                  <a:cubicBezTo>
                    <a:pt x="2312381" y="1968664"/>
                    <a:pt x="2290349" y="1977790"/>
                    <a:pt x="2267376" y="1977790"/>
                  </a:cubicBezTo>
                  <a:lnTo>
                    <a:pt x="86620" y="1977790"/>
                  </a:lnTo>
                  <a:cubicBezTo>
                    <a:pt x="38781" y="1977790"/>
                    <a:pt x="0" y="1939009"/>
                    <a:pt x="0" y="1891170"/>
                  </a:cubicBezTo>
                  <a:lnTo>
                    <a:pt x="0" y="86620"/>
                  </a:lnTo>
                  <a:cubicBezTo>
                    <a:pt x="0" y="38781"/>
                    <a:pt x="38781" y="0"/>
                    <a:pt x="8662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7150"/>
              <a:ext cx="2353995" cy="1920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675697" y="-1179406"/>
            <a:ext cx="1839966" cy="1839966"/>
          </a:xfrm>
          <a:custGeom>
            <a:avLst/>
            <a:gdLst/>
            <a:ahLst/>
            <a:cxnLst/>
            <a:rect l="l" t="t" r="r" b="b"/>
            <a:pathLst>
              <a:path w="1839966" h="1839966">
                <a:moveTo>
                  <a:pt x="0" y="0"/>
                </a:moveTo>
                <a:lnTo>
                  <a:pt x="1839965" y="0"/>
                </a:lnTo>
                <a:lnTo>
                  <a:pt x="1839965" y="1839966"/>
                </a:lnTo>
                <a:lnTo>
                  <a:pt x="0" y="1839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3049864" y="5667484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61619" y="0"/>
                </a:lnTo>
                <a:lnTo>
                  <a:pt x="4161619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21901" y="3768684"/>
            <a:ext cx="5119430" cy="511943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16" name="Freeform 16"/>
          <p:cNvSpPr/>
          <p:nvPr/>
        </p:nvSpPr>
        <p:spPr>
          <a:xfrm>
            <a:off x="16319275" y="-1838329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14512" y="7724884"/>
            <a:ext cx="1130128" cy="1130128"/>
          </a:xfrm>
          <a:custGeom>
            <a:avLst/>
            <a:gdLst/>
            <a:ahLst/>
            <a:cxnLst/>
            <a:rect l="l" t="t" r="r" b="b"/>
            <a:pathLst>
              <a:path w="1130128" h="1130128">
                <a:moveTo>
                  <a:pt x="0" y="0"/>
                </a:moveTo>
                <a:lnTo>
                  <a:pt x="1130127" y="0"/>
                </a:lnTo>
                <a:lnTo>
                  <a:pt x="1130127" y="1130127"/>
                </a:lnTo>
                <a:lnTo>
                  <a:pt x="0" y="1130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526915" y="4457080"/>
            <a:ext cx="10048924" cy="991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00"/>
              </a:lnSpc>
            </a:pPr>
            <a:r>
              <a:rPr lang="en-US" sz="80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Audit ISO Q1 - 2025 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062038" y="1028700"/>
            <a:ext cx="0" cy="949325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4413836" y="3186174"/>
            <a:ext cx="412664" cy="412664"/>
          </a:xfrm>
          <a:custGeom>
            <a:avLst/>
            <a:gdLst/>
            <a:ahLst/>
            <a:cxnLst/>
            <a:rect l="l" t="t" r="r" b="b"/>
            <a:pathLst>
              <a:path w="412664" h="412664">
                <a:moveTo>
                  <a:pt x="0" y="0"/>
                </a:moveTo>
                <a:lnTo>
                  <a:pt x="412663" y="0"/>
                </a:lnTo>
                <a:lnTo>
                  <a:pt x="412663" y="412663"/>
                </a:lnTo>
                <a:lnTo>
                  <a:pt x="0" y="4126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2661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72021">
            <a:off x="543592" y="178509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943202">
            <a:off x="-2816943" y="5262129"/>
            <a:ext cx="8937826" cy="7509422"/>
            <a:chOff x="0" y="0"/>
            <a:chExt cx="2353995" cy="19777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3995" cy="1977790"/>
            </a:xfrm>
            <a:custGeom>
              <a:avLst/>
              <a:gdLst/>
              <a:ahLst/>
              <a:cxnLst/>
              <a:rect l="l" t="t" r="r" b="b"/>
              <a:pathLst>
                <a:path w="2353995" h="1977790">
                  <a:moveTo>
                    <a:pt x="86620" y="0"/>
                  </a:moveTo>
                  <a:lnTo>
                    <a:pt x="2267376" y="0"/>
                  </a:lnTo>
                  <a:cubicBezTo>
                    <a:pt x="2315214" y="0"/>
                    <a:pt x="2353995" y="38781"/>
                    <a:pt x="2353995" y="86620"/>
                  </a:cubicBezTo>
                  <a:lnTo>
                    <a:pt x="2353995" y="1891170"/>
                  </a:lnTo>
                  <a:cubicBezTo>
                    <a:pt x="2353995" y="1914143"/>
                    <a:pt x="2344869" y="1936175"/>
                    <a:pt x="2328625" y="1952420"/>
                  </a:cubicBezTo>
                  <a:cubicBezTo>
                    <a:pt x="2312381" y="1968664"/>
                    <a:pt x="2290349" y="1977790"/>
                    <a:pt x="2267376" y="1977790"/>
                  </a:cubicBezTo>
                  <a:lnTo>
                    <a:pt x="86620" y="1977790"/>
                  </a:lnTo>
                  <a:cubicBezTo>
                    <a:pt x="38781" y="1977790"/>
                    <a:pt x="0" y="1939009"/>
                    <a:pt x="0" y="1891170"/>
                  </a:cubicBezTo>
                  <a:lnTo>
                    <a:pt x="0" y="86620"/>
                  </a:lnTo>
                  <a:cubicBezTo>
                    <a:pt x="0" y="38781"/>
                    <a:pt x="38781" y="0"/>
                    <a:pt x="8662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7150"/>
              <a:ext cx="2353995" cy="1920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675697" y="-1179406"/>
            <a:ext cx="1839966" cy="1839966"/>
          </a:xfrm>
          <a:custGeom>
            <a:avLst/>
            <a:gdLst/>
            <a:ahLst/>
            <a:cxnLst/>
            <a:rect l="l" t="t" r="r" b="b"/>
            <a:pathLst>
              <a:path w="1839966" h="1839966">
                <a:moveTo>
                  <a:pt x="0" y="0"/>
                </a:moveTo>
                <a:lnTo>
                  <a:pt x="1839965" y="0"/>
                </a:lnTo>
                <a:lnTo>
                  <a:pt x="1839965" y="1839966"/>
                </a:lnTo>
                <a:lnTo>
                  <a:pt x="0" y="1839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3049864" y="5667484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61619" y="0"/>
                </a:lnTo>
                <a:lnTo>
                  <a:pt x="4161619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319275" y="-1838329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14512" y="7724884"/>
            <a:ext cx="1130128" cy="1130128"/>
          </a:xfrm>
          <a:custGeom>
            <a:avLst/>
            <a:gdLst/>
            <a:ahLst/>
            <a:cxnLst/>
            <a:rect l="l" t="t" r="r" b="b"/>
            <a:pathLst>
              <a:path w="1130128" h="1130128">
                <a:moveTo>
                  <a:pt x="0" y="0"/>
                </a:moveTo>
                <a:lnTo>
                  <a:pt x="1130127" y="0"/>
                </a:lnTo>
                <a:lnTo>
                  <a:pt x="1130127" y="1130127"/>
                </a:lnTo>
                <a:lnTo>
                  <a:pt x="0" y="1130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1062038" y="1028700"/>
            <a:ext cx="0" cy="949325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88C6EF2-0D58-C3FD-B05A-DC4A2B870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117570"/>
              </p:ext>
            </p:extLst>
          </p:nvPr>
        </p:nvGraphicFramePr>
        <p:xfrm>
          <a:off x="1865651" y="758271"/>
          <a:ext cx="12233480" cy="696661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43869">
                  <a:extLst>
                    <a:ext uri="{9D8B030D-6E8A-4147-A177-3AD203B41FA5}">
                      <a16:colId xmlns:a16="http://schemas.microsoft.com/office/drawing/2014/main" val="2243585783"/>
                    </a:ext>
                  </a:extLst>
                </a:gridCol>
                <a:gridCol w="2491224">
                  <a:extLst>
                    <a:ext uri="{9D8B030D-6E8A-4147-A177-3AD203B41FA5}">
                      <a16:colId xmlns:a16="http://schemas.microsoft.com/office/drawing/2014/main" val="3325544004"/>
                    </a:ext>
                  </a:extLst>
                </a:gridCol>
                <a:gridCol w="2382911">
                  <a:extLst>
                    <a:ext uri="{9D8B030D-6E8A-4147-A177-3AD203B41FA5}">
                      <a16:colId xmlns:a16="http://schemas.microsoft.com/office/drawing/2014/main" val="1102271367"/>
                    </a:ext>
                  </a:extLst>
                </a:gridCol>
                <a:gridCol w="2924482">
                  <a:extLst>
                    <a:ext uri="{9D8B030D-6E8A-4147-A177-3AD203B41FA5}">
                      <a16:colId xmlns:a16="http://schemas.microsoft.com/office/drawing/2014/main" val="2459128278"/>
                    </a:ext>
                  </a:extLst>
                </a:gridCol>
                <a:gridCol w="2057967">
                  <a:extLst>
                    <a:ext uri="{9D8B030D-6E8A-4147-A177-3AD203B41FA5}">
                      <a16:colId xmlns:a16="http://schemas.microsoft.com/office/drawing/2014/main" val="617494259"/>
                    </a:ext>
                  </a:extLst>
                </a:gridCol>
                <a:gridCol w="1733027">
                  <a:extLst>
                    <a:ext uri="{9D8B030D-6E8A-4147-A177-3AD203B41FA5}">
                      <a16:colId xmlns:a16="http://schemas.microsoft.com/office/drawing/2014/main" val="2192826772"/>
                    </a:ext>
                  </a:extLst>
                </a:gridCol>
              </a:tblGrid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No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Hari, Tanggal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Waktu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Auditee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Auditor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Observer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/>
                </a:tc>
                <a:extLst>
                  <a:ext uri="{0D108BD9-81ED-4DB2-BD59-A6C34878D82A}">
                    <a16:rowId xmlns:a16="http://schemas.microsoft.com/office/drawing/2014/main" val="899235581"/>
                  </a:ext>
                </a:extLst>
              </a:tr>
              <a:tr h="1653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Rabu, 23/04/2025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09.00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Sales &amp; Distribution, Marketing, Global Sourcing, Bussiness Development, Marketing&amp;Sales Adm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Yulan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Kisty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M. Arifin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717503070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Rabu, 23/04/2025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RND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Adhi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Putri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2073346945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Kamis, 24/04/2025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09.00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FIACO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Fitri N.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Mega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815659206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Kamis, 24/04/2025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PCH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Adhi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Putri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2903855974"/>
                  </a:ext>
                </a:extLst>
              </a:tr>
              <a:tr h="842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Jum’at, 25/04/2025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Production Steel, NSB, Wood &amp;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C-PRO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Kisty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Rizky Dwi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Mega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3640716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Jum’at, 25/04/2025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Engineering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Fitri N.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Yani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2806592771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Senin, 28/04/2025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08.00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IT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Andreas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Yani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326494041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8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Senin, 28/04/2025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SCM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Fitri Febriani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Anysah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3064232034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Selasa, 29/04/2025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09.00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QC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Fitri Febriani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Rima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642487791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10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Selasa, 29/04/2025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HC&amp;GA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Yulan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M. Arifin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2979509987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11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Rabu, 30/04/2025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09.00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CMS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Andreas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Anysah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132548464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12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Rabu, 30/04/2025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MSD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Rizky Dwi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Rima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3822506205"/>
                  </a:ext>
                </a:extLst>
              </a:tr>
            </a:tbl>
          </a:graphicData>
        </a:graphic>
      </p:graphicFrame>
      <p:sp>
        <p:nvSpPr>
          <p:cNvPr id="20" name="Rectangle 1">
            <a:extLst>
              <a:ext uri="{FF2B5EF4-FFF2-40B4-BE49-F238E27FC236}">
                <a16:creationId xmlns:a16="http://schemas.microsoft.com/office/drawing/2014/main" id="{D7115910-8FF9-5F20-CDE8-8E5D52F61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1920" y="8005939"/>
            <a:ext cx="51054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Koordinator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Audit (Reggi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Raenaldi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mendampingi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pelaksanaan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audit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1DD1A-8F3B-54D4-1467-81A141521E81}"/>
              </a:ext>
            </a:extLst>
          </p:cNvPr>
          <p:cNvSpPr txBox="1"/>
          <p:nvPr/>
        </p:nvSpPr>
        <p:spPr>
          <a:xfrm>
            <a:off x="14249910" y="6886877"/>
            <a:ext cx="38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Periode</a:t>
            </a:r>
            <a:r>
              <a:rPr lang="en-US" b="1" dirty="0"/>
              <a:t> 1 Sept 2024 – 31 </a:t>
            </a:r>
            <a:r>
              <a:rPr lang="en-US" b="1" dirty="0" err="1"/>
              <a:t>Maret</a:t>
            </a:r>
            <a:r>
              <a:rPr lang="en-US" b="1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24787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5845797" y="-1955449"/>
            <a:ext cx="7579809" cy="12787530"/>
            <a:chOff x="0" y="0"/>
            <a:chExt cx="1996328" cy="33679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6328" cy="3367909"/>
            </a:xfrm>
            <a:custGeom>
              <a:avLst/>
              <a:gdLst/>
              <a:ahLst/>
              <a:cxnLst/>
              <a:rect l="l" t="t" r="r" b="b"/>
              <a:pathLst>
                <a:path w="1996328" h="3367909">
                  <a:moveTo>
                    <a:pt x="102139" y="0"/>
                  </a:moveTo>
                  <a:lnTo>
                    <a:pt x="1894190" y="0"/>
                  </a:lnTo>
                  <a:cubicBezTo>
                    <a:pt x="1921278" y="0"/>
                    <a:pt x="1947258" y="10761"/>
                    <a:pt x="1966413" y="29916"/>
                  </a:cubicBezTo>
                  <a:cubicBezTo>
                    <a:pt x="1985567" y="49070"/>
                    <a:pt x="1996328" y="75050"/>
                    <a:pt x="1996328" y="102139"/>
                  </a:cubicBezTo>
                  <a:lnTo>
                    <a:pt x="1996328" y="3265770"/>
                  </a:lnTo>
                  <a:cubicBezTo>
                    <a:pt x="1996328" y="3292859"/>
                    <a:pt x="1985567" y="3318839"/>
                    <a:pt x="1966413" y="3337994"/>
                  </a:cubicBezTo>
                  <a:cubicBezTo>
                    <a:pt x="1947258" y="3357148"/>
                    <a:pt x="1921278" y="3367909"/>
                    <a:pt x="1894190" y="3367909"/>
                  </a:cubicBezTo>
                  <a:lnTo>
                    <a:pt x="102139" y="3367909"/>
                  </a:lnTo>
                  <a:cubicBezTo>
                    <a:pt x="45729" y="3367909"/>
                    <a:pt x="0" y="3322180"/>
                    <a:pt x="0" y="3265770"/>
                  </a:cubicBezTo>
                  <a:lnTo>
                    <a:pt x="0" y="102139"/>
                  </a:lnTo>
                  <a:cubicBezTo>
                    <a:pt x="0" y="75050"/>
                    <a:pt x="10761" y="49070"/>
                    <a:pt x="29916" y="29916"/>
                  </a:cubicBezTo>
                  <a:cubicBezTo>
                    <a:pt x="49070" y="10761"/>
                    <a:pt x="75050" y="0"/>
                    <a:pt x="102139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96328" cy="3425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555795" y="410540"/>
            <a:ext cx="7939583" cy="4102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644"/>
              </a:lnSpc>
            </a:pPr>
            <a:r>
              <a:rPr lang="en-US" sz="8000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Progress </a:t>
            </a:r>
            <a:r>
              <a:rPr lang="en-US" sz="8000" b="1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Implementasi</a:t>
            </a:r>
            <a:endParaRPr lang="en-US" sz="8000" b="1" dirty="0">
              <a:solidFill>
                <a:srgbClr val="000000"/>
              </a:solidFill>
              <a:latin typeface="Touvlo Bold"/>
              <a:ea typeface="Touvlo Bold"/>
              <a:cs typeface="Touvlo Bold"/>
              <a:sym typeface="Touvlo Bold"/>
            </a:endParaRPr>
          </a:p>
          <a:p>
            <a:pPr marL="0" lvl="0" indent="0">
              <a:lnSpc>
                <a:spcPts val="10644"/>
              </a:lnSpc>
            </a:pPr>
            <a:r>
              <a:rPr lang="en-US" sz="8000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SAP di DH</a:t>
            </a:r>
          </a:p>
        </p:txBody>
      </p:sp>
      <p:sp>
        <p:nvSpPr>
          <p:cNvPr id="8" name="Freeform 8"/>
          <p:cNvSpPr/>
          <p:nvPr/>
        </p:nvSpPr>
        <p:spPr>
          <a:xfrm rot="8013790">
            <a:off x="-1735983" y="558842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2094422">
            <a:off x="-2554649" y="-3947958"/>
            <a:ext cx="6285017" cy="8279354"/>
            <a:chOff x="0" y="0"/>
            <a:chExt cx="1655313" cy="218057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55313" cy="2180571"/>
            </a:xfrm>
            <a:custGeom>
              <a:avLst/>
              <a:gdLst/>
              <a:ahLst/>
              <a:cxnLst/>
              <a:rect l="l" t="t" r="r" b="b"/>
              <a:pathLst>
                <a:path w="1655313" h="2180571">
                  <a:moveTo>
                    <a:pt x="123181" y="0"/>
                  </a:moveTo>
                  <a:lnTo>
                    <a:pt x="1532133" y="0"/>
                  </a:lnTo>
                  <a:cubicBezTo>
                    <a:pt x="1564802" y="0"/>
                    <a:pt x="1596133" y="12978"/>
                    <a:pt x="1619234" y="36079"/>
                  </a:cubicBezTo>
                  <a:cubicBezTo>
                    <a:pt x="1642335" y="59180"/>
                    <a:pt x="1655313" y="90511"/>
                    <a:pt x="1655313" y="123181"/>
                  </a:cubicBezTo>
                  <a:lnTo>
                    <a:pt x="1655313" y="2057390"/>
                  </a:lnTo>
                  <a:cubicBezTo>
                    <a:pt x="1655313" y="2090059"/>
                    <a:pt x="1642335" y="2121391"/>
                    <a:pt x="1619234" y="2144492"/>
                  </a:cubicBezTo>
                  <a:cubicBezTo>
                    <a:pt x="1596133" y="2167593"/>
                    <a:pt x="1564802" y="2180571"/>
                    <a:pt x="1532133" y="2180571"/>
                  </a:cubicBezTo>
                  <a:lnTo>
                    <a:pt x="123181" y="2180571"/>
                  </a:lnTo>
                  <a:cubicBezTo>
                    <a:pt x="90511" y="2180571"/>
                    <a:pt x="59180" y="2167593"/>
                    <a:pt x="36079" y="2144492"/>
                  </a:cubicBezTo>
                  <a:cubicBezTo>
                    <a:pt x="12978" y="2121391"/>
                    <a:pt x="0" y="2090059"/>
                    <a:pt x="0" y="2057390"/>
                  </a:cubicBezTo>
                  <a:lnTo>
                    <a:pt x="0" y="123181"/>
                  </a:lnTo>
                  <a:cubicBezTo>
                    <a:pt x="0" y="90511"/>
                    <a:pt x="12978" y="59180"/>
                    <a:pt x="36079" y="36079"/>
                  </a:cubicBezTo>
                  <a:cubicBezTo>
                    <a:pt x="59180" y="12978"/>
                    <a:pt x="90511" y="0"/>
                    <a:pt x="123181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655313" cy="2237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467597" y="-1559535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0"/>
                </a:moveTo>
                <a:lnTo>
                  <a:pt x="0" y="0"/>
                </a:lnTo>
                <a:lnTo>
                  <a:pt x="0" y="4114800"/>
                </a:lnTo>
                <a:lnTo>
                  <a:pt x="4161619" y="4114800"/>
                </a:lnTo>
                <a:lnTo>
                  <a:pt x="41616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AutoShape 17"/>
          <p:cNvSpPr/>
          <p:nvPr/>
        </p:nvSpPr>
        <p:spPr>
          <a:xfrm>
            <a:off x="1047750" y="2291914"/>
            <a:ext cx="0" cy="894363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Freeform 24"/>
          <p:cNvSpPr/>
          <p:nvPr/>
        </p:nvSpPr>
        <p:spPr>
          <a:xfrm rot="5291414">
            <a:off x="14897706" y="7701198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8013790" flipH="1" flipV="1">
            <a:off x="9523484" y="-2159615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7" y="5230835"/>
                </a:moveTo>
                <a:lnTo>
                  <a:pt x="0" y="5230835"/>
                </a:lnTo>
                <a:lnTo>
                  <a:pt x="0" y="0"/>
                </a:lnTo>
                <a:lnTo>
                  <a:pt x="3471967" y="0"/>
                </a:lnTo>
                <a:lnTo>
                  <a:pt x="3471967" y="5230835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13BB2412-4CA4-4CA6-E3D8-B26B7ED740E8}"/>
              </a:ext>
            </a:extLst>
          </p:cNvPr>
          <p:cNvSpPr txBox="1"/>
          <p:nvPr/>
        </p:nvSpPr>
        <p:spPr>
          <a:xfrm>
            <a:off x="1626185" y="4549012"/>
            <a:ext cx="6832016" cy="120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644"/>
              </a:lnSpc>
            </a:pPr>
            <a:r>
              <a:rPr lang="en-US" sz="4800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Direct Holding: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740DF804-14EA-3E4C-F437-B57F01F62EBC}"/>
              </a:ext>
            </a:extLst>
          </p:cNvPr>
          <p:cNvSpPr txBox="1"/>
          <p:nvPr/>
        </p:nvSpPr>
        <p:spPr>
          <a:xfrm>
            <a:off x="1646172" y="6411741"/>
            <a:ext cx="707935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PT Delta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Furindotama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(DF)</a:t>
            </a:r>
          </a:p>
          <a:p>
            <a:pPr marL="0" lvl="0" indent="0" algn="just"/>
            <a:endParaRPr lang="en-US" sz="2800" dirty="0">
              <a:solidFill>
                <a:srgbClr val="000000"/>
              </a:solidFill>
              <a:latin typeface="Sitka Text Semibold" pitchFamily="2" charset="0"/>
              <a:ea typeface="Touvlo Bold"/>
              <a:cs typeface="Touvlo Bold"/>
              <a:sym typeface="Touvlo Bold"/>
            </a:endParaRPr>
          </a:p>
          <a:p>
            <a:pPr marL="0" lvl="0" indent="0" algn="just"/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PT Sejahtera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Wahana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Gemilang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(SWG)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3BD1C39-5AFA-0E4B-56AF-C60D66C410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981700"/>
            <a:ext cx="1292663" cy="12926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E37CC57-07AB-FF58-1BF1-9CC0BAAD22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36" y="6813401"/>
            <a:ext cx="1292663" cy="1292663"/>
          </a:xfrm>
          <a:prstGeom prst="rect">
            <a:avLst/>
          </a:prstGeom>
        </p:spPr>
      </p:pic>
      <p:sp>
        <p:nvSpPr>
          <p:cNvPr id="37" name="TextBox 6">
            <a:extLst>
              <a:ext uri="{FF2B5EF4-FFF2-40B4-BE49-F238E27FC236}">
                <a16:creationId xmlns:a16="http://schemas.microsoft.com/office/drawing/2014/main" id="{3060CFF2-F440-D633-AB02-3EB254D95848}"/>
              </a:ext>
            </a:extLst>
          </p:cNvPr>
          <p:cNvSpPr txBox="1"/>
          <p:nvPr/>
        </p:nvSpPr>
        <p:spPr>
          <a:xfrm>
            <a:off x="7713225" y="6431480"/>
            <a:ext cx="117844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100%</a:t>
            </a: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5E25E173-53E4-EB59-7B8A-79B7791C4980}"/>
              </a:ext>
            </a:extLst>
          </p:cNvPr>
          <p:cNvSpPr txBox="1"/>
          <p:nvPr/>
        </p:nvSpPr>
        <p:spPr>
          <a:xfrm>
            <a:off x="9631103" y="7273516"/>
            <a:ext cx="117844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100%</a:t>
            </a:r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374B5F20-7EBC-C0BE-ADB5-3EE52D6B8CBA}"/>
              </a:ext>
            </a:extLst>
          </p:cNvPr>
          <p:cNvSpPr txBox="1"/>
          <p:nvPr/>
        </p:nvSpPr>
        <p:spPr>
          <a:xfrm>
            <a:off x="9062862" y="8334096"/>
            <a:ext cx="603553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2000" i="1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*</a:t>
            </a:r>
            <a:r>
              <a:rPr lang="en-US" sz="2000" i="1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sudah</a:t>
            </a:r>
            <a:r>
              <a:rPr lang="en-US" sz="2000" i="1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terimplementasi</a:t>
            </a:r>
            <a:endParaRPr lang="en-US" sz="2000" i="1" dirty="0">
              <a:solidFill>
                <a:srgbClr val="000000"/>
              </a:solidFill>
              <a:latin typeface="Sitka Text Semibold" pitchFamily="2" charset="0"/>
              <a:ea typeface="Touvlo Bold"/>
              <a:cs typeface="Touvlo Bold"/>
              <a:sym typeface="Touvlo Bold"/>
            </a:endParaRPr>
          </a:p>
        </p:txBody>
      </p:sp>
    </p:spTree>
    <p:extLst>
      <p:ext uri="{BB962C8B-B14F-4D97-AF65-F5344CB8AC3E}">
        <p14:creationId xmlns:p14="http://schemas.microsoft.com/office/powerpoint/2010/main" val="22845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5845797" y="-1955449"/>
            <a:ext cx="7579809" cy="12787530"/>
            <a:chOff x="0" y="0"/>
            <a:chExt cx="1996328" cy="33679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6328" cy="3367909"/>
            </a:xfrm>
            <a:custGeom>
              <a:avLst/>
              <a:gdLst/>
              <a:ahLst/>
              <a:cxnLst/>
              <a:rect l="l" t="t" r="r" b="b"/>
              <a:pathLst>
                <a:path w="1996328" h="3367909">
                  <a:moveTo>
                    <a:pt x="102139" y="0"/>
                  </a:moveTo>
                  <a:lnTo>
                    <a:pt x="1894190" y="0"/>
                  </a:lnTo>
                  <a:cubicBezTo>
                    <a:pt x="1921278" y="0"/>
                    <a:pt x="1947258" y="10761"/>
                    <a:pt x="1966413" y="29916"/>
                  </a:cubicBezTo>
                  <a:cubicBezTo>
                    <a:pt x="1985567" y="49070"/>
                    <a:pt x="1996328" y="75050"/>
                    <a:pt x="1996328" y="102139"/>
                  </a:cubicBezTo>
                  <a:lnTo>
                    <a:pt x="1996328" y="3265770"/>
                  </a:lnTo>
                  <a:cubicBezTo>
                    <a:pt x="1996328" y="3292859"/>
                    <a:pt x="1985567" y="3318839"/>
                    <a:pt x="1966413" y="3337994"/>
                  </a:cubicBezTo>
                  <a:cubicBezTo>
                    <a:pt x="1947258" y="3357148"/>
                    <a:pt x="1921278" y="3367909"/>
                    <a:pt x="1894190" y="3367909"/>
                  </a:cubicBezTo>
                  <a:lnTo>
                    <a:pt x="102139" y="3367909"/>
                  </a:lnTo>
                  <a:cubicBezTo>
                    <a:pt x="45729" y="3367909"/>
                    <a:pt x="0" y="3322180"/>
                    <a:pt x="0" y="3265770"/>
                  </a:cubicBezTo>
                  <a:lnTo>
                    <a:pt x="0" y="102139"/>
                  </a:lnTo>
                  <a:cubicBezTo>
                    <a:pt x="0" y="75050"/>
                    <a:pt x="10761" y="49070"/>
                    <a:pt x="29916" y="29916"/>
                  </a:cubicBezTo>
                  <a:cubicBezTo>
                    <a:pt x="49070" y="10761"/>
                    <a:pt x="75050" y="0"/>
                    <a:pt x="102139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96328" cy="3425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555795" y="410540"/>
            <a:ext cx="7939583" cy="4102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644"/>
              </a:lnSpc>
            </a:pPr>
            <a:r>
              <a:rPr lang="en-US" sz="8000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Progress </a:t>
            </a:r>
            <a:r>
              <a:rPr lang="en-US" sz="8000" b="1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Implementasi</a:t>
            </a:r>
            <a:endParaRPr lang="en-US" sz="8000" b="1" dirty="0">
              <a:solidFill>
                <a:srgbClr val="000000"/>
              </a:solidFill>
              <a:latin typeface="Touvlo Bold"/>
              <a:ea typeface="Touvlo Bold"/>
              <a:cs typeface="Touvlo Bold"/>
              <a:sym typeface="Touvlo Bold"/>
            </a:endParaRPr>
          </a:p>
          <a:p>
            <a:pPr marL="0" lvl="0" indent="0">
              <a:lnSpc>
                <a:spcPts val="10644"/>
              </a:lnSpc>
            </a:pPr>
            <a:r>
              <a:rPr lang="en-US" sz="8000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SAP di DH</a:t>
            </a:r>
          </a:p>
        </p:txBody>
      </p:sp>
      <p:sp>
        <p:nvSpPr>
          <p:cNvPr id="8" name="Freeform 8"/>
          <p:cNvSpPr/>
          <p:nvPr/>
        </p:nvSpPr>
        <p:spPr>
          <a:xfrm rot="8013790">
            <a:off x="-1735983" y="558842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2094422">
            <a:off x="-2554649" y="-3947958"/>
            <a:ext cx="6285017" cy="8279354"/>
            <a:chOff x="0" y="0"/>
            <a:chExt cx="1655313" cy="218057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55313" cy="2180571"/>
            </a:xfrm>
            <a:custGeom>
              <a:avLst/>
              <a:gdLst/>
              <a:ahLst/>
              <a:cxnLst/>
              <a:rect l="l" t="t" r="r" b="b"/>
              <a:pathLst>
                <a:path w="1655313" h="2180571">
                  <a:moveTo>
                    <a:pt x="123181" y="0"/>
                  </a:moveTo>
                  <a:lnTo>
                    <a:pt x="1532133" y="0"/>
                  </a:lnTo>
                  <a:cubicBezTo>
                    <a:pt x="1564802" y="0"/>
                    <a:pt x="1596133" y="12978"/>
                    <a:pt x="1619234" y="36079"/>
                  </a:cubicBezTo>
                  <a:cubicBezTo>
                    <a:pt x="1642335" y="59180"/>
                    <a:pt x="1655313" y="90511"/>
                    <a:pt x="1655313" y="123181"/>
                  </a:cubicBezTo>
                  <a:lnTo>
                    <a:pt x="1655313" y="2057390"/>
                  </a:lnTo>
                  <a:cubicBezTo>
                    <a:pt x="1655313" y="2090059"/>
                    <a:pt x="1642335" y="2121391"/>
                    <a:pt x="1619234" y="2144492"/>
                  </a:cubicBezTo>
                  <a:cubicBezTo>
                    <a:pt x="1596133" y="2167593"/>
                    <a:pt x="1564802" y="2180571"/>
                    <a:pt x="1532133" y="2180571"/>
                  </a:cubicBezTo>
                  <a:lnTo>
                    <a:pt x="123181" y="2180571"/>
                  </a:lnTo>
                  <a:cubicBezTo>
                    <a:pt x="90511" y="2180571"/>
                    <a:pt x="59180" y="2167593"/>
                    <a:pt x="36079" y="2144492"/>
                  </a:cubicBezTo>
                  <a:cubicBezTo>
                    <a:pt x="12978" y="2121391"/>
                    <a:pt x="0" y="2090059"/>
                    <a:pt x="0" y="2057390"/>
                  </a:cubicBezTo>
                  <a:lnTo>
                    <a:pt x="0" y="123181"/>
                  </a:lnTo>
                  <a:cubicBezTo>
                    <a:pt x="0" y="90511"/>
                    <a:pt x="12978" y="59180"/>
                    <a:pt x="36079" y="36079"/>
                  </a:cubicBezTo>
                  <a:cubicBezTo>
                    <a:pt x="59180" y="12978"/>
                    <a:pt x="90511" y="0"/>
                    <a:pt x="123181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655313" cy="2237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467597" y="-1559535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0"/>
                </a:moveTo>
                <a:lnTo>
                  <a:pt x="0" y="0"/>
                </a:lnTo>
                <a:lnTo>
                  <a:pt x="0" y="4114800"/>
                </a:lnTo>
                <a:lnTo>
                  <a:pt x="4161619" y="4114800"/>
                </a:lnTo>
                <a:lnTo>
                  <a:pt x="41616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AutoShape 17"/>
          <p:cNvSpPr/>
          <p:nvPr/>
        </p:nvSpPr>
        <p:spPr>
          <a:xfrm>
            <a:off x="1047750" y="2291914"/>
            <a:ext cx="0" cy="894363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Freeform 24"/>
          <p:cNvSpPr/>
          <p:nvPr/>
        </p:nvSpPr>
        <p:spPr>
          <a:xfrm rot="5291414">
            <a:off x="14897706" y="7701198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8013790" flipH="1" flipV="1">
            <a:off x="9523484" y="-2159615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7" y="5230835"/>
                </a:moveTo>
                <a:lnTo>
                  <a:pt x="0" y="5230835"/>
                </a:lnTo>
                <a:lnTo>
                  <a:pt x="0" y="0"/>
                </a:lnTo>
                <a:lnTo>
                  <a:pt x="3471967" y="0"/>
                </a:lnTo>
                <a:lnTo>
                  <a:pt x="3471967" y="5230835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13BB2412-4CA4-4CA6-E3D8-B26B7ED740E8}"/>
              </a:ext>
            </a:extLst>
          </p:cNvPr>
          <p:cNvSpPr txBox="1"/>
          <p:nvPr/>
        </p:nvSpPr>
        <p:spPr>
          <a:xfrm>
            <a:off x="1626185" y="4549012"/>
            <a:ext cx="6832016" cy="120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644"/>
              </a:lnSpc>
            </a:pPr>
            <a:r>
              <a:rPr lang="en-US" sz="4800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Direct Holding: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740DF804-14EA-3E4C-F437-B57F01F62EBC}"/>
              </a:ext>
            </a:extLst>
          </p:cNvPr>
          <p:cNvSpPr txBox="1"/>
          <p:nvPr/>
        </p:nvSpPr>
        <p:spPr>
          <a:xfrm>
            <a:off x="1646172" y="6411741"/>
            <a:ext cx="7579809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PT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Trijati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Primula (TP)</a:t>
            </a:r>
          </a:p>
          <a:p>
            <a:pPr marL="0" lvl="0" indent="0" algn="just"/>
            <a:endParaRPr lang="en-US" sz="2800" dirty="0">
              <a:solidFill>
                <a:srgbClr val="000000"/>
              </a:solidFill>
              <a:latin typeface="Sitka Text Semibold" pitchFamily="2" charset="0"/>
              <a:ea typeface="Touvlo Bold"/>
              <a:cs typeface="Touvlo Bold"/>
              <a:sym typeface="Touvlo Bold"/>
            </a:endParaRPr>
          </a:p>
          <a:p>
            <a:pPr marL="0" lvl="0" indent="0" algn="just"/>
            <a:endParaRPr lang="en-US" sz="2800" dirty="0">
              <a:solidFill>
                <a:srgbClr val="000000"/>
              </a:solidFill>
              <a:latin typeface="Sitka Text Semibold" pitchFamily="2" charset="0"/>
              <a:ea typeface="Touvlo Bold"/>
              <a:cs typeface="Touvlo Bold"/>
              <a:sym typeface="Touvlo Bold"/>
            </a:endParaRPr>
          </a:p>
          <a:p>
            <a:pPr marL="0" lvl="0" indent="0" algn="just"/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PT Chitose C-Engineering Indonesia (CCI)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3060CFF2-F440-D633-AB02-3EB254D95848}"/>
              </a:ext>
            </a:extLst>
          </p:cNvPr>
          <p:cNvSpPr txBox="1"/>
          <p:nvPr/>
        </p:nvSpPr>
        <p:spPr>
          <a:xfrm>
            <a:off x="9792312" y="6411741"/>
            <a:ext cx="117844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10%</a:t>
            </a: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5E25E173-53E4-EB59-7B8A-79B7791C4980}"/>
              </a:ext>
            </a:extLst>
          </p:cNvPr>
          <p:cNvSpPr txBox="1"/>
          <p:nvPr/>
        </p:nvSpPr>
        <p:spPr>
          <a:xfrm>
            <a:off x="9792312" y="7651575"/>
            <a:ext cx="117844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10%</a:t>
            </a:r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374B5F20-7EBC-C0BE-ADB5-3EE52D6B8CBA}"/>
              </a:ext>
            </a:extLst>
          </p:cNvPr>
          <p:cNvSpPr txBox="1"/>
          <p:nvPr/>
        </p:nvSpPr>
        <p:spPr>
          <a:xfrm>
            <a:off x="1646172" y="7009772"/>
            <a:ext cx="603553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2000" i="1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Planning di </a:t>
            </a:r>
            <a:r>
              <a:rPr lang="en-US" sz="2000" i="1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bulan</a:t>
            </a:r>
            <a:r>
              <a:rPr lang="en-US" sz="2000" i="1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April 2025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642580F9-201A-FDE2-4125-6E57B42FB4D1}"/>
              </a:ext>
            </a:extLst>
          </p:cNvPr>
          <p:cNvSpPr txBox="1"/>
          <p:nvPr/>
        </p:nvSpPr>
        <p:spPr>
          <a:xfrm>
            <a:off x="1656165" y="8200867"/>
            <a:ext cx="603553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2000" i="1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Planning di </a:t>
            </a:r>
            <a:r>
              <a:rPr lang="en-US" sz="2000" i="1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bulan</a:t>
            </a:r>
            <a:r>
              <a:rPr lang="en-US" sz="2000" i="1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Mei 2025</a:t>
            </a:r>
          </a:p>
        </p:txBody>
      </p:sp>
    </p:spTree>
    <p:extLst>
      <p:ext uri="{BB962C8B-B14F-4D97-AF65-F5344CB8AC3E}">
        <p14:creationId xmlns:p14="http://schemas.microsoft.com/office/powerpoint/2010/main" val="2076266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792</Words>
  <Application>Microsoft Office PowerPoint</Application>
  <PresentationFormat>Custom</PresentationFormat>
  <Paragraphs>191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Touvlo</vt:lpstr>
      <vt:lpstr>Touvlo Bold</vt:lpstr>
      <vt:lpstr>Arial</vt:lpstr>
      <vt:lpstr>Sitka Text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Green and White Modern Financial Report Presentation</dc:title>
  <dc:creator>MAUDINA</dc:creator>
  <cp:lastModifiedBy>Reggi R.</cp:lastModifiedBy>
  <cp:revision>20</cp:revision>
  <dcterms:created xsi:type="dcterms:W3CDTF">2006-08-16T00:00:00Z</dcterms:created>
  <dcterms:modified xsi:type="dcterms:W3CDTF">2025-04-30T01:37:38Z</dcterms:modified>
  <dc:identifier>DAGW4_B04fM</dc:identifier>
</cp:coreProperties>
</file>