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8" r:id="rId7"/>
    <p:sldId id="269" r:id="rId8"/>
    <p:sldId id="265" r:id="rId9"/>
    <p:sldId id="275" r:id="rId10"/>
    <p:sldId id="276" r:id="rId11"/>
    <p:sldId id="277" r:id="rId12"/>
    <p:sldId id="274" r:id="rId13"/>
    <p:sldId id="266" r:id="rId14"/>
    <p:sldId id="270" r:id="rId15"/>
    <p:sldId id="271" r:id="rId16"/>
    <p:sldId id="272" r:id="rId17"/>
    <p:sldId id="273" r:id="rId18"/>
    <p:sldId id="262" r:id="rId19"/>
  </p:sldIdLst>
  <p:sldSz cx="18288000" cy="10287000"/>
  <p:notesSz cx="6858000" cy="9144000"/>
  <p:embeddedFontLst>
    <p:embeddedFont>
      <p:font typeface="Aptos Narrow" panose="020B0004020202020204" pitchFamily="34" charset="0"/>
      <p:regular r:id="rId20"/>
      <p:bold r:id="rId21"/>
      <p:italic r:id="rId22"/>
      <p:boldItalic r:id="rId23"/>
    </p:embeddedFont>
    <p:embeddedFont>
      <p:font typeface="Garet" panose="020B0604020202020204" charset="0"/>
      <p:regular r:id="rId24"/>
    </p:embeddedFont>
    <p:embeddedFont>
      <p:font typeface="Sitka Text Semibold" pitchFamily="2" charset="0"/>
      <p:bold r:id="rId25"/>
      <p:boldItalic r:id="rId26"/>
    </p:embeddedFont>
    <p:embeddedFont>
      <p:font typeface="Touvlo" panose="020B0604020202020204" charset="0"/>
      <p:regular r:id="rId27"/>
    </p:embeddedFont>
    <p:embeddedFont>
      <p:font typeface="Touvlo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28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CINT-Apr%2025.xlsx" TargetMode="External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12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6.svg"/><Relationship Id="rId12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70163">
            <a:off x="-2575126" y="-2022574"/>
            <a:ext cx="6285017" cy="8279354"/>
            <a:chOff x="0" y="0"/>
            <a:chExt cx="1655313" cy="2180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655313" cy="222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3928" y="8211310"/>
            <a:ext cx="6631191" cy="720387"/>
            <a:chOff x="0" y="0"/>
            <a:chExt cx="1664163" cy="1807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4163" cy="180788"/>
            </a:xfrm>
            <a:custGeom>
              <a:avLst/>
              <a:gdLst/>
              <a:ahLst/>
              <a:cxnLst/>
              <a:rect l="l" t="t" r="r" b="b"/>
              <a:pathLst>
                <a:path w="1664163" h="180788">
                  <a:moveTo>
                    <a:pt x="59543" y="0"/>
                  </a:moveTo>
                  <a:lnTo>
                    <a:pt x="1604621" y="0"/>
                  </a:lnTo>
                  <a:cubicBezTo>
                    <a:pt x="1620412" y="0"/>
                    <a:pt x="1635557" y="6273"/>
                    <a:pt x="1646724" y="17440"/>
                  </a:cubicBezTo>
                  <a:cubicBezTo>
                    <a:pt x="1657890" y="28606"/>
                    <a:pt x="1664163" y="43751"/>
                    <a:pt x="1664163" y="59543"/>
                  </a:cubicBezTo>
                  <a:lnTo>
                    <a:pt x="1664163" y="121246"/>
                  </a:lnTo>
                  <a:cubicBezTo>
                    <a:pt x="1664163" y="154130"/>
                    <a:pt x="1637505" y="180788"/>
                    <a:pt x="1604621" y="180788"/>
                  </a:cubicBezTo>
                  <a:lnTo>
                    <a:pt x="59543" y="180788"/>
                  </a:lnTo>
                  <a:cubicBezTo>
                    <a:pt x="26658" y="180788"/>
                    <a:pt x="0" y="154130"/>
                    <a:pt x="0" y="121246"/>
                  </a:cubicBezTo>
                  <a:lnTo>
                    <a:pt x="0" y="59543"/>
                  </a:lnTo>
                  <a:cubicBezTo>
                    <a:pt x="0" y="43751"/>
                    <a:pt x="6273" y="28606"/>
                    <a:pt x="17440" y="17440"/>
                  </a:cubicBezTo>
                  <a:cubicBezTo>
                    <a:pt x="28606" y="6273"/>
                    <a:pt x="43751" y="0"/>
                    <a:pt x="5954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64163" cy="228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79782" y="8211310"/>
            <a:ext cx="2365177" cy="720387"/>
            <a:chOff x="0" y="0"/>
            <a:chExt cx="593565" cy="1807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93565" cy="180788"/>
            </a:xfrm>
            <a:custGeom>
              <a:avLst/>
              <a:gdLst/>
              <a:ahLst/>
              <a:cxnLst/>
              <a:rect l="l" t="t" r="r" b="b"/>
              <a:pathLst>
                <a:path w="593565" h="180788">
                  <a:moveTo>
                    <a:pt x="90394" y="0"/>
                  </a:moveTo>
                  <a:lnTo>
                    <a:pt x="503171" y="0"/>
                  </a:lnTo>
                  <a:cubicBezTo>
                    <a:pt x="553094" y="0"/>
                    <a:pt x="593565" y="40471"/>
                    <a:pt x="593565" y="90394"/>
                  </a:cubicBezTo>
                  <a:lnTo>
                    <a:pt x="593565" y="90394"/>
                  </a:lnTo>
                  <a:cubicBezTo>
                    <a:pt x="593565" y="114368"/>
                    <a:pt x="584041" y="137360"/>
                    <a:pt x="567089" y="154312"/>
                  </a:cubicBezTo>
                  <a:cubicBezTo>
                    <a:pt x="550137" y="171265"/>
                    <a:pt x="527145" y="180788"/>
                    <a:pt x="503171" y="180788"/>
                  </a:cubicBezTo>
                  <a:lnTo>
                    <a:pt x="90394" y="180788"/>
                  </a:lnTo>
                  <a:cubicBezTo>
                    <a:pt x="40471" y="180788"/>
                    <a:pt x="0" y="140317"/>
                    <a:pt x="0" y="90394"/>
                  </a:cubicBezTo>
                  <a:lnTo>
                    <a:pt x="0" y="90394"/>
                  </a:lnTo>
                  <a:cubicBezTo>
                    <a:pt x="0" y="40471"/>
                    <a:pt x="40471" y="0"/>
                    <a:pt x="90394" y="0"/>
                  </a:cubicBezTo>
                  <a:close/>
                </a:path>
              </a:pathLst>
            </a:custGeom>
            <a:solidFill>
              <a:srgbClr val="074954"/>
            </a:solidFill>
            <a:ln w="38100" cap="rnd">
              <a:solidFill>
                <a:srgbClr val="074954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93565" cy="228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H="1">
            <a:off x="7927548" y="3019585"/>
            <a:ext cx="0" cy="3328128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1695093" y="8403371"/>
            <a:ext cx="336264" cy="336264"/>
          </a:xfrm>
          <a:custGeom>
            <a:avLst/>
            <a:gdLst/>
            <a:ahLst/>
            <a:cxnLst/>
            <a:rect l="l" t="t" r="r" b="b"/>
            <a:pathLst>
              <a:path w="336264" h="336264">
                <a:moveTo>
                  <a:pt x="0" y="0"/>
                </a:moveTo>
                <a:lnTo>
                  <a:pt x="336264" y="0"/>
                </a:lnTo>
                <a:lnTo>
                  <a:pt x="336264" y="336264"/>
                </a:lnTo>
                <a:lnTo>
                  <a:pt x="0" y="33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15396138" y="5807203"/>
            <a:ext cx="1209043" cy="0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 rot="-1837368">
            <a:off x="18389725" y="4431826"/>
            <a:ext cx="3970477" cy="8279354"/>
            <a:chOff x="0" y="0"/>
            <a:chExt cx="1045722" cy="21805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5722" cy="2180571"/>
            </a:xfrm>
            <a:custGeom>
              <a:avLst/>
              <a:gdLst/>
              <a:ahLst/>
              <a:cxnLst/>
              <a:rect l="l" t="t" r="r" b="b"/>
              <a:pathLst>
                <a:path w="1045722" h="2180571">
                  <a:moveTo>
                    <a:pt x="194987" y="0"/>
                  </a:moveTo>
                  <a:lnTo>
                    <a:pt x="850735" y="0"/>
                  </a:lnTo>
                  <a:cubicBezTo>
                    <a:pt x="902449" y="0"/>
                    <a:pt x="952045" y="20543"/>
                    <a:pt x="988612" y="57110"/>
                  </a:cubicBezTo>
                  <a:cubicBezTo>
                    <a:pt x="1025179" y="93678"/>
                    <a:pt x="1045722" y="143273"/>
                    <a:pt x="1045722" y="194987"/>
                  </a:cubicBezTo>
                  <a:lnTo>
                    <a:pt x="1045722" y="1985583"/>
                  </a:lnTo>
                  <a:cubicBezTo>
                    <a:pt x="1045722" y="2037297"/>
                    <a:pt x="1025179" y="2086893"/>
                    <a:pt x="988612" y="2123460"/>
                  </a:cubicBezTo>
                  <a:cubicBezTo>
                    <a:pt x="952045" y="2160027"/>
                    <a:pt x="902449" y="2180571"/>
                    <a:pt x="850735" y="2180571"/>
                  </a:cubicBezTo>
                  <a:lnTo>
                    <a:pt x="194987" y="2180571"/>
                  </a:lnTo>
                  <a:cubicBezTo>
                    <a:pt x="143273" y="2180571"/>
                    <a:pt x="93678" y="2160027"/>
                    <a:pt x="57110" y="2123460"/>
                  </a:cubicBezTo>
                  <a:cubicBezTo>
                    <a:pt x="20543" y="2086893"/>
                    <a:pt x="0" y="2037297"/>
                    <a:pt x="0" y="1985583"/>
                  </a:cubicBezTo>
                  <a:lnTo>
                    <a:pt x="0" y="194987"/>
                  </a:lnTo>
                  <a:cubicBezTo>
                    <a:pt x="0" y="143273"/>
                    <a:pt x="20543" y="93678"/>
                    <a:pt x="57110" y="57110"/>
                  </a:cubicBezTo>
                  <a:cubicBezTo>
                    <a:pt x="93678" y="20543"/>
                    <a:pt x="143273" y="0"/>
                    <a:pt x="194987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045722" cy="2228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192688" y="6531990"/>
            <a:ext cx="1537614" cy="1537614"/>
          </a:xfrm>
          <a:custGeom>
            <a:avLst/>
            <a:gdLst/>
            <a:ahLst/>
            <a:cxnLst/>
            <a:rect l="l" t="t" r="r" b="b"/>
            <a:pathLst>
              <a:path w="1537614" h="1537614">
                <a:moveTo>
                  <a:pt x="0" y="0"/>
                </a:moveTo>
                <a:lnTo>
                  <a:pt x="1537614" y="0"/>
                </a:lnTo>
                <a:lnTo>
                  <a:pt x="1537614" y="1537614"/>
                </a:lnTo>
                <a:lnTo>
                  <a:pt x="0" y="1537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1052109" y="3999906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0" y="0"/>
                </a:moveTo>
                <a:lnTo>
                  <a:pt x="4161618" y="0"/>
                </a:lnTo>
                <a:lnTo>
                  <a:pt x="416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396138" y="-1884013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0" y="0"/>
                </a:moveTo>
                <a:lnTo>
                  <a:pt x="4161618" y="0"/>
                </a:lnTo>
                <a:lnTo>
                  <a:pt x="416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232440" y="1168090"/>
            <a:ext cx="6505058" cy="650505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4906" r="-2490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25" name="Freeform 25"/>
          <p:cNvSpPr/>
          <p:nvPr/>
        </p:nvSpPr>
        <p:spPr>
          <a:xfrm>
            <a:off x="7794198" y="1855258"/>
            <a:ext cx="384595" cy="384595"/>
          </a:xfrm>
          <a:custGeom>
            <a:avLst/>
            <a:gdLst/>
            <a:ahLst/>
            <a:cxnLst/>
            <a:rect l="l" t="t" r="r" b="b"/>
            <a:pathLst>
              <a:path w="384595" h="384595">
                <a:moveTo>
                  <a:pt x="0" y="0"/>
                </a:moveTo>
                <a:lnTo>
                  <a:pt x="384596" y="0"/>
                </a:lnTo>
                <a:lnTo>
                  <a:pt x="384596" y="384595"/>
                </a:lnTo>
                <a:lnTo>
                  <a:pt x="0" y="3845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AutoShape 26"/>
          <p:cNvSpPr/>
          <p:nvPr/>
        </p:nvSpPr>
        <p:spPr>
          <a:xfrm>
            <a:off x="16542346" y="8343517"/>
            <a:ext cx="0" cy="455973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27"/>
          <p:cNvSpPr/>
          <p:nvPr/>
        </p:nvSpPr>
        <p:spPr>
          <a:xfrm>
            <a:off x="16192688" y="7611116"/>
            <a:ext cx="348255" cy="348255"/>
          </a:xfrm>
          <a:custGeom>
            <a:avLst/>
            <a:gdLst/>
            <a:ahLst/>
            <a:cxnLst/>
            <a:rect l="l" t="t" r="r" b="b"/>
            <a:pathLst>
              <a:path w="348255" h="348255">
                <a:moveTo>
                  <a:pt x="0" y="0"/>
                </a:moveTo>
                <a:lnTo>
                  <a:pt x="348254" y="0"/>
                </a:lnTo>
                <a:lnTo>
                  <a:pt x="348254" y="348255"/>
                </a:lnTo>
                <a:lnTo>
                  <a:pt x="0" y="348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378493" y="2773006"/>
            <a:ext cx="9510967" cy="381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80"/>
              </a:lnSpc>
            </a:pPr>
            <a:r>
              <a:rPr lang="en-US" sz="10400" b="1" spc="-312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Meeting </a:t>
            </a:r>
            <a:r>
              <a:rPr lang="en-US" sz="10400" b="1" spc="-312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Komite</a:t>
            </a:r>
            <a:r>
              <a:rPr lang="en-US" sz="10400" b="1" spc="-312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Audit</a:t>
            </a:r>
          </a:p>
          <a:p>
            <a:pPr marL="0" lvl="0" indent="0" algn="l">
              <a:lnSpc>
                <a:spcPts val="9880"/>
              </a:lnSpc>
            </a:pPr>
            <a:r>
              <a:rPr lang="en-US" sz="10400" b="1" spc="-312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Ke III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35130" y="8353106"/>
            <a:ext cx="3993280" cy="40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64"/>
              </a:lnSpc>
              <a:spcBef>
                <a:spcPct val="0"/>
              </a:spcBef>
            </a:pPr>
            <a:r>
              <a:rPr lang="en-US" sz="2403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21 May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42092" y="8353106"/>
            <a:ext cx="2040558" cy="40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4"/>
              </a:lnSpc>
              <a:spcBef>
                <a:spcPct val="0"/>
              </a:spcBef>
            </a:pPr>
            <a:r>
              <a:rPr lang="en-US" sz="2403" b="1" dirty="0">
                <a:solidFill>
                  <a:srgbClr val="FFFFFF"/>
                </a:solidFill>
                <a:latin typeface="Touvlo Bold"/>
                <a:ea typeface="Touvlo Bold"/>
                <a:cs typeface="Touvlo Bold"/>
                <a:sym typeface="Touvlo Bold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437919">
            <a:off x="18945534" y="1553637"/>
            <a:ext cx="9901436" cy="14935184"/>
            <a:chOff x="0" y="0"/>
            <a:chExt cx="2607786" cy="3933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23317" y="-2428911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03193" y="5636722"/>
            <a:ext cx="522842" cy="522842"/>
          </a:xfrm>
          <a:custGeom>
            <a:avLst/>
            <a:gdLst/>
            <a:ahLst/>
            <a:cxnLst/>
            <a:rect l="l" t="t" r="r" b="b"/>
            <a:pathLst>
              <a:path w="522842" h="522842">
                <a:moveTo>
                  <a:pt x="0" y="0"/>
                </a:moveTo>
                <a:lnTo>
                  <a:pt x="522842" y="0"/>
                </a:lnTo>
                <a:lnTo>
                  <a:pt x="522842" y="522843"/>
                </a:lnTo>
                <a:lnTo>
                  <a:pt x="0" y="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1437919">
            <a:off x="-8546271" y="-10534593"/>
            <a:ext cx="9901436" cy="14935184"/>
            <a:chOff x="0" y="0"/>
            <a:chExt cx="2607786" cy="39335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15169498" y="7383403"/>
            <a:ext cx="4786252" cy="4732406"/>
          </a:xfrm>
          <a:custGeom>
            <a:avLst/>
            <a:gdLst/>
            <a:ahLst/>
            <a:cxnLst/>
            <a:rect l="l" t="t" r="r" b="b"/>
            <a:pathLst>
              <a:path w="4786252" h="4732406">
                <a:moveTo>
                  <a:pt x="4786252" y="4732406"/>
                </a:moveTo>
                <a:lnTo>
                  <a:pt x="0" y="4732406"/>
                </a:lnTo>
                <a:lnTo>
                  <a:pt x="0" y="0"/>
                </a:lnTo>
                <a:lnTo>
                  <a:pt x="4786252" y="0"/>
                </a:lnTo>
                <a:lnTo>
                  <a:pt x="4786252" y="47324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flipH="1" flipV="1">
            <a:off x="12733933" y="5636722"/>
            <a:ext cx="1850757" cy="1829936"/>
          </a:xfrm>
          <a:custGeom>
            <a:avLst/>
            <a:gdLst/>
            <a:ahLst/>
            <a:cxnLst/>
            <a:rect l="l" t="t" r="r" b="b"/>
            <a:pathLst>
              <a:path w="1850757" h="1829936">
                <a:moveTo>
                  <a:pt x="1850756" y="1829936"/>
                </a:moveTo>
                <a:lnTo>
                  <a:pt x="0" y="1829936"/>
                </a:lnTo>
                <a:lnTo>
                  <a:pt x="0" y="0"/>
                </a:lnTo>
                <a:lnTo>
                  <a:pt x="1850756" y="0"/>
                </a:lnTo>
                <a:lnTo>
                  <a:pt x="1850756" y="182993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862678" y="7605910"/>
            <a:ext cx="306820" cy="306820"/>
          </a:xfrm>
          <a:custGeom>
            <a:avLst/>
            <a:gdLst/>
            <a:ahLst/>
            <a:cxnLst/>
            <a:rect l="l" t="t" r="r" b="b"/>
            <a:pathLst>
              <a:path w="306820" h="306820">
                <a:moveTo>
                  <a:pt x="0" y="0"/>
                </a:moveTo>
                <a:lnTo>
                  <a:pt x="306819" y="0"/>
                </a:lnTo>
                <a:lnTo>
                  <a:pt x="306819" y="306819"/>
                </a:lnTo>
                <a:lnTo>
                  <a:pt x="0" y="306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3EDE86-AF2F-F96F-9A2A-80BB14B018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283" y="1273637"/>
            <a:ext cx="17513433" cy="78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6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437919">
            <a:off x="18945534" y="1553637"/>
            <a:ext cx="9901436" cy="14935184"/>
            <a:chOff x="0" y="0"/>
            <a:chExt cx="2607786" cy="3933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23317" y="-2428911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03193" y="5636722"/>
            <a:ext cx="522842" cy="522842"/>
          </a:xfrm>
          <a:custGeom>
            <a:avLst/>
            <a:gdLst/>
            <a:ahLst/>
            <a:cxnLst/>
            <a:rect l="l" t="t" r="r" b="b"/>
            <a:pathLst>
              <a:path w="522842" h="522842">
                <a:moveTo>
                  <a:pt x="0" y="0"/>
                </a:moveTo>
                <a:lnTo>
                  <a:pt x="522842" y="0"/>
                </a:lnTo>
                <a:lnTo>
                  <a:pt x="522842" y="522843"/>
                </a:lnTo>
                <a:lnTo>
                  <a:pt x="0" y="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1437919">
            <a:off x="-8546271" y="-10534593"/>
            <a:ext cx="9901436" cy="14935184"/>
            <a:chOff x="0" y="0"/>
            <a:chExt cx="2607786" cy="39335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15169498" y="7383403"/>
            <a:ext cx="4786252" cy="4732406"/>
          </a:xfrm>
          <a:custGeom>
            <a:avLst/>
            <a:gdLst/>
            <a:ahLst/>
            <a:cxnLst/>
            <a:rect l="l" t="t" r="r" b="b"/>
            <a:pathLst>
              <a:path w="4786252" h="4732406">
                <a:moveTo>
                  <a:pt x="4786252" y="4732406"/>
                </a:moveTo>
                <a:lnTo>
                  <a:pt x="0" y="4732406"/>
                </a:lnTo>
                <a:lnTo>
                  <a:pt x="0" y="0"/>
                </a:lnTo>
                <a:lnTo>
                  <a:pt x="4786252" y="0"/>
                </a:lnTo>
                <a:lnTo>
                  <a:pt x="4786252" y="47324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flipH="1" flipV="1">
            <a:off x="12733933" y="5636722"/>
            <a:ext cx="1850757" cy="1829936"/>
          </a:xfrm>
          <a:custGeom>
            <a:avLst/>
            <a:gdLst/>
            <a:ahLst/>
            <a:cxnLst/>
            <a:rect l="l" t="t" r="r" b="b"/>
            <a:pathLst>
              <a:path w="1850757" h="1829936">
                <a:moveTo>
                  <a:pt x="1850756" y="1829936"/>
                </a:moveTo>
                <a:lnTo>
                  <a:pt x="0" y="1829936"/>
                </a:lnTo>
                <a:lnTo>
                  <a:pt x="0" y="0"/>
                </a:lnTo>
                <a:lnTo>
                  <a:pt x="1850756" y="0"/>
                </a:lnTo>
                <a:lnTo>
                  <a:pt x="1850756" y="182993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862678" y="7605910"/>
            <a:ext cx="306820" cy="306820"/>
          </a:xfrm>
          <a:custGeom>
            <a:avLst/>
            <a:gdLst/>
            <a:ahLst/>
            <a:cxnLst/>
            <a:rect l="l" t="t" r="r" b="b"/>
            <a:pathLst>
              <a:path w="306820" h="306820">
                <a:moveTo>
                  <a:pt x="0" y="0"/>
                </a:moveTo>
                <a:lnTo>
                  <a:pt x="306819" y="0"/>
                </a:lnTo>
                <a:lnTo>
                  <a:pt x="306819" y="306819"/>
                </a:lnTo>
                <a:lnTo>
                  <a:pt x="0" y="306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90D770-D411-4D90-E9D0-270A5F7B71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837" y="2606760"/>
            <a:ext cx="17575067" cy="44062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92870D-0F18-934A-1AF2-1D250D72A5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837" y="1966243"/>
            <a:ext cx="17575067" cy="6805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21AB95-7457-80E1-0303-3D46CAC853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7341185"/>
            <a:ext cx="3529030" cy="18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21901" y="3768684"/>
            <a:ext cx="5119430" cy="511943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627808" y="2817995"/>
            <a:ext cx="9465685" cy="3915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760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Audit </a:t>
            </a:r>
            <a:r>
              <a:rPr lang="en-US" sz="8000" b="1" spc="-360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Sistem</a:t>
            </a: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</a:t>
            </a:r>
            <a:r>
              <a:rPr lang="en-US" sz="8000" b="1" spc="-360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Manajemen</a:t>
            </a: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</a:t>
            </a:r>
            <a:r>
              <a:rPr lang="en-US" sz="8000" b="1" spc="-360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Terintegrasi</a:t>
            </a: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</a:t>
            </a:r>
          </a:p>
          <a:p>
            <a:pPr marL="0" lvl="0" indent="0" algn="r">
              <a:lnSpc>
                <a:spcPts val="760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Q1 - 2025 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62038" y="1028700"/>
            <a:ext cx="0" cy="949325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4413836" y="3186174"/>
            <a:ext cx="412664" cy="412664"/>
          </a:xfrm>
          <a:custGeom>
            <a:avLst/>
            <a:gdLst/>
            <a:ahLst/>
            <a:cxnLst/>
            <a:rect l="l" t="t" r="r" b="b"/>
            <a:pathLst>
              <a:path w="412664" h="412664">
                <a:moveTo>
                  <a:pt x="0" y="0"/>
                </a:moveTo>
                <a:lnTo>
                  <a:pt x="412663" y="0"/>
                </a:lnTo>
                <a:lnTo>
                  <a:pt x="412663" y="412663"/>
                </a:lnTo>
                <a:lnTo>
                  <a:pt x="0" y="412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147B1A-514D-F65C-1E7C-D1BBBBD62FA6}"/>
              </a:ext>
            </a:extLst>
          </p:cNvPr>
          <p:cNvSpPr txBox="1"/>
          <p:nvPr/>
        </p:nvSpPr>
        <p:spPr>
          <a:xfrm>
            <a:off x="1287821" y="348228"/>
            <a:ext cx="134536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360" dirty="0">
                <a:solidFill>
                  <a:srgbClr val="000000"/>
                </a:solidFill>
                <a:latin typeface="Touvlo Bold"/>
                <a:cs typeface="Touvlo Bold"/>
                <a:sym typeface="Touvlo Bold"/>
              </a:rPr>
              <a:t>5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18339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1062038" y="1028700"/>
            <a:ext cx="0" cy="949325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88C6EF2-0D58-C3FD-B05A-DC4A2B87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17570"/>
              </p:ext>
            </p:extLst>
          </p:nvPr>
        </p:nvGraphicFramePr>
        <p:xfrm>
          <a:off x="1865651" y="758271"/>
          <a:ext cx="12233480" cy="696661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43869">
                  <a:extLst>
                    <a:ext uri="{9D8B030D-6E8A-4147-A177-3AD203B41FA5}">
                      <a16:colId xmlns:a16="http://schemas.microsoft.com/office/drawing/2014/main" val="2243585783"/>
                    </a:ext>
                  </a:extLst>
                </a:gridCol>
                <a:gridCol w="2491224">
                  <a:extLst>
                    <a:ext uri="{9D8B030D-6E8A-4147-A177-3AD203B41FA5}">
                      <a16:colId xmlns:a16="http://schemas.microsoft.com/office/drawing/2014/main" val="3325544004"/>
                    </a:ext>
                  </a:extLst>
                </a:gridCol>
                <a:gridCol w="2382911">
                  <a:extLst>
                    <a:ext uri="{9D8B030D-6E8A-4147-A177-3AD203B41FA5}">
                      <a16:colId xmlns:a16="http://schemas.microsoft.com/office/drawing/2014/main" val="1102271367"/>
                    </a:ext>
                  </a:extLst>
                </a:gridCol>
                <a:gridCol w="2924482">
                  <a:extLst>
                    <a:ext uri="{9D8B030D-6E8A-4147-A177-3AD203B41FA5}">
                      <a16:colId xmlns:a16="http://schemas.microsoft.com/office/drawing/2014/main" val="2459128278"/>
                    </a:ext>
                  </a:extLst>
                </a:gridCol>
                <a:gridCol w="2057967">
                  <a:extLst>
                    <a:ext uri="{9D8B030D-6E8A-4147-A177-3AD203B41FA5}">
                      <a16:colId xmlns:a16="http://schemas.microsoft.com/office/drawing/2014/main" val="617494259"/>
                    </a:ext>
                  </a:extLst>
                </a:gridCol>
                <a:gridCol w="1733027">
                  <a:extLst>
                    <a:ext uri="{9D8B030D-6E8A-4147-A177-3AD203B41FA5}">
                      <a16:colId xmlns:a16="http://schemas.microsoft.com/office/drawing/2014/main" val="2192826772"/>
                    </a:ext>
                  </a:extLst>
                </a:gridCol>
              </a:tblGrid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No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Hari, Tanggal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Waktu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Auditee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Auditor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Observer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/>
                </a:tc>
                <a:extLst>
                  <a:ext uri="{0D108BD9-81ED-4DB2-BD59-A6C34878D82A}">
                    <a16:rowId xmlns:a16="http://schemas.microsoft.com/office/drawing/2014/main" val="899235581"/>
                  </a:ext>
                </a:extLst>
              </a:tr>
              <a:tr h="1653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Rabu, 23/04/2025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09.00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Sales &amp; Distribution, Marketing, Global Sourcing, Bussiness Development, Marketing&amp;Sales Adm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Yulan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Kisty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M. Arifin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717503070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Rabu, 23/04/2025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RND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Adhi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Putri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073346945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Kamis, 24/04/2025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09.00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FIACO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Fitri N.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Mega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815659206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Kamis, 24/04/2025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PCH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Adhi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Putri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903855974"/>
                  </a:ext>
                </a:extLst>
              </a:tr>
              <a:tr h="842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Jum’at, 25/04/2025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Production Steel, NSB, Wood &amp;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C-PRO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Kisty</a:t>
                      </a:r>
                      <a:endParaRPr lang="en-US" sz="1400" kern="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Rizky Dwi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Mega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3640716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Jum’at, 25/04/2025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Engineering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Fitri N.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Yani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806592771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Senin, 28/04/2025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08.00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IT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Andreas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Yani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326494041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Senin, 28/04/2025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SCM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Fitri Febriani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Anysah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3064232034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Selasa, 29/04/2025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09.00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QC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Fitri Febriani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Rima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642487791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Selasa, 29/04/2025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HC&amp;GA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Yulan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M. Arifin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2979509987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Rabu, 30/04/2025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09.00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CMS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Andreas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Anysah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1132548464"/>
                  </a:ext>
                </a:extLst>
              </a:tr>
              <a:tr h="406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1778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Rabu, 30/04/2025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13.00 sd Selesai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MSD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Rizky Dwi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Rima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11" marR="48911" marT="0" marB="0" anchor="ctr"/>
                </a:tc>
                <a:extLst>
                  <a:ext uri="{0D108BD9-81ED-4DB2-BD59-A6C34878D82A}">
                    <a16:rowId xmlns:a16="http://schemas.microsoft.com/office/drawing/2014/main" val="3822506205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D7115910-8FF9-5F20-CDE8-8E5D52F6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920" y="8005939"/>
            <a:ext cx="51054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Audit (Reggi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Raenaldi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mendampingi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audit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1DD1A-8F3B-54D4-1467-81A141521E81}"/>
              </a:ext>
            </a:extLst>
          </p:cNvPr>
          <p:cNvSpPr txBox="1"/>
          <p:nvPr/>
        </p:nvSpPr>
        <p:spPr>
          <a:xfrm>
            <a:off x="14249910" y="6886877"/>
            <a:ext cx="380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Periode</a:t>
            </a:r>
            <a:r>
              <a:rPr lang="en-US" b="1" dirty="0"/>
              <a:t> 1 Sept 2024 – 31 </a:t>
            </a:r>
            <a:r>
              <a:rPr lang="en-US" b="1" dirty="0" err="1"/>
              <a:t>Maret</a:t>
            </a:r>
            <a:r>
              <a:rPr lang="en-US" b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24787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1371600" y="736518"/>
            <a:ext cx="0" cy="949325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F0FF484-3B2F-51E8-B52C-312F32FB8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069525"/>
              </p:ext>
            </p:extLst>
          </p:nvPr>
        </p:nvGraphicFramePr>
        <p:xfrm>
          <a:off x="1681643" y="2137095"/>
          <a:ext cx="14935200" cy="72001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00435">
                  <a:extLst>
                    <a:ext uri="{9D8B030D-6E8A-4147-A177-3AD203B41FA5}">
                      <a16:colId xmlns:a16="http://schemas.microsoft.com/office/drawing/2014/main" val="740575372"/>
                    </a:ext>
                  </a:extLst>
                </a:gridCol>
                <a:gridCol w="2082931">
                  <a:extLst>
                    <a:ext uri="{9D8B030D-6E8A-4147-A177-3AD203B41FA5}">
                      <a16:colId xmlns:a16="http://schemas.microsoft.com/office/drawing/2014/main" val="500429376"/>
                    </a:ext>
                  </a:extLst>
                </a:gridCol>
                <a:gridCol w="1834964">
                  <a:extLst>
                    <a:ext uri="{9D8B030D-6E8A-4147-A177-3AD203B41FA5}">
                      <a16:colId xmlns:a16="http://schemas.microsoft.com/office/drawing/2014/main" val="761020915"/>
                    </a:ext>
                  </a:extLst>
                </a:gridCol>
                <a:gridCol w="1916870">
                  <a:extLst>
                    <a:ext uri="{9D8B030D-6E8A-4147-A177-3AD203B41FA5}">
                      <a16:colId xmlns:a16="http://schemas.microsoft.com/office/drawing/2014/main" val="882483806"/>
                    </a:ext>
                  </a:extLst>
                </a:gridCol>
              </a:tblGrid>
              <a:tr h="317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Departement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Minor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Perlu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Perhatian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Grand 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93176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52153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9.1 Monitoring, measurement, analysis and evaluation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503077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FIACO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166000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344814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Global Sourcing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6751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922560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HC&amp;GA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14244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14001:2015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9.1 Monitoring, Measurement, Analysis and Evaluation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17993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PRODUCTIONS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36251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669277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R&amp;D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85518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7.5 Documented information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260137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97327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8.3.2 Design and development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55088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Sales &amp; Distribution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03722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22418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7.5.2 Creating and updating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156891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Sales &amp; Distribution, FIACO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08959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9001:2015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: 8.1 Operational Planning and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213952"/>
                  </a:ext>
                </a:extLst>
              </a:tr>
              <a:tr h="30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SCM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725936"/>
                  </a:ext>
                </a:extLst>
              </a:tr>
              <a:tr h="31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ISO 9001;2015 </a:t>
                      </a:r>
                      <a:r>
                        <a:rPr lang="en-US" sz="2000" u="none" strike="noStrike" dirty="0" err="1">
                          <a:effectLst/>
                        </a:rPr>
                        <a:t>Klausul</a:t>
                      </a:r>
                      <a:r>
                        <a:rPr lang="en-US" sz="2000" u="none" strike="noStrike" dirty="0">
                          <a:effectLst/>
                        </a:rPr>
                        <a:t> 8.4.2 Type and extent of control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58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82579"/>
                  </a:ext>
                </a:extLst>
              </a:tr>
              <a:tr h="317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Grand 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789743"/>
                  </a:ext>
                </a:extLst>
              </a:tr>
            </a:tbl>
          </a:graphicData>
        </a:graphic>
      </p:graphicFrame>
      <p:sp>
        <p:nvSpPr>
          <p:cNvPr id="15" name="TextBox 38">
            <a:extLst>
              <a:ext uri="{FF2B5EF4-FFF2-40B4-BE49-F238E27FC236}">
                <a16:creationId xmlns:a16="http://schemas.microsoft.com/office/drawing/2014/main" id="{CA129B85-23F7-17E8-16BA-4EFF06EB4A05}"/>
              </a:ext>
            </a:extLst>
          </p:cNvPr>
          <p:cNvSpPr txBox="1"/>
          <p:nvPr/>
        </p:nvSpPr>
        <p:spPr>
          <a:xfrm>
            <a:off x="1681643" y="1086913"/>
            <a:ext cx="10092693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Recap of Audit Findings</a:t>
            </a:r>
          </a:p>
        </p:txBody>
      </p:sp>
    </p:spTree>
    <p:extLst>
      <p:ext uri="{BB962C8B-B14F-4D97-AF65-F5344CB8AC3E}">
        <p14:creationId xmlns:p14="http://schemas.microsoft.com/office/powerpoint/2010/main" val="371308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 flipH="1">
            <a:off x="533400" y="486349"/>
            <a:ext cx="0" cy="433788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D6C2A48C-0F62-EE91-07ED-A0FFAE9A90F9}"/>
              </a:ext>
            </a:extLst>
          </p:cNvPr>
          <p:cNvSpPr txBox="1"/>
          <p:nvPr/>
        </p:nvSpPr>
        <p:spPr>
          <a:xfrm>
            <a:off x="768978" y="486348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Details Audit Findings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4D3B484-E17E-3E8F-D2BB-ECC62A04E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44658"/>
              </p:ext>
            </p:extLst>
          </p:nvPr>
        </p:nvGraphicFramePr>
        <p:xfrm>
          <a:off x="764062" y="1091153"/>
          <a:ext cx="16759875" cy="859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064">
                  <a:extLst>
                    <a:ext uri="{9D8B030D-6E8A-4147-A177-3AD203B41FA5}">
                      <a16:colId xmlns:a16="http://schemas.microsoft.com/office/drawing/2014/main" val="3635590343"/>
                    </a:ext>
                  </a:extLst>
                </a:gridCol>
                <a:gridCol w="3847538">
                  <a:extLst>
                    <a:ext uri="{9D8B030D-6E8A-4147-A177-3AD203B41FA5}">
                      <a16:colId xmlns:a16="http://schemas.microsoft.com/office/drawing/2014/main" val="415267710"/>
                    </a:ext>
                  </a:extLst>
                </a:gridCol>
                <a:gridCol w="1939159">
                  <a:extLst>
                    <a:ext uri="{9D8B030D-6E8A-4147-A177-3AD203B41FA5}">
                      <a16:colId xmlns:a16="http://schemas.microsoft.com/office/drawing/2014/main" val="230881055"/>
                    </a:ext>
                  </a:extLst>
                </a:gridCol>
                <a:gridCol w="1369724">
                  <a:extLst>
                    <a:ext uri="{9D8B030D-6E8A-4147-A177-3AD203B41FA5}">
                      <a16:colId xmlns:a16="http://schemas.microsoft.com/office/drawing/2014/main" val="1534852954"/>
                    </a:ext>
                  </a:extLst>
                </a:gridCol>
                <a:gridCol w="2770227">
                  <a:extLst>
                    <a:ext uri="{9D8B030D-6E8A-4147-A177-3AD203B41FA5}">
                      <a16:colId xmlns:a16="http://schemas.microsoft.com/office/drawing/2014/main" val="169835232"/>
                    </a:ext>
                  </a:extLst>
                </a:gridCol>
                <a:gridCol w="2462425">
                  <a:extLst>
                    <a:ext uri="{9D8B030D-6E8A-4147-A177-3AD203B41FA5}">
                      <a16:colId xmlns:a16="http://schemas.microsoft.com/office/drawing/2014/main" val="185415251"/>
                    </a:ext>
                  </a:extLst>
                </a:gridCol>
                <a:gridCol w="2170011">
                  <a:extLst>
                    <a:ext uri="{9D8B030D-6E8A-4147-A177-3AD203B41FA5}">
                      <a16:colId xmlns:a16="http://schemas.microsoft.com/office/drawing/2014/main" val="3528261370"/>
                    </a:ext>
                  </a:extLst>
                </a:gridCol>
                <a:gridCol w="738727">
                  <a:extLst>
                    <a:ext uri="{9D8B030D-6E8A-4147-A177-3AD203B41FA5}">
                      <a16:colId xmlns:a16="http://schemas.microsoft.com/office/drawing/2014/main" val="3586105896"/>
                    </a:ext>
                  </a:extLst>
                </a:gridCol>
              </a:tblGrid>
              <a:tr h="719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Departement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Audit Findings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Reference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Finding Categorization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Impact Probability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Corrective Action for Auditee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Preventive Action for Auditee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Findings 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34164"/>
                  </a:ext>
                </a:extLst>
              </a:tr>
              <a:tr h="1907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Global Sourcing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Terdapat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Slow Moving </a:t>
                      </a:r>
                      <a:r>
                        <a:rPr lang="en-US" sz="1600" u="none" strike="noStrike" dirty="0" err="1">
                          <a:effectLst/>
                        </a:rPr>
                        <a:t>sebanyak</a:t>
                      </a:r>
                      <a:r>
                        <a:rPr lang="en-US" sz="1600" u="none" strike="noStrike" dirty="0">
                          <a:effectLst/>
                        </a:rPr>
                        <a:t> 772 pcs </a:t>
                      </a:r>
                      <a:r>
                        <a:rPr lang="en-US" sz="1600" u="none" strike="noStrike" dirty="0" err="1">
                          <a:effectLst/>
                        </a:rPr>
                        <a:t>atas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KUMI SDM 1260 Black BDO (FG-ZAO-ZAO-AS-0236) </a:t>
                      </a:r>
                      <a:r>
                        <a:rPr lang="en-US" sz="1600" u="none" strike="noStrike" dirty="0" err="1">
                          <a:effectLst/>
                        </a:rPr>
                        <a:t>dengan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nilai</a:t>
                      </a:r>
                      <a:r>
                        <a:rPr lang="en-US" sz="1600" u="none" strike="noStrike" dirty="0">
                          <a:effectLst/>
                        </a:rPr>
                        <a:t> Rp 601.229.470, </a:t>
                      </a:r>
                      <a:r>
                        <a:rPr lang="en-US" sz="1600" u="none" strike="noStrike" dirty="0" err="1">
                          <a:effectLst/>
                        </a:rPr>
                        <a:t>berdasarkan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permintaan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pengadaan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import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stock </a:t>
                      </a:r>
                      <a:r>
                        <a:rPr lang="en-US" sz="1600" u="none" strike="noStrike" dirty="0" err="1">
                          <a:effectLst/>
                        </a:rPr>
                        <a:t>sesuai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surat</a:t>
                      </a:r>
                      <a:r>
                        <a:rPr lang="en-US" sz="1600" u="none" strike="noStrike" dirty="0">
                          <a:effectLst/>
                        </a:rPr>
                        <a:t> 072/CINT/MKT/INT-01/X/2023.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ISO 9001:2015 </a:t>
                      </a:r>
                      <a:r>
                        <a:rPr lang="en-US" sz="1600" u="none" strike="noStrike" dirty="0" err="1">
                          <a:effectLst/>
                        </a:rPr>
                        <a:t>Klausul</a:t>
                      </a:r>
                      <a:r>
                        <a:rPr lang="en-US" sz="1600" u="none" strike="noStrike" dirty="0">
                          <a:effectLst/>
                        </a:rPr>
                        <a:t>: 8.1 Operational Planning and 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Minor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 Berpengaruh pada cashflow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2. Penyimpanan memakan tempat 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3. Potensi kerusakan &amp; kehilangan barang-barang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Melakukan monitoring secara berkala data barang Slow Moving oleh Global Sourcing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Menetapkan kebijakan dan prosedur untuk proyeksi safety stock produk import.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78585"/>
                  </a:ext>
                </a:extLst>
              </a:tr>
              <a:tr h="1194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Sales &amp; Distribution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Belum </a:t>
                      </a:r>
                      <a:r>
                        <a:rPr lang="en-US" sz="1600" u="none" strike="noStrike" dirty="0" err="1">
                          <a:effectLst/>
                        </a:rPr>
                        <a:t>terdapat</a:t>
                      </a:r>
                      <a:r>
                        <a:rPr lang="en-US" sz="1600" u="none" strike="noStrike" dirty="0">
                          <a:effectLst/>
                        </a:rPr>
                        <a:t> MOU </a:t>
                      </a:r>
                      <a:r>
                        <a:rPr lang="en-US" sz="1600" u="none" strike="noStrike" dirty="0" err="1">
                          <a:effectLst/>
                        </a:rPr>
                        <a:t>dengan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Ekspedisi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pihak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</a:t>
                      </a:r>
                      <a:r>
                        <a:rPr lang="en-US" sz="1600" u="none" strike="noStrike" dirty="0">
                          <a:effectLst/>
                        </a:rPr>
                        <a:t> 3 </a:t>
                      </a:r>
                      <a:r>
                        <a:rPr lang="en-US" sz="1600" u="none" strike="noStrike" dirty="0" err="1">
                          <a:effectLst/>
                        </a:rPr>
                        <a:t>sebanyak</a:t>
                      </a:r>
                      <a:r>
                        <a:rPr lang="en-US" sz="1600" u="none" strike="noStrike" dirty="0">
                          <a:effectLst/>
                        </a:rPr>
                        <a:t> 8 vendor di </a:t>
                      </a:r>
                      <a:r>
                        <a:rPr lang="en-US" sz="1600" u="none" strike="noStrike" dirty="0" err="1">
                          <a:effectLst/>
                        </a:rPr>
                        <a:t>departemen</a:t>
                      </a:r>
                      <a:r>
                        <a:rPr lang="en-US" sz="1600" u="none" strike="noStrike" dirty="0">
                          <a:effectLst/>
                        </a:rPr>
                        <a:t> Sales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tahun</a:t>
                      </a:r>
                      <a:r>
                        <a:rPr lang="en-US" sz="1600" u="none" strike="noStrike" dirty="0">
                          <a:effectLst/>
                        </a:rPr>
                        <a:t> 2025, MOU </a:t>
                      </a:r>
                      <a:r>
                        <a:rPr lang="en-US" sz="1600" u="none" strike="noStrike" dirty="0" err="1">
                          <a:effectLst/>
                        </a:rPr>
                        <a:t>terakhir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tahun</a:t>
                      </a:r>
                      <a:r>
                        <a:rPr lang="en-US" sz="1600" u="none" strike="noStrike" dirty="0">
                          <a:effectLst/>
                        </a:rPr>
                        <a:t> 2022.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ISO 9001:2015 </a:t>
                      </a:r>
                      <a:r>
                        <a:rPr lang="en-US" sz="1600" u="none" strike="noStrike" dirty="0" err="1">
                          <a:effectLst/>
                        </a:rPr>
                        <a:t>Klausul</a:t>
                      </a:r>
                      <a:r>
                        <a:rPr lang="en-US" sz="1600" u="none" strike="noStrike" dirty="0">
                          <a:effectLst/>
                        </a:rPr>
                        <a:t>: 7.5.2 Creating and updating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Minor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ada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pengaturan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hak</a:t>
                      </a:r>
                      <a:r>
                        <a:rPr lang="en-US" sz="1600" u="none" strike="noStrike" dirty="0">
                          <a:effectLst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</a:rPr>
                        <a:t>kewajiban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masing-masing </a:t>
                      </a:r>
                      <a:r>
                        <a:rPr lang="en-US" sz="1600" u="none" strike="noStrike" dirty="0" err="1">
                          <a:effectLst/>
                        </a:rPr>
                        <a:t>pihak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Sales </a:t>
                      </a:r>
                      <a:r>
                        <a:rPr lang="en-US" sz="1600" u="none" strike="noStrike" dirty="0" err="1">
                          <a:effectLst/>
                        </a:rPr>
                        <a:t>segera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mengajukan</a:t>
                      </a:r>
                      <a:r>
                        <a:rPr lang="en-US" sz="1600" u="none" strike="noStrike" dirty="0">
                          <a:effectLst/>
                        </a:rPr>
                        <a:t> draft MOU </a:t>
                      </a:r>
                      <a:r>
                        <a:rPr lang="en-US" sz="1600" u="none" strike="noStrike" dirty="0" err="1">
                          <a:effectLst/>
                        </a:rPr>
                        <a:t>ke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bagian</a:t>
                      </a:r>
                      <a:r>
                        <a:rPr lang="en-US" sz="1600" u="none" strike="noStrike" dirty="0">
                          <a:effectLst/>
                        </a:rPr>
                        <a:t> Legal.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Membuat monitoring list MOU beserta tanggal kadaluarsa.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74702"/>
                  </a:ext>
                </a:extLst>
              </a:tr>
              <a:tr h="2145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Sales &amp; Distribution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Terdapat Revisi atas PO Customer - SSM JOG 156 (PO terbit tgl 24 Desember 2024) item barang Ayumi Chair no. 6 yang sudah dijadikan target APS bulanan sebanyak 1.211 pcs. Namun ada revisi jumlah PO menjadi 946 pcs, sehingga ada kelebihan produksi 265 pcs.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ISO 9001:2015 </a:t>
                      </a:r>
                      <a:r>
                        <a:rPr lang="en-US" sz="1600" u="none" strike="noStrike" dirty="0" err="1">
                          <a:effectLst/>
                        </a:rPr>
                        <a:t>Klausul</a:t>
                      </a:r>
                      <a:r>
                        <a:rPr lang="en-US" sz="1600" u="none" strike="noStrike" dirty="0">
                          <a:effectLst/>
                        </a:rPr>
                        <a:t>: 8.1 Operational Planning and Control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Perlu Perhatian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Terdapat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kelebihan</a:t>
                      </a:r>
                      <a:r>
                        <a:rPr lang="en-US" sz="1600" u="none" strike="noStrike" dirty="0">
                          <a:effectLst/>
                        </a:rPr>
                        <a:t> Finish Goods </a:t>
                      </a:r>
                      <a:r>
                        <a:rPr lang="en-US" sz="1600" u="none" strike="noStrike" dirty="0" err="1">
                          <a:effectLst/>
                        </a:rPr>
                        <a:t>sebanyak</a:t>
                      </a:r>
                      <a:r>
                        <a:rPr lang="en-US" sz="1600" u="none" strike="noStrike" dirty="0">
                          <a:effectLst/>
                        </a:rPr>
                        <a:t> 265 pcs dan </a:t>
                      </a:r>
                      <a:r>
                        <a:rPr lang="en-US" sz="1600" u="none" strike="noStrike" dirty="0" err="1">
                          <a:effectLst/>
                        </a:rPr>
                        <a:t>menjadi</a:t>
                      </a:r>
                      <a:r>
                        <a:rPr lang="en-US" sz="1600" u="none" strike="noStrike" dirty="0">
                          <a:effectLst/>
                        </a:rPr>
                        <a:t> Slow Moving / Unmoving.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SSM </a:t>
                      </a:r>
                      <a:r>
                        <a:rPr lang="en-US" sz="1600" u="none" strike="noStrike" dirty="0" err="1">
                          <a:effectLst/>
                        </a:rPr>
                        <a:t>harus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mengambil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sisa</a:t>
                      </a:r>
                      <a:r>
                        <a:rPr lang="en-US" sz="1600" u="none" strike="noStrike" dirty="0">
                          <a:effectLst/>
                        </a:rPr>
                        <a:t> Finish Goods 265 pcs Ayumi Chair no. 6.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u="none" strike="noStrike">
                          <a:effectLst/>
                        </a:rPr>
                        <a:t>Membuat dan menetapkan kebijakan terkait dengan waktu tenggat Revisi PO Customer.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93709"/>
                  </a:ext>
                </a:extLst>
              </a:tr>
              <a:tr h="1432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Sales &amp; Distribution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Terdapat barang titipan Ayumi Chair no. 6 P Ivory sebanyak 390 pcs milik PT SSM mengendap di gudang Chitose selama 139 hari (SJ nomor 908008323 tanggal 26 Des 2024 ke PT SSM)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ISO 9001:2015 Klausul: 8.1 Operational Planning and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Minor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Kerusakan</a:t>
                      </a:r>
                      <a:r>
                        <a:rPr lang="en-US" sz="1600" u="none" strike="noStrike" dirty="0">
                          <a:effectLst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</a:rPr>
                        <a:t>kehilangan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</a:rPr>
                        <a:t>kapasitas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gudang</a:t>
                      </a:r>
                      <a:r>
                        <a:rPr lang="en-US" sz="1600" u="none" strike="noStrike" dirty="0">
                          <a:effectLst/>
                        </a:rPr>
                        <a:t> Chitose </a:t>
                      </a:r>
                      <a:r>
                        <a:rPr lang="en-US" sz="1600" u="none" strike="noStrike" dirty="0" err="1">
                          <a:effectLst/>
                        </a:rPr>
                        <a:t>atas</a:t>
                      </a:r>
                      <a:r>
                        <a:rPr lang="en-US" sz="1600" u="none" strike="noStrike" dirty="0">
                          <a:effectLst/>
                        </a:rPr>
                        <a:t> Finish Goods </a:t>
                      </a:r>
                      <a:r>
                        <a:rPr lang="en-US" sz="1600" u="none" strike="noStrike" dirty="0" err="1">
                          <a:effectLst/>
                        </a:rPr>
                        <a:t>berkurang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u="none" strike="noStrike" dirty="0">
                          <a:effectLst/>
                        </a:rPr>
                        <a:t>Sales segera mengirimkan barang titipan tersebut ke SSM.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Menetapkan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kebijakan</a:t>
                      </a:r>
                      <a:r>
                        <a:rPr lang="en-US" sz="1600" u="none" strike="noStrike" dirty="0">
                          <a:effectLst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</a:rPr>
                        <a:t>prosedur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untuk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titipan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00088"/>
                  </a:ext>
                </a:extLst>
              </a:tr>
              <a:tr h="1194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Sales &amp; Distribution, FIACO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Ada perbedaan kriteria dari pihak Ekspedisi dan FIACO terkait barang Unmoving, Slowmoving, Moving, Dead Stock, dan/atau kategori yang lainnya.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ISO 9001:2015 Klausul: 8.1 Operational Planning and Control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Perlu Perhatian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Fokus</a:t>
                      </a:r>
                      <a:r>
                        <a:rPr lang="en-US" sz="1600" u="none" strike="noStrike" dirty="0">
                          <a:effectLst/>
                        </a:rPr>
                        <a:t> masing-masing </a:t>
                      </a:r>
                      <a:r>
                        <a:rPr lang="en-US" sz="1600" u="none" strike="noStrike" dirty="0" err="1">
                          <a:effectLst/>
                        </a:rPr>
                        <a:t>departemen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terhadap</a:t>
                      </a:r>
                      <a:r>
                        <a:rPr lang="en-US" sz="1600" u="none" strike="noStrike" dirty="0">
                          <a:effectLst/>
                        </a:rPr>
                        <a:t> monitoring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tersebut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jadi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sama</a:t>
                      </a:r>
                      <a:r>
                        <a:rPr lang="en-US" sz="1600" u="none" strike="noStrike" dirty="0">
                          <a:effectLst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Menetapkan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kesepakatan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kriteria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barang-barang</a:t>
                      </a:r>
                      <a:r>
                        <a:rPr lang="en-US" sz="1600" u="none" strike="noStrike" dirty="0">
                          <a:effectLst/>
                        </a:rPr>
                        <a:t> unmoving, slow moving dan moving.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Rekonsiliasi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tiap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bulan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atas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</a:rPr>
                        <a:t> Unmoving, Slow Moving, dan Moving.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Open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5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2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 flipH="1">
            <a:off x="526422" y="197940"/>
            <a:ext cx="0" cy="433788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D6C2A48C-0F62-EE91-07ED-A0FFAE9A90F9}"/>
              </a:ext>
            </a:extLst>
          </p:cNvPr>
          <p:cNvSpPr txBox="1"/>
          <p:nvPr/>
        </p:nvSpPr>
        <p:spPr>
          <a:xfrm>
            <a:off x="762000" y="197939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Details Audit Findings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2539EDF-764B-EE96-1C72-0A7D9484A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81862"/>
              </p:ext>
            </p:extLst>
          </p:nvPr>
        </p:nvGraphicFramePr>
        <p:xfrm>
          <a:off x="592103" y="876391"/>
          <a:ext cx="17103794" cy="917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066">
                  <a:extLst>
                    <a:ext uri="{9D8B030D-6E8A-4147-A177-3AD203B41FA5}">
                      <a16:colId xmlns:a16="http://schemas.microsoft.com/office/drawing/2014/main" val="3635590343"/>
                    </a:ext>
                  </a:extLst>
                </a:gridCol>
                <a:gridCol w="3926491">
                  <a:extLst>
                    <a:ext uri="{9D8B030D-6E8A-4147-A177-3AD203B41FA5}">
                      <a16:colId xmlns:a16="http://schemas.microsoft.com/office/drawing/2014/main" val="415267710"/>
                    </a:ext>
                  </a:extLst>
                </a:gridCol>
                <a:gridCol w="1978952">
                  <a:extLst>
                    <a:ext uri="{9D8B030D-6E8A-4147-A177-3AD203B41FA5}">
                      <a16:colId xmlns:a16="http://schemas.microsoft.com/office/drawing/2014/main" val="230881055"/>
                    </a:ext>
                  </a:extLst>
                </a:gridCol>
                <a:gridCol w="1397831">
                  <a:extLst>
                    <a:ext uri="{9D8B030D-6E8A-4147-A177-3AD203B41FA5}">
                      <a16:colId xmlns:a16="http://schemas.microsoft.com/office/drawing/2014/main" val="1534852954"/>
                    </a:ext>
                  </a:extLst>
                </a:gridCol>
                <a:gridCol w="2827073">
                  <a:extLst>
                    <a:ext uri="{9D8B030D-6E8A-4147-A177-3AD203B41FA5}">
                      <a16:colId xmlns:a16="http://schemas.microsoft.com/office/drawing/2014/main" val="169835232"/>
                    </a:ext>
                  </a:extLst>
                </a:gridCol>
                <a:gridCol w="2512955">
                  <a:extLst>
                    <a:ext uri="{9D8B030D-6E8A-4147-A177-3AD203B41FA5}">
                      <a16:colId xmlns:a16="http://schemas.microsoft.com/office/drawing/2014/main" val="185415251"/>
                    </a:ext>
                  </a:extLst>
                </a:gridCol>
                <a:gridCol w="2214540">
                  <a:extLst>
                    <a:ext uri="{9D8B030D-6E8A-4147-A177-3AD203B41FA5}">
                      <a16:colId xmlns:a16="http://schemas.microsoft.com/office/drawing/2014/main" val="3528261370"/>
                    </a:ext>
                  </a:extLst>
                </a:gridCol>
                <a:gridCol w="753886">
                  <a:extLst>
                    <a:ext uri="{9D8B030D-6E8A-4147-A177-3AD203B41FA5}">
                      <a16:colId xmlns:a16="http://schemas.microsoft.com/office/drawing/2014/main" val="3586105896"/>
                    </a:ext>
                  </a:extLst>
                </a:gridCol>
              </a:tblGrid>
              <a:tr h="608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Departement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Audit Findings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Reference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Finding Categorization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Impact Probability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Corrective Action for Auditee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Preventive Action for Auditee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Findings Status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34164"/>
                  </a:ext>
                </a:extLst>
              </a:tr>
              <a:tr h="937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MHD P White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(FG-KUM-WNM-WL-0185)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Credensa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November 2024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167 pcs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tersebut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Klausul: 7.5 Documented information 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Potensi adanya kesalahan pada saat produksi.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Segera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dibuatkan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MHD P White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(FG-KUM-WNM-WL-0185)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Credensa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checklist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dokumen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OPC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setiap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78585"/>
                  </a:ext>
                </a:extLst>
              </a:tr>
              <a:tr h="1398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Perubahan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packing tape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coklat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packing tape label Chitose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semua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kecuali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export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kawai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rolland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disebarkan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Technical Information,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tersebut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dicantumkan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aturan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penggunaannya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penyalahgunaan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tape Label Chitose.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Menerbitkan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packing label tape Chitose,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mensosialisasikan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dept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menggunakan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Reminder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terkait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packing label tape Chitose.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74702"/>
                  </a:ext>
                </a:extLst>
              </a:tr>
              <a:tr h="1398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R&amp;D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MANABU AH CHAIR TAEKWANG BLUE PC (FG-MAN-WNM-AS-0005)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ditemukan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lengkap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yaitu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komponen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(RM-NSB-PLS-00-0347) CAP K-504015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8.3.2 Design and development planning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ketidakakuratan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perhitungan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costing.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Menambahkan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komponen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(RM-NSB-PLS-00-0347) CAP K-504015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kurang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pada BOM MANABU AH CHAIR TAEKWANG BLUE PC (FG-MAN-WNM-AS-0005)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 prosedur/Intruksi Kerja terkait pembuatan BOM baik untuk DSKK maupun di SAP.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93709"/>
                  </a:ext>
                </a:extLst>
              </a:tr>
              <a:tr h="4413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PRODUCTIONS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Sampling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kesesuaian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tercatat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SAP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real: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Clamp ROD DI CIAI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Batch A SAP = 22 , FISIK = 18 (-4)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Batch G1 SAP = 157 , FISIK = 0 (-157)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HINGE PLATE DI CIAI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BATCH A SAP = 19 , FISIK = 17 (-2)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 Clamp batch A,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diidentifikasi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 Clamp batch G1,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NG dan proses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perbaikan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ditransaksikan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SAP. Belum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prosedur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perbaikan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komponen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Item Hinge batch A,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penyebab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teridentifikasi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Stok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prosedur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transaksi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G1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diperbaiki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sosialisasi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Menjalankan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prosedur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ditetapkan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5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5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 flipH="1">
            <a:off x="526422" y="197940"/>
            <a:ext cx="0" cy="433788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D6C2A48C-0F62-EE91-07ED-A0FFAE9A90F9}"/>
              </a:ext>
            </a:extLst>
          </p:cNvPr>
          <p:cNvSpPr txBox="1"/>
          <p:nvPr/>
        </p:nvSpPr>
        <p:spPr>
          <a:xfrm>
            <a:off x="762000" y="197939"/>
            <a:ext cx="15812940" cy="47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Details Audit Findings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483CF2A-1DC8-EF17-09A7-377890E0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13385"/>
              </p:ext>
            </p:extLst>
          </p:nvPr>
        </p:nvGraphicFramePr>
        <p:xfrm>
          <a:off x="667953" y="1028683"/>
          <a:ext cx="16952094" cy="884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833">
                  <a:extLst>
                    <a:ext uri="{9D8B030D-6E8A-4147-A177-3AD203B41FA5}">
                      <a16:colId xmlns:a16="http://schemas.microsoft.com/office/drawing/2014/main" val="3635590343"/>
                    </a:ext>
                  </a:extLst>
                </a:gridCol>
                <a:gridCol w="3891666">
                  <a:extLst>
                    <a:ext uri="{9D8B030D-6E8A-4147-A177-3AD203B41FA5}">
                      <a16:colId xmlns:a16="http://schemas.microsoft.com/office/drawing/2014/main" val="415267710"/>
                    </a:ext>
                  </a:extLst>
                </a:gridCol>
                <a:gridCol w="1961399">
                  <a:extLst>
                    <a:ext uri="{9D8B030D-6E8A-4147-A177-3AD203B41FA5}">
                      <a16:colId xmlns:a16="http://schemas.microsoft.com/office/drawing/2014/main" val="230881055"/>
                    </a:ext>
                  </a:extLst>
                </a:gridCol>
                <a:gridCol w="1385434">
                  <a:extLst>
                    <a:ext uri="{9D8B030D-6E8A-4147-A177-3AD203B41FA5}">
                      <a16:colId xmlns:a16="http://schemas.microsoft.com/office/drawing/2014/main" val="1534852954"/>
                    </a:ext>
                  </a:extLst>
                </a:gridCol>
                <a:gridCol w="2801998">
                  <a:extLst>
                    <a:ext uri="{9D8B030D-6E8A-4147-A177-3AD203B41FA5}">
                      <a16:colId xmlns:a16="http://schemas.microsoft.com/office/drawing/2014/main" val="169835232"/>
                    </a:ext>
                  </a:extLst>
                </a:gridCol>
                <a:gridCol w="2490666">
                  <a:extLst>
                    <a:ext uri="{9D8B030D-6E8A-4147-A177-3AD203B41FA5}">
                      <a16:colId xmlns:a16="http://schemas.microsoft.com/office/drawing/2014/main" val="185415251"/>
                    </a:ext>
                  </a:extLst>
                </a:gridCol>
                <a:gridCol w="2194900">
                  <a:extLst>
                    <a:ext uri="{9D8B030D-6E8A-4147-A177-3AD203B41FA5}">
                      <a16:colId xmlns:a16="http://schemas.microsoft.com/office/drawing/2014/main" val="3528261370"/>
                    </a:ext>
                  </a:extLst>
                </a:gridCol>
                <a:gridCol w="747198">
                  <a:extLst>
                    <a:ext uri="{9D8B030D-6E8A-4147-A177-3AD203B41FA5}">
                      <a16:colId xmlns:a16="http://schemas.microsoft.com/office/drawing/2014/main" val="3586105896"/>
                    </a:ext>
                  </a:extLst>
                </a:gridCol>
              </a:tblGrid>
              <a:tr h="772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Departement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Audit Findings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Reference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Finding Categorization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Impact Probability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Corrective Action for Auditee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Preventive Action for Auditee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Findings Status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34" marR="4534" marT="453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34164"/>
                  </a:ext>
                </a:extLst>
              </a:tr>
              <a:tr h="167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FIACO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Belum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penetapan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frekuensi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opname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terhadap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aset-aset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Chitose.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8.1 Operational Planning and Control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Kehilangan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asset. 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Menetapkan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penetapan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frekuensi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opname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berkala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terhadap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aset-aset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Chitose.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Menjalankan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opname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ditetapkan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057534"/>
                  </a:ext>
                </a:extLst>
              </a:tr>
              <a:tr h="167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SCM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Ditemukan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stock minus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sebanyak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unit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diidentifikasi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material Back U Foam FC-521 (RM-COS-FOM-00-0012)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stock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opname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Trison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Cover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tanggal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 April 2025.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9001;2015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Klausul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8.4.2 Type and extent of control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 Perhatian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Selisih stock (negatif) antara stock yang tercatat pada sistem SAP dan fisik barang yang ada pada subkon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 penghitungan ulang antara dokumen surat pengeluaran dengan fisik barang untuk item Back U Foam FC-521 (RM-COS-FOM-00-0012)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Rekonsiliasi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internal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Subkon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update SOP.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78585"/>
                  </a:ext>
                </a:extLst>
              </a:tr>
              <a:tr h="2503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HC&amp;GA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Belum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sosialisasi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terkait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update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dihasilkan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oleh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perusahaan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Keterangan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Rincian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Teknis TPS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sudah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dikeluarkan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tanggal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Agustus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2024 oleh Dinas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Lingkungan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Hidup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: 5.441/PBLS.02/PPL.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Sebelumnya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dihasilkan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sedangkan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diupdate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14001:2015 Klausul: 9.1 Monitoring, Measurement, Analysis and Evaluation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kekeliruan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identifikasi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penempatan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oleh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pelaksana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sehingga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muncul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resiko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berbahaya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terkait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kesehatan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maupun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keselamatan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Segera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dilakukan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Sosialisasi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terkait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update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jumlah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dikeluarkan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oleh Dinas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Lingkungan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Hidup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Monitoring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terhadap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update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jenis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b3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terbaru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74702"/>
                  </a:ext>
                </a:extLst>
              </a:tr>
              <a:tr h="22261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Aplikasi Komplain Antar Departemen (KAD) tidak digunakan secara efektif, komplain dilakukan tidak menggunakan aplikasi.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ISO 9001:2015 Klausul: 9.1 Monitoring, measurement, analysis and evaluation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Perlu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Perhatian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Kendala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ataupun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isu-isu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tidak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ditangkap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oleh CMS. Dimana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seharusnya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dapat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ditangkap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pertimbangan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CMS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menyusun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kebijakan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BSC,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di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tahun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Dibuatkan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metode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lain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menangkap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kendala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isu-isu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muncul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dilapangan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Menjalankan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metode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ditentukan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frekuensi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ditetapkan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9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03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437919">
            <a:off x="18945534" y="1553637"/>
            <a:ext cx="9901436" cy="14935184"/>
            <a:chOff x="0" y="0"/>
            <a:chExt cx="2607786" cy="3933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23317" y="-2428911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03193" y="5636722"/>
            <a:ext cx="522842" cy="522842"/>
          </a:xfrm>
          <a:custGeom>
            <a:avLst/>
            <a:gdLst/>
            <a:ahLst/>
            <a:cxnLst/>
            <a:rect l="l" t="t" r="r" b="b"/>
            <a:pathLst>
              <a:path w="522842" h="522842">
                <a:moveTo>
                  <a:pt x="0" y="0"/>
                </a:moveTo>
                <a:lnTo>
                  <a:pt x="522842" y="0"/>
                </a:lnTo>
                <a:lnTo>
                  <a:pt x="522842" y="522843"/>
                </a:lnTo>
                <a:lnTo>
                  <a:pt x="0" y="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1437919">
            <a:off x="-8546271" y="-10534593"/>
            <a:ext cx="9901436" cy="14935184"/>
            <a:chOff x="0" y="0"/>
            <a:chExt cx="2607786" cy="39335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15169498" y="7383403"/>
            <a:ext cx="4786252" cy="4732406"/>
          </a:xfrm>
          <a:custGeom>
            <a:avLst/>
            <a:gdLst/>
            <a:ahLst/>
            <a:cxnLst/>
            <a:rect l="l" t="t" r="r" b="b"/>
            <a:pathLst>
              <a:path w="4786252" h="4732406">
                <a:moveTo>
                  <a:pt x="4786252" y="4732406"/>
                </a:moveTo>
                <a:lnTo>
                  <a:pt x="0" y="4732406"/>
                </a:lnTo>
                <a:lnTo>
                  <a:pt x="0" y="0"/>
                </a:lnTo>
                <a:lnTo>
                  <a:pt x="4786252" y="0"/>
                </a:lnTo>
                <a:lnTo>
                  <a:pt x="4786252" y="47324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86000" y="2612539"/>
            <a:ext cx="11734800" cy="464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552"/>
              </a:lnSpc>
            </a:pPr>
            <a:r>
              <a:rPr lang="en-US" sz="18476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Thank You</a:t>
            </a:r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flipH="1" flipV="1">
            <a:off x="12733933" y="5636722"/>
            <a:ext cx="1850757" cy="1829936"/>
          </a:xfrm>
          <a:custGeom>
            <a:avLst/>
            <a:gdLst/>
            <a:ahLst/>
            <a:cxnLst/>
            <a:rect l="l" t="t" r="r" b="b"/>
            <a:pathLst>
              <a:path w="1850757" h="1829936">
                <a:moveTo>
                  <a:pt x="1850756" y="1829936"/>
                </a:moveTo>
                <a:lnTo>
                  <a:pt x="0" y="1829936"/>
                </a:lnTo>
                <a:lnTo>
                  <a:pt x="0" y="0"/>
                </a:lnTo>
                <a:lnTo>
                  <a:pt x="1850756" y="0"/>
                </a:lnTo>
                <a:lnTo>
                  <a:pt x="1850756" y="182993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862678" y="7605910"/>
            <a:ext cx="306820" cy="306820"/>
          </a:xfrm>
          <a:custGeom>
            <a:avLst/>
            <a:gdLst/>
            <a:ahLst/>
            <a:cxnLst/>
            <a:rect l="l" t="t" r="r" b="b"/>
            <a:pathLst>
              <a:path w="306820" h="306820">
                <a:moveTo>
                  <a:pt x="0" y="0"/>
                </a:moveTo>
                <a:lnTo>
                  <a:pt x="306819" y="0"/>
                </a:lnTo>
                <a:lnTo>
                  <a:pt x="306819" y="306819"/>
                </a:lnTo>
                <a:lnTo>
                  <a:pt x="0" y="306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886014" y="3183100"/>
            <a:ext cx="2555718" cy="15481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10800000">
            <a:off x="13349747" y="-1989320"/>
            <a:ext cx="7579809" cy="12787530"/>
            <a:chOff x="0" y="0"/>
            <a:chExt cx="1996328" cy="3367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custGeom>
              <a:avLst/>
              <a:gdLst/>
              <a:ahLst/>
              <a:cxnLst/>
              <a:rect l="l" t="t" r="r" b="b"/>
              <a:pathLst>
                <a:path w="1996328" h="3367909">
                  <a:moveTo>
                    <a:pt x="102139" y="0"/>
                  </a:moveTo>
                  <a:lnTo>
                    <a:pt x="1894190" y="0"/>
                  </a:lnTo>
                  <a:cubicBezTo>
                    <a:pt x="1921278" y="0"/>
                    <a:pt x="1947258" y="10761"/>
                    <a:pt x="1966413" y="29916"/>
                  </a:cubicBezTo>
                  <a:cubicBezTo>
                    <a:pt x="1985567" y="49070"/>
                    <a:pt x="1996328" y="75050"/>
                    <a:pt x="1996328" y="102139"/>
                  </a:cubicBezTo>
                  <a:lnTo>
                    <a:pt x="1996328" y="3265770"/>
                  </a:lnTo>
                  <a:cubicBezTo>
                    <a:pt x="1996328" y="3292859"/>
                    <a:pt x="1985567" y="3318839"/>
                    <a:pt x="1966413" y="3337994"/>
                  </a:cubicBezTo>
                  <a:cubicBezTo>
                    <a:pt x="1947258" y="3357148"/>
                    <a:pt x="1921278" y="3367909"/>
                    <a:pt x="1894190" y="3367909"/>
                  </a:cubicBezTo>
                  <a:lnTo>
                    <a:pt x="102139" y="3367909"/>
                  </a:lnTo>
                  <a:cubicBezTo>
                    <a:pt x="45729" y="3367909"/>
                    <a:pt x="0" y="3322180"/>
                    <a:pt x="0" y="3265770"/>
                  </a:cubicBezTo>
                  <a:lnTo>
                    <a:pt x="0" y="102139"/>
                  </a:lnTo>
                  <a:cubicBezTo>
                    <a:pt x="0" y="75050"/>
                    <a:pt x="10761" y="49070"/>
                    <a:pt x="29916" y="29916"/>
                  </a:cubicBezTo>
                  <a:cubicBezTo>
                    <a:pt x="49070" y="10761"/>
                    <a:pt x="75050" y="0"/>
                    <a:pt x="102139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152353" y="297956"/>
            <a:ext cx="11968329" cy="13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644"/>
              </a:lnSpc>
            </a:pPr>
            <a:r>
              <a:rPr lang="en-US" sz="11204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Agenda Me</a:t>
            </a:r>
            <a:r>
              <a:rPr lang="en-US" sz="11204" b="1" dirty="0">
                <a:solidFill>
                  <a:schemeClr val="bg1"/>
                </a:solidFill>
                <a:latin typeface="Touvlo Bold"/>
                <a:ea typeface="Touvlo Bold"/>
                <a:cs typeface="Touvlo Bold"/>
                <a:sym typeface="Touvlo Bold"/>
              </a:rPr>
              <a:t>eting</a:t>
            </a:r>
          </a:p>
        </p:txBody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35175" y="2565174"/>
            <a:ext cx="1259170" cy="730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479"/>
              </a:lnSpc>
            </a:pPr>
            <a:r>
              <a:rPr lang="en-US" sz="5767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01.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50821" y="3461500"/>
            <a:ext cx="4302241" cy="85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98"/>
              </a:lnSpc>
            </a:pPr>
            <a:r>
              <a:rPr lang="en-US" sz="2800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Laporan</a:t>
            </a: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Keuangan</a:t>
            </a: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April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6512" y="4736404"/>
            <a:ext cx="1311634" cy="627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68"/>
              </a:lnSpc>
            </a:pPr>
            <a:r>
              <a:rPr lang="en-US" sz="5019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02.</a:t>
            </a:r>
          </a:p>
        </p:txBody>
      </p:sp>
      <p:grpSp>
        <p:nvGrpSpPr>
          <p:cNvPr id="13" name="Group 13"/>
          <p:cNvGrpSpPr/>
          <p:nvPr/>
        </p:nvGrpSpPr>
        <p:grpSpPr>
          <a:xfrm rot="2094422">
            <a:off x="-2554649" y="-3947958"/>
            <a:ext cx="6285017" cy="8279354"/>
            <a:chOff x="0" y="0"/>
            <a:chExt cx="1655313" cy="2180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67597" y="-1559535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0"/>
                </a:moveTo>
                <a:lnTo>
                  <a:pt x="0" y="0"/>
                </a:lnTo>
                <a:lnTo>
                  <a:pt x="0" y="4114800"/>
                </a:lnTo>
                <a:lnTo>
                  <a:pt x="4161619" y="4114800"/>
                </a:lnTo>
                <a:lnTo>
                  <a:pt x="4161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64136" y="-214658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FED47E0F-2793-2060-4E2C-1B63AC861CA4}"/>
              </a:ext>
            </a:extLst>
          </p:cNvPr>
          <p:cNvSpPr txBox="1"/>
          <p:nvPr/>
        </p:nvSpPr>
        <p:spPr>
          <a:xfrm>
            <a:off x="565374" y="6837300"/>
            <a:ext cx="1342762" cy="627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68"/>
              </a:lnSpc>
            </a:pPr>
            <a:r>
              <a:rPr lang="en-US" sz="5019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03.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FE820276-2A76-F0C3-D2AA-8F2D92896B13}"/>
              </a:ext>
            </a:extLst>
          </p:cNvPr>
          <p:cNvSpPr txBox="1"/>
          <p:nvPr/>
        </p:nvSpPr>
        <p:spPr>
          <a:xfrm>
            <a:off x="7992945" y="3733071"/>
            <a:ext cx="1204763" cy="627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68"/>
              </a:lnSpc>
            </a:pPr>
            <a:r>
              <a:rPr lang="en-US" sz="5019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04.</a:t>
            </a:r>
          </a:p>
        </p:txBody>
      </p:sp>
      <p:sp>
        <p:nvSpPr>
          <p:cNvPr id="34" name="AutoShape 2">
            <a:extLst>
              <a:ext uri="{FF2B5EF4-FFF2-40B4-BE49-F238E27FC236}">
                <a16:creationId xmlns:a16="http://schemas.microsoft.com/office/drawing/2014/main" id="{77AED020-9036-C4E0-4093-E9773AB138E4}"/>
              </a:ext>
            </a:extLst>
          </p:cNvPr>
          <p:cNvSpPr/>
          <p:nvPr/>
        </p:nvSpPr>
        <p:spPr>
          <a:xfrm flipV="1">
            <a:off x="1525534" y="5305092"/>
            <a:ext cx="2555718" cy="15481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B13421A8-58A9-8368-85B5-94D002F961D7}"/>
              </a:ext>
            </a:extLst>
          </p:cNvPr>
          <p:cNvSpPr txBox="1"/>
          <p:nvPr/>
        </p:nvSpPr>
        <p:spPr>
          <a:xfrm>
            <a:off x="1523299" y="5398649"/>
            <a:ext cx="4302241" cy="85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6"/>
              </a:lnSpc>
            </a:pP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Progress Audit </a:t>
            </a:r>
            <a:r>
              <a:rPr lang="en-US" sz="2800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Kuartal</a:t>
            </a: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II </a:t>
            </a:r>
            <a:r>
              <a:rPr lang="en-US" sz="2800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Tahun</a:t>
            </a: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2024</a:t>
            </a:r>
          </a:p>
        </p:txBody>
      </p:sp>
      <p:sp>
        <p:nvSpPr>
          <p:cNvPr id="37" name="AutoShape 2">
            <a:extLst>
              <a:ext uri="{FF2B5EF4-FFF2-40B4-BE49-F238E27FC236}">
                <a16:creationId xmlns:a16="http://schemas.microsoft.com/office/drawing/2014/main" id="{D6155AD3-52DB-6EF2-234D-B0966BD79475}"/>
              </a:ext>
            </a:extLst>
          </p:cNvPr>
          <p:cNvSpPr/>
          <p:nvPr/>
        </p:nvSpPr>
        <p:spPr>
          <a:xfrm flipV="1">
            <a:off x="565374" y="7437194"/>
            <a:ext cx="2555718" cy="15481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6FDA2E13-0289-F523-23D5-A9035EEC8D5C}"/>
              </a:ext>
            </a:extLst>
          </p:cNvPr>
          <p:cNvSpPr txBox="1"/>
          <p:nvPr/>
        </p:nvSpPr>
        <p:spPr>
          <a:xfrm>
            <a:off x="565374" y="7621799"/>
            <a:ext cx="4302241" cy="85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6"/>
              </a:lnSpc>
            </a:pP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Progress </a:t>
            </a:r>
            <a:r>
              <a:rPr lang="en-US" sz="2800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Implementasi</a:t>
            </a: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SAP di DH</a:t>
            </a:r>
          </a:p>
        </p:txBody>
      </p:sp>
      <p:sp>
        <p:nvSpPr>
          <p:cNvPr id="39" name="AutoShape 2">
            <a:extLst>
              <a:ext uri="{FF2B5EF4-FFF2-40B4-BE49-F238E27FC236}">
                <a16:creationId xmlns:a16="http://schemas.microsoft.com/office/drawing/2014/main" id="{57BEDFC4-0839-FDE7-BBC3-44FBAC7D7EDB}"/>
              </a:ext>
            </a:extLst>
          </p:cNvPr>
          <p:cNvSpPr/>
          <p:nvPr/>
        </p:nvSpPr>
        <p:spPr>
          <a:xfrm flipV="1">
            <a:off x="8006506" y="4345054"/>
            <a:ext cx="2555718" cy="15481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5BA1C3CE-C242-10E0-3F60-29E5BA7DB681}"/>
              </a:ext>
            </a:extLst>
          </p:cNvPr>
          <p:cNvSpPr txBox="1"/>
          <p:nvPr/>
        </p:nvSpPr>
        <p:spPr>
          <a:xfrm>
            <a:off x="7992945" y="4471678"/>
            <a:ext cx="4302241" cy="85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6"/>
              </a:lnSpc>
            </a:pP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Result of External Audit</a:t>
            </a:r>
          </a:p>
          <a:p>
            <a:pPr marL="0" lvl="0" indent="0" algn="l">
              <a:lnSpc>
                <a:spcPts val="3406"/>
              </a:lnSpc>
            </a:pPr>
            <a:r>
              <a:rPr lang="en-US" sz="2800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Sucofindo</a:t>
            </a: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Int. - 2025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CE8D71D3-B5A0-C67C-9185-E810081C94F4}"/>
              </a:ext>
            </a:extLst>
          </p:cNvPr>
          <p:cNvSpPr txBox="1"/>
          <p:nvPr/>
        </p:nvSpPr>
        <p:spPr>
          <a:xfrm>
            <a:off x="6803872" y="6246147"/>
            <a:ext cx="1342762" cy="627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768"/>
              </a:lnSpc>
            </a:pPr>
            <a:r>
              <a:rPr lang="en-US" sz="5019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05.</a:t>
            </a:r>
          </a:p>
        </p:txBody>
      </p:sp>
      <p:sp>
        <p:nvSpPr>
          <p:cNvPr id="42" name="AutoShape 2">
            <a:extLst>
              <a:ext uri="{FF2B5EF4-FFF2-40B4-BE49-F238E27FC236}">
                <a16:creationId xmlns:a16="http://schemas.microsoft.com/office/drawing/2014/main" id="{E419B4AE-88A9-59C1-E225-4A0A4186B60C}"/>
              </a:ext>
            </a:extLst>
          </p:cNvPr>
          <p:cNvSpPr/>
          <p:nvPr/>
        </p:nvSpPr>
        <p:spPr>
          <a:xfrm flipV="1">
            <a:off x="6832095" y="6807094"/>
            <a:ext cx="2555718" cy="15481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B74D8049-97F0-CE5E-87AF-C9FC3EBD6AED}"/>
              </a:ext>
            </a:extLst>
          </p:cNvPr>
          <p:cNvSpPr txBox="1"/>
          <p:nvPr/>
        </p:nvSpPr>
        <p:spPr>
          <a:xfrm>
            <a:off x="6832095" y="7044649"/>
            <a:ext cx="4302241" cy="85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6"/>
              </a:lnSpc>
            </a:pP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Result of Audit SMT</a:t>
            </a:r>
          </a:p>
          <a:p>
            <a:pPr marL="0" lvl="0" indent="0" algn="l">
              <a:lnSpc>
                <a:spcPts val="3406"/>
              </a:lnSpc>
            </a:pPr>
            <a:r>
              <a:rPr lang="en-US" sz="28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Q1 - 2025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21901" y="3768684"/>
            <a:ext cx="5119430" cy="511943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709963" y="1771608"/>
            <a:ext cx="10048924" cy="196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00"/>
              </a:lnSpc>
            </a:pPr>
            <a:r>
              <a:rPr lang="en-US" sz="8000" b="1" spc="-360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Laporan</a:t>
            </a: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</a:t>
            </a:r>
            <a:r>
              <a:rPr lang="en-US" sz="8000" b="1" spc="-360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Keuangan</a:t>
            </a: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 April 2025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7416708" y="8382033"/>
            <a:ext cx="3832336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062038" y="1028700"/>
            <a:ext cx="0" cy="949325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4413836" y="3186174"/>
            <a:ext cx="412664" cy="412664"/>
          </a:xfrm>
          <a:custGeom>
            <a:avLst/>
            <a:gdLst/>
            <a:ahLst/>
            <a:cxnLst/>
            <a:rect l="l" t="t" r="r" b="b"/>
            <a:pathLst>
              <a:path w="412664" h="412664">
                <a:moveTo>
                  <a:pt x="0" y="0"/>
                </a:moveTo>
                <a:lnTo>
                  <a:pt x="412663" y="0"/>
                </a:lnTo>
                <a:lnTo>
                  <a:pt x="412663" y="412663"/>
                </a:lnTo>
                <a:lnTo>
                  <a:pt x="0" y="412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102283" y="3896346"/>
            <a:ext cx="4958665" cy="495866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24906" r="-24906"/>
              </a:stretch>
            </a:blipFill>
            <a:ln w="952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25" name="TextBox 19"/>
          <p:cNvSpPr txBox="1"/>
          <p:nvPr/>
        </p:nvSpPr>
        <p:spPr>
          <a:xfrm>
            <a:off x="7416706" y="6549534"/>
            <a:ext cx="10048924" cy="99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0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  <a:hlinkClick r:id="rId13" action="ppaction://hlinkfile"/>
              </a:rPr>
              <a:t>CINT-Apr 25.xlsx</a:t>
            </a:r>
            <a:endParaRPr lang="en-US" sz="8000" b="1" spc="-360" dirty="0">
              <a:solidFill>
                <a:srgbClr val="000000"/>
              </a:solidFill>
              <a:latin typeface="Touvlo Bold"/>
              <a:ea typeface="Touvlo Bold"/>
              <a:cs typeface="Touvlo Bold"/>
              <a:sym typeface="Touvlo 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43F760-23F4-4515-10B3-3D7E850FB799}"/>
              </a:ext>
            </a:extLst>
          </p:cNvPr>
          <p:cNvSpPr txBox="1"/>
          <p:nvPr/>
        </p:nvSpPr>
        <p:spPr>
          <a:xfrm>
            <a:off x="1102283" y="378208"/>
            <a:ext cx="134536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1</a:t>
            </a:r>
            <a:endParaRPr lang="en-US" sz="1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77860" flipH="1">
            <a:off x="7736384" y="-2955340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6" y="0"/>
                </a:moveTo>
                <a:lnTo>
                  <a:pt x="0" y="0"/>
                </a:lnTo>
                <a:lnTo>
                  <a:pt x="0" y="5230834"/>
                </a:lnTo>
                <a:lnTo>
                  <a:pt x="3471966" y="5230834"/>
                </a:lnTo>
                <a:lnTo>
                  <a:pt x="347196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18158283">
            <a:off x="-3599455" y="481375"/>
            <a:ext cx="10046259" cy="111404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79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 flipH="1">
            <a:off x="-1735983" y="7124103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6" y="0"/>
                </a:moveTo>
                <a:lnTo>
                  <a:pt x="0" y="0"/>
                </a:lnTo>
                <a:lnTo>
                  <a:pt x="0" y="5230834"/>
                </a:lnTo>
                <a:lnTo>
                  <a:pt x="3471966" y="5230834"/>
                </a:lnTo>
                <a:lnTo>
                  <a:pt x="3471966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5515662" y="8770639"/>
            <a:ext cx="158104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79"/>
              </a:lnSpc>
            </a:pPr>
            <a:r>
              <a:rPr lang="en-US" sz="2399" dirty="0">
                <a:solidFill>
                  <a:srgbClr val="FFFFFF"/>
                </a:solidFill>
                <a:latin typeface="Touvlo"/>
                <a:ea typeface="Touvlo"/>
                <a:cs typeface="Touvlo"/>
                <a:sym typeface="Touvlo"/>
              </a:rPr>
              <a:t>Page 03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93425"/>
              </p:ext>
            </p:extLst>
          </p:nvPr>
        </p:nvGraphicFramePr>
        <p:xfrm>
          <a:off x="190499" y="2024707"/>
          <a:ext cx="17907002" cy="7491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705">
                  <a:extLst>
                    <a:ext uri="{9D8B030D-6E8A-4147-A177-3AD203B41FA5}">
                      <a16:colId xmlns:a16="http://schemas.microsoft.com/office/drawing/2014/main" val="817815948"/>
                    </a:ext>
                  </a:extLst>
                </a:gridCol>
                <a:gridCol w="937837">
                  <a:extLst>
                    <a:ext uri="{9D8B030D-6E8A-4147-A177-3AD203B41FA5}">
                      <a16:colId xmlns:a16="http://schemas.microsoft.com/office/drawing/2014/main" val="3542721020"/>
                    </a:ext>
                  </a:extLst>
                </a:gridCol>
                <a:gridCol w="920858">
                  <a:extLst>
                    <a:ext uri="{9D8B030D-6E8A-4147-A177-3AD203B41FA5}">
                      <a16:colId xmlns:a16="http://schemas.microsoft.com/office/drawing/2014/main" val="745957217"/>
                    </a:ext>
                  </a:extLst>
                </a:gridCol>
                <a:gridCol w="4390542">
                  <a:extLst>
                    <a:ext uri="{9D8B030D-6E8A-4147-A177-3AD203B41FA5}">
                      <a16:colId xmlns:a16="http://schemas.microsoft.com/office/drawing/2014/main" val="3657847993"/>
                    </a:ext>
                  </a:extLst>
                </a:gridCol>
                <a:gridCol w="790046">
                  <a:extLst>
                    <a:ext uri="{9D8B030D-6E8A-4147-A177-3AD203B41FA5}">
                      <a16:colId xmlns:a16="http://schemas.microsoft.com/office/drawing/2014/main" val="2784586080"/>
                    </a:ext>
                  </a:extLst>
                </a:gridCol>
                <a:gridCol w="1941530">
                  <a:extLst>
                    <a:ext uri="{9D8B030D-6E8A-4147-A177-3AD203B41FA5}">
                      <a16:colId xmlns:a16="http://schemas.microsoft.com/office/drawing/2014/main" val="1660019829"/>
                    </a:ext>
                  </a:extLst>
                </a:gridCol>
                <a:gridCol w="1925838">
                  <a:extLst>
                    <a:ext uri="{9D8B030D-6E8A-4147-A177-3AD203B41FA5}">
                      <a16:colId xmlns:a16="http://schemas.microsoft.com/office/drawing/2014/main" val="1125515405"/>
                    </a:ext>
                  </a:extLst>
                </a:gridCol>
                <a:gridCol w="2331450">
                  <a:extLst>
                    <a:ext uri="{9D8B030D-6E8A-4147-A177-3AD203B41FA5}">
                      <a16:colId xmlns:a16="http://schemas.microsoft.com/office/drawing/2014/main" val="2797272458"/>
                    </a:ext>
                  </a:extLst>
                </a:gridCol>
                <a:gridCol w="660194">
                  <a:extLst>
                    <a:ext uri="{9D8B030D-6E8A-4147-A177-3AD203B41FA5}">
                      <a16:colId xmlns:a16="http://schemas.microsoft.com/office/drawing/2014/main" val="10272407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1780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55073965"/>
                    </a:ext>
                  </a:extLst>
                </a:gridCol>
                <a:gridCol w="2057402">
                  <a:extLst>
                    <a:ext uri="{9D8B030D-6E8A-4147-A177-3AD203B41FA5}">
                      <a16:colId xmlns:a16="http://schemas.microsoft.com/office/drawing/2014/main" val="2393340538"/>
                    </a:ext>
                  </a:extLst>
                </a:gridCol>
              </a:tblGrid>
              <a:tr h="442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Proses / Dept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Auditor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Ringkasan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Temuan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Kategori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Temuan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Dampak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Rekomendasi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Perbaikan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Tanggapan</a:t>
                      </a:r>
                      <a:r>
                        <a:rPr lang="en-US" sz="1800" b="1" u="none" strike="noStrike" dirty="0">
                          <a:effectLst/>
                        </a:rPr>
                        <a:t> Auditee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Due Date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Progres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Keterangan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41732"/>
                  </a:ext>
                </a:extLst>
              </a:tr>
              <a:tr h="3543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SALES &amp; DISTRIBUTION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800" u="none" strike="noStrike" dirty="0">
                          <a:effectLst/>
                        </a:rPr>
                        <a:t>Yulan, Rizky Dwi, Kisty, Aisyah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Penyimpanan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 PT Delta </a:t>
                      </a:r>
                      <a:r>
                        <a:rPr lang="en-US" sz="1800" u="none" strike="noStrike" dirty="0" err="1">
                          <a:effectLst/>
                        </a:rPr>
                        <a:t>Furindotama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Manabu AH chair </a:t>
                      </a:r>
                      <a:r>
                        <a:rPr lang="en-US" sz="1800" u="none" strike="noStrike" dirty="0" err="1">
                          <a:effectLst/>
                        </a:rPr>
                        <a:t>sebanyak</a:t>
                      </a:r>
                      <a:r>
                        <a:rPr lang="en-US" sz="1800" u="none" strike="noStrike" dirty="0">
                          <a:effectLst/>
                        </a:rPr>
                        <a:t> 2400 pcs, Manabu AH 01 L Desk 2.916 pcs, Manabu AH 01 L Chair </a:t>
                      </a:r>
                      <a:r>
                        <a:rPr lang="en-US" sz="1800" u="none" strike="noStrike" dirty="0" err="1">
                          <a:effectLst/>
                        </a:rPr>
                        <a:t>sebanyak</a:t>
                      </a:r>
                      <a:r>
                        <a:rPr lang="en-US" sz="1800" u="none" strike="noStrike" dirty="0">
                          <a:effectLst/>
                        </a:rPr>
                        <a:t> 2,060 pcs </a:t>
                      </a:r>
                      <a:r>
                        <a:rPr lang="en-US" sz="1800" u="none" strike="noStrike" dirty="0" err="1">
                          <a:effectLst/>
                        </a:rPr>
                        <a:t>bercampur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Finish Goods </a:t>
                      </a:r>
                      <a:r>
                        <a:rPr lang="en-US" sz="1800" u="none" strike="noStrike" dirty="0" err="1">
                          <a:effectLst/>
                        </a:rPr>
                        <a:t>milik</a:t>
                      </a:r>
                      <a:r>
                        <a:rPr lang="en-US" sz="1800" u="none" strike="noStrike" dirty="0">
                          <a:effectLst/>
                        </a:rPr>
                        <a:t> PT CINT.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 </a:t>
                      </a:r>
                      <a:r>
                        <a:rPr lang="en-US" sz="1800" u="none" strike="noStrike" dirty="0" err="1">
                          <a:effectLst/>
                        </a:rPr>
                        <a:t>Berpotensi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selisih</a:t>
                      </a:r>
                      <a:r>
                        <a:rPr lang="en-US" sz="1800" u="none" strike="noStrike" dirty="0">
                          <a:effectLst/>
                        </a:rPr>
                        <a:t> stock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Inventory </a:t>
                      </a:r>
                      <a:r>
                        <a:rPr lang="en-US" sz="1800" u="none" strike="noStrike" dirty="0" err="1">
                          <a:effectLst/>
                        </a:rPr>
                        <a:t>milik</a:t>
                      </a:r>
                      <a:r>
                        <a:rPr lang="en-US" sz="1800" u="none" strike="noStrike" dirty="0">
                          <a:effectLst/>
                        </a:rPr>
                        <a:t> Chitose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2. </a:t>
                      </a:r>
                      <a:r>
                        <a:rPr lang="en-US" sz="1800" u="none" strike="noStrike" dirty="0" err="1">
                          <a:effectLst/>
                        </a:rPr>
                        <a:t>Berpotensi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terjual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</a:t>
                      </a:r>
                      <a:r>
                        <a:rPr lang="en-US" sz="1800" u="none" strike="noStrike" dirty="0">
                          <a:effectLst/>
                        </a:rPr>
                        <a:t> customer Lain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Memisahkan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 di area </a:t>
                      </a:r>
                      <a:r>
                        <a:rPr lang="en-US" sz="1800" u="none" strike="noStrike" dirty="0" err="1">
                          <a:effectLst/>
                        </a:rPr>
                        <a:t>tertentu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Kendala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keterbatasan</a:t>
                      </a:r>
                      <a:r>
                        <a:rPr lang="en-US" sz="1800" u="none" strike="noStrike" dirty="0">
                          <a:effectLst/>
                        </a:rPr>
                        <a:t> space </a:t>
                      </a:r>
                      <a:r>
                        <a:rPr lang="en-US" sz="1800" u="none" strike="noStrike" dirty="0" err="1">
                          <a:effectLst/>
                        </a:rPr>
                        <a:t>mengakibatkan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sulit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dilokalisir</a:t>
                      </a:r>
                      <a:r>
                        <a:rPr lang="en-US" sz="1800" u="none" strike="noStrike" dirty="0">
                          <a:effectLst/>
                        </a:rPr>
                        <a:t> di area </a:t>
                      </a:r>
                      <a:r>
                        <a:rPr lang="en-US" sz="1800" u="none" strike="noStrike" dirty="0" err="1">
                          <a:effectLst/>
                        </a:rPr>
                        <a:t>tertentu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dilakukan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pengaturan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ulang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penyimpanan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khusus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12-Feb-25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CLosed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dialokasikan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sesuai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kategorisasi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termasuk</a:t>
                      </a:r>
                      <a:r>
                        <a:rPr lang="en-US" sz="1800" u="none" strike="noStrike" dirty="0">
                          <a:effectLst/>
                        </a:rPr>
                        <a:t> TITIPAN.</a:t>
                      </a: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ditetapkan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bahwa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titipan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tersebut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terkirimkan</a:t>
                      </a:r>
                      <a:r>
                        <a:rPr lang="en-US" sz="1800" u="none" strike="noStrike" dirty="0">
                          <a:effectLst/>
                        </a:rPr>
                        <a:t> paling </a:t>
                      </a:r>
                      <a:r>
                        <a:rPr lang="en-US" sz="1800" u="none" strike="noStrike" dirty="0" err="1">
                          <a:effectLst/>
                        </a:rPr>
                        <a:t>lambat</a:t>
                      </a:r>
                      <a:r>
                        <a:rPr lang="en-US" sz="1800" u="none" strike="noStrike" dirty="0">
                          <a:effectLst/>
                        </a:rPr>
                        <a:t> W1 Mei.</a:t>
                      </a: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Jumlah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sisa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sejumlah</a:t>
                      </a:r>
                      <a:r>
                        <a:rPr lang="en-US" sz="1800" u="none" strike="noStrike" dirty="0">
                          <a:effectLst/>
                        </a:rPr>
                        <a:t> chair 4,460 &amp; desk 2,916. Yang </a:t>
                      </a:r>
                      <a:r>
                        <a:rPr lang="en-US" sz="1800" u="none" strike="noStrike" dirty="0" err="1">
                          <a:effectLst/>
                        </a:rPr>
                        <a:t>secara</a:t>
                      </a:r>
                      <a:r>
                        <a:rPr lang="en-US" sz="1800" u="none" strike="noStrike" dirty="0">
                          <a:effectLst/>
                        </a:rPr>
                        <a:t> partial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dikirimkan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Barang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tititpan</a:t>
                      </a:r>
                      <a:r>
                        <a:rPr lang="en-US" sz="1800" u="none" strike="noStrike" dirty="0">
                          <a:effectLst/>
                        </a:rPr>
                        <a:t> DF </a:t>
                      </a:r>
                      <a:r>
                        <a:rPr lang="en-US" sz="1800" u="none" strike="noStrike" dirty="0" err="1">
                          <a:effectLst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terkirimkan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654797"/>
                  </a:ext>
                </a:extLst>
              </a:tr>
              <a:tr h="1426093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49504"/>
                  </a:ext>
                </a:extLst>
              </a:tr>
              <a:tr h="297293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7618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62367" y="1181100"/>
            <a:ext cx="7620000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406"/>
              </a:lnSpc>
            </a:pP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Progress Audit </a:t>
            </a:r>
            <a:r>
              <a:rPr lang="en-US" sz="2000" b="1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Kuartal</a:t>
            </a: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II </a:t>
            </a:r>
            <a:r>
              <a:rPr lang="en-US" sz="2000" b="1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9207A-99D3-D82C-312F-73B3833B18E8}"/>
              </a:ext>
            </a:extLst>
          </p:cNvPr>
          <p:cNvSpPr txBox="1"/>
          <p:nvPr/>
        </p:nvSpPr>
        <p:spPr>
          <a:xfrm>
            <a:off x="484272" y="-625"/>
            <a:ext cx="134536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360" dirty="0">
                <a:solidFill>
                  <a:srgbClr val="000000"/>
                </a:solidFill>
                <a:latin typeface="Touvlo Bold"/>
                <a:cs typeface="Touvlo Bold"/>
                <a:sym typeface="Touvlo Bold"/>
              </a:rPr>
              <a:t>2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73325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377860" flipH="1">
            <a:off x="7736384" y="-2955340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6" y="0"/>
                </a:moveTo>
                <a:lnTo>
                  <a:pt x="0" y="0"/>
                </a:lnTo>
                <a:lnTo>
                  <a:pt x="0" y="5230834"/>
                </a:lnTo>
                <a:lnTo>
                  <a:pt x="3471966" y="5230834"/>
                </a:lnTo>
                <a:lnTo>
                  <a:pt x="347196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18158283">
            <a:off x="-3599455" y="481375"/>
            <a:ext cx="10046259" cy="111404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79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 flipH="1">
            <a:off x="-1735983" y="7124103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6" y="0"/>
                </a:moveTo>
                <a:lnTo>
                  <a:pt x="0" y="0"/>
                </a:lnTo>
                <a:lnTo>
                  <a:pt x="0" y="5230834"/>
                </a:lnTo>
                <a:lnTo>
                  <a:pt x="3471966" y="5230834"/>
                </a:lnTo>
                <a:lnTo>
                  <a:pt x="3471966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5515662" y="8770639"/>
            <a:ext cx="158104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79"/>
              </a:lnSpc>
            </a:pPr>
            <a:r>
              <a:rPr lang="en-US" sz="2399" dirty="0">
                <a:solidFill>
                  <a:srgbClr val="FFFFFF"/>
                </a:solidFill>
                <a:latin typeface="Touvlo"/>
                <a:ea typeface="Touvlo"/>
                <a:cs typeface="Touvlo"/>
                <a:sym typeface="Touvlo"/>
              </a:rPr>
              <a:t>Page 03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38164"/>
              </p:ext>
            </p:extLst>
          </p:nvPr>
        </p:nvGraphicFramePr>
        <p:xfrm>
          <a:off x="190499" y="1308183"/>
          <a:ext cx="17907002" cy="8433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705">
                  <a:extLst>
                    <a:ext uri="{9D8B030D-6E8A-4147-A177-3AD203B41FA5}">
                      <a16:colId xmlns:a16="http://schemas.microsoft.com/office/drawing/2014/main" val="817815948"/>
                    </a:ext>
                  </a:extLst>
                </a:gridCol>
                <a:gridCol w="937837">
                  <a:extLst>
                    <a:ext uri="{9D8B030D-6E8A-4147-A177-3AD203B41FA5}">
                      <a16:colId xmlns:a16="http://schemas.microsoft.com/office/drawing/2014/main" val="3542721020"/>
                    </a:ext>
                  </a:extLst>
                </a:gridCol>
                <a:gridCol w="920858">
                  <a:extLst>
                    <a:ext uri="{9D8B030D-6E8A-4147-A177-3AD203B41FA5}">
                      <a16:colId xmlns:a16="http://schemas.microsoft.com/office/drawing/2014/main" val="745957217"/>
                    </a:ext>
                  </a:extLst>
                </a:gridCol>
                <a:gridCol w="3771901">
                  <a:extLst>
                    <a:ext uri="{9D8B030D-6E8A-4147-A177-3AD203B41FA5}">
                      <a16:colId xmlns:a16="http://schemas.microsoft.com/office/drawing/2014/main" val="365784799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8458608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6001982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12551540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9727245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027240708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343817802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55073965"/>
                    </a:ext>
                  </a:extLst>
                </a:gridCol>
                <a:gridCol w="2057402">
                  <a:extLst>
                    <a:ext uri="{9D8B030D-6E8A-4147-A177-3AD203B41FA5}">
                      <a16:colId xmlns:a16="http://schemas.microsoft.com/office/drawing/2014/main" val="2393340538"/>
                    </a:ext>
                  </a:extLst>
                </a:gridCol>
              </a:tblGrid>
              <a:tr h="4959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Proses / Dept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Auditor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Ringkasan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Temuan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Kategori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Temuan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Dampak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Rekomendasi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Perbaikan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Tanggapan</a:t>
                      </a:r>
                      <a:r>
                        <a:rPr lang="en-US" sz="1800" b="1" u="none" strike="noStrike" dirty="0">
                          <a:effectLst/>
                        </a:rPr>
                        <a:t> Auditee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Due Date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Progres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Keterangan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41732"/>
                  </a:ext>
                </a:extLst>
              </a:tr>
              <a:tr h="5207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MSD, PRD, R&amp;D, FIACO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Annisa</a:t>
                      </a:r>
                      <a:r>
                        <a:rPr lang="en-US" sz="1800" u="none" strike="noStrike" dirty="0">
                          <a:effectLst/>
                        </a:rPr>
                        <a:t>, Surya, Gunawan, </a:t>
                      </a:r>
                      <a:r>
                        <a:rPr lang="en-US" sz="1800" u="none" strike="noStrike" dirty="0" err="1">
                          <a:effectLst/>
                        </a:rPr>
                        <a:t>Aisyah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Lilik</a:t>
                      </a:r>
                      <a:r>
                        <a:rPr lang="en-US" sz="1800" u="none" strike="noStrike" dirty="0">
                          <a:effectLst/>
                        </a:rPr>
                        <a:t>, Diah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Tidak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ditemukan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perhitungan</a:t>
                      </a:r>
                      <a:r>
                        <a:rPr lang="en-US" sz="1800" u="none" strike="noStrike" dirty="0">
                          <a:effectLst/>
                        </a:rPr>
                        <a:t> time </a:t>
                      </a:r>
                      <a:r>
                        <a:rPr lang="en-US" sz="1800" u="none" strike="noStrike" dirty="0" err="1">
                          <a:effectLst/>
                        </a:rPr>
                        <a:t>studi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setiap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terdapat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perbedaan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proses </a:t>
                      </a:r>
                      <a:r>
                        <a:rPr lang="en-US" sz="1800" u="none" strike="noStrike" dirty="0" err="1">
                          <a:effectLst/>
                        </a:rPr>
                        <a:t>antara</a:t>
                      </a:r>
                      <a:r>
                        <a:rPr lang="en-US" sz="1800" u="none" strike="noStrike" dirty="0">
                          <a:effectLst/>
                        </a:rPr>
                        <a:t> di Operation Proses Chart (OPC) </a:t>
                      </a:r>
                      <a:r>
                        <a:rPr lang="en-US" sz="1800" u="none" strike="noStrike" dirty="0" err="1">
                          <a:effectLst/>
                        </a:rPr>
                        <a:t>dari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RnD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Routing yang di setting di SAP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FG-CAE-HBC-AS-0008 CAESAR N BLUE L1 CPRO, di OPC total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proses 752 </a:t>
                      </a:r>
                      <a:r>
                        <a:rPr lang="en-US" sz="1800" u="none" strike="noStrike" dirty="0" err="1">
                          <a:effectLst/>
                        </a:rPr>
                        <a:t>detik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sedangkan</a:t>
                      </a:r>
                      <a:r>
                        <a:rPr lang="en-US" sz="1800" u="none" strike="noStrike" dirty="0">
                          <a:effectLst/>
                        </a:rPr>
                        <a:t> di SAP 785 </a:t>
                      </a:r>
                      <a:r>
                        <a:rPr lang="en-US" sz="1800" u="none" strike="noStrike" dirty="0" err="1">
                          <a:effectLst/>
                        </a:rPr>
                        <a:t>detik</a:t>
                      </a:r>
                      <a:r>
                        <a:rPr lang="en-US" sz="1800" u="none" strike="noStrike" dirty="0">
                          <a:effectLst/>
                        </a:rPr>
                        <a:t>, </a:t>
                      </a:r>
                      <a:r>
                        <a:rPr lang="en-US" sz="1800" u="none" strike="noStrike" dirty="0" err="1">
                          <a:effectLst/>
                        </a:rPr>
                        <a:t>penentuan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kapasitas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produksi</a:t>
                      </a:r>
                      <a:r>
                        <a:rPr lang="en-US" sz="1800" u="none" strike="noStrike" dirty="0">
                          <a:effectLst/>
                        </a:rPr>
                        <a:t> internal </a:t>
                      </a:r>
                      <a:r>
                        <a:rPr lang="en-US" sz="1800" u="none" strike="noStrike" dirty="0" err="1">
                          <a:effectLst/>
                        </a:rPr>
                        <a:t>terdapat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asumsi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kelonggoran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2,2 jam per </a:t>
                      </a:r>
                      <a:r>
                        <a:rPr lang="en-US" sz="1800" u="none" strike="noStrike" dirty="0" err="1">
                          <a:effectLst/>
                        </a:rPr>
                        <a:t>hari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 </a:t>
                      </a:r>
                      <a:r>
                        <a:rPr lang="en-US" sz="1800" u="none" strike="noStrike" dirty="0" err="1">
                          <a:effectLst/>
                        </a:rPr>
                        <a:t>Penentuan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Kapasitas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Produksi</a:t>
                      </a:r>
                      <a:r>
                        <a:rPr lang="en-US" sz="1800" u="none" strike="noStrike" dirty="0">
                          <a:effectLst/>
                        </a:rPr>
                        <a:t> Internal </a:t>
                      </a:r>
                      <a:r>
                        <a:rPr lang="en-US" sz="1800" u="none" strike="noStrike" dirty="0" err="1">
                          <a:effectLst/>
                        </a:rPr>
                        <a:t>menjadi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tidak</a:t>
                      </a:r>
                      <a:r>
                        <a:rPr lang="en-US" sz="1800" u="none" strike="noStrike" dirty="0">
                          <a:effectLst/>
                        </a:rPr>
                        <a:t> real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2. </a:t>
                      </a:r>
                      <a:r>
                        <a:rPr lang="en-US" sz="1800" u="none" strike="noStrike" dirty="0" err="1">
                          <a:effectLst/>
                        </a:rPr>
                        <a:t>Perhitungan</a:t>
                      </a:r>
                      <a:r>
                        <a:rPr lang="en-US" sz="1800" u="none" strike="noStrike" dirty="0">
                          <a:effectLst/>
                        </a:rPr>
                        <a:t> costing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kurang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tepat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3. Analisa GP masing-masing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belum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akurat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 Review dan Update time study </a:t>
                      </a:r>
                      <a:r>
                        <a:rPr lang="en-US" sz="1800" u="none" strike="noStrike" dirty="0" err="1">
                          <a:effectLst/>
                        </a:rPr>
                        <a:t>semua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2. Data </a:t>
                      </a:r>
                      <a:r>
                        <a:rPr lang="en-US" sz="1800" u="none" strike="noStrike" dirty="0" err="1">
                          <a:effectLst/>
                        </a:rPr>
                        <a:t>dilaporkan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</a:t>
                      </a:r>
                      <a:r>
                        <a:rPr lang="en-US" sz="1800" u="none" strike="noStrike" dirty="0">
                          <a:effectLst/>
                        </a:rPr>
                        <a:t> FIACO </a:t>
                      </a:r>
                      <a:r>
                        <a:rPr lang="en-US" sz="1800" u="none" strike="noStrike" dirty="0" err="1">
                          <a:effectLst/>
                        </a:rPr>
                        <a:t>sebagai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dasar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perhitungan</a:t>
                      </a:r>
                      <a:r>
                        <a:rPr lang="en-US" sz="1800" u="none" strike="noStrike" dirty="0">
                          <a:effectLst/>
                        </a:rPr>
                        <a:t> costing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3. </a:t>
                      </a:r>
                      <a:r>
                        <a:rPr lang="en-US" sz="1800" u="none" strike="noStrike" dirty="0" err="1">
                          <a:effectLst/>
                        </a:rPr>
                        <a:t>Mengupdate</a:t>
                      </a:r>
                      <a:r>
                        <a:rPr lang="en-US" sz="1800" u="none" strike="noStrike" dirty="0">
                          <a:effectLst/>
                        </a:rPr>
                        <a:t> routing di SAP </a:t>
                      </a:r>
                      <a:r>
                        <a:rPr lang="en-US" sz="1800" u="none" strike="noStrike" dirty="0" err="1">
                          <a:effectLst/>
                        </a:rPr>
                        <a:t>berdasarkan</a:t>
                      </a:r>
                      <a:r>
                        <a:rPr lang="en-US" sz="1800" u="none" strike="noStrike" dirty="0">
                          <a:effectLst/>
                        </a:rPr>
                        <a:t> data </a:t>
                      </a:r>
                      <a:r>
                        <a:rPr lang="en-US" sz="1800" u="none" strike="noStrike" dirty="0" err="1">
                          <a:effectLst/>
                        </a:rPr>
                        <a:t>terupdate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1. Akan </a:t>
                      </a:r>
                      <a:r>
                        <a:rPr lang="en-US" sz="1800" u="none" strike="noStrike" dirty="0" err="1">
                          <a:effectLst/>
                        </a:rPr>
                        <a:t>melakukan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peninjauan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ulang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menyelaraskan</a:t>
                      </a:r>
                      <a:r>
                        <a:rPr lang="en-US" sz="1800" u="none" strike="noStrike" dirty="0">
                          <a:effectLst/>
                        </a:rPr>
                        <a:t> data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di OPC dan SAP (Routing) </a:t>
                      </a:r>
                      <a:r>
                        <a:rPr lang="en-US" sz="1800" u="none" strike="noStrike" dirty="0" err="1">
                          <a:effectLst/>
                        </a:rPr>
                        <a:t>bekerjasama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R&amp;D,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2. Akan </a:t>
                      </a:r>
                      <a:r>
                        <a:rPr lang="en-US" sz="1800" u="none" strike="noStrike" dirty="0" err="1">
                          <a:effectLst/>
                        </a:rPr>
                        <a:t>memperbaharui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berkoordinasi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PRD,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verifikasi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proses, dan </a:t>
                      </a:r>
                      <a:r>
                        <a:rPr lang="en-US" sz="1800" u="none" strike="noStrike" dirty="0" err="1">
                          <a:effectLst/>
                        </a:rPr>
                        <a:t>evaluasi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kelonggaran</a:t>
                      </a:r>
                      <a:r>
                        <a:rPr lang="en-US" sz="1800" u="none" strike="noStrike" dirty="0">
                          <a:effectLst/>
                        </a:rPr>
                        <a:t> agar </a:t>
                      </a:r>
                      <a:r>
                        <a:rPr lang="en-US" sz="1800" u="none" strike="noStrike" dirty="0" err="1">
                          <a:effectLst/>
                        </a:rPr>
                        <a:t>sesuai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dengan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standar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operasional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3. MSD </a:t>
                      </a:r>
                      <a:r>
                        <a:rPr lang="en-US" sz="1800" u="none" strike="noStrike" dirty="0" err="1">
                          <a:effectLst/>
                        </a:rPr>
                        <a:t>akan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melakukan</a:t>
                      </a:r>
                      <a:r>
                        <a:rPr lang="en-US" sz="1800" u="none" strike="noStrike" dirty="0">
                          <a:effectLst/>
                        </a:rPr>
                        <a:t> time Study </a:t>
                      </a:r>
                      <a:r>
                        <a:rPr lang="en-US" sz="1800" u="none" strike="noStrike" dirty="0" err="1">
                          <a:effectLst/>
                        </a:rPr>
                        <a:t>bersama</a:t>
                      </a:r>
                      <a:r>
                        <a:rPr lang="en-US" sz="1800" u="none" strike="noStrike" dirty="0">
                          <a:effectLst/>
                        </a:rPr>
                        <a:t> PRD, R&amp;D dan FIACO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memastikan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akurasi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waktu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produksi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12-Feb-24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Closed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100%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yang </a:t>
                      </a:r>
                      <a:r>
                        <a:rPr lang="en-US" sz="1800" u="none" strike="noStrike" dirty="0" err="1">
                          <a:effectLst/>
                        </a:rPr>
                        <a:t>menjadi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temuan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diupdate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namun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peninjauan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ulang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seluruh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produk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masih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dilakukan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Telah </a:t>
                      </a:r>
                      <a:r>
                        <a:rPr lang="en-US" sz="1800" u="none" strike="noStrike" dirty="0" err="1">
                          <a:effectLst/>
                        </a:rPr>
                        <a:t>dijadwalkan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untuk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Peninjauan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pertama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dilakukan</a:t>
                      </a:r>
                      <a:r>
                        <a:rPr lang="en-US" sz="1800" u="none" strike="noStrike" dirty="0">
                          <a:effectLst/>
                        </a:rPr>
                        <a:t> pada W1 </a:t>
                      </a:r>
                      <a:r>
                        <a:rPr lang="en-US" sz="1800" u="none" strike="noStrike" dirty="0" err="1">
                          <a:effectLst/>
                        </a:rPr>
                        <a:t>bulan</a:t>
                      </a:r>
                      <a:r>
                        <a:rPr lang="en-US" sz="1800" u="none" strike="noStrike" dirty="0">
                          <a:effectLst/>
                        </a:rPr>
                        <a:t> Mei</a:t>
                      </a:r>
                    </a:p>
                    <a:p>
                      <a:pPr algn="l" fontAlgn="ctr"/>
                      <a:endParaRPr lang="en-US" sz="1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Sudah</a:t>
                      </a:r>
                      <a:r>
                        <a:rPr lang="en-US" sz="1800" u="none" strike="noStrike" dirty="0">
                          <a:effectLst/>
                        </a:rPr>
                        <a:t> update </a:t>
                      </a:r>
                      <a:r>
                        <a:rPr lang="en-US" sz="1800" u="none" strike="noStrike" dirty="0" err="1">
                          <a:effectLst/>
                        </a:rPr>
                        <a:t>menggunakan</a:t>
                      </a:r>
                      <a:r>
                        <a:rPr lang="en-US" sz="1800" u="none" strike="noStrike" dirty="0">
                          <a:effectLst/>
                        </a:rPr>
                        <a:t> OPC </a:t>
                      </a:r>
                      <a:r>
                        <a:rPr lang="en-US" sz="1800" u="none" strike="noStrike" dirty="0" err="1">
                          <a:effectLst/>
                        </a:rPr>
                        <a:t>terbaru</a:t>
                      </a:r>
                      <a:r>
                        <a:rPr lang="en-US" sz="1800" u="none" strike="noStrike" dirty="0">
                          <a:effectLst/>
                        </a:rPr>
                        <a:t> dan </a:t>
                      </a:r>
                      <a:r>
                        <a:rPr lang="en-US" sz="1800" u="none" strike="noStrike" dirty="0" err="1">
                          <a:effectLst/>
                        </a:rPr>
                        <a:t>terupdate</a:t>
                      </a:r>
                      <a:r>
                        <a:rPr lang="en-US" sz="1800" u="none" strike="noStrike" dirty="0">
                          <a:effectLst/>
                        </a:rPr>
                        <a:t> pada SAP.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3654797"/>
                  </a:ext>
                </a:extLst>
              </a:tr>
              <a:tr h="1027136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17618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62367" y="495300"/>
            <a:ext cx="7620000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406"/>
              </a:lnSpc>
            </a:pP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Progress Audit </a:t>
            </a:r>
            <a:r>
              <a:rPr lang="en-US" sz="2000" b="1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Kuartal</a:t>
            </a: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II </a:t>
            </a:r>
            <a:r>
              <a:rPr lang="en-US" sz="2000" b="1" dirty="0" err="1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42923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5845797" y="-1955449"/>
            <a:ext cx="7579809" cy="12787530"/>
            <a:chOff x="0" y="0"/>
            <a:chExt cx="1996328" cy="3367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custGeom>
              <a:avLst/>
              <a:gdLst/>
              <a:ahLst/>
              <a:cxnLst/>
              <a:rect l="l" t="t" r="r" b="b"/>
              <a:pathLst>
                <a:path w="1996328" h="3367909">
                  <a:moveTo>
                    <a:pt x="102139" y="0"/>
                  </a:moveTo>
                  <a:lnTo>
                    <a:pt x="1894190" y="0"/>
                  </a:lnTo>
                  <a:cubicBezTo>
                    <a:pt x="1921278" y="0"/>
                    <a:pt x="1947258" y="10761"/>
                    <a:pt x="1966413" y="29916"/>
                  </a:cubicBezTo>
                  <a:cubicBezTo>
                    <a:pt x="1985567" y="49070"/>
                    <a:pt x="1996328" y="75050"/>
                    <a:pt x="1996328" y="102139"/>
                  </a:cubicBezTo>
                  <a:lnTo>
                    <a:pt x="1996328" y="3265770"/>
                  </a:lnTo>
                  <a:cubicBezTo>
                    <a:pt x="1996328" y="3292859"/>
                    <a:pt x="1985567" y="3318839"/>
                    <a:pt x="1966413" y="3337994"/>
                  </a:cubicBezTo>
                  <a:cubicBezTo>
                    <a:pt x="1947258" y="3357148"/>
                    <a:pt x="1921278" y="3367909"/>
                    <a:pt x="1894190" y="3367909"/>
                  </a:cubicBezTo>
                  <a:lnTo>
                    <a:pt x="102139" y="3367909"/>
                  </a:lnTo>
                  <a:cubicBezTo>
                    <a:pt x="45729" y="3367909"/>
                    <a:pt x="0" y="3322180"/>
                    <a:pt x="0" y="3265770"/>
                  </a:cubicBezTo>
                  <a:lnTo>
                    <a:pt x="0" y="102139"/>
                  </a:lnTo>
                  <a:cubicBezTo>
                    <a:pt x="0" y="75050"/>
                    <a:pt x="10761" y="49070"/>
                    <a:pt x="29916" y="29916"/>
                  </a:cubicBezTo>
                  <a:cubicBezTo>
                    <a:pt x="49070" y="10761"/>
                    <a:pt x="75050" y="0"/>
                    <a:pt x="102139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55795" y="410540"/>
            <a:ext cx="7939583" cy="4102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Progress </a:t>
            </a:r>
            <a:r>
              <a:rPr lang="en-US" sz="8000" b="1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Implementasi</a:t>
            </a:r>
            <a:endParaRPr lang="en-US" sz="8000" b="1" dirty="0">
              <a:solidFill>
                <a:srgbClr val="000000"/>
              </a:solidFill>
              <a:latin typeface="Touvlo Bold"/>
              <a:ea typeface="Touvlo Bold"/>
              <a:cs typeface="Touvlo Bold"/>
              <a:sym typeface="Touvlo Bold"/>
            </a:endParaRPr>
          </a:p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SAP di DH</a:t>
            </a:r>
          </a:p>
        </p:txBody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094422">
            <a:off x="-2554649" y="-3947958"/>
            <a:ext cx="6285017" cy="8279354"/>
            <a:chOff x="0" y="0"/>
            <a:chExt cx="1655313" cy="2180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67597" y="-1559535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0"/>
                </a:moveTo>
                <a:lnTo>
                  <a:pt x="0" y="0"/>
                </a:lnTo>
                <a:lnTo>
                  <a:pt x="0" y="4114800"/>
                </a:lnTo>
                <a:lnTo>
                  <a:pt x="4161619" y="4114800"/>
                </a:lnTo>
                <a:lnTo>
                  <a:pt x="4161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23484" y="-215961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13BB2412-4CA4-4CA6-E3D8-B26B7ED740E8}"/>
              </a:ext>
            </a:extLst>
          </p:cNvPr>
          <p:cNvSpPr txBox="1"/>
          <p:nvPr/>
        </p:nvSpPr>
        <p:spPr>
          <a:xfrm>
            <a:off x="1599606" y="4386151"/>
            <a:ext cx="6832016" cy="120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48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Direct Holding: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740DF804-14EA-3E4C-F437-B57F01F62EBC}"/>
              </a:ext>
            </a:extLst>
          </p:cNvPr>
          <p:cNvSpPr txBox="1"/>
          <p:nvPr/>
        </p:nvSpPr>
        <p:spPr>
          <a:xfrm>
            <a:off x="1629586" y="5944760"/>
            <a:ext cx="7579809" cy="1861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Delta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Furindotama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(DF)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Sejahtera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Wahana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Gemilang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(SWG) </a:t>
            </a:r>
          </a:p>
          <a:p>
            <a:pPr marL="0" lvl="0" indent="0"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Trijati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Primula (TP)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F71B1-F64A-9E62-A752-5A196135D5FC}"/>
              </a:ext>
            </a:extLst>
          </p:cNvPr>
          <p:cNvSpPr txBox="1"/>
          <p:nvPr/>
        </p:nvSpPr>
        <p:spPr>
          <a:xfrm>
            <a:off x="150770" y="334691"/>
            <a:ext cx="134536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360" dirty="0">
                <a:solidFill>
                  <a:schemeClr val="bg1"/>
                </a:solidFill>
                <a:latin typeface="Touvlo Bold"/>
                <a:cs typeface="Touvlo Bold"/>
                <a:sym typeface="Touvlo Bold"/>
              </a:rPr>
              <a:t>3</a:t>
            </a:r>
            <a:endParaRPr lang="en-US" sz="13800" dirty="0">
              <a:solidFill>
                <a:schemeClr val="bg1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1F5BF4C-3B00-9D5A-DA02-3D91F8C48C4F}"/>
              </a:ext>
            </a:extLst>
          </p:cNvPr>
          <p:cNvSpPr txBox="1"/>
          <p:nvPr/>
        </p:nvSpPr>
        <p:spPr>
          <a:xfrm>
            <a:off x="1626684" y="7965548"/>
            <a:ext cx="603553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000" i="1" dirty="0">
                <a:solidFill>
                  <a:srgbClr val="00B05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*</a:t>
            </a:r>
            <a:r>
              <a:rPr lang="en-US" sz="2000" i="1" dirty="0" err="1">
                <a:solidFill>
                  <a:srgbClr val="00B05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sudah</a:t>
            </a:r>
            <a:r>
              <a:rPr lang="en-US" sz="2000" i="1" dirty="0">
                <a:solidFill>
                  <a:srgbClr val="00B05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000" i="1" dirty="0" err="1">
                <a:solidFill>
                  <a:srgbClr val="00B05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terimplementasikan</a:t>
            </a:r>
            <a:endParaRPr lang="en-US" sz="2000" i="1" dirty="0">
              <a:solidFill>
                <a:srgbClr val="00B05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03BC8F4-F562-B77B-7166-7663C0BF1C9E}"/>
              </a:ext>
            </a:extLst>
          </p:cNvPr>
          <p:cNvSpPr txBox="1"/>
          <p:nvPr/>
        </p:nvSpPr>
        <p:spPr>
          <a:xfrm>
            <a:off x="6619283" y="9004056"/>
            <a:ext cx="7579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Chitose C-Engineering Indonesia (CCI)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BBD6A1B-8580-68A6-83D2-9C78BF47B279}"/>
              </a:ext>
            </a:extLst>
          </p:cNvPr>
          <p:cNvSpPr txBox="1"/>
          <p:nvPr/>
        </p:nvSpPr>
        <p:spPr>
          <a:xfrm>
            <a:off x="6619283" y="8311131"/>
            <a:ext cx="60355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latin typeface="Sitka Text Semibold" pitchFamily="2" charset="0"/>
                <a:ea typeface="Touvlo Bold"/>
                <a:cs typeface="Touvlo Bold"/>
                <a:sym typeface="Touvlo Bold"/>
              </a:rPr>
              <a:t>Next for implementation: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C2989-E1E6-83E1-0970-D7F4676BE1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73" y="5814151"/>
            <a:ext cx="1030040" cy="1030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87EF35-DC4C-F073-6660-03CCE721E4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36" y="6425651"/>
            <a:ext cx="1030040" cy="1030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2A3EE0-9F4A-A306-1668-B81D592BA6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75" y="7050946"/>
            <a:ext cx="1030040" cy="10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5845797" y="-1955449"/>
            <a:ext cx="7579809" cy="12787530"/>
            <a:chOff x="0" y="0"/>
            <a:chExt cx="1996328" cy="3367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6328" cy="3367909"/>
            </a:xfrm>
            <a:custGeom>
              <a:avLst/>
              <a:gdLst/>
              <a:ahLst/>
              <a:cxnLst/>
              <a:rect l="l" t="t" r="r" b="b"/>
              <a:pathLst>
                <a:path w="1996328" h="3367909">
                  <a:moveTo>
                    <a:pt x="102139" y="0"/>
                  </a:moveTo>
                  <a:lnTo>
                    <a:pt x="1894190" y="0"/>
                  </a:lnTo>
                  <a:cubicBezTo>
                    <a:pt x="1921278" y="0"/>
                    <a:pt x="1947258" y="10761"/>
                    <a:pt x="1966413" y="29916"/>
                  </a:cubicBezTo>
                  <a:cubicBezTo>
                    <a:pt x="1985567" y="49070"/>
                    <a:pt x="1996328" y="75050"/>
                    <a:pt x="1996328" y="102139"/>
                  </a:cubicBezTo>
                  <a:lnTo>
                    <a:pt x="1996328" y="3265770"/>
                  </a:lnTo>
                  <a:cubicBezTo>
                    <a:pt x="1996328" y="3292859"/>
                    <a:pt x="1985567" y="3318839"/>
                    <a:pt x="1966413" y="3337994"/>
                  </a:cubicBezTo>
                  <a:cubicBezTo>
                    <a:pt x="1947258" y="3357148"/>
                    <a:pt x="1921278" y="3367909"/>
                    <a:pt x="1894190" y="3367909"/>
                  </a:cubicBezTo>
                  <a:lnTo>
                    <a:pt x="102139" y="3367909"/>
                  </a:lnTo>
                  <a:cubicBezTo>
                    <a:pt x="45729" y="3367909"/>
                    <a:pt x="0" y="3322180"/>
                    <a:pt x="0" y="3265770"/>
                  </a:cubicBezTo>
                  <a:lnTo>
                    <a:pt x="0" y="102139"/>
                  </a:lnTo>
                  <a:cubicBezTo>
                    <a:pt x="0" y="75050"/>
                    <a:pt x="10761" y="49070"/>
                    <a:pt x="29916" y="29916"/>
                  </a:cubicBezTo>
                  <a:cubicBezTo>
                    <a:pt x="49070" y="10761"/>
                    <a:pt x="75050" y="0"/>
                    <a:pt x="102139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96328" cy="3425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55795" y="410540"/>
            <a:ext cx="7939583" cy="4102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Progress </a:t>
            </a:r>
            <a:r>
              <a:rPr lang="en-US" sz="8000" b="1" dirty="0" err="1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Implementasi</a:t>
            </a:r>
            <a:endParaRPr lang="en-US" sz="8000" b="1" dirty="0">
              <a:solidFill>
                <a:srgbClr val="000000"/>
              </a:solidFill>
              <a:latin typeface="Touvlo Bold"/>
              <a:ea typeface="Touvlo Bold"/>
              <a:cs typeface="Touvlo Bold"/>
              <a:sym typeface="Touvlo Bold"/>
            </a:endParaRPr>
          </a:p>
          <a:p>
            <a:pPr marL="0" lvl="0" indent="0">
              <a:lnSpc>
                <a:spcPts val="10644"/>
              </a:lnSpc>
            </a:pPr>
            <a:r>
              <a:rPr lang="en-US" sz="80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SAP di DH</a:t>
            </a:r>
          </a:p>
        </p:txBody>
      </p:sp>
      <p:sp>
        <p:nvSpPr>
          <p:cNvPr id="8" name="Freeform 8"/>
          <p:cNvSpPr/>
          <p:nvPr/>
        </p:nvSpPr>
        <p:spPr>
          <a:xfrm rot="8013790">
            <a:off x="-1735983" y="558842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094422">
            <a:off x="-2554649" y="-3947958"/>
            <a:ext cx="6285017" cy="8279354"/>
            <a:chOff x="0" y="0"/>
            <a:chExt cx="1655313" cy="21805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5313" cy="2180571"/>
            </a:xfrm>
            <a:custGeom>
              <a:avLst/>
              <a:gdLst/>
              <a:ahLst/>
              <a:cxnLst/>
              <a:rect l="l" t="t" r="r" b="b"/>
              <a:pathLst>
                <a:path w="1655313" h="2180571">
                  <a:moveTo>
                    <a:pt x="123181" y="0"/>
                  </a:moveTo>
                  <a:lnTo>
                    <a:pt x="1532133" y="0"/>
                  </a:lnTo>
                  <a:cubicBezTo>
                    <a:pt x="1564802" y="0"/>
                    <a:pt x="1596133" y="12978"/>
                    <a:pt x="1619234" y="36079"/>
                  </a:cubicBezTo>
                  <a:cubicBezTo>
                    <a:pt x="1642335" y="59180"/>
                    <a:pt x="1655313" y="90511"/>
                    <a:pt x="1655313" y="123181"/>
                  </a:cubicBezTo>
                  <a:lnTo>
                    <a:pt x="1655313" y="2057390"/>
                  </a:lnTo>
                  <a:cubicBezTo>
                    <a:pt x="1655313" y="2090059"/>
                    <a:pt x="1642335" y="2121391"/>
                    <a:pt x="1619234" y="2144492"/>
                  </a:cubicBezTo>
                  <a:cubicBezTo>
                    <a:pt x="1596133" y="2167593"/>
                    <a:pt x="1564802" y="2180571"/>
                    <a:pt x="1532133" y="2180571"/>
                  </a:cubicBezTo>
                  <a:lnTo>
                    <a:pt x="123181" y="2180571"/>
                  </a:lnTo>
                  <a:cubicBezTo>
                    <a:pt x="90511" y="2180571"/>
                    <a:pt x="59180" y="2167593"/>
                    <a:pt x="36079" y="2144492"/>
                  </a:cubicBezTo>
                  <a:cubicBezTo>
                    <a:pt x="12978" y="2121391"/>
                    <a:pt x="0" y="2090059"/>
                    <a:pt x="0" y="2057390"/>
                  </a:cubicBezTo>
                  <a:lnTo>
                    <a:pt x="0" y="123181"/>
                  </a:lnTo>
                  <a:cubicBezTo>
                    <a:pt x="0" y="90511"/>
                    <a:pt x="12978" y="59180"/>
                    <a:pt x="36079" y="36079"/>
                  </a:cubicBezTo>
                  <a:cubicBezTo>
                    <a:pt x="59180" y="12978"/>
                    <a:pt x="90511" y="0"/>
                    <a:pt x="123181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655313" cy="2237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67597" y="-1559535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0"/>
                </a:moveTo>
                <a:lnTo>
                  <a:pt x="0" y="0"/>
                </a:lnTo>
                <a:lnTo>
                  <a:pt x="0" y="4114800"/>
                </a:lnTo>
                <a:lnTo>
                  <a:pt x="4161619" y="4114800"/>
                </a:lnTo>
                <a:lnTo>
                  <a:pt x="4161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047750" y="2291914"/>
            <a:ext cx="0" cy="894363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 rot="5291414">
            <a:off x="14897706" y="7701198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013790" flipH="1" flipV="1">
            <a:off x="9523484" y="-2159615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3471967" y="5230835"/>
                </a:moveTo>
                <a:lnTo>
                  <a:pt x="0" y="5230835"/>
                </a:lnTo>
                <a:lnTo>
                  <a:pt x="0" y="0"/>
                </a:lnTo>
                <a:lnTo>
                  <a:pt x="3471967" y="0"/>
                </a:lnTo>
                <a:lnTo>
                  <a:pt x="3471967" y="5230835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13BB2412-4CA4-4CA6-E3D8-B26B7ED740E8}"/>
              </a:ext>
            </a:extLst>
          </p:cNvPr>
          <p:cNvSpPr txBox="1"/>
          <p:nvPr/>
        </p:nvSpPr>
        <p:spPr>
          <a:xfrm>
            <a:off x="1662998" y="4112146"/>
            <a:ext cx="6832016" cy="120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44"/>
              </a:lnSpc>
            </a:pPr>
            <a:r>
              <a:rPr lang="en-US" sz="4800" b="1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Direct Holding: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740DF804-14EA-3E4C-F437-B57F01F62EBC}"/>
              </a:ext>
            </a:extLst>
          </p:cNvPr>
          <p:cNvSpPr txBox="1"/>
          <p:nvPr/>
        </p:nvSpPr>
        <p:spPr>
          <a:xfrm>
            <a:off x="1662998" y="5618556"/>
            <a:ext cx="7579809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sv-SE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Sinar Sejahtera Mandiri (SSM)</a:t>
            </a:r>
            <a:endParaRPr lang="en-US" sz="2800" dirty="0">
              <a:solidFill>
                <a:srgbClr val="00000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  <a:p>
            <a:pPr marL="0" lvl="0" indent="0" algn="just"/>
            <a:r>
              <a:rPr lang="it-IT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Mega Inti Mandiri (MIM) </a:t>
            </a:r>
            <a:endParaRPr lang="en-US" sz="2800" dirty="0">
              <a:solidFill>
                <a:srgbClr val="00000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Sejahtera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Samarinda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Furindo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(SSF)</a:t>
            </a:r>
          </a:p>
          <a:p>
            <a:pPr marL="0" lvl="0" indent="0" algn="just"/>
            <a:r>
              <a:rPr lang="pt-BR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PT Sejahtera Palembang Furindo (SPF)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9721D-2F80-95A4-97AA-C3BD67BFE409}"/>
              </a:ext>
            </a:extLst>
          </p:cNvPr>
          <p:cNvSpPr txBox="1"/>
          <p:nvPr/>
        </p:nvSpPr>
        <p:spPr>
          <a:xfrm>
            <a:off x="6934200" y="7575779"/>
            <a:ext cx="838200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pt-BR" i="1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*akan direncanakan kembali untuk implementasi disesuaikan jadwalnya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743EFAA-8E01-6DC3-0746-63FB354651E5}"/>
              </a:ext>
            </a:extLst>
          </p:cNvPr>
          <p:cNvSpPr txBox="1"/>
          <p:nvPr/>
        </p:nvSpPr>
        <p:spPr>
          <a:xfrm>
            <a:off x="7721401" y="8825488"/>
            <a:ext cx="75798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Target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selesai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Implementasi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bulan</a:t>
            </a:r>
            <a:r>
              <a:rPr lang="en-US" sz="2800" dirty="0">
                <a:solidFill>
                  <a:srgbClr val="00000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Sitka Text Semibold" pitchFamily="2" charset="0"/>
                <a:ea typeface="Touvlo Bold"/>
                <a:cs typeface="Touvlo Bold"/>
                <a:sym typeface="Touvlo Bold"/>
              </a:rPr>
              <a:t>Juli.</a:t>
            </a:r>
            <a:endParaRPr lang="pt-BR" sz="2800" dirty="0">
              <a:solidFill>
                <a:srgbClr val="00B050"/>
              </a:solidFill>
              <a:latin typeface="Sitka Text Semibold" pitchFamily="2" charset="0"/>
              <a:ea typeface="Touvlo Bold"/>
              <a:cs typeface="Touvlo Bold"/>
              <a:sym typeface="Touvlo Bold"/>
            </a:endParaRPr>
          </a:p>
        </p:txBody>
      </p:sp>
    </p:spTree>
    <p:extLst>
      <p:ext uri="{BB962C8B-B14F-4D97-AF65-F5344CB8AC3E}">
        <p14:creationId xmlns:p14="http://schemas.microsoft.com/office/powerpoint/2010/main" val="284052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772021">
            <a:off x="543592" y="1785097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2943202">
            <a:off x="-2816943" y="5262129"/>
            <a:ext cx="8937826" cy="7509422"/>
            <a:chOff x="0" y="0"/>
            <a:chExt cx="2353995" cy="19777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995" cy="1977790"/>
            </a:xfrm>
            <a:custGeom>
              <a:avLst/>
              <a:gdLst/>
              <a:ahLst/>
              <a:cxnLst/>
              <a:rect l="l" t="t" r="r" b="b"/>
              <a:pathLst>
                <a:path w="2353995" h="1977790">
                  <a:moveTo>
                    <a:pt x="86620" y="0"/>
                  </a:moveTo>
                  <a:lnTo>
                    <a:pt x="2267376" y="0"/>
                  </a:lnTo>
                  <a:cubicBezTo>
                    <a:pt x="2315214" y="0"/>
                    <a:pt x="2353995" y="38781"/>
                    <a:pt x="2353995" y="86620"/>
                  </a:cubicBezTo>
                  <a:lnTo>
                    <a:pt x="2353995" y="1891170"/>
                  </a:lnTo>
                  <a:cubicBezTo>
                    <a:pt x="2353995" y="1914143"/>
                    <a:pt x="2344869" y="1936175"/>
                    <a:pt x="2328625" y="1952420"/>
                  </a:cubicBezTo>
                  <a:cubicBezTo>
                    <a:pt x="2312381" y="1968664"/>
                    <a:pt x="2290349" y="1977790"/>
                    <a:pt x="2267376" y="1977790"/>
                  </a:cubicBezTo>
                  <a:lnTo>
                    <a:pt x="86620" y="1977790"/>
                  </a:lnTo>
                  <a:cubicBezTo>
                    <a:pt x="38781" y="1977790"/>
                    <a:pt x="0" y="1939009"/>
                    <a:pt x="0" y="1891170"/>
                  </a:cubicBezTo>
                  <a:lnTo>
                    <a:pt x="0" y="86620"/>
                  </a:lnTo>
                  <a:cubicBezTo>
                    <a:pt x="0" y="38781"/>
                    <a:pt x="38781" y="0"/>
                    <a:pt x="8662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7150"/>
              <a:ext cx="2353995" cy="1920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675697" y="-1179406"/>
            <a:ext cx="1839966" cy="1839966"/>
          </a:xfrm>
          <a:custGeom>
            <a:avLst/>
            <a:gdLst/>
            <a:ahLst/>
            <a:cxnLst/>
            <a:rect l="l" t="t" r="r" b="b"/>
            <a:pathLst>
              <a:path w="1839966" h="1839966">
                <a:moveTo>
                  <a:pt x="0" y="0"/>
                </a:moveTo>
                <a:lnTo>
                  <a:pt x="1839965" y="0"/>
                </a:lnTo>
                <a:lnTo>
                  <a:pt x="1839965" y="1839966"/>
                </a:lnTo>
                <a:lnTo>
                  <a:pt x="0" y="1839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 flipV="1">
            <a:off x="3049864" y="5667484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4161619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61619" y="0"/>
                </a:lnTo>
                <a:lnTo>
                  <a:pt x="4161619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21901" y="3768684"/>
            <a:ext cx="5119430" cy="511943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6" name="Freeform 16"/>
          <p:cNvSpPr/>
          <p:nvPr/>
        </p:nvSpPr>
        <p:spPr>
          <a:xfrm>
            <a:off x="16319275" y="-1838329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7" y="0"/>
                </a:lnTo>
                <a:lnTo>
                  <a:pt x="3471967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14512" y="7724884"/>
            <a:ext cx="1130128" cy="1130128"/>
          </a:xfrm>
          <a:custGeom>
            <a:avLst/>
            <a:gdLst/>
            <a:ahLst/>
            <a:cxnLst/>
            <a:rect l="l" t="t" r="r" b="b"/>
            <a:pathLst>
              <a:path w="1130128" h="1130128">
                <a:moveTo>
                  <a:pt x="0" y="0"/>
                </a:moveTo>
                <a:lnTo>
                  <a:pt x="1130127" y="0"/>
                </a:lnTo>
                <a:lnTo>
                  <a:pt x="1130127" y="1130127"/>
                </a:lnTo>
                <a:lnTo>
                  <a:pt x="0" y="1130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627808" y="2817995"/>
            <a:ext cx="9465685" cy="2940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760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External Audit</a:t>
            </a:r>
          </a:p>
          <a:p>
            <a:pPr marL="0" lvl="0" indent="0" algn="r">
              <a:lnSpc>
                <a:spcPts val="760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SUCOFINDO</a:t>
            </a:r>
          </a:p>
          <a:p>
            <a:pPr marL="0" lvl="0" indent="0" algn="r">
              <a:lnSpc>
                <a:spcPts val="7600"/>
              </a:lnSpc>
            </a:pPr>
            <a:r>
              <a:rPr lang="en-US" sz="8000" b="1" spc="-360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SNI Bed - 2025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62038" y="1028700"/>
            <a:ext cx="0" cy="949325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4413836" y="3186174"/>
            <a:ext cx="412664" cy="412664"/>
          </a:xfrm>
          <a:custGeom>
            <a:avLst/>
            <a:gdLst/>
            <a:ahLst/>
            <a:cxnLst/>
            <a:rect l="l" t="t" r="r" b="b"/>
            <a:pathLst>
              <a:path w="412664" h="412664">
                <a:moveTo>
                  <a:pt x="0" y="0"/>
                </a:moveTo>
                <a:lnTo>
                  <a:pt x="412663" y="0"/>
                </a:lnTo>
                <a:lnTo>
                  <a:pt x="412663" y="412663"/>
                </a:lnTo>
                <a:lnTo>
                  <a:pt x="0" y="412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147B1A-514D-F65C-1E7C-D1BBBBD62FA6}"/>
              </a:ext>
            </a:extLst>
          </p:cNvPr>
          <p:cNvSpPr txBox="1"/>
          <p:nvPr/>
        </p:nvSpPr>
        <p:spPr>
          <a:xfrm>
            <a:off x="1287821" y="348228"/>
            <a:ext cx="134536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360" dirty="0">
                <a:solidFill>
                  <a:srgbClr val="000000"/>
                </a:solidFill>
                <a:latin typeface="Touvlo Bold"/>
                <a:cs typeface="Touvlo Bold"/>
                <a:sym typeface="Touvlo Bold"/>
              </a:rPr>
              <a:t>4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62661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437919">
            <a:off x="18945534" y="1553637"/>
            <a:ext cx="9901436" cy="14935184"/>
            <a:chOff x="0" y="0"/>
            <a:chExt cx="2607786" cy="3933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523317" y="-2428911"/>
            <a:ext cx="3471966" cy="5230835"/>
          </a:xfrm>
          <a:custGeom>
            <a:avLst/>
            <a:gdLst/>
            <a:ahLst/>
            <a:cxnLst/>
            <a:rect l="l" t="t" r="r" b="b"/>
            <a:pathLst>
              <a:path w="3471966" h="5230835">
                <a:moveTo>
                  <a:pt x="0" y="0"/>
                </a:moveTo>
                <a:lnTo>
                  <a:pt x="3471966" y="0"/>
                </a:lnTo>
                <a:lnTo>
                  <a:pt x="3471966" y="5230835"/>
                </a:lnTo>
                <a:lnTo>
                  <a:pt x="0" y="523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03193" y="5636722"/>
            <a:ext cx="522842" cy="522842"/>
          </a:xfrm>
          <a:custGeom>
            <a:avLst/>
            <a:gdLst/>
            <a:ahLst/>
            <a:cxnLst/>
            <a:rect l="l" t="t" r="r" b="b"/>
            <a:pathLst>
              <a:path w="522842" h="522842">
                <a:moveTo>
                  <a:pt x="0" y="0"/>
                </a:moveTo>
                <a:lnTo>
                  <a:pt x="522842" y="0"/>
                </a:lnTo>
                <a:lnTo>
                  <a:pt x="522842" y="522843"/>
                </a:lnTo>
                <a:lnTo>
                  <a:pt x="0" y="522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1437919">
            <a:off x="-8546271" y="-10534593"/>
            <a:ext cx="9901436" cy="14935184"/>
            <a:chOff x="0" y="0"/>
            <a:chExt cx="2607786" cy="39335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07786" cy="3933546"/>
            </a:xfrm>
            <a:custGeom>
              <a:avLst/>
              <a:gdLst/>
              <a:ahLst/>
              <a:cxnLst/>
              <a:rect l="l" t="t" r="r" b="b"/>
              <a:pathLst>
                <a:path w="2607786" h="3933546">
                  <a:moveTo>
                    <a:pt x="78190" y="0"/>
                  </a:moveTo>
                  <a:lnTo>
                    <a:pt x="2529596" y="0"/>
                  </a:lnTo>
                  <a:cubicBezTo>
                    <a:pt x="2572779" y="0"/>
                    <a:pt x="2607786" y="35007"/>
                    <a:pt x="2607786" y="78190"/>
                  </a:cubicBezTo>
                  <a:lnTo>
                    <a:pt x="2607786" y="3855357"/>
                  </a:lnTo>
                  <a:cubicBezTo>
                    <a:pt x="2607786" y="3898540"/>
                    <a:pt x="2572779" y="3933546"/>
                    <a:pt x="2529596" y="3933546"/>
                  </a:cubicBezTo>
                  <a:lnTo>
                    <a:pt x="78190" y="3933546"/>
                  </a:lnTo>
                  <a:cubicBezTo>
                    <a:pt x="35007" y="3933546"/>
                    <a:pt x="0" y="3898540"/>
                    <a:pt x="0" y="3855357"/>
                  </a:cubicBezTo>
                  <a:lnTo>
                    <a:pt x="0" y="78190"/>
                  </a:lnTo>
                  <a:cubicBezTo>
                    <a:pt x="0" y="35007"/>
                    <a:pt x="35007" y="0"/>
                    <a:pt x="7819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2607786" cy="3876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317505" y="5173488"/>
            <a:ext cx="1683987" cy="10286255"/>
            <a:chOff x="0" y="0"/>
            <a:chExt cx="443519" cy="27091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7495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flipH="1" flipV="1">
            <a:off x="15169498" y="7383403"/>
            <a:ext cx="4786252" cy="4732406"/>
          </a:xfrm>
          <a:custGeom>
            <a:avLst/>
            <a:gdLst/>
            <a:ahLst/>
            <a:cxnLst/>
            <a:rect l="l" t="t" r="r" b="b"/>
            <a:pathLst>
              <a:path w="4786252" h="4732406">
                <a:moveTo>
                  <a:pt x="4786252" y="4732406"/>
                </a:moveTo>
                <a:lnTo>
                  <a:pt x="0" y="4732406"/>
                </a:lnTo>
                <a:lnTo>
                  <a:pt x="0" y="0"/>
                </a:lnTo>
                <a:lnTo>
                  <a:pt x="4786252" y="0"/>
                </a:lnTo>
                <a:lnTo>
                  <a:pt x="4786252" y="47324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 rot="5400000">
            <a:off x="3249025" y="5173488"/>
            <a:ext cx="1683987" cy="10286255"/>
            <a:chOff x="0" y="0"/>
            <a:chExt cx="443519" cy="270913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3519" cy="2709137"/>
            </a:xfrm>
            <a:custGeom>
              <a:avLst/>
              <a:gdLst/>
              <a:ahLst/>
              <a:cxnLst/>
              <a:rect l="l" t="t" r="r" b="b"/>
              <a:pathLst>
                <a:path w="443519" h="2709137">
                  <a:moveTo>
                    <a:pt x="221760" y="0"/>
                  </a:moveTo>
                  <a:lnTo>
                    <a:pt x="221760" y="0"/>
                  </a:lnTo>
                  <a:cubicBezTo>
                    <a:pt x="280574" y="0"/>
                    <a:pt x="336979" y="23364"/>
                    <a:pt x="378567" y="64952"/>
                  </a:cubicBezTo>
                  <a:cubicBezTo>
                    <a:pt x="420155" y="106540"/>
                    <a:pt x="443519" y="162945"/>
                    <a:pt x="443519" y="221760"/>
                  </a:cubicBezTo>
                  <a:lnTo>
                    <a:pt x="443519" y="2487377"/>
                  </a:lnTo>
                  <a:cubicBezTo>
                    <a:pt x="443519" y="2609852"/>
                    <a:pt x="344234" y="2709137"/>
                    <a:pt x="221760" y="2709137"/>
                  </a:cubicBezTo>
                  <a:lnTo>
                    <a:pt x="221760" y="2709137"/>
                  </a:lnTo>
                  <a:cubicBezTo>
                    <a:pt x="162945" y="2709137"/>
                    <a:pt x="106540" y="2685773"/>
                    <a:pt x="64952" y="2644185"/>
                  </a:cubicBezTo>
                  <a:cubicBezTo>
                    <a:pt x="23364" y="2602597"/>
                    <a:pt x="0" y="2546192"/>
                    <a:pt x="0" y="2487377"/>
                  </a:cubicBezTo>
                  <a:lnTo>
                    <a:pt x="0" y="221760"/>
                  </a:lnTo>
                  <a:cubicBezTo>
                    <a:pt x="0" y="99285"/>
                    <a:pt x="99285" y="0"/>
                    <a:pt x="221760" y="0"/>
                  </a:cubicBezTo>
                  <a:close/>
                </a:path>
              </a:pathLst>
            </a:custGeom>
            <a:solidFill>
              <a:srgbClr val="00A8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43519" cy="2756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 flipH="1" flipV="1">
            <a:off x="12733933" y="5636722"/>
            <a:ext cx="1850757" cy="1829936"/>
          </a:xfrm>
          <a:custGeom>
            <a:avLst/>
            <a:gdLst/>
            <a:ahLst/>
            <a:cxnLst/>
            <a:rect l="l" t="t" r="r" b="b"/>
            <a:pathLst>
              <a:path w="1850757" h="1829936">
                <a:moveTo>
                  <a:pt x="1850756" y="1829936"/>
                </a:moveTo>
                <a:lnTo>
                  <a:pt x="0" y="1829936"/>
                </a:lnTo>
                <a:lnTo>
                  <a:pt x="0" y="0"/>
                </a:lnTo>
                <a:lnTo>
                  <a:pt x="1850756" y="0"/>
                </a:lnTo>
                <a:lnTo>
                  <a:pt x="1850756" y="182993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862678" y="7605910"/>
            <a:ext cx="306820" cy="306820"/>
          </a:xfrm>
          <a:custGeom>
            <a:avLst/>
            <a:gdLst/>
            <a:ahLst/>
            <a:cxnLst/>
            <a:rect l="l" t="t" r="r" b="b"/>
            <a:pathLst>
              <a:path w="306820" h="306820">
                <a:moveTo>
                  <a:pt x="0" y="0"/>
                </a:moveTo>
                <a:lnTo>
                  <a:pt x="306819" y="0"/>
                </a:lnTo>
                <a:lnTo>
                  <a:pt x="306819" y="306819"/>
                </a:lnTo>
                <a:lnTo>
                  <a:pt x="0" y="306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83A5C-5D48-5D98-A47B-689FD34906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232" y="284876"/>
            <a:ext cx="11576891" cy="64768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4A7A63-8964-638E-81B4-5BC210A8C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7961" y="6947263"/>
            <a:ext cx="11181153" cy="905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2BC41E-820B-C1A3-97BF-68C775A346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5521" y="8131113"/>
            <a:ext cx="8116025" cy="4659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2ADE5E-952E-C191-CC8B-D90CCBDFCEEE}"/>
              </a:ext>
            </a:extLst>
          </p:cNvPr>
          <p:cNvSpPr/>
          <p:nvPr/>
        </p:nvSpPr>
        <p:spPr>
          <a:xfrm>
            <a:off x="7848600" y="5448300"/>
            <a:ext cx="990600" cy="319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23784-563C-7BB1-155B-7EFF1099248D}"/>
              </a:ext>
            </a:extLst>
          </p:cNvPr>
          <p:cNvSpPr txBox="1"/>
          <p:nvPr/>
        </p:nvSpPr>
        <p:spPr>
          <a:xfrm>
            <a:off x="7930219" y="5412613"/>
            <a:ext cx="118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 Display" panose="020B0004020202020204" pitchFamily="34" charset="0"/>
              </a:rPr>
              <a:t>CPAKB</a:t>
            </a:r>
            <a:endParaRPr lang="en-US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9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2271</Words>
  <Application>Microsoft Office PowerPoint</Application>
  <PresentationFormat>Custom</PresentationFormat>
  <Paragraphs>420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Touvlo</vt:lpstr>
      <vt:lpstr>Calibri</vt:lpstr>
      <vt:lpstr>Touvlo Bold</vt:lpstr>
      <vt:lpstr>Garet</vt:lpstr>
      <vt:lpstr>Sitka Text Semibold</vt:lpstr>
      <vt:lpstr>Aptos Narrow</vt:lpstr>
      <vt:lpstr>Arial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and White Modern Financial Report Presentation</dc:title>
  <dc:creator>MAUDINA</dc:creator>
  <cp:lastModifiedBy>Reggi R.</cp:lastModifiedBy>
  <cp:revision>26</cp:revision>
  <dcterms:created xsi:type="dcterms:W3CDTF">2006-08-16T00:00:00Z</dcterms:created>
  <dcterms:modified xsi:type="dcterms:W3CDTF">2025-05-20T02:30:10Z</dcterms:modified>
  <dc:identifier>DAGW4_B04fM</dc:identifier>
</cp:coreProperties>
</file>