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</p:sldIdLst>
  <p:sldSz cx="18288000" cy="10287000"/>
  <p:notesSz cx="6858000" cy="9144000"/>
  <p:embeddedFontLst>
    <p:embeddedFont>
      <p:font typeface="Garet" panose="020B0604020202020204" charset="0"/>
      <p:regular r:id="rId22"/>
    </p:embeddedFont>
    <p:embeddedFont>
      <p:font typeface="Garet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7.png"/><Relationship Id="rId3" Type="http://schemas.openxmlformats.org/officeDocument/2006/relationships/image" Target="../media/image61.svg"/><Relationship Id="rId7" Type="http://schemas.openxmlformats.org/officeDocument/2006/relationships/image" Target="../media/image2.svg"/><Relationship Id="rId12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4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63.sv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6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6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10" Type="http://schemas.openxmlformats.org/officeDocument/2006/relationships/image" Target="../media/image71.sv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84.svg"/><Relationship Id="rId12" Type="http://schemas.openxmlformats.org/officeDocument/2006/relationships/image" Target="../media/image8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19.svg"/><Relationship Id="rId10" Type="http://schemas.openxmlformats.org/officeDocument/2006/relationships/image" Target="../media/image57.svg"/><Relationship Id="rId4" Type="http://schemas.openxmlformats.org/officeDocument/2006/relationships/image" Target="../media/image18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6.svg"/><Relationship Id="rId21" Type="http://schemas.openxmlformats.org/officeDocument/2006/relationships/image" Target="../media/image35.pn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0.svg"/><Relationship Id="rId5" Type="http://schemas.openxmlformats.org/officeDocument/2006/relationships/image" Target="../media/image10.svg"/><Relationship Id="rId10" Type="http://schemas.openxmlformats.org/officeDocument/2006/relationships/image" Target="../media/image89.png"/><Relationship Id="rId4" Type="http://schemas.openxmlformats.org/officeDocument/2006/relationships/image" Target="../media/image9.png"/><Relationship Id="rId9" Type="http://schemas.openxmlformats.org/officeDocument/2006/relationships/image" Target="../media/image8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11.png"/><Relationship Id="rId18" Type="http://schemas.openxmlformats.org/officeDocument/2006/relationships/image" Target="../media/image45.sv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10.svg"/><Relationship Id="rId17" Type="http://schemas.openxmlformats.org/officeDocument/2006/relationships/image" Target="../media/image44.png"/><Relationship Id="rId2" Type="http://schemas.openxmlformats.org/officeDocument/2006/relationships/image" Target="../media/image39.jpeg"/><Relationship Id="rId16" Type="http://schemas.openxmlformats.org/officeDocument/2006/relationships/hyperlink" Target="CINT-Mei%2025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43.svg"/><Relationship Id="rId4" Type="http://schemas.openxmlformats.org/officeDocument/2006/relationships/image" Target="../media/image8.svg"/><Relationship Id="rId9" Type="http://schemas.openxmlformats.org/officeDocument/2006/relationships/image" Target="../media/image42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svg"/><Relationship Id="rId18" Type="http://schemas.openxmlformats.org/officeDocument/2006/relationships/image" Target="../media/image53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42.png"/><Relationship Id="rId17" Type="http://schemas.openxmlformats.org/officeDocument/2006/relationships/image" Target="../media/image52.png"/><Relationship Id="rId2" Type="http://schemas.openxmlformats.org/officeDocument/2006/relationships/image" Target="../media/image46.png"/><Relationship Id="rId16" Type="http://schemas.openxmlformats.org/officeDocument/2006/relationships/image" Target="../media/image51.sv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50.png"/><Relationship Id="rId10" Type="http://schemas.openxmlformats.org/officeDocument/2006/relationships/image" Target="../media/image9.png"/><Relationship Id="rId19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svg"/><Relationship Id="rId18" Type="http://schemas.openxmlformats.org/officeDocument/2006/relationships/image" Target="../media/image53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42.png"/><Relationship Id="rId17" Type="http://schemas.openxmlformats.org/officeDocument/2006/relationships/image" Target="../media/image52.png"/><Relationship Id="rId2" Type="http://schemas.openxmlformats.org/officeDocument/2006/relationships/image" Target="../media/image46.pn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50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9.svg"/><Relationship Id="rId3" Type="http://schemas.openxmlformats.org/officeDocument/2006/relationships/image" Target="../media/image8.svg"/><Relationship Id="rId7" Type="http://schemas.openxmlformats.org/officeDocument/2006/relationships/image" Target="../media/image57.svg"/><Relationship Id="rId12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3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9.svg"/><Relationship Id="rId5" Type="http://schemas.openxmlformats.org/officeDocument/2006/relationships/image" Target="../media/image57.sv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9.svg"/><Relationship Id="rId5" Type="http://schemas.openxmlformats.org/officeDocument/2006/relationships/image" Target="../media/image57.sv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9.svg"/><Relationship Id="rId5" Type="http://schemas.openxmlformats.org/officeDocument/2006/relationships/image" Target="../media/image57.sv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-9076902" y="-4345783"/>
            <a:ext cx="28856224" cy="14428112"/>
          </a:xfrm>
          <a:custGeom>
            <a:avLst/>
            <a:gdLst/>
            <a:ahLst/>
            <a:cxnLst/>
            <a:rect l="l" t="t" r="r" b="b"/>
            <a:pathLst>
              <a:path w="28856224" h="14428112">
                <a:moveTo>
                  <a:pt x="0" y="0"/>
                </a:moveTo>
                <a:lnTo>
                  <a:pt x="28856224" y="0"/>
                </a:lnTo>
                <a:lnTo>
                  <a:pt x="28856224" y="14428112"/>
                </a:lnTo>
                <a:lnTo>
                  <a:pt x="0" y="14428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3435" y="7751025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0" y="0"/>
                </a:lnTo>
                <a:lnTo>
                  <a:pt x="610530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43628">
            <a:off x="5573178" y="-3015075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20738" y="4611257"/>
            <a:ext cx="1028560" cy="1064486"/>
          </a:xfrm>
          <a:custGeom>
            <a:avLst/>
            <a:gdLst/>
            <a:ahLst/>
            <a:cxnLst/>
            <a:rect l="l" t="t" r="r" b="b"/>
            <a:pathLst>
              <a:path w="1028560" h="1064486">
                <a:moveTo>
                  <a:pt x="0" y="0"/>
                </a:moveTo>
                <a:lnTo>
                  <a:pt x="1028560" y="0"/>
                </a:lnTo>
                <a:lnTo>
                  <a:pt x="1028560" y="1064486"/>
                </a:lnTo>
                <a:lnTo>
                  <a:pt x="0" y="1064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77902" y="1755377"/>
            <a:ext cx="2735340" cy="2735340"/>
          </a:xfrm>
          <a:custGeom>
            <a:avLst/>
            <a:gdLst/>
            <a:ahLst/>
            <a:cxnLst/>
            <a:rect l="l" t="t" r="r" b="b"/>
            <a:pathLst>
              <a:path w="2735340" h="2735340">
                <a:moveTo>
                  <a:pt x="0" y="0"/>
                </a:moveTo>
                <a:lnTo>
                  <a:pt x="2735340" y="0"/>
                </a:lnTo>
                <a:lnTo>
                  <a:pt x="2735340" y="2735340"/>
                </a:lnTo>
                <a:lnTo>
                  <a:pt x="0" y="27353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670" t="-181463" r="-3904" b="-18233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0287" y="7670893"/>
            <a:ext cx="2841640" cy="770795"/>
          </a:xfrm>
          <a:custGeom>
            <a:avLst/>
            <a:gdLst/>
            <a:ahLst/>
            <a:cxnLst/>
            <a:rect l="l" t="t" r="r" b="b"/>
            <a:pathLst>
              <a:path w="2841640" h="770795">
                <a:moveTo>
                  <a:pt x="0" y="0"/>
                </a:moveTo>
                <a:lnTo>
                  <a:pt x="2841640" y="0"/>
                </a:lnTo>
                <a:lnTo>
                  <a:pt x="2841640" y="770795"/>
                </a:lnTo>
                <a:lnTo>
                  <a:pt x="0" y="7707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91979" y="3123047"/>
            <a:ext cx="7952021" cy="265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24"/>
              </a:lnSpc>
            </a:pPr>
            <a:r>
              <a:rPr lang="en-US" sz="877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Meeting</a:t>
            </a:r>
          </a:p>
          <a:p>
            <a:pPr marL="0" lvl="0" indent="0" algn="l">
              <a:lnSpc>
                <a:spcPts val="10524"/>
              </a:lnSpc>
            </a:pPr>
            <a:r>
              <a:rPr lang="en-US" sz="8770" b="1" u="none" strike="noStrik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Komite Audit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1979" y="5780648"/>
            <a:ext cx="226874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14"/>
              </a:lnSpc>
            </a:pPr>
            <a:r>
              <a:rPr lang="en-US" sz="6345" b="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ke IV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9137" y="7832582"/>
            <a:ext cx="2483940" cy="44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1"/>
              </a:lnSpc>
            </a:pPr>
            <a:r>
              <a:rPr lang="en-US" sz="2951" b="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18 June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8155" y="8009866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61870">
            <a:off x="9419136" y="-4393702"/>
            <a:ext cx="13807002" cy="6903501"/>
          </a:xfrm>
          <a:custGeom>
            <a:avLst/>
            <a:gdLst/>
            <a:ahLst/>
            <a:cxnLst/>
            <a:rect l="l" t="t" r="r" b="b"/>
            <a:pathLst>
              <a:path w="13807002" h="6903501">
                <a:moveTo>
                  <a:pt x="0" y="0"/>
                </a:moveTo>
                <a:lnTo>
                  <a:pt x="13807003" y="0"/>
                </a:lnTo>
                <a:lnTo>
                  <a:pt x="13807003" y="6903501"/>
                </a:lnTo>
                <a:lnTo>
                  <a:pt x="0" y="6903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853390">
            <a:off x="9302415" y="8255182"/>
            <a:ext cx="13807002" cy="6903501"/>
          </a:xfrm>
          <a:custGeom>
            <a:avLst/>
            <a:gdLst/>
            <a:ahLst/>
            <a:cxnLst/>
            <a:rect l="l" t="t" r="r" b="b"/>
            <a:pathLst>
              <a:path w="13807002" h="6903501">
                <a:moveTo>
                  <a:pt x="0" y="0"/>
                </a:moveTo>
                <a:lnTo>
                  <a:pt x="13807003" y="0"/>
                </a:lnTo>
                <a:lnTo>
                  <a:pt x="13807003" y="6903501"/>
                </a:lnTo>
                <a:lnTo>
                  <a:pt x="0" y="6903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76917" y="2491837"/>
            <a:ext cx="895755" cy="895755"/>
          </a:xfrm>
          <a:custGeom>
            <a:avLst/>
            <a:gdLst/>
            <a:ahLst/>
            <a:cxnLst/>
            <a:rect l="l" t="t" r="r" b="b"/>
            <a:pathLst>
              <a:path w="895755" h="895755">
                <a:moveTo>
                  <a:pt x="0" y="0"/>
                </a:moveTo>
                <a:lnTo>
                  <a:pt x="895754" y="0"/>
                </a:lnTo>
                <a:lnTo>
                  <a:pt x="895754" y="895754"/>
                </a:lnTo>
                <a:lnTo>
                  <a:pt x="0" y="8957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35479" y="5316404"/>
            <a:ext cx="895755" cy="895755"/>
          </a:xfrm>
          <a:custGeom>
            <a:avLst/>
            <a:gdLst/>
            <a:ahLst/>
            <a:cxnLst/>
            <a:rect l="l" t="t" r="r" b="b"/>
            <a:pathLst>
              <a:path w="895755" h="895755">
                <a:moveTo>
                  <a:pt x="0" y="0"/>
                </a:moveTo>
                <a:lnTo>
                  <a:pt x="895755" y="0"/>
                </a:lnTo>
                <a:lnTo>
                  <a:pt x="895755" y="895755"/>
                </a:lnTo>
                <a:lnTo>
                  <a:pt x="0" y="895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670" t="-181463" r="-3904" b="-18233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59673" y="2491837"/>
            <a:ext cx="5124229" cy="5423398"/>
          </a:xfrm>
          <a:custGeom>
            <a:avLst/>
            <a:gdLst/>
            <a:ahLst/>
            <a:cxnLst/>
            <a:rect l="l" t="t" r="r" b="b"/>
            <a:pathLst>
              <a:path w="5124229" h="5423398">
                <a:moveTo>
                  <a:pt x="0" y="0"/>
                </a:moveTo>
                <a:lnTo>
                  <a:pt x="5124229" y="0"/>
                </a:lnTo>
                <a:lnTo>
                  <a:pt x="5124229" y="5423397"/>
                </a:lnTo>
                <a:lnTo>
                  <a:pt x="0" y="54233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62083" y="3387591"/>
            <a:ext cx="7142540" cy="385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 b="1" spc="-169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Progress of </a:t>
            </a:r>
          </a:p>
          <a:p>
            <a:pPr algn="l">
              <a:lnSpc>
                <a:spcPts val="10199"/>
              </a:lnSpc>
            </a:pPr>
            <a:r>
              <a:rPr lang="en-US" sz="8499" b="1" spc="-169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Audit SMT</a:t>
            </a:r>
          </a:p>
          <a:p>
            <a:pPr marL="0" lvl="0" indent="0" algn="l">
              <a:lnSpc>
                <a:spcPts val="10199"/>
              </a:lnSpc>
            </a:pPr>
            <a:r>
              <a:rPr lang="en-US" sz="8499" b="1" spc="-169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Q1 - 2025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22917" y="1842140"/>
            <a:ext cx="1299394" cy="1299394"/>
          </a:xfrm>
          <a:custGeom>
            <a:avLst/>
            <a:gdLst/>
            <a:ahLst/>
            <a:cxnLst/>
            <a:rect l="l" t="t" r="r" b="b"/>
            <a:pathLst>
              <a:path w="1299394" h="1299394">
                <a:moveTo>
                  <a:pt x="0" y="0"/>
                </a:moveTo>
                <a:lnTo>
                  <a:pt x="1299394" y="0"/>
                </a:lnTo>
                <a:lnTo>
                  <a:pt x="1299394" y="1299394"/>
                </a:lnTo>
                <a:lnTo>
                  <a:pt x="0" y="12993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561870">
            <a:off x="9419136" y="-4393702"/>
            <a:ext cx="13807002" cy="6903501"/>
          </a:xfrm>
          <a:custGeom>
            <a:avLst/>
            <a:gdLst/>
            <a:ahLst/>
            <a:cxnLst/>
            <a:rect l="l" t="t" r="r" b="b"/>
            <a:pathLst>
              <a:path w="13807002" h="6903501">
                <a:moveTo>
                  <a:pt x="0" y="0"/>
                </a:moveTo>
                <a:lnTo>
                  <a:pt x="13807003" y="0"/>
                </a:lnTo>
                <a:lnTo>
                  <a:pt x="13807003" y="6903501"/>
                </a:lnTo>
                <a:lnTo>
                  <a:pt x="0" y="6903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53390">
            <a:off x="9302415" y="8255182"/>
            <a:ext cx="13807002" cy="6903501"/>
          </a:xfrm>
          <a:custGeom>
            <a:avLst/>
            <a:gdLst/>
            <a:ahLst/>
            <a:cxnLst/>
            <a:rect l="l" t="t" r="r" b="b"/>
            <a:pathLst>
              <a:path w="13807002" h="6903501">
                <a:moveTo>
                  <a:pt x="0" y="0"/>
                </a:moveTo>
                <a:lnTo>
                  <a:pt x="13807003" y="0"/>
                </a:lnTo>
                <a:lnTo>
                  <a:pt x="13807003" y="6903501"/>
                </a:lnTo>
                <a:lnTo>
                  <a:pt x="0" y="6903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70206" y="1206757"/>
            <a:ext cx="1589467" cy="1589467"/>
          </a:xfrm>
          <a:custGeom>
            <a:avLst/>
            <a:gdLst/>
            <a:ahLst/>
            <a:cxnLst/>
            <a:rect l="l" t="t" r="r" b="b"/>
            <a:pathLst>
              <a:path w="1589467" h="1589467">
                <a:moveTo>
                  <a:pt x="0" y="0"/>
                </a:moveTo>
                <a:lnTo>
                  <a:pt x="1589467" y="0"/>
                </a:lnTo>
                <a:lnTo>
                  <a:pt x="1589467" y="1589468"/>
                </a:lnTo>
                <a:lnTo>
                  <a:pt x="0" y="1589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74574" y="5853953"/>
            <a:ext cx="1391264" cy="1391264"/>
          </a:xfrm>
          <a:custGeom>
            <a:avLst/>
            <a:gdLst/>
            <a:ahLst/>
            <a:cxnLst/>
            <a:rect l="l" t="t" r="r" b="b"/>
            <a:pathLst>
              <a:path w="1391264" h="1391264">
                <a:moveTo>
                  <a:pt x="0" y="0"/>
                </a:moveTo>
                <a:lnTo>
                  <a:pt x="1391264" y="0"/>
                </a:lnTo>
                <a:lnTo>
                  <a:pt x="1391264" y="1391263"/>
                </a:lnTo>
                <a:lnTo>
                  <a:pt x="0" y="1391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70" t="-181463" r="-3904" b="-18233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BEA601-DE5E-C7C6-7643-8B5A1D622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1683"/>
              </p:ext>
            </p:extLst>
          </p:nvPr>
        </p:nvGraphicFramePr>
        <p:xfrm>
          <a:off x="304799" y="1726596"/>
          <a:ext cx="17678401" cy="7689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064">
                  <a:extLst>
                    <a:ext uri="{9D8B030D-6E8A-4147-A177-3AD203B41FA5}">
                      <a16:colId xmlns:a16="http://schemas.microsoft.com/office/drawing/2014/main" val="3458473052"/>
                    </a:ext>
                  </a:extLst>
                </a:gridCol>
                <a:gridCol w="3207345">
                  <a:extLst>
                    <a:ext uri="{9D8B030D-6E8A-4147-A177-3AD203B41FA5}">
                      <a16:colId xmlns:a16="http://schemas.microsoft.com/office/drawing/2014/main" val="1897478446"/>
                    </a:ext>
                  </a:extLst>
                </a:gridCol>
                <a:gridCol w="1170451">
                  <a:extLst>
                    <a:ext uri="{9D8B030D-6E8A-4147-A177-3AD203B41FA5}">
                      <a16:colId xmlns:a16="http://schemas.microsoft.com/office/drawing/2014/main" val="3086422824"/>
                    </a:ext>
                  </a:extLst>
                </a:gridCol>
                <a:gridCol w="1292056">
                  <a:extLst>
                    <a:ext uri="{9D8B030D-6E8A-4147-A177-3AD203B41FA5}">
                      <a16:colId xmlns:a16="http://schemas.microsoft.com/office/drawing/2014/main" val="1102424804"/>
                    </a:ext>
                  </a:extLst>
                </a:gridCol>
                <a:gridCol w="2219302">
                  <a:extLst>
                    <a:ext uri="{9D8B030D-6E8A-4147-A177-3AD203B41FA5}">
                      <a16:colId xmlns:a16="http://schemas.microsoft.com/office/drawing/2014/main" val="2739359024"/>
                    </a:ext>
                  </a:extLst>
                </a:gridCol>
                <a:gridCol w="2052094">
                  <a:extLst>
                    <a:ext uri="{9D8B030D-6E8A-4147-A177-3AD203B41FA5}">
                      <a16:colId xmlns:a16="http://schemas.microsoft.com/office/drawing/2014/main" val="2356423689"/>
                    </a:ext>
                  </a:extLst>
                </a:gridCol>
                <a:gridCol w="2234502">
                  <a:extLst>
                    <a:ext uri="{9D8B030D-6E8A-4147-A177-3AD203B41FA5}">
                      <a16:colId xmlns:a16="http://schemas.microsoft.com/office/drawing/2014/main" val="1983480865"/>
                    </a:ext>
                  </a:extLst>
                </a:gridCol>
                <a:gridCol w="1702478">
                  <a:extLst>
                    <a:ext uri="{9D8B030D-6E8A-4147-A177-3AD203B41FA5}">
                      <a16:colId xmlns:a16="http://schemas.microsoft.com/office/drawing/2014/main" val="2875676260"/>
                    </a:ext>
                  </a:extLst>
                </a:gridCol>
                <a:gridCol w="1322462">
                  <a:extLst>
                    <a:ext uri="{9D8B030D-6E8A-4147-A177-3AD203B41FA5}">
                      <a16:colId xmlns:a16="http://schemas.microsoft.com/office/drawing/2014/main" val="1343531518"/>
                    </a:ext>
                  </a:extLst>
                </a:gridCol>
                <a:gridCol w="1033647">
                  <a:extLst>
                    <a:ext uri="{9D8B030D-6E8A-4147-A177-3AD203B41FA5}">
                      <a16:colId xmlns:a16="http://schemas.microsoft.com/office/drawing/2014/main" val="2159208351"/>
                    </a:ext>
                  </a:extLst>
                </a:gridCol>
              </a:tblGrid>
              <a:tr h="776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Departement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Audit Findings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Reference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Finding Categorization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Impact Probability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Corrective Action for Auditee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Preventive Action for Auditee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Auditee Comments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Due Date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Findings Status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extLst>
                  <a:ext uri="{0D108BD9-81ED-4DB2-BD59-A6C34878D82A}">
                    <a16:rowId xmlns:a16="http://schemas.microsoft.com/office/drawing/2014/main" val="611460201"/>
                  </a:ext>
                </a:extLst>
              </a:tr>
              <a:tr h="2278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Global Sourcing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Terdapat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Slow Moving </a:t>
                      </a:r>
                      <a:r>
                        <a:rPr lang="en-US" sz="1800" u="none" strike="noStrike" dirty="0" err="1">
                          <a:effectLst/>
                        </a:rPr>
                        <a:t>sebanyak</a:t>
                      </a:r>
                      <a:r>
                        <a:rPr lang="en-US" sz="1800" u="none" strike="noStrike" dirty="0">
                          <a:effectLst/>
                        </a:rPr>
                        <a:t> 772 pcs </a:t>
                      </a:r>
                      <a:r>
                        <a:rPr lang="en-US" sz="1800" u="none" strike="noStrike" dirty="0" err="1">
                          <a:effectLst/>
                        </a:rPr>
                        <a:t>atas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KUMI SDM 1260 Black BDO (FG-ZAO-ZAO-AS-0236)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nilai</a:t>
                      </a:r>
                      <a:r>
                        <a:rPr lang="en-US" sz="1800" u="none" strike="noStrike" dirty="0">
                          <a:effectLst/>
                        </a:rPr>
                        <a:t> Rp 601.229.470, </a:t>
                      </a:r>
                      <a:r>
                        <a:rPr lang="en-US" sz="1800" u="none" strike="noStrike" dirty="0" err="1">
                          <a:effectLst/>
                        </a:rPr>
                        <a:t>berdasarkan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permintaan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pengadaan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import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stock </a:t>
                      </a:r>
                      <a:r>
                        <a:rPr lang="en-US" sz="1800" u="none" strike="noStrike" dirty="0" err="1">
                          <a:effectLst/>
                        </a:rPr>
                        <a:t>sesuai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surat</a:t>
                      </a:r>
                      <a:r>
                        <a:rPr lang="en-US" sz="1800" u="none" strike="noStrike" dirty="0">
                          <a:effectLst/>
                        </a:rPr>
                        <a:t> 072/CINT/MKT/INT-01/X/2023.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ISO 9001:2015 Klausul: 8.1 Operational Planning and Control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Minor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 Berpengaruh pada cashflow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2. Penyimpanan memakan tempat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3. Potensi kerusakan &amp; kehilangan barang-barang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Melakukan monitoring secara berkala data barang Slow Moving oleh Global Sourcing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Menetapkan kebijakan dan prosedur untuk proyeksi buffer stock produk import.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Akan menetapkan kebijakan dan prosedur untuk proyeksi buffer stock produk import.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30 June 2025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extLst>
                  <a:ext uri="{0D108BD9-81ED-4DB2-BD59-A6C34878D82A}">
                    <a16:rowId xmlns:a16="http://schemas.microsoft.com/office/drawing/2014/main" val="2877534761"/>
                  </a:ext>
                </a:extLst>
              </a:tr>
              <a:tr h="2658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Sales &amp; Distribution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2025)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Customer - SSM JOG 156 (PO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terbit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24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Desember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2024) item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Ayumi Chair no. 6 yang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dijadikan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target APS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1.211 pcs.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Namun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946 pcs,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sehingga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kelebihan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265 pcs.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ISO 9001:2015 Klausul: 8.1 Operational Planning and Control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Perlu Perhatian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Terdapat kelebihan Finish Goods sebanyak 265 pcs dan menjadi Slow Moving / Unmoving.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SSM harus mengambil sisa Finish Goods 265 pcs Ayumi Chair no. 6.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effectLst/>
                        </a:rPr>
                        <a:t>Membuat dan menetapkan kebijakan terkait dengan waktu tenggat Revisi PO Customer.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 Mendorong SSM untuk membeli item yang sudah di PO kan sebelumnya,</a:t>
                      </a:r>
                      <a:br>
                        <a:rPr lang="en-US" sz="1800" u="none" strike="noStrike">
                          <a:effectLst/>
                        </a:rPr>
                      </a:b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2. Mendorong menjual ke DH lain.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31 July 2025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Open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extLst>
                  <a:ext uri="{0D108BD9-81ED-4DB2-BD59-A6C34878D82A}">
                    <a16:rowId xmlns:a16="http://schemas.microsoft.com/office/drawing/2014/main" val="1577084214"/>
                  </a:ext>
                </a:extLst>
              </a:tr>
              <a:tr h="1899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Sales &amp; Distribution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titipan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Ayumi Chair no. 6 P Ivory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390 pcs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SSM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customer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Disdik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Sleman)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mengendap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gudang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Chitose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selama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(SJ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nomor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908008323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tanggal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 Des 2024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SSM)</a:t>
                      </a: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ISO 9001:2015 Klausul: 8.1 Operational Planning and Control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Minor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Kerusakan dan kehilangan barang, kapasitas gudang Chitose atas Finish Goods berkurang.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u="none" strike="noStrike">
                          <a:effectLst/>
                        </a:rPr>
                        <a:t>Sales segera mengirimkan barang titipan tersebut ke SSM.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Menetapkan kebijakan dan prosedur untuk barang titipan.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Mendorong pengiriman barang ke gudang SSM.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30 June 2025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6" marR="4246" marT="4246" marB="0" anchor="ctr"/>
                </a:tc>
                <a:extLst>
                  <a:ext uri="{0D108BD9-81ED-4DB2-BD59-A6C34878D82A}">
                    <a16:rowId xmlns:a16="http://schemas.microsoft.com/office/drawing/2014/main" val="77716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94656" y="7200439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87226" y="2254886"/>
            <a:ext cx="8034728" cy="10821183"/>
          </a:xfrm>
          <a:custGeom>
            <a:avLst/>
            <a:gdLst/>
            <a:ahLst/>
            <a:cxnLst/>
            <a:rect l="l" t="t" r="r" b="b"/>
            <a:pathLst>
              <a:path w="8034728" h="10821183">
                <a:moveTo>
                  <a:pt x="0" y="0"/>
                </a:moveTo>
                <a:lnTo>
                  <a:pt x="8034728" y="0"/>
                </a:lnTo>
                <a:lnTo>
                  <a:pt x="8034728" y="10821183"/>
                </a:lnTo>
                <a:lnTo>
                  <a:pt x="0" y="10821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563329"/>
            <a:ext cx="10326049" cy="313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5"/>
              </a:lnSpc>
            </a:pPr>
            <a:r>
              <a:rPr lang="en-US" sz="6347" b="1" spc="-126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External Audit </a:t>
            </a:r>
          </a:p>
          <a:p>
            <a:pPr algn="l">
              <a:lnSpc>
                <a:spcPts val="8315"/>
              </a:lnSpc>
            </a:pPr>
            <a:r>
              <a:rPr lang="en-US" sz="6347" b="1" spc="-126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CDAKB Kemenkes</a:t>
            </a:r>
          </a:p>
          <a:p>
            <a:pPr marL="0" lvl="0" indent="0" algn="l">
              <a:lnSpc>
                <a:spcPts val="8315"/>
              </a:lnSpc>
            </a:pPr>
            <a:r>
              <a:rPr lang="en-US" sz="6347" b="1" spc="-126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2025</a:t>
            </a:r>
          </a:p>
        </p:txBody>
      </p:sp>
      <p:sp>
        <p:nvSpPr>
          <p:cNvPr id="5" name="Freeform 5"/>
          <p:cNvSpPr/>
          <p:nvPr/>
        </p:nvSpPr>
        <p:spPr>
          <a:xfrm>
            <a:off x="7516786" y="5783230"/>
            <a:ext cx="1782723" cy="764343"/>
          </a:xfrm>
          <a:custGeom>
            <a:avLst/>
            <a:gdLst/>
            <a:ahLst/>
            <a:cxnLst/>
            <a:rect l="l" t="t" r="r" b="b"/>
            <a:pathLst>
              <a:path w="1782723" h="764343">
                <a:moveTo>
                  <a:pt x="0" y="0"/>
                </a:moveTo>
                <a:lnTo>
                  <a:pt x="1782723" y="0"/>
                </a:lnTo>
                <a:lnTo>
                  <a:pt x="1782723" y="764343"/>
                </a:lnTo>
                <a:lnTo>
                  <a:pt x="0" y="764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70" t="-181463" r="-3904" b="-18233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7665478"/>
            <a:ext cx="1581014" cy="1581014"/>
          </a:xfrm>
          <a:custGeom>
            <a:avLst/>
            <a:gdLst/>
            <a:ahLst/>
            <a:cxnLst/>
            <a:rect l="l" t="t" r="r" b="b"/>
            <a:pathLst>
              <a:path w="1581014" h="1581014">
                <a:moveTo>
                  <a:pt x="0" y="0"/>
                </a:moveTo>
                <a:lnTo>
                  <a:pt x="1581014" y="0"/>
                </a:lnTo>
                <a:lnTo>
                  <a:pt x="1581014" y="1581014"/>
                </a:lnTo>
                <a:lnTo>
                  <a:pt x="0" y="1581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56635" y="1815037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27346" y="5288560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113" y="6940583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0" y="0"/>
                </a:moveTo>
                <a:lnTo>
                  <a:pt x="1083550" y="0"/>
                </a:lnTo>
                <a:lnTo>
                  <a:pt x="1083550" y="1081744"/>
                </a:lnTo>
                <a:lnTo>
                  <a:pt x="0" y="1081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21071" y="2391410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1083550" y="0"/>
                </a:moveTo>
                <a:lnTo>
                  <a:pt x="0" y="0"/>
                </a:lnTo>
                <a:lnTo>
                  <a:pt x="0" y="1081744"/>
                </a:lnTo>
                <a:lnTo>
                  <a:pt x="1083550" y="1081744"/>
                </a:lnTo>
                <a:lnTo>
                  <a:pt x="108355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0644" y="405150"/>
            <a:ext cx="7652435" cy="9476699"/>
          </a:xfrm>
          <a:custGeom>
            <a:avLst/>
            <a:gdLst/>
            <a:ahLst/>
            <a:cxnLst/>
            <a:rect l="l" t="t" r="r" b="b"/>
            <a:pathLst>
              <a:path w="7652435" h="9476699">
                <a:moveTo>
                  <a:pt x="0" y="0"/>
                </a:moveTo>
                <a:lnTo>
                  <a:pt x="7652434" y="0"/>
                </a:lnTo>
                <a:lnTo>
                  <a:pt x="7652434" y="9476700"/>
                </a:lnTo>
                <a:lnTo>
                  <a:pt x="0" y="9476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27355" y="3787549"/>
            <a:ext cx="602309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Telah </a:t>
            </a:r>
            <a:r>
              <a:rPr lang="en-US" sz="2600" b="1" spc="-52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dilakukan</a:t>
            </a: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audit oleh </a:t>
            </a:r>
            <a:r>
              <a:rPr lang="en-US" sz="2600" b="1" spc="-52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Kemenkes</a:t>
            </a: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56217" y="5074080"/>
            <a:ext cx="5042118" cy="50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9"/>
              </a:lnSpc>
            </a:pPr>
            <a:r>
              <a:rPr lang="en-US" sz="3383" b="1" spc="-6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Kamis, 05 Juni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56217" y="5981783"/>
            <a:ext cx="5042118" cy="50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9"/>
              </a:lnSpc>
            </a:pPr>
            <a:r>
              <a:rPr lang="en-US" sz="3383" b="1" spc="-6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09.00 - 14.30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280328" y="8960172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670" t="-181463" r="-3904" b="-182333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280328" y="9783950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56635" y="1815037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27346" y="5288560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113" y="6940583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0" y="0"/>
                </a:moveTo>
                <a:lnTo>
                  <a:pt x="1083550" y="0"/>
                </a:lnTo>
                <a:lnTo>
                  <a:pt x="1083550" y="1081744"/>
                </a:lnTo>
                <a:lnTo>
                  <a:pt x="0" y="1081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21071" y="2391410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1083550" y="0"/>
                </a:moveTo>
                <a:lnTo>
                  <a:pt x="0" y="0"/>
                </a:lnTo>
                <a:lnTo>
                  <a:pt x="0" y="1081744"/>
                </a:lnTo>
                <a:lnTo>
                  <a:pt x="1083550" y="1081744"/>
                </a:lnTo>
                <a:lnTo>
                  <a:pt x="108355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419973"/>
            <a:ext cx="9676880" cy="9447054"/>
          </a:xfrm>
          <a:custGeom>
            <a:avLst/>
            <a:gdLst/>
            <a:ahLst/>
            <a:cxnLst/>
            <a:rect l="l" t="t" r="r" b="b"/>
            <a:pathLst>
              <a:path w="9676880" h="9447054">
                <a:moveTo>
                  <a:pt x="0" y="0"/>
                </a:moveTo>
                <a:lnTo>
                  <a:pt x="9676880" y="0"/>
                </a:lnTo>
                <a:lnTo>
                  <a:pt x="9676880" y="9447054"/>
                </a:lnTo>
                <a:lnTo>
                  <a:pt x="0" y="9447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050828" y="4888881"/>
            <a:ext cx="5208472" cy="49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Audit Remote via Zoom</a:t>
            </a:r>
          </a:p>
        </p:txBody>
      </p:sp>
      <p:sp>
        <p:nvSpPr>
          <p:cNvPr id="9" name="Freeform 9"/>
          <p:cNvSpPr/>
          <p:nvPr/>
        </p:nvSpPr>
        <p:spPr>
          <a:xfrm>
            <a:off x="14280328" y="8960172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670" t="-181463" r="-3904" b="-18233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280328" y="9783950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56635" y="1815037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27346" y="5288560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113" y="6940583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0" y="0"/>
                </a:moveTo>
                <a:lnTo>
                  <a:pt x="1083550" y="0"/>
                </a:lnTo>
                <a:lnTo>
                  <a:pt x="1083550" y="1081744"/>
                </a:lnTo>
                <a:lnTo>
                  <a:pt x="0" y="1081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21071" y="2391410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1083550" y="0"/>
                </a:moveTo>
                <a:lnTo>
                  <a:pt x="0" y="0"/>
                </a:lnTo>
                <a:lnTo>
                  <a:pt x="0" y="1081744"/>
                </a:lnTo>
                <a:lnTo>
                  <a:pt x="1083550" y="1081744"/>
                </a:lnTo>
                <a:lnTo>
                  <a:pt x="108355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2931" y="1028700"/>
            <a:ext cx="9053490" cy="7140940"/>
          </a:xfrm>
          <a:custGeom>
            <a:avLst/>
            <a:gdLst/>
            <a:ahLst/>
            <a:cxnLst/>
            <a:rect l="l" t="t" r="r" b="b"/>
            <a:pathLst>
              <a:path w="9053490" h="7140940">
                <a:moveTo>
                  <a:pt x="0" y="0"/>
                </a:moveTo>
                <a:lnTo>
                  <a:pt x="9053490" y="0"/>
                </a:lnTo>
                <a:lnTo>
                  <a:pt x="9053490" y="7140940"/>
                </a:lnTo>
                <a:lnTo>
                  <a:pt x="0" y="7140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496421" y="1028700"/>
            <a:ext cx="8399714" cy="7885232"/>
          </a:xfrm>
          <a:custGeom>
            <a:avLst/>
            <a:gdLst/>
            <a:ahLst/>
            <a:cxnLst/>
            <a:rect l="l" t="t" r="r" b="b"/>
            <a:pathLst>
              <a:path w="8399714" h="7885232">
                <a:moveTo>
                  <a:pt x="0" y="0"/>
                </a:moveTo>
                <a:lnTo>
                  <a:pt x="8399714" y="0"/>
                </a:lnTo>
                <a:lnTo>
                  <a:pt x="8399714" y="7885232"/>
                </a:lnTo>
                <a:lnTo>
                  <a:pt x="0" y="7885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8929" y="258751"/>
            <a:ext cx="551108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Audit Result: 15 Findings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56635" y="1815037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27346" y="5288560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113" y="6940583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0" y="0"/>
                </a:moveTo>
                <a:lnTo>
                  <a:pt x="1083550" y="0"/>
                </a:lnTo>
                <a:lnTo>
                  <a:pt x="1083550" y="1081744"/>
                </a:lnTo>
                <a:lnTo>
                  <a:pt x="0" y="1081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21071" y="2391410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1083550" y="0"/>
                </a:moveTo>
                <a:lnTo>
                  <a:pt x="0" y="0"/>
                </a:lnTo>
                <a:lnTo>
                  <a:pt x="0" y="1081744"/>
                </a:lnTo>
                <a:lnTo>
                  <a:pt x="1083550" y="1081744"/>
                </a:lnTo>
                <a:lnTo>
                  <a:pt x="108355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6504653"/>
            <a:ext cx="11001641" cy="2365353"/>
          </a:xfrm>
          <a:custGeom>
            <a:avLst/>
            <a:gdLst/>
            <a:ahLst/>
            <a:cxnLst/>
            <a:rect l="l" t="t" r="r" b="b"/>
            <a:pathLst>
              <a:path w="11001641" h="2365353">
                <a:moveTo>
                  <a:pt x="0" y="0"/>
                </a:moveTo>
                <a:lnTo>
                  <a:pt x="11001641" y="0"/>
                </a:lnTo>
                <a:lnTo>
                  <a:pt x="11001641" y="2365353"/>
                </a:lnTo>
                <a:lnTo>
                  <a:pt x="0" y="23653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416994"/>
            <a:ext cx="11017323" cy="5178142"/>
          </a:xfrm>
          <a:custGeom>
            <a:avLst/>
            <a:gdLst/>
            <a:ahLst/>
            <a:cxnLst/>
            <a:rect l="l" t="t" r="r" b="b"/>
            <a:pathLst>
              <a:path w="11017323" h="5178142">
                <a:moveTo>
                  <a:pt x="0" y="0"/>
                </a:moveTo>
                <a:lnTo>
                  <a:pt x="11017323" y="0"/>
                </a:lnTo>
                <a:lnTo>
                  <a:pt x="11017323" y="5178142"/>
                </a:lnTo>
                <a:lnTo>
                  <a:pt x="0" y="5178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8929" y="258751"/>
            <a:ext cx="412366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Audit Result: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16835" y="2381885"/>
            <a:ext cx="5208472" cy="98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Deadline oleh Auditor</a:t>
            </a:r>
          </a:p>
          <a:p>
            <a:pPr marL="0" lvl="0" indent="0" algn="ctr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20 hari kerja.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6835" y="5460492"/>
            <a:ext cx="5208472" cy="148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*akan disesuaikan dengan deadline yang lebih cepat di Internal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56635" y="1815037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27346" y="5288560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113" y="6940583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0" y="0"/>
                </a:moveTo>
                <a:lnTo>
                  <a:pt x="1083550" y="0"/>
                </a:lnTo>
                <a:lnTo>
                  <a:pt x="1083550" y="1081744"/>
                </a:lnTo>
                <a:lnTo>
                  <a:pt x="0" y="1081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21071" y="2391410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1083550" y="0"/>
                </a:moveTo>
                <a:lnTo>
                  <a:pt x="0" y="0"/>
                </a:lnTo>
                <a:lnTo>
                  <a:pt x="0" y="1081744"/>
                </a:lnTo>
                <a:lnTo>
                  <a:pt x="1083550" y="1081744"/>
                </a:lnTo>
                <a:lnTo>
                  <a:pt x="108355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8929" y="258751"/>
            <a:ext cx="412366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Progress update: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38576" y="3379297"/>
            <a:ext cx="5208472" cy="98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</a:pP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Deadline oleh Auditor</a:t>
            </a:r>
          </a:p>
          <a:p>
            <a:pPr marL="0" lvl="0" indent="0" algn="ctr">
              <a:lnSpc>
                <a:spcPts val="3916"/>
              </a:lnSpc>
            </a:pP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20 </a:t>
            </a:r>
            <a:r>
              <a:rPr lang="en-US" sz="3263" b="1" spc="-65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hari</a:t>
            </a: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263" b="1" spc="-65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kerja</a:t>
            </a: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38576" y="6457904"/>
            <a:ext cx="5208472" cy="148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*akan disesuaikan dengan deadline yang lebih cepat di Internal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28BBD0-8302-000F-2540-C8B76BA299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2" y="2043299"/>
            <a:ext cx="12759708" cy="68343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083" y="8169640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1" y="0"/>
                </a:lnTo>
                <a:lnTo>
                  <a:pt x="610531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56635" y="1815037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27346" y="5288560"/>
            <a:ext cx="2613152" cy="2613152"/>
          </a:xfrm>
          <a:custGeom>
            <a:avLst/>
            <a:gdLst/>
            <a:ahLst/>
            <a:cxnLst/>
            <a:rect l="l" t="t" r="r" b="b"/>
            <a:pathLst>
              <a:path w="2613152" h="2613152">
                <a:moveTo>
                  <a:pt x="0" y="0"/>
                </a:moveTo>
                <a:lnTo>
                  <a:pt x="2613152" y="0"/>
                </a:lnTo>
                <a:lnTo>
                  <a:pt x="2613152" y="2613152"/>
                </a:lnTo>
                <a:lnTo>
                  <a:pt x="0" y="261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113" y="6940583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0" y="0"/>
                </a:moveTo>
                <a:lnTo>
                  <a:pt x="1083550" y="0"/>
                </a:lnTo>
                <a:lnTo>
                  <a:pt x="1083550" y="1081744"/>
                </a:lnTo>
                <a:lnTo>
                  <a:pt x="0" y="1081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21071" y="2391410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1083550" y="0"/>
                </a:moveTo>
                <a:lnTo>
                  <a:pt x="0" y="0"/>
                </a:lnTo>
                <a:lnTo>
                  <a:pt x="0" y="1081744"/>
                </a:lnTo>
                <a:lnTo>
                  <a:pt x="1083550" y="1081744"/>
                </a:lnTo>
                <a:lnTo>
                  <a:pt x="108355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8929" y="258751"/>
            <a:ext cx="412366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Progress update: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38576" y="3379297"/>
            <a:ext cx="5208472" cy="98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</a:pP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Deadline oleh Auditor</a:t>
            </a:r>
          </a:p>
          <a:p>
            <a:pPr marL="0" lvl="0" indent="0" algn="ctr">
              <a:lnSpc>
                <a:spcPts val="3916"/>
              </a:lnSpc>
            </a:pP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20 </a:t>
            </a:r>
            <a:r>
              <a:rPr lang="en-US" sz="3263" b="1" spc="-65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hari</a:t>
            </a: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263" b="1" spc="-65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kerja</a:t>
            </a:r>
            <a:r>
              <a:rPr lang="en-US" sz="3263" b="1" spc="-65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38576" y="6457904"/>
            <a:ext cx="5208472" cy="148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6"/>
              </a:lnSpc>
            </a:pPr>
            <a:r>
              <a:rPr lang="en-US" sz="3263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*akan disesuaikan dengan deadline yang lebih cepat di Internal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0D0C2-2189-4B8F-9FE9-36C6232CB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04" y="1904593"/>
            <a:ext cx="12878027" cy="6903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FADE4E-FA63-91D9-0EA4-B4B41F3D60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839" y="8808278"/>
            <a:ext cx="12906758" cy="5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2284" y="1921528"/>
            <a:ext cx="5840053" cy="2466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43"/>
              </a:lnSpc>
            </a:pPr>
            <a:r>
              <a:rPr lang="en-US" sz="8119" b="1" spc="-16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Upcoming</a:t>
            </a:r>
          </a:p>
          <a:p>
            <a:pPr marL="0" lvl="0" indent="0" algn="l">
              <a:lnSpc>
                <a:spcPts val="9743"/>
              </a:lnSpc>
            </a:pPr>
            <a:r>
              <a:rPr lang="en-US" sz="8119" b="1" u="none" strike="noStrike" spc="-16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Audits Info</a:t>
            </a:r>
          </a:p>
        </p:txBody>
      </p:sp>
      <p:sp>
        <p:nvSpPr>
          <p:cNvPr id="3" name="Freeform 3"/>
          <p:cNvSpPr/>
          <p:nvPr/>
        </p:nvSpPr>
        <p:spPr>
          <a:xfrm>
            <a:off x="504255" y="7232982"/>
            <a:ext cx="23359993" cy="3094377"/>
          </a:xfrm>
          <a:custGeom>
            <a:avLst/>
            <a:gdLst/>
            <a:ahLst/>
            <a:cxnLst/>
            <a:rect l="l" t="t" r="r" b="b"/>
            <a:pathLst>
              <a:path w="23359993" h="3094377">
                <a:moveTo>
                  <a:pt x="0" y="0"/>
                </a:moveTo>
                <a:lnTo>
                  <a:pt x="23359993" y="0"/>
                </a:lnTo>
                <a:lnTo>
                  <a:pt x="23359993" y="3094377"/>
                </a:lnTo>
                <a:lnTo>
                  <a:pt x="0" y="3094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7745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033021" y="1543703"/>
            <a:ext cx="10815121" cy="7236467"/>
            <a:chOff x="0" y="0"/>
            <a:chExt cx="2848427" cy="190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8427" cy="1905901"/>
            </a:xfrm>
            <a:custGeom>
              <a:avLst/>
              <a:gdLst/>
              <a:ahLst/>
              <a:cxnLst/>
              <a:rect l="l" t="t" r="r" b="b"/>
              <a:pathLst>
                <a:path w="2848427" h="1905901">
                  <a:moveTo>
                    <a:pt x="0" y="0"/>
                  </a:moveTo>
                  <a:lnTo>
                    <a:pt x="2848427" y="0"/>
                  </a:lnTo>
                  <a:lnTo>
                    <a:pt x="2848427" y="1905901"/>
                  </a:lnTo>
                  <a:lnTo>
                    <a:pt x="0" y="1905901"/>
                  </a:lnTo>
                  <a:close/>
                </a:path>
              </a:pathLst>
            </a:custGeom>
            <a:solidFill>
              <a:srgbClr val="275DF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2848427" cy="1915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8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22284" y="4607174"/>
            <a:ext cx="1036449" cy="1072651"/>
          </a:xfrm>
          <a:custGeom>
            <a:avLst/>
            <a:gdLst/>
            <a:ahLst/>
            <a:cxnLst/>
            <a:rect l="l" t="t" r="r" b="b"/>
            <a:pathLst>
              <a:path w="1036449" h="1072651">
                <a:moveTo>
                  <a:pt x="0" y="0"/>
                </a:moveTo>
                <a:lnTo>
                  <a:pt x="1036450" y="0"/>
                </a:lnTo>
                <a:lnTo>
                  <a:pt x="1036450" y="1072652"/>
                </a:lnTo>
                <a:lnTo>
                  <a:pt x="0" y="1072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7671116"/>
            <a:ext cx="1587184" cy="1587184"/>
          </a:xfrm>
          <a:custGeom>
            <a:avLst/>
            <a:gdLst/>
            <a:ahLst/>
            <a:cxnLst/>
            <a:rect l="l" t="t" r="r" b="b"/>
            <a:pathLst>
              <a:path w="1587184" h="1587184">
                <a:moveTo>
                  <a:pt x="0" y="0"/>
                </a:moveTo>
                <a:lnTo>
                  <a:pt x="1587184" y="0"/>
                </a:lnTo>
                <a:lnTo>
                  <a:pt x="1587184" y="1587184"/>
                </a:lnTo>
                <a:lnTo>
                  <a:pt x="0" y="1587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70" t="-181463" r="-3904" b="-18233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5785203" y="7671116"/>
            <a:ext cx="1083550" cy="1081744"/>
          </a:xfrm>
          <a:custGeom>
            <a:avLst/>
            <a:gdLst/>
            <a:ahLst/>
            <a:cxnLst/>
            <a:rect l="l" t="t" r="r" b="b"/>
            <a:pathLst>
              <a:path w="1083550" h="1081744">
                <a:moveTo>
                  <a:pt x="1083550" y="0"/>
                </a:moveTo>
                <a:lnTo>
                  <a:pt x="0" y="0"/>
                </a:lnTo>
                <a:lnTo>
                  <a:pt x="0" y="1081744"/>
                </a:lnTo>
                <a:lnTo>
                  <a:pt x="1083550" y="1081744"/>
                </a:lnTo>
                <a:lnTo>
                  <a:pt x="108355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07661" y="3390313"/>
            <a:ext cx="421967" cy="421967"/>
          </a:xfrm>
          <a:custGeom>
            <a:avLst/>
            <a:gdLst/>
            <a:ahLst/>
            <a:cxnLst/>
            <a:rect l="l" t="t" r="r" b="b"/>
            <a:pathLst>
              <a:path w="421967" h="421967">
                <a:moveTo>
                  <a:pt x="0" y="0"/>
                </a:moveTo>
                <a:lnTo>
                  <a:pt x="421967" y="0"/>
                </a:lnTo>
                <a:lnTo>
                  <a:pt x="421967" y="421968"/>
                </a:lnTo>
                <a:lnTo>
                  <a:pt x="0" y="4219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541804" y="3396509"/>
            <a:ext cx="9070854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Stock Opname Inventory Semester 1  -  Week 1 to 2 (Induk)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907661" y="2476500"/>
            <a:ext cx="1657259" cy="454010"/>
            <a:chOff x="0" y="0"/>
            <a:chExt cx="372573" cy="1020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2573" cy="102067"/>
            </a:xfrm>
            <a:custGeom>
              <a:avLst/>
              <a:gdLst/>
              <a:ahLst/>
              <a:cxnLst/>
              <a:rect l="l" t="t" r="r" b="b"/>
              <a:pathLst>
                <a:path w="372573" h="102067">
                  <a:moveTo>
                    <a:pt x="51034" y="0"/>
                  </a:moveTo>
                  <a:lnTo>
                    <a:pt x="321540" y="0"/>
                  </a:lnTo>
                  <a:cubicBezTo>
                    <a:pt x="335075" y="0"/>
                    <a:pt x="348055" y="5377"/>
                    <a:pt x="357626" y="14947"/>
                  </a:cubicBezTo>
                  <a:cubicBezTo>
                    <a:pt x="367197" y="24518"/>
                    <a:pt x="372573" y="37499"/>
                    <a:pt x="372573" y="51034"/>
                  </a:cubicBezTo>
                  <a:lnTo>
                    <a:pt x="372573" y="51034"/>
                  </a:lnTo>
                  <a:cubicBezTo>
                    <a:pt x="372573" y="64569"/>
                    <a:pt x="367197" y="77549"/>
                    <a:pt x="357626" y="87120"/>
                  </a:cubicBezTo>
                  <a:cubicBezTo>
                    <a:pt x="348055" y="96690"/>
                    <a:pt x="335075" y="102067"/>
                    <a:pt x="321540" y="102067"/>
                  </a:cubicBezTo>
                  <a:lnTo>
                    <a:pt x="51034" y="102067"/>
                  </a:lnTo>
                  <a:cubicBezTo>
                    <a:pt x="37499" y="102067"/>
                    <a:pt x="24518" y="96690"/>
                    <a:pt x="14947" y="87120"/>
                  </a:cubicBezTo>
                  <a:cubicBezTo>
                    <a:pt x="5377" y="77549"/>
                    <a:pt x="0" y="64569"/>
                    <a:pt x="0" y="51034"/>
                  </a:cubicBezTo>
                  <a:lnTo>
                    <a:pt x="0" y="51034"/>
                  </a:lnTo>
                  <a:cubicBezTo>
                    <a:pt x="0" y="37499"/>
                    <a:pt x="5377" y="24518"/>
                    <a:pt x="14947" y="14947"/>
                  </a:cubicBezTo>
                  <a:cubicBezTo>
                    <a:pt x="24518" y="5377"/>
                    <a:pt x="37499" y="0"/>
                    <a:pt x="51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372573" cy="111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8"/>
                </a:lnSpc>
              </a:pPr>
              <a:r>
                <a:rPr lang="en-US" sz="1774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July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54059" y="2476500"/>
            <a:ext cx="1766852" cy="454010"/>
            <a:chOff x="0" y="0"/>
            <a:chExt cx="397211" cy="1020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97211" cy="102067"/>
            </a:xfrm>
            <a:custGeom>
              <a:avLst/>
              <a:gdLst/>
              <a:ahLst/>
              <a:cxnLst/>
              <a:rect l="l" t="t" r="r" b="b"/>
              <a:pathLst>
                <a:path w="397211" h="102067">
                  <a:moveTo>
                    <a:pt x="51034" y="0"/>
                  </a:moveTo>
                  <a:lnTo>
                    <a:pt x="346177" y="0"/>
                  </a:lnTo>
                  <a:cubicBezTo>
                    <a:pt x="359712" y="0"/>
                    <a:pt x="372693" y="5377"/>
                    <a:pt x="382264" y="14947"/>
                  </a:cubicBezTo>
                  <a:cubicBezTo>
                    <a:pt x="391834" y="24518"/>
                    <a:pt x="397211" y="37499"/>
                    <a:pt x="397211" y="51034"/>
                  </a:cubicBezTo>
                  <a:lnTo>
                    <a:pt x="397211" y="51034"/>
                  </a:lnTo>
                  <a:cubicBezTo>
                    <a:pt x="397211" y="64569"/>
                    <a:pt x="391834" y="77549"/>
                    <a:pt x="382264" y="87120"/>
                  </a:cubicBezTo>
                  <a:cubicBezTo>
                    <a:pt x="372693" y="96690"/>
                    <a:pt x="359712" y="102067"/>
                    <a:pt x="346177" y="102067"/>
                  </a:cubicBezTo>
                  <a:lnTo>
                    <a:pt x="51034" y="102067"/>
                  </a:lnTo>
                  <a:cubicBezTo>
                    <a:pt x="37499" y="102067"/>
                    <a:pt x="24518" y="96690"/>
                    <a:pt x="14947" y="87120"/>
                  </a:cubicBezTo>
                  <a:cubicBezTo>
                    <a:pt x="5377" y="77549"/>
                    <a:pt x="0" y="64569"/>
                    <a:pt x="0" y="51034"/>
                  </a:cubicBezTo>
                  <a:lnTo>
                    <a:pt x="0" y="51034"/>
                  </a:lnTo>
                  <a:cubicBezTo>
                    <a:pt x="0" y="37499"/>
                    <a:pt x="5377" y="24518"/>
                    <a:pt x="14947" y="14947"/>
                  </a:cubicBezTo>
                  <a:cubicBezTo>
                    <a:pt x="24518" y="5377"/>
                    <a:pt x="37499" y="0"/>
                    <a:pt x="51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397211" cy="111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8"/>
                </a:lnSpc>
              </a:pPr>
              <a:r>
                <a:rPr lang="en-US" sz="1774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2025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907661" y="5595142"/>
            <a:ext cx="421967" cy="421967"/>
          </a:xfrm>
          <a:custGeom>
            <a:avLst/>
            <a:gdLst/>
            <a:ahLst/>
            <a:cxnLst/>
            <a:rect l="l" t="t" r="r" b="b"/>
            <a:pathLst>
              <a:path w="421967" h="421967">
                <a:moveTo>
                  <a:pt x="0" y="0"/>
                </a:moveTo>
                <a:lnTo>
                  <a:pt x="421967" y="0"/>
                </a:lnTo>
                <a:lnTo>
                  <a:pt x="421967" y="421967"/>
                </a:lnTo>
                <a:lnTo>
                  <a:pt x="0" y="421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541804" y="5554610"/>
            <a:ext cx="9070854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Audit External Surveillance – URS ISO 9001, 14001, &amp; 45001  -  14 – 16 July 2025</a:t>
            </a:r>
          </a:p>
        </p:txBody>
      </p:sp>
      <p:sp>
        <p:nvSpPr>
          <p:cNvPr id="22" name="Freeform 22"/>
          <p:cNvSpPr/>
          <p:nvPr/>
        </p:nvSpPr>
        <p:spPr>
          <a:xfrm>
            <a:off x="7907661" y="6602360"/>
            <a:ext cx="421967" cy="421967"/>
          </a:xfrm>
          <a:custGeom>
            <a:avLst/>
            <a:gdLst/>
            <a:ahLst/>
            <a:cxnLst/>
            <a:rect l="l" t="t" r="r" b="b"/>
            <a:pathLst>
              <a:path w="421967" h="421967">
                <a:moveTo>
                  <a:pt x="0" y="0"/>
                </a:moveTo>
                <a:lnTo>
                  <a:pt x="421967" y="0"/>
                </a:lnTo>
                <a:lnTo>
                  <a:pt x="421967" y="421967"/>
                </a:lnTo>
                <a:lnTo>
                  <a:pt x="0" y="421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8541804" y="6592835"/>
            <a:ext cx="9070854" cy="159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Audit Direct Holding (Account Receivables &amp; Acc Payable):</a:t>
            </a:r>
          </a:p>
          <a:p>
            <a:pPr marL="0" lvl="0" indent="0" algn="l">
              <a:lnSpc>
                <a:spcPts val="3120"/>
              </a:lnSpc>
            </a:pPr>
            <a:r>
              <a:rPr lang="en-US" sz="2600" b="1" u="none" strike="noStrike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On-site Visit (DF, SWG, &amp; MIM)  -  Week 3 / 4</a:t>
            </a:r>
          </a:p>
          <a:p>
            <a:pPr marL="0" lvl="0" indent="0" algn="l">
              <a:lnSpc>
                <a:spcPts val="3120"/>
              </a:lnSpc>
            </a:pPr>
            <a:r>
              <a:rPr lang="en-US" sz="2600" b="1" u="none" strike="noStrike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Remote &amp; Data Sampling (TP, SSF, SSM, &amp; SPF)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41804" y="4438087"/>
            <a:ext cx="9070854" cy="79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Stock </a:t>
            </a:r>
            <a:r>
              <a:rPr lang="en-US" sz="2600" b="1" spc="-52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Opname</a:t>
            </a: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DH Inventory Semester 1:</a:t>
            </a:r>
          </a:p>
          <a:p>
            <a:pPr marL="0" lvl="0" indent="0" algn="l">
              <a:lnSpc>
                <a:spcPts val="3120"/>
              </a:lnSpc>
            </a:pP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SWG, MIM, SSM - Week 2</a:t>
            </a:r>
          </a:p>
        </p:txBody>
      </p:sp>
      <p:sp>
        <p:nvSpPr>
          <p:cNvPr id="25" name="Freeform 25"/>
          <p:cNvSpPr/>
          <p:nvPr/>
        </p:nvSpPr>
        <p:spPr>
          <a:xfrm>
            <a:off x="7907661" y="4416170"/>
            <a:ext cx="421967" cy="421967"/>
          </a:xfrm>
          <a:custGeom>
            <a:avLst/>
            <a:gdLst/>
            <a:ahLst/>
            <a:cxnLst/>
            <a:rect l="l" t="t" r="r" b="b"/>
            <a:pathLst>
              <a:path w="421967" h="421967">
                <a:moveTo>
                  <a:pt x="0" y="0"/>
                </a:moveTo>
                <a:lnTo>
                  <a:pt x="421967" y="0"/>
                </a:lnTo>
                <a:lnTo>
                  <a:pt x="421967" y="421967"/>
                </a:lnTo>
                <a:lnTo>
                  <a:pt x="0" y="421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266711" y="2469737"/>
            <a:ext cx="10695052" cy="5347526"/>
          </a:xfrm>
          <a:custGeom>
            <a:avLst/>
            <a:gdLst/>
            <a:ahLst/>
            <a:cxnLst/>
            <a:rect l="l" t="t" r="r" b="b"/>
            <a:pathLst>
              <a:path w="10695052" h="5347526">
                <a:moveTo>
                  <a:pt x="0" y="0"/>
                </a:moveTo>
                <a:lnTo>
                  <a:pt x="10695052" y="0"/>
                </a:lnTo>
                <a:lnTo>
                  <a:pt x="10695052" y="5347526"/>
                </a:lnTo>
                <a:lnTo>
                  <a:pt x="0" y="534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7739" y="3769039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36215" y="2068348"/>
            <a:ext cx="3956044" cy="2630769"/>
          </a:xfrm>
          <a:custGeom>
            <a:avLst/>
            <a:gdLst/>
            <a:ahLst/>
            <a:cxnLst/>
            <a:rect l="l" t="t" r="r" b="b"/>
            <a:pathLst>
              <a:path w="3956044" h="2630769">
                <a:moveTo>
                  <a:pt x="0" y="0"/>
                </a:moveTo>
                <a:lnTo>
                  <a:pt x="3956044" y="0"/>
                </a:lnTo>
                <a:lnTo>
                  <a:pt x="3956044" y="2630769"/>
                </a:lnTo>
                <a:lnTo>
                  <a:pt x="0" y="26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70" t="-181463" r="-3904" b="-182333"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3677677" y="4624117"/>
            <a:ext cx="5063979" cy="6538385"/>
          </a:xfrm>
          <a:custGeom>
            <a:avLst/>
            <a:gdLst/>
            <a:ahLst/>
            <a:cxnLst/>
            <a:rect l="l" t="t" r="r" b="b"/>
            <a:pathLst>
              <a:path w="5063979" h="6538385">
                <a:moveTo>
                  <a:pt x="0" y="0"/>
                </a:moveTo>
                <a:lnTo>
                  <a:pt x="5063979" y="0"/>
                </a:lnTo>
                <a:lnTo>
                  <a:pt x="5063979" y="6538385"/>
                </a:lnTo>
                <a:lnTo>
                  <a:pt x="0" y="65383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00783" y="4164613"/>
            <a:ext cx="738649" cy="738649"/>
          </a:xfrm>
          <a:custGeom>
            <a:avLst/>
            <a:gdLst/>
            <a:ahLst/>
            <a:cxnLst/>
            <a:rect l="l" t="t" r="r" b="b"/>
            <a:pathLst>
              <a:path w="738649" h="738649">
                <a:moveTo>
                  <a:pt x="0" y="0"/>
                </a:moveTo>
                <a:lnTo>
                  <a:pt x="738648" y="0"/>
                </a:lnTo>
                <a:lnTo>
                  <a:pt x="738648" y="738649"/>
                </a:lnTo>
                <a:lnTo>
                  <a:pt x="0" y="738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16043" y="6685107"/>
            <a:ext cx="738649" cy="738649"/>
          </a:xfrm>
          <a:custGeom>
            <a:avLst/>
            <a:gdLst/>
            <a:ahLst/>
            <a:cxnLst/>
            <a:rect l="l" t="t" r="r" b="b"/>
            <a:pathLst>
              <a:path w="738649" h="738649">
                <a:moveTo>
                  <a:pt x="0" y="0"/>
                </a:moveTo>
                <a:lnTo>
                  <a:pt x="738649" y="0"/>
                </a:lnTo>
                <a:lnTo>
                  <a:pt x="738649" y="738648"/>
                </a:lnTo>
                <a:lnTo>
                  <a:pt x="0" y="7386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00783" y="7519005"/>
            <a:ext cx="753909" cy="753909"/>
          </a:xfrm>
          <a:custGeom>
            <a:avLst/>
            <a:gdLst/>
            <a:ahLst/>
            <a:cxnLst/>
            <a:rect l="l" t="t" r="r" b="b"/>
            <a:pathLst>
              <a:path w="753909" h="753909">
                <a:moveTo>
                  <a:pt x="0" y="0"/>
                </a:moveTo>
                <a:lnTo>
                  <a:pt x="753909" y="0"/>
                </a:lnTo>
                <a:lnTo>
                  <a:pt x="753909" y="753910"/>
                </a:lnTo>
                <a:lnTo>
                  <a:pt x="0" y="7539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8760754"/>
            <a:ext cx="2320915" cy="995092"/>
          </a:xfrm>
          <a:custGeom>
            <a:avLst/>
            <a:gdLst/>
            <a:ahLst/>
            <a:cxnLst/>
            <a:rect l="l" t="t" r="r" b="b"/>
            <a:pathLst>
              <a:path w="2320915" h="995092">
                <a:moveTo>
                  <a:pt x="0" y="0"/>
                </a:moveTo>
                <a:lnTo>
                  <a:pt x="2320915" y="0"/>
                </a:lnTo>
                <a:lnTo>
                  <a:pt x="2320915" y="995092"/>
                </a:lnTo>
                <a:lnTo>
                  <a:pt x="0" y="9950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00783" y="8368165"/>
            <a:ext cx="738649" cy="738649"/>
          </a:xfrm>
          <a:custGeom>
            <a:avLst/>
            <a:gdLst/>
            <a:ahLst/>
            <a:cxnLst/>
            <a:rect l="l" t="t" r="r" b="b"/>
            <a:pathLst>
              <a:path w="738649" h="738649">
                <a:moveTo>
                  <a:pt x="0" y="0"/>
                </a:moveTo>
                <a:lnTo>
                  <a:pt x="738648" y="0"/>
                </a:lnTo>
                <a:lnTo>
                  <a:pt x="738648" y="738648"/>
                </a:lnTo>
                <a:lnTo>
                  <a:pt x="0" y="7386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16043" y="5832410"/>
            <a:ext cx="753909" cy="753909"/>
          </a:xfrm>
          <a:custGeom>
            <a:avLst/>
            <a:gdLst/>
            <a:ahLst/>
            <a:cxnLst/>
            <a:rect l="l" t="t" r="r" b="b"/>
            <a:pathLst>
              <a:path w="753909" h="753909">
                <a:moveTo>
                  <a:pt x="0" y="0"/>
                </a:moveTo>
                <a:lnTo>
                  <a:pt x="753910" y="0"/>
                </a:lnTo>
                <a:lnTo>
                  <a:pt x="753910" y="753910"/>
                </a:lnTo>
                <a:lnTo>
                  <a:pt x="0" y="7539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00783" y="4998512"/>
            <a:ext cx="738649" cy="738649"/>
          </a:xfrm>
          <a:custGeom>
            <a:avLst/>
            <a:gdLst/>
            <a:ahLst/>
            <a:cxnLst/>
            <a:rect l="l" t="t" r="r" b="b"/>
            <a:pathLst>
              <a:path w="738649" h="738649">
                <a:moveTo>
                  <a:pt x="0" y="0"/>
                </a:moveTo>
                <a:lnTo>
                  <a:pt x="738648" y="0"/>
                </a:lnTo>
                <a:lnTo>
                  <a:pt x="738648" y="738648"/>
                </a:lnTo>
                <a:lnTo>
                  <a:pt x="0" y="7386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57739" y="2292664"/>
            <a:ext cx="924463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</a:pPr>
            <a:r>
              <a:rPr lang="en-US" sz="8499" b="1" spc="-169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Agenda Meeting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20081" y="4365123"/>
            <a:ext cx="4496922" cy="34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382" b="1" spc="-4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Laporan Keuangan May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20081" y="5192505"/>
            <a:ext cx="5408658" cy="34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382" b="1" spc="-4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Progress Implementasi SAP di DH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35342" y="5862211"/>
            <a:ext cx="4496922" cy="70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382" b="1" spc="-4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Progress of External Audit Sucofindo Int. - 2025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35342" y="6707277"/>
            <a:ext cx="4496922" cy="70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382" b="1" spc="-4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Progress of Audit SMT </a:t>
            </a:r>
          </a:p>
          <a:p>
            <a:pPr marL="0" lvl="0" indent="0" algn="l">
              <a:lnSpc>
                <a:spcPts val="2859"/>
              </a:lnSpc>
            </a:pPr>
            <a:r>
              <a:rPr lang="en-US" sz="2382" b="1" spc="-4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Q1 2025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35342" y="7548806"/>
            <a:ext cx="4496922" cy="70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382" b="1" spc="-4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External Audit CDAKB Kemenkes - 2025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20081" y="8568674"/>
            <a:ext cx="4496922" cy="34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382" b="1" spc="-4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Upcoming Audits Info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0214" y="3849416"/>
            <a:ext cx="9079213" cy="1677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04"/>
              </a:lnSpc>
            </a:pPr>
            <a:r>
              <a:rPr lang="en-US" sz="11087" b="1" spc="-22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Thank You!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6060081" y="-8112512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7" y="0"/>
                </a:lnTo>
                <a:lnTo>
                  <a:pt x="20034407" y="10017204"/>
                </a:lnTo>
                <a:lnTo>
                  <a:pt x="0" y="1001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182875" y="1515806"/>
            <a:ext cx="4556092" cy="4556092"/>
          </a:xfrm>
          <a:custGeom>
            <a:avLst/>
            <a:gdLst/>
            <a:ahLst/>
            <a:cxnLst/>
            <a:rect l="l" t="t" r="r" b="b"/>
            <a:pathLst>
              <a:path w="4556092" h="4556092">
                <a:moveTo>
                  <a:pt x="4556092" y="0"/>
                </a:moveTo>
                <a:lnTo>
                  <a:pt x="0" y="0"/>
                </a:lnTo>
                <a:lnTo>
                  <a:pt x="0" y="4556092"/>
                </a:lnTo>
                <a:lnTo>
                  <a:pt x="4556092" y="4556092"/>
                </a:lnTo>
                <a:lnTo>
                  <a:pt x="455609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38067" y="2376334"/>
            <a:ext cx="2845708" cy="2835036"/>
          </a:xfrm>
          <a:custGeom>
            <a:avLst/>
            <a:gdLst/>
            <a:ahLst/>
            <a:cxnLst/>
            <a:rect l="l" t="t" r="r" b="b"/>
            <a:pathLst>
              <a:path w="2845708" h="2835036">
                <a:moveTo>
                  <a:pt x="0" y="0"/>
                </a:moveTo>
                <a:lnTo>
                  <a:pt x="2845708" y="0"/>
                </a:lnTo>
                <a:lnTo>
                  <a:pt x="2845708" y="2835036"/>
                </a:lnTo>
                <a:lnTo>
                  <a:pt x="0" y="2835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40214" y="5588652"/>
            <a:ext cx="7714249" cy="84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5"/>
              </a:lnSpc>
            </a:pPr>
            <a:r>
              <a:rPr lang="en-US" sz="5629" spc="-112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For Your Attention</a:t>
            </a:r>
          </a:p>
        </p:txBody>
      </p:sp>
      <p:sp>
        <p:nvSpPr>
          <p:cNvPr id="10" name="Freeform 10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70" t="-181463" r="-3904" b="-18233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0" r="-10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9356" y="8328222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590381" y="7357702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7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7" y="1609200"/>
                </a:lnTo>
                <a:lnTo>
                  <a:pt x="16118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670" t="-181463" r="-3904" b="-18233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25752" y="2000242"/>
            <a:ext cx="9984885" cy="385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</a:pPr>
            <a:r>
              <a:rPr lang="en-US" sz="8499" b="1" spc="-169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Laporan Keuangan May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78062" y="6829065"/>
            <a:ext cx="871388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54"/>
              </a:lnSpc>
            </a:pPr>
            <a:r>
              <a:rPr lang="en-US" sz="6962" b="1" spc="-139" dirty="0">
                <a:ln>
                  <a:solidFill>
                    <a:schemeClr val="bg1"/>
                  </a:solidFill>
                </a:ln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  <a:hlinkClick r:id="rId16" action="ppaction://hlinkfile"/>
              </a:rPr>
              <a:t>CINT- May 25.xlsx</a:t>
            </a:r>
            <a:endParaRPr lang="en-US" sz="6962" b="1" spc="-139" dirty="0">
              <a:ln>
                <a:solidFill>
                  <a:schemeClr val="bg1"/>
                </a:solidFill>
              </a:ln>
              <a:solidFill>
                <a:srgbClr val="275DFE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626174" y="1028700"/>
            <a:ext cx="1531548" cy="1531548"/>
          </a:xfrm>
          <a:custGeom>
            <a:avLst/>
            <a:gdLst/>
            <a:ahLst/>
            <a:cxnLst/>
            <a:rect l="l" t="t" r="r" b="b"/>
            <a:pathLst>
              <a:path w="1531548" h="1531548">
                <a:moveTo>
                  <a:pt x="0" y="0"/>
                </a:moveTo>
                <a:lnTo>
                  <a:pt x="1531548" y="0"/>
                </a:lnTo>
                <a:lnTo>
                  <a:pt x="1531548" y="1531548"/>
                </a:lnTo>
                <a:lnTo>
                  <a:pt x="0" y="1531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3766" y="8481674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0250612" y="1120610"/>
            <a:ext cx="11309339" cy="8139358"/>
          </a:xfrm>
          <a:custGeom>
            <a:avLst/>
            <a:gdLst/>
            <a:ahLst/>
            <a:cxnLst/>
            <a:rect l="l" t="t" r="r" b="b"/>
            <a:pathLst>
              <a:path w="11309339" h="8139358">
                <a:moveTo>
                  <a:pt x="0" y="0"/>
                </a:moveTo>
                <a:lnTo>
                  <a:pt x="11309339" y="0"/>
                </a:lnTo>
                <a:lnTo>
                  <a:pt x="11309339" y="8139358"/>
                </a:lnTo>
                <a:lnTo>
                  <a:pt x="0" y="8139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1377" t="-23071" r="-35771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2673604" y="2241679"/>
            <a:ext cx="0" cy="590891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7622666" y="2241679"/>
            <a:ext cx="0" cy="590891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2193680" y="2808399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193680" y="7236824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2193680" y="4259218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2193680" y="5849734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3259745" y="3785716"/>
            <a:ext cx="3776780" cy="2473791"/>
          </a:xfrm>
          <a:custGeom>
            <a:avLst/>
            <a:gdLst/>
            <a:ahLst/>
            <a:cxnLst/>
            <a:rect l="l" t="t" r="r" b="b"/>
            <a:pathLst>
              <a:path w="3776780" h="2473791">
                <a:moveTo>
                  <a:pt x="0" y="0"/>
                </a:moveTo>
                <a:lnTo>
                  <a:pt x="3776780" y="0"/>
                </a:lnTo>
                <a:lnTo>
                  <a:pt x="3776780" y="2473791"/>
                </a:lnTo>
                <a:lnTo>
                  <a:pt x="0" y="2473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670" t="-181463" r="-3904" b="-18233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4102" y="6197397"/>
            <a:ext cx="4527978" cy="4114800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905281" y="274044"/>
            <a:ext cx="1865427" cy="1865427"/>
          </a:xfrm>
          <a:custGeom>
            <a:avLst/>
            <a:gdLst/>
            <a:ahLst/>
            <a:cxnLst/>
            <a:rect l="l" t="t" r="r" b="b"/>
            <a:pathLst>
              <a:path w="1865427" h="1865427">
                <a:moveTo>
                  <a:pt x="0" y="0"/>
                </a:moveTo>
                <a:lnTo>
                  <a:pt x="1865427" y="0"/>
                </a:lnTo>
                <a:lnTo>
                  <a:pt x="1865427" y="1865427"/>
                </a:lnTo>
                <a:lnTo>
                  <a:pt x="0" y="1865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98171" y="5529624"/>
            <a:ext cx="6498778" cy="162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Delta </a:t>
            </a:r>
            <a:r>
              <a:rPr lang="en-US" sz="26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Furindotama</a:t>
            </a: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 (DF)</a:t>
            </a:r>
          </a:p>
          <a:p>
            <a:pPr algn="l">
              <a:lnSpc>
                <a:spcPts val="4420"/>
              </a:lnSpc>
            </a:pP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Sejahtera </a:t>
            </a:r>
            <a:r>
              <a:rPr lang="en-US" sz="26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Wahana</a:t>
            </a: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6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Gemilang</a:t>
            </a: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 (SWG)</a:t>
            </a:r>
          </a:p>
          <a:p>
            <a:pPr marL="0" lvl="0" indent="0" algn="l">
              <a:lnSpc>
                <a:spcPts val="4420"/>
              </a:lnSpc>
            </a:pP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</a:t>
            </a:r>
            <a:r>
              <a:rPr lang="en-US" sz="26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Trijati</a:t>
            </a: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 Primula (TP)</a:t>
            </a:r>
          </a:p>
        </p:txBody>
      </p:sp>
      <p:sp>
        <p:nvSpPr>
          <p:cNvPr id="18" name="Freeform 18"/>
          <p:cNvSpPr/>
          <p:nvPr/>
        </p:nvSpPr>
        <p:spPr>
          <a:xfrm>
            <a:off x="5813454" y="5575461"/>
            <a:ext cx="548545" cy="548545"/>
          </a:xfrm>
          <a:custGeom>
            <a:avLst/>
            <a:gdLst/>
            <a:ahLst/>
            <a:cxnLst/>
            <a:rect l="l" t="t" r="r" b="b"/>
            <a:pathLst>
              <a:path w="548545" h="548545">
                <a:moveTo>
                  <a:pt x="0" y="0"/>
                </a:moveTo>
                <a:lnTo>
                  <a:pt x="548545" y="0"/>
                </a:lnTo>
                <a:lnTo>
                  <a:pt x="548545" y="548545"/>
                </a:lnTo>
                <a:lnTo>
                  <a:pt x="0" y="5485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98171" y="1969788"/>
            <a:ext cx="5887046" cy="191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49"/>
              </a:lnSpc>
            </a:pPr>
            <a:r>
              <a:rPr lang="en-US" sz="6374" b="1" spc="-127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Progress </a:t>
            </a:r>
            <a:r>
              <a:rPr lang="en-US" sz="6374" b="1" spc="-127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Implementasi</a:t>
            </a:r>
            <a:endParaRPr lang="en-US" sz="6374" b="1" spc="-127" dirty="0">
              <a:solidFill>
                <a:srgbClr val="17171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8171" y="3898601"/>
            <a:ext cx="5887046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49"/>
              </a:lnSpc>
            </a:pPr>
            <a:r>
              <a:rPr lang="en-US" sz="6374" b="1" spc="-127" dirty="0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SAP di DH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8171" y="5118401"/>
            <a:ext cx="3922131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Direct Holding:</a:t>
            </a:r>
          </a:p>
        </p:txBody>
      </p:sp>
      <p:sp>
        <p:nvSpPr>
          <p:cNvPr id="23" name="Freeform 23"/>
          <p:cNvSpPr/>
          <p:nvPr/>
        </p:nvSpPr>
        <p:spPr>
          <a:xfrm>
            <a:off x="7960097" y="6068151"/>
            <a:ext cx="548545" cy="548545"/>
          </a:xfrm>
          <a:custGeom>
            <a:avLst/>
            <a:gdLst/>
            <a:ahLst/>
            <a:cxnLst/>
            <a:rect l="l" t="t" r="r" b="b"/>
            <a:pathLst>
              <a:path w="548545" h="548545">
                <a:moveTo>
                  <a:pt x="0" y="0"/>
                </a:moveTo>
                <a:lnTo>
                  <a:pt x="548545" y="0"/>
                </a:lnTo>
                <a:lnTo>
                  <a:pt x="548545" y="548545"/>
                </a:lnTo>
                <a:lnTo>
                  <a:pt x="0" y="5485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997637" y="6706262"/>
            <a:ext cx="548545" cy="548545"/>
          </a:xfrm>
          <a:custGeom>
            <a:avLst/>
            <a:gdLst/>
            <a:ahLst/>
            <a:cxnLst/>
            <a:rect l="l" t="t" r="r" b="b"/>
            <a:pathLst>
              <a:path w="548545" h="548545">
                <a:moveTo>
                  <a:pt x="0" y="0"/>
                </a:moveTo>
                <a:lnTo>
                  <a:pt x="548545" y="0"/>
                </a:lnTo>
                <a:lnTo>
                  <a:pt x="548545" y="548545"/>
                </a:lnTo>
                <a:lnTo>
                  <a:pt x="0" y="5485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935693" y="8681519"/>
            <a:ext cx="3922131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4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akan</a:t>
            </a:r>
            <a:r>
              <a:rPr lang="en-US" sz="24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 go Live July 2025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5666" y="7863434"/>
            <a:ext cx="7174952" cy="398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Chitose C-Engineering Indonesia (CCI)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67927" y="8271422"/>
            <a:ext cx="5491251" cy="390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4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*</a:t>
            </a:r>
            <a:r>
              <a:rPr lang="en-US" sz="24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sedang</a:t>
            </a:r>
            <a:r>
              <a:rPr lang="en-US" sz="24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4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melakukan</a:t>
            </a:r>
            <a:r>
              <a:rPr lang="en-US" sz="2400" b="1" spc="-52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400" b="1" spc="-52" dirty="0" err="1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konfigurasi</a:t>
            </a:r>
            <a:endParaRPr lang="en-US" sz="2400" b="1" spc="-52" dirty="0">
              <a:solidFill>
                <a:srgbClr val="171717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3766" y="8597584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0250612" y="1120610"/>
            <a:ext cx="11309339" cy="8139358"/>
          </a:xfrm>
          <a:custGeom>
            <a:avLst/>
            <a:gdLst/>
            <a:ahLst/>
            <a:cxnLst/>
            <a:rect l="l" t="t" r="r" b="b"/>
            <a:pathLst>
              <a:path w="11309339" h="8139358">
                <a:moveTo>
                  <a:pt x="0" y="0"/>
                </a:moveTo>
                <a:lnTo>
                  <a:pt x="11309339" y="0"/>
                </a:lnTo>
                <a:lnTo>
                  <a:pt x="11309339" y="8139358"/>
                </a:lnTo>
                <a:lnTo>
                  <a:pt x="0" y="8139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1377" t="-23071" r="-35771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2673604" y="2241679"/>
            <a:ext cx="0" cy="590891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7622666" y="2241679"/>
            <a:ext cx="0" cy="590891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2193680" y="2808399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193680" y="7236824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2193680" y="4259218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2193680" y="5849734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3259745" y="3785716"/>
            <a:ext cx="3776780" cy="2473791"/>
          </a:xfrm>
          <a:custGeom>
            <a:avLst/>
            <a:gdLst/>
            <a:ahLst/>
            <a:cxnLst/>
            <a:rect l="l" t="t" r="r" b="b"/>
            <a:pathLst>
              <a:path w="3776780" h="2473791">
                <a:moveTo>
                  <a:pt x="0" y="0"/>
                </a:moveTo>
                <a:lnTo>
                  <a:pt x="3776780" y="0"/>
                </a:lnTo>
                <a:lnTo>
                  <a:pt x="3776780" y="2473791"/>
                </a:lnTo>
                <a:lnTo>
                  <a:pt x="0" y="2473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670" t="-181463" r="-3904" b="-18233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4102" y="6197397"/>
            <a:ext cx="4527978" cy="4114800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905281" y="274044"/>
            <a:ext cx="1865427" cy="1865427"/>
          </a:xfrm>
          <a:custGeom>
            <a:avLst/>
            <a:gdLst/>
            <a:ahLst/>
            <a:cxnLst/>
            <a:rect l="l" t="t" r="r" b="b"/>
            <a:pathLst>
              <a:path w="1865427" h="1865427">
                <a:moveTo>
                  <a:pt x="0" y="0"/>
                </a:moveTo>
                <a:lnTo>
                  <a:pt x="1865427" y="0"/>
                </a:lnTo>
                <a:lnTo>
                  <a:pt x="1865427" y="1865427"/>
                </a:lnTo>
                <a:lnTo>
                  <a:pt x="0" y="1865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98171" y="6098452"/>
            <a:ext cx="6875365" cy="188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6"/>
              </a:lnSpc>
            </a:pPr>
            <a:r>
              <a:rPr lang="en-US" sz="2600" b="1" spc="-5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Sinar Sejahtera Mandiri (SSM)</a:t>
            </a:r>
          </a:p>
          <a:p>
            <a:pPr algn="l">
              <a:lnSpc>
                <a:spcPts val="3796"/>
              </a:lnSpc>
            </a:pPr>
            <a:r>
              <a:rPr lang="en-US" sz="2600" b="1" spc="-5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Mega Inti Mandiri (MIM) </a:t>
            </a:r>
          </a:p>
          <a:p>
            <a:pPr algn="l">
              <a:lnSpc>
                <a:spcPts val="3796"/>
              </a:lnSpc>
            </a:pPr>
            <a:r>
              <a:rPr lang="en-US" sz="2600" b="1" spc="-5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Sejahtera SamarindaFurindo (SSF)</a:t>
            </a:r>
          </a:p>
          <a:p>
            <a:pPr marL="0" lvl="0" indent="0" algn="l">
              <a:lnSpc>
                <a:spcPts val="3796"/>
              </a:lnSpc>
            </a:pPr>
            <a:r>
              <a:rPr lang="en-US" sz="2600" b="1" spc="-5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PT Sejahtera Palembang Furindo (SPF)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8171" y="1969788"/>
            <a:ext cx="5887046" cy="191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49"/>
              </a:lnSpc>
            </a:pPr>
            <a:r>
              <a:rPr lang="en-US" sz="6374" b="1" spc="-12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Progress Implementasi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8171" y="3898601"/>
            <a:ext cx="5887046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49"/>
              </a:lnSpc>
            </a:pPr>
            <a:r>
              <a:rPr lang="en-US" sz="6374" b="1" spc="-127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SAP di DH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0263" y="5428411"/>
            <a:ext cx="602309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Will be adjusted to the timeline: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05255" y="8467310"/>
            <a:ext cx="4536563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b="1" spc="-52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Target selesai implementasi di </a:t>
            </a:r>
          </a:p>
          <a:p>
            <a:pPr marL="0" lvl="0" indent="0" algn="r">
              <a:lnSpc>
                <a:spcPts val="3120"/>
              </a:lnSpc>
            </a:pPr>
            <a:r>
              <a:rPr lang="en-US" sz="2600" b="1" spc="-52">
                <a:solidFill>
                  <a:srgbClr val="45A834"/>
                </a:solidFill>
                <a:latin typeface="Garet Bold"/>
                <a:ea typeface="Garet Bold"/>
                <a:cs typeface="Garet Bold"/>
                <a:sym typeface="Garet Bold"/>
              </a:rPr>
              <a:t>tahun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69660" y="6774171"/>
            <a:ext cx="1111569" cy="1150395"/>
          </a:xfrm>
          <a:custGeom>
            <a:avLst/>
            <a:gdLst/>
            <a:ahLst/>
            <a:cxnLst/>
            <a:rect l="l" t="t" r="r" b="b"/>
            <a:pathLst>
              <a:path w="1111569" h="1150395">
                <a:moveTo>
                  <a:pt x="0" y="0"/>
                </a:moveTo>
                <a:lnTo>
                  <a:pt x="1111569" y="0"/>
                </a:lnTo>
                <a:lnTo>
                  <a:pt x="1111569" y="1150395"/>
                </a:lnTo>
                <a:lnTo>
                  <a:pt x="0" y="115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62083" y="2951619"/>
            <a:ext cx="8557819" cy="642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 b="1" spc="-169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Progress of External Audit Sucofindo Int. 2025</a:t>
            </a:r>
          </a:p>
          <a:p>
            <a:pPr marL="0" lvl="0" indent="0" algn="l">
              <a:lnSpc>
                <a:spcPts val="10199"/>
              </a:lnSpc>
            </a:pPr>
            <a:endParaRPr lang="en-US" sz="8499" b="1" spc="-169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1866209" y="1684678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7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7" y="1609200"/>
                </a:lnTo>
                <a:lnTo>
                  <a:pt x="161188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670" t="-181463" r="-3904" b="-18233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1866209" y="1684678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7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7" y="1609200"/>
                </a:lnTo>
                <a:lnTo>
                  <a:pt x="16118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A4726C-1EA6-6020-A4A0-6386C9CFD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27976"/>
              </p:ext>
            </p:extLst>
          </p:nvPr>
        </p:nvGraphicFramePr>
        <p:xfrm>
          <a:off x="609600" y="844228"/>
          <a:ext cx="17068800" cy="8598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103">
                  <a:extLst>
                    <a:ext uri="{9D8B030D-6E8A-4147-A177-3AD203B41FA5}">
                      <a16:colId xmlns:a16="http://schemas.microsoft.com/office/drawing/2014/main" val="870822923"/>
                    </a:ext>
                  </a:extLst>
                </a:gridCol>
                <a:gridCol w="1245515">
                  <a:extLst>
                    <a:ext uri="{9D8B030D-6E8A-4147-A177-3AD203B41FA5}">
                      <a16:colId xmlns:a16="http://schemas.microsoft.com/office/drawing/2014/main" val="3187318160"/>
                    </a:ext>
                  </a:extLst>
                </a:gridCol>
                <a:gridCol w="1035004">
                  <a:extLst>
                    <a:ext uri="{9D8B030D-6E8A-4147-A177-3AD203B41FA5}">
                      <a16:colId xmlns:a16="http://schemas.microsoft.com/office/drawing/2014/main" val="3414889327"/>
                    </a:ext>
                  </a:extLst>
                </a:gridCol>
                <a:gridCol w="842037">
                  <a:extLst>
                    <a:ext uri="{9D8B030D-6E8A-4147-A177-3AD203B41FA5}">
                      <a16:colId xmlns:a16="http://schemas.microsoft.com/office/drawing/2014/main" val="1726096947"/>
                    </a:ext>
                  </a:extLst>
                </a:gridCol>
                <a:gridCol w="1087632">
                  <a:extLst>
                    <a:ext uri="{9D8B030D-6E8A-4147-A177-3AD203B41FA5}">
                      <a16:colId xmlns:a16="http://schemas.microsoft.com/office/drawing/2014/main" val="515070004"/>
                    </a:ext>
                  </a:extLst>
                </a:gridCol>
                <a:gridCol w="3333063">
                  <a:extLst>
                    <a:ext uri="{9D8B030D-6E8A-4147-A177-3AD203B41FA5}">
                      <a16:colId xmlns:a16="http://schemas.microsoft.com/office/drawing/2014/main" val="1326766578"/>
                    </a:ext>
                  </a:extLst>
                </a:gridCol>
                <a:gridCol w="1719160">
                  <a:extLst>
                    <a:ext uri="{9D8B030D-6E8A-4147-A177-3AD203B41FA5}">
                      <a16:colId xmlns:a16="http://schemas.microsoft.com/office/drawing/2014/main" val="3369982329"/>
                    </a:ext>
                  </a:extLst>
                </a:gridCol>
                <a:gridCol w="2157721">
                  <a:extLst>
                    <a:ext uri="{9D8B030D-6E8A-4147-A177-3AD203B41FA5}">
                      <a16:colId xmlns:a16="http://schemas.microsoft.com/office/drawing/2014/main" val="1035237309"/>
                    </a:ext>
                  </a:extLst>
                </a:gridCol>
                <a:gridCol w="1841956">
                  <a:extLst>
                    <a:ext uri="{9D8B030D-6E8A-4147-A177-3AD203B41FA5}">
                      <a16:colId xmlns:a16="http://schemas.microsoft.com/office/drawing/2014/main" val="197749637"/>
                    </a:ext>
                  </a:extLst>
                </a:gridCol>
                <a:gridCol w="2227892">
                  <a:extLst>
                    <a:ext uri="{9D8B030D-6E8A-4147-A177-3AD203B41FA5}">
                      <a16:colId xmlns:a16="http://schemas.microsoft.com/office/drawing/2014/main" val="2762024757"/>
                    </a:ext>
                  </a:extLst>
                </a:gridCol>
                <a:gridCol w="1122717">
                  <a:extLst>
                    <a:ext uri="{9D8B030D-6E8A-4147-A177-3AD203B41FA5}">
                      <a16:colId xmlns:a16="http://schemas.microsoft.com/office/drawing/2014/main" val="1574491513"/>
                    </a:ext>
                  </a:extLst>
                </a:gridCol>
              </a:tblGrid>
              <a:tr h="62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Category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Clause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Auditor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Description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Deadline of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Corrective Action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Root Cause Investigation*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Correction &amp; Evidence*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Corrective Action &amp; Evidence*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Status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5425657"/>
                  </a:ext>
                </a:extLst>
              </a:tr>
              <a:tr h="316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(1)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(2)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(3)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(4)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(5)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(6)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(7)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(8)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(9)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(10)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7824059"/>
                  </a:ext>
                </a:extLst>
              </a:tr>
              <a:tr h="31635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Obs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Lampiran I Butir III.A.2. b)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MF, MFG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err="1">
                          <a:effectLst/>
                        </a:rPr>
                        <a:t>Terhadap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perubahan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nomenklatur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penomoran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dokumen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pastikan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sesuai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kondisi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terkini</a:t>
                      </a:r>
                      <a:r>
                        <a:rPr lang="en-US" sz="1800" u="none" strike="noStrike" dirty="0">
                          <a:effectLst/>
                        </a:rPr>
                        <a:t>. </a:t>
                      </a:r>
                      <a:r>
                        <a:rPr lang="en-US" sz="1800" u="none" strike="noStrike" dirty="0" err="1">
                          <a:effectLst/>
                        </a:rPr>
                        <a:t>Contoh</a:t>
                      </a:r>
                      <a:r>
                        <a:rPr lang="en-US" sz="1800" u="none" strike="noStrike" dirty="0">
                          <a:effectLst/>
                        </a:rPr>
                        <a:t>: </a:t>
                      </a:r>
                      <a:r>
                        <a:rPr lang="en-US" sz="1800" u="none" strike="noStrike" dirty="0" err="1">
                          <a:effectLst/>
                        </a:rPr>
                        <a:t>Prosedur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dokumen</a:t>
                      </a:r>
                      <a:r>
                        <a:rPr lang="en-US" sz="1800" u="none" strike="noStrike" dirty="0">
                          <a:effectLst/>
                        </a:rPr>
                        <a:t> (MR.P.01), </a:t>
                      </a:r>
                      <a:r>
                        <a:rPr lang="en-US" sz="1800" u="none" strike="noStrike" dirty="0" err="1">
                          <a:effectLst/>
                        </a:rPr>
                        <a:t>nomenklatur</a:t>
                      </a:r>
                      <a:r>
                        <a:rPr lang="en-US" sz="1800" u="none" strike="noStrike" dirty="0">
                          <a:effectLst/>
                        </a:rPr>
                        <a:t> lama; CMS.P.1, </a:t>
                      </a:r>
                      <a:r>
                        <a:rPr lang="en-US" sz="1800" u="none" strike="noStrike" dirty="0" err="1">
                          <a:effectLst/>
                        </a:rPr>
                        <a:t>nomenklatur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baru</a:t>
                      </a:r>
                      <a:r>
                        <a:rPr lang="en-US" sz="1800" u="none" strike="noStrike" dirty="0">
                          <a:effectLst/>
                        </a:rPr>
                        <a:t> (CMS)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Perubahan dokumen masih tahap progress sehingga nomenklatur penomoran dokumen masih acak dan belum dirapikan.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Penomoran Prosedur MR.P.1. Pengendalian Dokumen akan dirubah menjadi CMS.P.1. Pengendalian dokumen dengan No. Rev. N (New) dan melampirkan riwayat perubahan.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Semua Prosedur yang mengalami perubahan terkait dengan perubahan nama departemen atau penggabungan departemen akan dirubah sesuai nama departemen baru dengan No. Rev. N (new).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Closed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7883233"/>
                  </a:ext>
                </a:extLst>
              </a:tr>
              <a:tr h="15817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Minor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Lampiran I Butir III.E.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MF, MFG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Bukti pelatihan Auditor Internal a/n Ibu Aisyah untuk ISO 9001:2015 &amp; CPAKB (HCGA)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Ybs merupakan Karyawan MT yang baru bergabung sehingga belum diikutsertakan pelatihan sebelumnya.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800" u="none" strike="noStrike">
                          <a:effectLst/>
                        </a:rPr>
                        <a:t>Karyawan ybs diikutsertakan dalam pelatihan Auditor Internal.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Karyawan yang menjadi Auditor Internal harus mengikuti pelatihan Internal Auditor dahulu.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Closed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8473467"/>
                  </a:ext>
                </a:extLst>
              </a:tr>
              <a:tr h="28471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Minor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u="none" strike="noStrike">
                          <a:effectLst/>
                        </a:rPr>
                        <a:t>Lampiran I Butir III.D. 2.a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MF, MFG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Belum ada informasi ke Lembaga Sertifikasi terkait perubahan komponen Castor dari Sunny ke Bossay untuk model OPTIMUS 3E (RND)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Pemberitahuan Pergantian Spesifikasi Caster Kepada Sucofindo akan dilakukan Setelah Stock Castor lama (Sunny) Habis, sementara saat ini Stock castor sunny masih ada 416 Set.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Mengingatkan melalui Teknikal Informasi kepada internal supaya menghabiskan Stock Sunny caster , dan segera menggunakan caster bossay apabila telah habis.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Segera melakukan pemberitahuan melalui surat kepada Sucofindo tentang perubahan caster dari Sunny Castor menjadi Bossay.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58067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1866209" y="1684678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7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7" y="1609200"/>
                </a:lnTo>
                <a:lnTo>
                  <a:pt x="16118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9294EB-71AF-AA10-1EDF-EEE930DA8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61033"/>
              </p:ext>
            </p:extLst>
          </p:nvPr>
        </p:nvGraphicFramePr>
        <p:xfrm>
          <a:off x="914400" y="876299"/>
          <a:ext cx="16459199" cy="8534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814">
                  <a:extLst>
                    <a:ext uri="{9D8B030D-6E8A-4147-A177-3AD203B41FA5}">
                      <a16:colId xmlns:a16="http://schemas.microsoft.com/office/drawing/2014/main" val="3309484607"/>
                    </a:ext>
                  </a:extLst>
                </a:gridCol>
                <a:gridCol w="1201031">
                  <a:extLst>
                    <a:ext uri="{9D8B030D-6E8A-4147-A177-3AD203B41FA5}">
                      <a16:colId xmlns:a16="http://schemas.microsoft.com/office/drawing/2014/main" val="634186325"/>
                    </a:ext>
                  </a:extLst>
                </a:gridCol>
                <a:gridCol w="998041">
                  <a:extLst>
                    <a:ext uri="{9D8B030D-6E8A-4147-A177-3AD203B41FA5}">
                      <a16:colId xmlns:a16="http://schemas.microsoft.com/office/drawing/2014/main" val="4145966666"/>
                    </a:ext>
                  </a:extLst>
                </a:gridCol>
                <a:gridCol w="811964">
                  <a:extLst>
                    <a:ext uri="{9D8B030D-6E8A-4147-A177-3AD203B41FA5}">
                      <a16:colId xmlns:a16="http://schemas.microsoft.com/office/drawing/2014/main" val="2369979522"/>
                    </a:ext>
                  </a:extLst>
                </a:gridCol>
                <a:gridCol w="1048787">
                  <a:extLst>
                    <a:ext uri="{9D8B030D-6E8A-4147-A177-3AD203B41FA5}">
                      <a16:colId xmlns:a16="http://schemas.microsoft.com/office/drawing/2014/main" val="1075691610"/>
                    </a:ext>
                  </a:extLst>
                </a:gridCol>
                <a:gridCol w="3214025">
                  <a:extLst>
                    <a:ext uri="{9D8B030D-6E8A-4147-A177-3AD203B41FA5}">
                      <a16:colId xmlns:a16="http://schemas.microsoft.com/office/drawing/2014/main" val="130506543"/>
                    </a:ext>
                  </a:extLst>
                </a:gridCol>
                <a:gridCol w="1657761">
                  <a:extLst>
                    <a:ext uri="{9D8B030D-6E8A-4147-A177-3AD203B41FA5}">
                      <a16:colId xmlns:a16="http://schemas.microsoft.com/office/drawing/2014/main" val="3530390737"/>
                    </a:ext>
                  </a:extLst>
                </a:gridCol>
                <a:gridCol w="2080660">
                  <a:extLst>
                    <a:ext uri="{9D8B030D-6E8A-4147-A177-3AD203B41FA5}">
                      <a16:colId xmlns:a16="http://schemas.microsoft.com/office/drawing/2014/main" val="1269914409"/>
                    </a:ext>
                  </a:extLst>
                </a:gridCol>
                <a:gridCol w="1776172">
                  <a:extLst>
                    <a:ext uri="{9D8B030D-6E8A-4147-A177-3AD203B41FA5}">
                      <a16:colId xmlns:a16="http://schemas.microsoft.com/office/drawing/2014/main" val="3982141475"/>
                    </a:ext>
                  </a:extLst>
                </a:gridCol>
                <a:gridCol w="2148324">
                  <a:extLst>
                    <a:ext uri="{9D8B030D-6E8A-4147-A177-3AD203B41FA5}">
                      <a16:colId xmlns:a16="http://schemas.microsoft.com/office/drawing/2014/main" val="1262938644"/>
                    </a:ext>
                  </a:extLst>
                </a:gridCol>
                <a:gridCol w="1082620">
                  <a:extLst>
                    <a:ext uri="{9D8B030D-6E8A-4147-A177-3AD203B41FA5}">
                      <a16:colId xmlns:a16="http://schemas.microsoft.com/office/drawing/2014/main" val="1945195808"/>
                    </a:ext>
                  </a:extLst>
                </a:gridCol>
              </a:tblGrid>
              <a:tr h="844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No.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Category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Clause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Auditor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Description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Deadline of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Corrective Action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Root Cause Investigation*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Correction &amp; Evidence*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Corrective Action &amp; Evidence*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Status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extLst>
                  <a:ext uri="{0D108BD9-81ED-4DB2-BD59-A6C34878D82A}">
                    <a16:rowId xmlns:a16="http://schemas.microsoft.com/office/drawing/2014/main" val="1434479402"/>
                  </a:ext>
                </a:extLst>
              </a:tr>
              <a:tr h="427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(1)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(2)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(3)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(4)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(5)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(6)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(7)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(8)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(9)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(10)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548130014"/>
                  </a:ext>
                </a:extLst>
              </a:tr>
              <a:tr h="21359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Minor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Lampiran I Butir III.E.4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MF, MFG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1) </a:t>
                      </a:r>
                      <a:r>
                        <a:rPr lang="en-US" sz="1800" u="none" strike="noStrike" dirty="0" err="1">
                          <a:effectLst/>
                        </a:rPr>
                        <a:t>Terhadap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pengukuran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arus</a:t>
                      </a:r>
                      <a:r>
                        <a:rPr lang="en-US" sz="1800" u="none" strike="noStrike" dirty="0">
                          <a:effectLst/>
                        </a:rPr>
                        <a:t> bocor </a:t>
                      </a:r>
                      <a:r>
                        <a:rPr lang="en-US" sz="1800" u="none" strike="noStrike" dirty="0" err="1">
                          <a:effectLst/>
                        </a:rPr>
                        <a:t>menggunakan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alat</a:t>
                      </a:r>
                      <a:r>
                        <a:rPr lang="en-US" sz="1800" u="none" strike="noStrike" dirty="0">
                          <a:effectLst/>
                        </a:rPr>
                        <a:t> PAT, </a:t>
                      </a:r>
                      <a:r>
                        <a:rPr lang="en-US" sz="1800" u="none" strike="noStrike" dirty="0" err="1">
                          <a:effectLst/>
                        </a:rPr>
                        <a:t>belum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ditetapkan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standar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keberterimaan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arus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bocornya</a:t>
                      </a:r>
                      <a:r>
                        <a:rPr lang="en-US" sz="1800" u="none" strike="noStrike" dirty="0">
                          <a:effectLst/>
                        </a:rPr>
                        <a:t> (QC)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Belum mengetahui standar keberterimaan arus bocor yang ditetapkan oleh SNI IEC 60601.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Standar keberterimaan arus bocor ditetapkan di Checksheet Produk Jadi.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Menetapkan standar keberterimaan arus bocor sesuai SNI IEC 60601 dan dituangkan dalam Checksheet Produk Jadi.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Closed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extLst>
                  <a:ext uri="{0D108BD9-81ED-4DB2-BD59-A6C34878D82A}">
                    <a16:rowId xmlns:a16="http://schemas.microsoft.com/office/drawing/2014/main" val="1300253830"/>
                  </a:ext>
                </a:extLst>
              </a:tr>
              <a:tr h="2563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n-NO" sz="1800" u="none" strike="noStrike">
                          <a:effectLst/>
                        </a:rPr>
                        <a:t>2) Belum konsisten dalam pemeriksaan kelengkapan logo Sucofindo &amp; SNI (PRODUKSI &amp; QC)</a:t>
                      </a:r>
                      <a:endParaRPr lang="nn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Belum adanya revisi thd Checksheet Produk Jadi terkait pemeriksaan logo Sucofindo &amp; SNI.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Penambahan pemeriksaan kelengkapan logo Sucofindo &amp; SNI di Checksheet Produk Jadi.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Mereview dan mengecek kembali Checksheet Produk Jadi terkait kelengkapan logo Sucofindo &amp; SNI 1 thn sekali.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Closed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extLst>
                  <a:ext uri="{0D108BD9-81ED-4DB2-BD59-A6C34878D82A}">
                    <a16:rowId xmlns:a16="http://schemas.microsoft.com/office/drawing/2014/main" val="3358109157"/>
                  </a:ext>
                </a:extLst>
              </a:tr>
              <a:tr h="2563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Obs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u="none" strike="noStrike">
                          <a:effectLst/>
                        </a:rPr>
                        <a:t>Lampiran I Butir III.D. 10.a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MF, MFG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Pastikan penilaian kinerja pemasok mencakup sesuai parameter yang telah ditetapkan. Contoh: Timotion, parameter pelayanan dan kepatuhan terhadap peraturan lingkungan (PURCHASING)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Penilaian pemasok untuk kriteria kepatuhan terhadap lingkungan untuk vendor Timotion belum dilakukan, dikarenakan barang import.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Akan dilakukan penilaian terhadap angkutan yang di pakai untuk ditribusi product Timotion.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Dilakukan Penilaian terhadap vendor Timotion setiap 4 bulan sekali untuk kriteria kepatuhan terhadap Lingkungan.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extLst>
                  <a:ext uri="{0D108BD9-81ED-4DB2-BD59-A6C34878D82A}">
                    <a16:rowId xmlns:a16="http://schemas.microsoft.com/office/drawing/2014/main" val="38896874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1866209" y="1684678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7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7" y="1609200"/>
                </a:lnTo>
                <a:lnTo>
                  <a:pt x="16118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AC2F68-17FC-C8D8-7D57-7AC41AEE7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96237"/>
              </p:ext>
            </p:extLst>
          </p:nvPr>
        </p:nvGraphicFramePr>
        <p:xfrm>
          <a:off x="380999" y="1409700"/>
          <a:ext cx="17526001" cy="777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322">
                  <a:extLst>
                    <a:ext uri="{9D8B030D-6E8A-4147-A177-3AD203B41FA5}">
                      <a16:colId xmlns:a16="http://schemas.microsoft.com/office/drawing/2014/main" val="3486516373"/>
                    </a:ext>
                  </a:extLst>
                </a:gridCol>
                <a:gridCol w="1278876">
                  <a:extLst>
                    <a:ext uri="{9D8B030D-6E8A-4147-A177-3AD203B41FA5}">
                      <a16:colId xmlns:a16="http://schemas.microsoft.com/office/drawing/2014/main" val="3645414105"/>
                    </a:ext>
                  </a:extLst>
                </a:gridCol>
                <a:gridCol w="1062729">
                  <a:extLst>
                    <a:ext uri="{9D8B030D-6E8A-4147-A177-3AD203B41FA5}">
                      <a16:colId xmlns:a16="http://schemas.microsoft.com/office/drawing/2014/main" val="162255423"/>
                    </a:ext>
                  </a:extLst>
                </a:gridCol>
                <a:gridCol w="864591">
                  <a:extLst>
                    <a:ext uri="{9D8B030D-6E8A-4147-A177-3AD203B41FA5}">
                      <a16:colId xmlns:a16="http://schemas.microsoft.com/office/drawing/2014/main" val="1367262281"/>
                    </a:ext>
                  </a:extLst>
                </a:gridCol>
                <a:gridCol w="1116764">
                  <a:extLst>
                    <a:ext uri="{9D8B030D-6E8A-4147-A177-3AD203B41FA5}">
                      <a16:colId xmlns:a16="http://schemas.microsoft.com/office/drawing/2014/main" val="3855007714"/>
                    </a:ext>
                  </a:extLst>
                </a:gridCol>
                <a:gridCol w="3422341">
                  <a:extLst>
                    <a:ext uri="{9D8B030D-6E8A-4147-A177-3AD203B41FA5}">
                      <a16:colId xmlns:a16="http://schemas.microsoft.com/office/drawing/2014/main" val="3219496912"/>
                    </a:ext>
                  </a:extLst>
                </a:gridCol>
                <a:gridCol w="1765208">
                  <a:extLst>
                    <a:ext uri="{9D8B030D-6E8A-4147-A177-3AD203B41FA5}">
                      <a16:colId xmlns:a16="http://schemas.microsoft.com/office/drawing/2014/main" val="1515853503"/>
                    </a:ext>
                  </a:extLst>
                </a:gridCol>
                <a:gridCol w="2215517">
                  <a:extLst>
                    <a:ext uri="{9D8B030D-6E8A-4147-A177-3AD203B41FA5}">
                      <a16:colId xmlns:a16="http://schemas.microsoft.com/office/drawing/2014/main" val="3152904188"/>
                    </a:ext>
                  </a:extLst>
                </a:gridCol>
                <a:gridCol w="1891295">
                  <a:extLst>
                    <a:ext uri="{9D8B030D-6E8A-4147-A177-3AD203B41FA5}">
                      <a16:colId xmlns:a16="http://schemas.microsoft.com/office/drawing/2014/main" val="3147901226"/>
                    </a:ext>
                  </a:extLst>
                </a:gridCol>
                <a:gridCol w="2287568">
                  <a:extLst>
                    <a:ext uri="{9D8B030D-6E8A-4147-A177-3AD203B41FA5}">
                      <a16:colId xmlns:a16="http://schemas.microsoft.com/office/drawing/2014/main" val="1503700076"/>
                    </a:ext>
                  </a:extLst>
                </a:gridCol>
                <a:gridCol w="1152790">
                  <a:extLst>
                    <a:ext uri="{9D8B030D-6E8A-4147-A177-3AD203B41FA5}">
                      <a16:colId xmlns:a16="http://schemas.microsoft.com/office/drawing/2014/main" val="3077373044"/>
                    </a:ext>
                  </a:extLst>
                </a:gridCol>
              </a:tblGrid>
              <a:tr h="854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No.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Category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Clause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Auditor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Deadline of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Corrective Action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Root Cause Investigation*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Correction &amp; Evidence*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Corrective Action &amp; Evidence*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Status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extLst>
                  <a:ext uri="{0D108BD9-81ED-4DB2-BD59-A6C34878D82A}">
                    <a16:rowId xmlns:a16="http://schemas.microsoft.com/office/drawing/2014/main" val="4156932347"/>
                  </a:ext>
                </a:extLst>
              </a:tr>
              <a:tr h="43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(1)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(2)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(3)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(4)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(5)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(6)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(7)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(8)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(9)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(10)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4143937288"/>
                  </a:ext>
                </a:extLst>
              </a:tr>
              <a:tr h="34585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Obs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Lampiran I Butir III.D. 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MF, MFG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Terhadap tahapan pemotongan pipa 70/30 agar ditetapkan dokumentasi pemeriksaannya (PRODUKSI &amp; QC)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Belum </a:t>
                      </a:r>
                      <a:r>
                        <a:rPr lang="en-US" sz="1800" u="none" strike="noStrike" dirty="0" err="1">
                          <a:effectLst/>
                        </a:rPr>
                        <a:t>adanya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produksi</a:t>
                      </a:r>
                      <a:r>
                        <a:rPr lang="en-US" sz="1800" u="none" strike="noStrike" dirty="0">
                          <a:effectLst/>
                        </a:rPr>
                        <a:t> nursing bed yang </a:t>
                      </a:r>
                      <a:r>
                        <a:rPr lang="en-US" sz="1800" u="none" strike="noStrike" dirty="0" err="1">
                          <a:effectLst/>
                        </a:rPr>
                        <a:t>menggunakan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mesin</a:t>
                      </a:r>
                      <a:r>
                        <a:rPr lang="en-US" sz="1800" u="none" strike="noStrike" dirty="0">
                          <a:effectLst/>
                        </a:rPr>
                        <a:t> laser cutting.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800" u="none" strike="noStrike">
                          <a:effectLst/>
                        </a:rPr>
                        <a:t>Penggunaan lembar inspeksi dan pengetesan selama proses (LIPSP), bukti terlampir.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Untuk produk kursi sudah dilakukan pengecekan dimensi terukur dan cek kualitas, selanjutnya akan dilakukan pula untuk pemotongan pipa nursing bed apabila berjalan menggunakan laser cutting.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Closed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extLst>
                  <a:ext uri="{0D108BD9-81ED-4DB2-BD59-A6C34878D82A}">
                    <a16:rowId xmlns:a16="http://schemas.microsoft.com/office/drawing/2014/main" val="2716134002"/>
                  </a:ext>
                </a:extLst>
              </a:tr>
              <a:tr h="30262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Obs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Lampiran I Butir III.D. 2.c)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MF, MFG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Agar dipastikan skala nilai pengukuran kepuasan pelanggan yang ditetapkan pada IK Survey Kepuasan Pelanggan Alat Kesehatan (skala 5.00) sesuai dengan skala nilai kepuasan pelanggan yang menjadi sasaran mutu/KPI (skala 4.00). (Global Sourcing)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06-Jul-25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Prosedur yang belum disesuaika dengan sasaran mutu/KPI.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Akan dilakukan penyesuaian pada prosedur survei kepuasan pelanggan Alat Kesehatan.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Melakukan survei kepuasan pelanggan sesuai dengan prosedur.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5" marR="5075" marT="5075" marB="0" anchor="ctr"/>
                </a:tc>
                <a:extLst>
                  <a:ext uri="{0D108BD9-81ED-4DB2-BD59-A6C34878D82A}">
                    <a16:rowId xmlns:a16="http://schemas.microsoft.com/office/drawing/2014/main" val="4455464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F10B01-4F5D-E6BC-594C-CB581172FE83}"/>
              </a:ext>
            </a:extLst>
          </p:cNvPr>
          <p:cNvSpPr txBox="1"/>
          <p:nvPr/>
        </p:nvSpPr>
        <p:spPr>
          <a:xfrm>
            <a:off x="533400" y="308704"/>
            <a:ext cx="6023090" cy="79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b="1" spc="-52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Sudah</a:t>
            </a: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submit </a:t>
            </a:r>
            <a:r>
              <a:rPr lang="en-US" sz="2600" b="1" spc="-52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ke</a:t>
            </a: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Auditor </a:t>
            </a:r>
            <a:r>
              <a:rPr lang="en-US" sz="2600" b="1" spc="-52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Sucofindo</a:t>
            </a: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(SNI Bed) per 14 </a:t>
            </a:r>
            <a:r>
              <a:rPr lang="en-US" sz="2600" b="1" spc="-52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Juni</a:t>
            </a:r>
            <a:r>
              <a:rPr lang="en-US" sz="2600" b="1" spc="-52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1643</Words>
  <Application>Microsoft Office PowerPoint</Application>
  <PresentationFormat>Custom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Garet Bold</vt:lpstr>
      <vt:lpstr>Garet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KomDit 4</dc:title>
  <cp:lastModifiedBy>Reggi R.</cp:lastModifiedBy>
  <cp:revision>3</cp:revision>
  <dcterms:created xsi:type="dcterms:W3CDTF">2006-08-16T00:00:00Z</dcterms:created>
  <dcterms:modified xsi:type="dcterms:W3CDTF">2025-06-23T08:46:04Z</dcterms:modified>
  <dc:identifier>DAGp05YRROA</dc:identifier>
</cp:coreProperties>
</file>