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7" r:id="rId3"/>
    <p:sldMasterId id="2147483716" r:id="rId4"/>
  </p:sldMasterIdLst>
  <p:notesMasterIdLst>
    <p:notesMasterId r:id="rId17"/>
  </p:notesMasterIdLst>
  <p:sldIdLst>
    <p:sldId id="256" r:id="rId5"/>
    <p:sldId id="347" r:id="rId6"/>
    <p:sldId id="335" r:id="rId7"/>
    <p:sldId id="351" r:id="rId8"/>
    <p:sldId id="355" r:id="rId9"/>
    <p:sldId id="358" r:id="rId10"/>
    <p:sldId id="356" r:id="rId11"/>
    <p:sldId id="363" r:id="rId12"/>
    <p:sldId id="310" r:id="rId13"/>
    <p:sldId id="367" r:id="rId14"/>
    <p:sldId id="369" r:id="rId15"/>
    <p:sldId id="3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BBD"/>
    <a:srgbClr val="4BACC6"/>
    <a:srgbClr val="B9D533"/>
    <a:srgbClr val="014185"/>
    <a:srgbClr val="4EBEA4"/>
    <a:srgbClr val="0E7FB7"/>
    <a:srgbClr val="40404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59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Folder%20ISO\SISTEM%20MANAJEMEN\2.%20SISTEM%20MANAJEMEN%20TERINTEGRASI%20PT.%20CINT\KLAUSUL%209.%20EVALUASI%20KINERJA\9.3%20MANAGEMENT%20REVIEW\08.%202025\01.%20Semester%201\Data%20Pelengkap\Recap%20Internal%20Audit%20Findings%20-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Folder%20ISO\SISTEM%20MANAJEMEN\2.%20SISTEM%20MANAJEMEN%20TERINTEGRASI%20PT.%20CINT\KLAUSUL%209.%20EVALUASI%20KINERJA\9.3%20MANAGEMENT%20REVIEW\08.%202025\01.%20Semester%201\Data%20Pelengkap\Recap%20Internal%20Audit%20Findings%20-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05\Downloads\perbaikan%20CAP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isyah\AppData\Local\Microsoft\Windows\INetCache\Content.Outlook\5PAWL3NY\SO%20Per%2030%20Juni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[Recap Internal Audit Findings - 2025.xlsx]Sheet4!PivotTable6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Sheet4!$F$3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B9D5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0-4B6A-88DA-0C2F0D2725C8}"/>
              </c:ext>
            </c:extLst>
          </c:dPt>
          <c:dPt>
            <c:idx val="1"/>
            <c:bubble3D val="0"/>
            <c:spPr>
              <a:solidFill>
                <a:srgbClr val="0E7F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0-4B6A-88DA-0C2F0D2725C8}"/>
              </c:ext>
            </c:extLst>
          </c:dPt>
          <c:dLbls>
            <c:dLbl>
              <c:idx val="1"/>
              <c:layout>
                <c:manualLayout>
                  <c:x val="0"/>
                  <c:y val="-7.29166666666666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5222003499562"/>
                      <c:h val="0.37166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FA0-4B6A-88DA-0C2F0D2725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Sheet4!$E$4:$E$6</c:f>
              <c:strCache>
                <c:ptCount val="2"/>
                <c:pt idx="0">
                  <c:v>Minor</c:v>
                </c:pt>
                <c:pt idx="1">
                  <c:v>Perlu Perhatian</c:v>
                </c:pt>
              </c:strCache>
            </c:strRef>
          </c:cat>
          <c:val>
            <c:numRef>
              <c:f>Sheet4!$F$4:$F$6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A0-4B6A-88DA-0C2F0D272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[Recap Internal Audit Findings - 2025.xlsx]Sheet4!PivotTable7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Sheet4!$B$22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CE5E8"/>
            </a:solidFill>
          </c:spPr>
          <c:dPt>
            <c:idx val="0"/>
            <c:bubble3D val="0"/>
            <c:spPr>
              <a:solidFill>
                <a:srgbClr val="0E7F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E-44C8-8632-94827847E82A}"/>
              </c:ext>
            </c:extLst>
          </c:dPt>
          <c:dPt>
            <c:idx val="1"/>
            <c:bubble3D val="0"/>
            <c:spPr>
              <a:solidFill>
                <a:srgbClr val="B9D5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E-44C8-8632-94827847E8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Sheet4!$A$23:$A$25</c:f>
              <c:strCache>
                <c:ptCount val="2"/>
                <c:pt idx="0">
                  <c:v>Closed</c:v>
                </c:pt>
                <c:pt idx="1">
                  <c:v>Open</c:v>
                </c:pt>
              </c:strCache>
            </c:strRef>
          </c:cat>
          <c:val>
            <c:numRef>
              <c:f>Sheet4!$B$23:$B$25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DE-44C8-8632-94827847E8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Temuan</c:v>
                </c:pt>
              </c:strCache>
            </c:strRef>
          </c:tx>
          <c:spPr>
            <a:solidFill>
              <a:srgbClr val="0E7F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13. Aktivitas Pihak Ketiga (Outsourcing Activity)</c:v>
                </c:pt>
                <c:pt idx="1">
                  <c:v>12. Kajian Manajemen</c:v>
                </c:pt>
                <c:pt idx="2">
                  <c:v>11. Audit Internal</c:v>
                </c:pt>
                <c:pt idx="3">
                  <c:v>8. Pengembalian/Retur Alat Kesehatan</c:v>
                </c:pt>
                <c:pt idx="4">
                  <c:v>7. Tindakan Perbaikan Keamanan di Lapangan (FSCA)</c:v>
                </c:pt>
                <c:pt idx="5">
                  <c:v>6. Penanganan Keluhan</c:v>
                </c:pt>
                <c:pt idx="6">
                  <c:v>5. Mampu Telusur Produk (Traceability)</c:v>
                </c:pt>
                <c:pt idx="7">
                  <c:v>4. Penyimpanan Dan Penanganan Persediaan</c:v>
                </c:pt>
                <c:pt idx="8">
                  <c:v>3. Bangunan Dan Fasilitas</c:v>
                </c:pt>
                <c:pt idx="9">
                  <c:v>1. Sistem Manajemen Mutu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E-4C5D-B01B-C065844C4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00919776"/>
        <c:axId val="500921216"/>
      </c:barChart>
      <c:catAx>
        <c:axId val="50091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21216"/>
        <c:crosses val="autoZero"/>
        <c:auto val="1"/>
        <c:lblAlgn val="ctr"/>
        <c:lblOffset val="100"/>
        <c:noMultiLvlLbl val="0"/>
      </c:catAx>
      <c:valAx>
        <c:axId val="500921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09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632-4ACD-80DB-8FA6E0D30A0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632-4ACD-80DB-8FA6E0D30A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2-4ACD-80DB-8FA6E0D30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Sum of Nilai Buku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Sheet1!$A$16:$A$22</c:f>
              <c:strCache>
                <c:ptCount val="7"/>
                <c:pt idx="0">
                  <c:v>Gudang FG </c:v>
                </c:pt>
                <c:pt idx="1">
                  <c:v>Gudang Lansir</c:v>
                </c:pt>
                <c:pt idx="2">
                  <c:v>Gudang RM Industri</c:v>
                </c:pt>
                <c:pt idx="3">
                  <c:v>Gudang WIP</c:v>
                </c:pt>
                <c:pt idx="4">
                  <c:v>Produksi</c:v>
                </c:pt>
                <c:pt idx="5">
                  <c:v>Subkon</c:v>
                </c:pt>
                <c:pt idx="6">
                  <c:v>Grand Total</c:v>
                </c:pt>
              </c:strCache>
            </c:strRef>
          </c:cat>
          <c:val>
            <c:numRef>
              <c:f>Sheet1!$B$16:$B$22</c:f>
              <c:numCache>
                <c:formatCode>_(* #,##0_);_(* \(#,##0\);_(* "-"??_);_(@_)</c:formatCode>
                <c:ptCount val="7"/>
                <c:pt idx="0">
                  <c:v>26272115431</c:v>
                </c:pt>
                <c:pt idx="1">
                  <c:v>614148955</c:v>
                </c:pt>
                <c:pt idx="2">
                  <c:v>13172200025</c:v>
                </c:pt>
                <c:pt idx="3">
                  <c:v>2734220719</c:v>
                </c:pt>
                <c:pt idx="4">
                  <c:v>2778482775.3347092</c:v>
                </c:pt>
                <c:pt idx="5">
                  <c:v>897585921.85012746</c:v>
                </c:pt>
                <c:pt idx="6">
                  <c:v>46468753827.184837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6-4246-835A-2AE700FD8D4D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Sum of Nilai 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Sheet1!$A$16:$A$22</c:f>
              <c:strCache>
                <c:ptCount val="7"/>
                <c:pt idx="0">
                  <c:v>Gudang FG </c:v>
                </c:pt>
                <c:pt idx="1">
                  <c:v>Gudang Lansir</c:v>
                </c:pt>
                <c:pt idx="2">
                  <c:v>Gudang RM Industri</c:v>
                </c:pt>
                <c:pt idx="3">
                  <c:v>Gudang WIP</c:v>
                </c:pt>
                <c:pt idx="4">
                  <c:v>Produksi</c:v>
                </c:pt>
                <c:pt idx="5">
                  <c:v>Subkon</c:v>
                </c:pt>
                <c:pt idx="6">
                  <c:v>Grand Total</c:v>
                </c:pt>
              </c:strCache>
            </c:strRef>
          </c:cat>
          <c:val>
            <c:numRef>
              <c:f>Sheet1!$C$16:$C$22</c:f>
              <c:numCache>
                <c:formatCode>_(* #,##0_);_(* \(#,##0\);_(* "-"??_);_(@_)</c:formatCode>
                <c:ptCount val="7"/>
                <c:pt idx="0">
                  <c:v>26020370275.072624</c:v>
                </c:pt>
                <c:pt idx="1">
                  <c:v>614148955</c:v>
                </c:pt>
                <c:pt idx="2">
                  <c:v>13171793497.754341</c:v>
                </c:pt>
                <c:pt idx="3">
                  <c:v>2734333717.478138</c:v>
                </c:pt>
                <c:pt idx="4">
                  <c:v>2780083183.4350824</c:v>
                </c:pt>
                <c:pt idx="5">
                  <c:v>896623139.79411292</c:v>
                </c:pt>
                <c:pt idx="6">
                  <c:v>46217352768.534294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6-4246-835A-2AE700FD8D4D}"/>
            </c:ext>
          </c:extLst>
        </c:ser>
        <c:ser>
          <c:idx val="2"/>
          <c:order val="2"/>
          <c:tx>
            <c:strRef>
              <c:f>Sheet1!$D$15</c:f>
              <c:strCache>
                <c:ptCount val="1"/>
                <c:pt idx="0">
                  <c:v>Sum of Div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Sheet1!$A$16:$A$22</c:f>
              <c:strCache>
                <c:ptCount val="7"/>
                <c:pt idx="0">
                  <c:v>Gudang FG </c:v>
                </c:pt>
                <c:pt idx="1">
                  <c:v>Gudang Lansir</c:v>
                </c:pt>
                <c:pt idx="2">
                  <c:v>Gudang RM Industri</c:v>
                </c:pt>
                <c:pt idx="3">
                  <c:v>Gudang WIP</c:v>
                </c:pt>
                <c:pt idx="4">
                  <c:v>Produksi</c:v>
                </c:pt>
                <c:pt idx="5">
                  <c:v>Subkon</c:v>
                </c:pt>
                <c:pt idx="6">
                  <c:v>Grand Total</c:v>
                </c:pt>
              </c:strCache>
            </c:strRef>
          </c:cat>
          <c:val>
            <c:numRef>
              <c:f>Sheet1!$D$16:$D$22</c:f>
              <c:numCache>
                <c:formatCode>_(* #,##0_);_(* \(#,##0\);_(* "-"??_);_(@_)</c:formatCode>
                <c:ptCount val="7"/>
                <c:pt idx="0">
                  <c:v>-251745155.92737901</c:v>
                </c:pt>
                <c:pt idx="1">
                  <c:v>0</c:v>
                </c:pt>
                <c:pt idx="2">
                  <c:v>-406527.24565756822</c:v>
                </c:pt>
                <c:pt idx="3">
                  <c:v>112998.47813822285</c:v>
                </c:pt>
                <c:pt idx="4">
                  <c:v>1600408.1003728525</c:v>
                </c:pt>
                <c:pt idx="5">
                  <c:v>-962782.05601450964</c:v>
                </c:pt>
                <c:pt idx="6">
                  <c:v>-251401058.65054002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6-4246-835A-2AE700FD8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425984"/>
        <c:axId val="1599423584"/>
      </c:barChart>
      <c:lineChart>
        <c:grouping val="standard"/>
        <c:varyColors val="0"/>
        <c:ser>
          <c:idx val="3"/>
          <c:order val="3"/>
          <c:tx>
            <c:strRef>
              <c:f>Sheet1!$E$15</c:f>
              <c:strCache>
                <c:ptCount val="1"/>
                <c:pt idx="0">
                  <c:v>% Selisih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B9D53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Sheet1!$A$16:$A$22</c:f>
              <c:strCache>
                <c:ptCount val="7"/>
                <c:pt idx="0">
                  <c:v>Gudang FG </c:v>
                </c:pt>
                <c:pt idx="1">
                  <c:v>Gudang Lansir</c:v>
                </c:pt>
                <c:pt idx="2">
                  <c:v>Gudang RM Industri</c:v>
                </c:pt>
                <c:pt idx="3">
                  <c:v>Gudang WIP</c:v>
                </c:pt>
                <c:pt idx="4">
                  <c:v>Produksi</c:v>
                </c:pt>
                <c:pt idx="5">
                  <c:v>Subkon</c:v>
                </c:pt>
                <c:pt idx="6">
                  <c:v>Grand Total</c:v>
                </c:pt>
              </c:strCache>
            </c:strRef>
          </c:cat>
          <c:val>
            <c:numRef>
              <c:f>Sheet1!$E$16:$E$22</c:f>
              <c:numCache>
                <c:formatCode>0.00%</c:formatCode>
                <c:ptCount val="7"/>
                <c:pt idx="0">
                  <c:v>-9.5822187059337541E-3</c:v>
                </c:pt>
                <c:pt idx="1">
                  <c:v>0</c:v>
                </c:pt>
                <c:pt idx="2">
                  <c:v>-3.0862516882981224E-5</c:v>
                </c:pt>
                <c:pt idx="3">
                  <c:v>4.132748953038083E-5</c:v>
                </c:pt>
                <c:pt idx="4">
                  <c:v>5.7600072765614315E-4</c:v>
                </c:pt>
                <c:pt idx="5">
                  <c:v>-1.0726349785321924E-3</c:v>
                </c:pt>
                <c:pt idx="6">
                  <c:v>-5.4101097607542701E-3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B6-4246-835A-2AE700FD8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429744"/>
        <c:axId val="1582429264"/>
      </c:lineChart>
      <c:catAx>
        <c:axId val="1599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423584"/>
        <c:crosses val="autoZero"/>
        <c:auto val="1"/>
        <c:lblAlgn val="ctr"/>
        <c:lblOffset val="100"/>
        <c:noMultiLvlLbl val="0"/>
      </c:catAx>
      <c:valAx>
        <c:axId val="1599423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Rupiah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425984"/>
        <c:crosses val="autoZero"/>
        <c:crossBetween val="between"/>
      </c:valAx>
      <c:valAx>
        <c:axId val="158242926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429744"/>
        <c:crosses val="max"/>
        <c:crossBetween val="between"/>
      </c:valAx>
      <c:catAx>
        <c:axId val="158242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24292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D6A35F10-F8C9-483A-8AFB-79FA5FFC5386}"/>
              </a:ext>
            </a:extLst>
          </p:cNvPr>
          <p:cNvGrpSpPr/>
          <p:nvPr userDrawn="1"/>
        </p:nvGrpSpPr>
        <p:grpSpPr>
          <a:xfrm>
            <a:off x="6193770" y="1868656"/>
            <a:ext cx="5517728" cy="433978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ADFAD96-56A8-406B-B78E-CE8CE437FB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AD587F-4E2F-4181-A771-EB326A50E8A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E07C60-58DC-4355-BD9C-3B0CFD2407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3430B78-BE31-48B2-BA07-16793A56C1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8C4E13-2645-446C-8DE3-9F9D12FBFC8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D9016-04F8-4C66-BB86-7B27891B786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732113-BFA6-4856-B4C4-86914A7E81F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3ACA4A-43E7-4062-A174-424122229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828225E-7668-4770-A9A9-A02CFF93FC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8295" y="2022196"/>
            <a:ext cx="5121540" cy="2990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1CE205-5693-4CCD-ADC7-38E6965B4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923D6-3052-341F-953E-1C821A86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19B1-0E96-4CE5-8208-E07BB98B3298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3AE33-42FA-50AD-C6B8-753F8C00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926E-0EBF-98E4-E688-9E1D737B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4F98-1653-4A44-BB0F-2A400BF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07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92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176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01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5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272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7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4117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587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53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857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39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6067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654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55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85505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7590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899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986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2ED5-A07F-4C0D-BE24-42B14668E16B}"/>
              </a:ext>
            </a:extLst>
          </p:cNvPr>
          <p:cNvSpPr/>
          <p:nvPr userDrawn="1"/>
        </p:nvSpPr>
        <p:spPr>
          <a:xfrm>
            <a:off x="912647" y="1403773"/>
            <a:ext cx="2222208" cy="4320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1D0E0-A003-400B-8684-37FE61773361}"/>
              </a:ext>
            </a:extLst>
          </p:cNvPr>
          <p:cNvSpPr/>
          <p:nvPr userDrawn="1"/>
        </p:nvSpPr>
        <p:spPr>
          <a:xfrm>
            <a:off x="912647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B60AF5-72FC-4A3D-BC56-77C65120ED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3751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6E13D-AB77-4DD8-A09B-AB5DB9FEF2E6}"/>
              </a:ext>
            </a:extLst>
          </p:cNvPr>
          <p:cNvSpPr/>
          <p:nvPr userDrawn="1"/>
        </p:nvSpPr>
        <p:spPr>
          <a:xfrm>
            <a:off x="3626311" y="1403773"/>
            <a:ext cx="2222208" cy="4320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4DF34-069C-4224-B7F5-05E1F1166D56}"/>
              </a:ext>
            </a:extLst>
          </p:cNvPr>
          <p:cNvSpPr/>
          <p:nvPr userDrawn="1"/>
        </p:nvSpPr>
        <p:spPr>
          <a:xfrm>
            <a:off x="3626311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01D622C-6570-4AA4-B1B0-B541A4BD95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27415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B9CEA-EE94-4685-A50B-55FA6D623BFF}"/>
              </a:ext>
            </a:extLst>
          </p:cNvPr>
          <p:cNvSpPr/>
          <p:nvPr userDrawn="1"/>
        </p:nvSpPr>
        <p:spPr>
          <a:xfrm>
            <a:off x="6339975" y="1403773"/>
            <a:ext cx="2222208" cy="4320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0A7D00-6360-4DFB-9AC2-D99DA6B13DC7}"/>
              </a:ext>
            </a:extLst>
          </p:cNvPr>
          <p:cNvSpPr/>
          <p:nvPr userDrawn="1"/>
        </p:nvSpPr>
        <p:spPr>
          <a:xfrm>
            <a:off x="6339975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5A9AB-9D07-4D24-A094-B0314860C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1079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B5C41-77E7-44F9-B07F-F8D1EC01BB64}"/>
              </a:ext>
            </a:extLst>
          </p:cNvPr>
          <p:cNvSpPr/>
          <p:nvPr userDrawn="1"/>
        </p:nvSpPr>
        <p:spPr>
          <a:xfrm>
            <a:off x="9053639" y="1403773"/>
            <a:ext cx="2222208" cy="4320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8E317-9A8F-42E8-8C04-9B86A860AA01}"/>
              </a:ext>
            </a:extLst>
          </p:cNvPr>
          <p:cNvSpPr/>
          <p:nvPr userDrawn="1"/>
        </p:nvSpPr>
        <p:spPr>
          <a:xfrm>
            <a:off x="9053639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FC17C-3188-435C-AD8C-0699468E95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54743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75CE920-CE28-4A7F-AF42-D10B4D7A71D8}"/>
              </a:ext>
            </a:extLst>
          </p:cNvPr>
          <p:cNvGrpSpPr/>
          <p:nvPr userDrawn="1"/>
        </p:nvGrpSpPr>
        <p:grpSpPr>
          <a:xfrm>
            <a:off x="1089097" y="3374691"/>
            <a:ext cx="1872207" cy="2308988"/>
            <a:chOff x="1089096" y="3288431"/>
            <a:chExt cx="1872207" cy="2308988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71143A8F-52BD-40FC-A4BB-974498924FA1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20">
              <a:extLst>
                <a:ext uri="{FF2B5EF4-FFF2-40B4-BE49-F238E27FC236}">
                  <a16:creationId xmlns:a16="http://schemas.microsoft.com/office/drawing/2014/main" id="{1966D3B4-0E79-4496-B5EA-B5B371487F1B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2935AEF3-27D6-4D21-95C1-C6A1A7F94044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1FB619A6-76BA-44B3-9E43-E3929B6F857D}"/>
              </a:ext>
            </a:extLst>
          </p:cNvPr>
          <p:cNvGrpSpPr/>
          <p:nvPr userDrawn="1"/>
        </p:nvGrpSpPr>
        <p:grpSpPr>
          <a:xfrm>
            <a:off x="3803299" y="3374691"/>
            <a:ext cx="1872207" cy="2308988"/>
            <a:chOff x="3803298" y="3288431"/>
            <a:chExt cx="1872207" cy="2308988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ADDFE364-38D6-42C8-A0F3-BF16099DF2A6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20">
              <a:extLst>
                <a:ext uri="{FF2B5EF4-FFF2-40B4-BE49-F238E27FC236}">
                  <a16:creationId xmlns:a16="http://schemas.microsoft.com/office/drawing/2014/main" id="{92EEB1A0-BE37-4C27-9E1D-07CCC8300546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FF9B23A0-905F-41D1-A289-6E30A57869D8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C3E37826-BA96-4543-8E7B-043B25B6AE01}"/>
              </a:ext>
            </a:extLst>
          </p:cNvPr>
          <p:cNvGrpSpPr/>
          <p:nvPr userDrawn="1"/>
        </p:nvGrpSpPr>
        <p:grpSpPr>
          <a:xfrm>
            <a:off x="6517501" y="3374691"/>
            <a:ext cx="1872207" cy="2308988"/>
            <a:chOff x="6517500" y="3288431"/>
            <a:chExt cx="1872207" cy="2308988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FF2BDC80-E91B-42FC-ACA6-29119E75CEA5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id="{B8915C91-E986-4019-9A3F-12B1970C26E1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D028D197-9135-47C7-864B-AB564FABE325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id="{D9D4E523-8F0B-46B8-9578-EA54F9C0E0FD}"/>
              </a:ext>
            </a:extLst>
          </p:cNvPr>
          <p:cNvGrpSpPr/>
          <p:nvPr userDrawn="1"/>
        </p:nvGrpSpPr>
        <p:grpSpPr>
          <a:xfrm>
            <a:off x="9231702" y="3374693"/>
            <a:ext cx="1872207" cy="2308987"/>
            <a:chOff x="9231701" y="3288432"/>
            <a:chExt cx="1872207" cy="2308987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BC5CFC53-617F-43D4-B00F-EEC8443029C3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 Placeholder 20">
              <a:extLst>
                <a:ext uri="{FF2B5EF4-FFF2-40B4-BE49-F238E27FC236}">
                  <a16:creationId xmlns:a16="http://schemas.microsoft.com/office/drawing/2014/main" id="{91DB98F0-61F1-4C0A-951F-54754B7695F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4">
              <a:extLst>
                <a:ext uri="{FF2B5EF4-FFF2-40B4-BE49-F238E27FC236}">
                  <a16:creationId xmlns:a16="http://schemas.microsoft.com/office/drawing/2014/main" id="{E667B578-689E-41DF-A899-AFBAF8EEB35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9">
            <a:extLst>
              <a:ext uri="{FF2B5EF4-FFF2-40B4-BE49-F238E27FC236}">
                <a16:creationId xmlns:a16="http://schemas.microsoft.com/office/drawing/2014/main" id="{59AEC0C2-1658-4DBE-A16E-C1F68C32F0D4}"/>
              </a:ext>
            </a:extLst>
          </p:cNvPr>
          <p:cNvGrpSpPr/>
          <p:nvPr userDrawn="1"/>
        </p:nvGrpSpPr>
        <p:grpSpPr>
          <a:xfrm>
            <a:off x="1172149" y="5825666"/>
            <a:ext cx="1706103" cy="448703"/>
            <a:chOff x="1172148" y="5704896"/>
            <a:chExt cx="1706103" cy="4487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97B0E5-8C02-4EFD-818E-FCAB1C18F1D7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B810BBB-1805-4634-A844-1590B698A393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E1D6AF9-FBD8-499A-9802-37FE243D9214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900D5429-4621-47B3-9333-D168EC75055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20FA3F5A-EF38-495A-85BC-7A4BC8204CBC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73C13622-917A-4A5D-917A-6EEACECCB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82">
            <a:extLst>
              <a:ext uri="{FF2B5EF4-FFF2-40B4-BE49-F238E27FC236}">
                <a16:creationId xmlns:a16="http://schemas.microsoft.com/office/drawing/2014/main" id="{5669B4A0-592B-4E36-BFA0-0A71B26E0A09}"/>
              </a:ext>
            </a:extLst>
          </p:cNvPr>
          <p:cNvGrpSpPr/>
          <p:nvPr userDrawn="1"/>
        </p:nvGrpSpPr>
        <p:grpSpPr>
          <a:xfrm>
            <a:off x="3888290" y="5825666"/>
            <a:ext cx="1706103" cy="448703"/>
            <a:chOff x="1172148" y="5704896"/>
            <a:chExt cx="1706103" cy="448703"/>
          </a:xfrm>
        </p:grpSpPr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599F04BF-25B6-4E36-962F-802C34CDA95A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Oval 45">
              <a:extLst>
                <a:ext uri="{FF2B5EF4-FFF2-40B4-BE49-F238E27FC236}">
                  <a16:creationId xmlns:a16="http://schemas.microsoft.com/office/drawing/2014/main" id="{37A998EF-EFA4-4EC9-9935-396EBC2673DC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887F7825-B4C6-4C30-A3DA-649096950B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CC8C9F95-79E4-4681-A018-584937EAB05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id="{27D5CC66-2190-4C0B-B967-8C85C6E3A7B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799A6A43-1315-4301-BA90-3742B4CA6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99">
            <a:extLst>
              <a:ext uri="{FF2B5EF4-FFF2-40B4-BE49-F238E27FC236}">
                <a16:creationId xmlns:a16="http://schemas.microsoft.com/office/drawing/2014/main" id="{14FBE38F-6791-4534-9C7F-E5FC4EBE0C34}"/>
              </a:ext>
            </a:extLst>
          </p:cNvPr>
          <p:cNvGrpSpPr/>
          <p:nvPr userDrawn="1"/>
        </p:nvGrpSpPr>
        <p:grpSpPr>
          <a:xfrm>
            <a:off x="6604431" y="5825666"/>
            <a:ext cx="1706103" cy="448703"/>
            <a:chOff x="1172148" y="5704896"/>
            <a:chExt cx="1706103" cy="448703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DE5CBEB4-5221-4560-BA20-5B7423CE37E6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5D7AC624-8B71-4B8A-8968-361EB392010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2054EE83-F252-4A8B-B69F-A4BE4F167F6D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D1848CAF-CCAB-4EF2-BE70-971384DE4665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8">
              <a:extLst>
                <a:ext uri="{FF2B5EF4-FFF2-40B4-BE49-F238E27FC236}">
                  <a16:creationId xmlns:a16="http://schemas.microsoft.com/office/drawing/2014/main" id="{E42C9D05-4FC5-4CE1-BA6B-A302BA896861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6EC8A3FE-8DBA-43BC-9637-0B30E0FD7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106">
            <a:extLst>
              <a:ext uri="{FF2B5EF4-FFF2-40B4-BE49-F238E27FC236}">
                <a16:creationId xmlns:a16="http://schemas.microsoft.com/office/drawing/2014/main" id="{9CFB75F3-2FF5-4FE9-A476-6CEE2DF67E07}"/>
              </a:ext>
            </a:extLst>
          </p:cNvPr>
          <p:cNvGrpSpPr/>
          <p:nvPr userDrawn="1"/>
        </p:nvGrpSpPr>
        <p:grpSpPr>
          <a:xfrm>
            <a:off x="9320573" y="5825666"/>
            <a:ext cx="1706103" cy="448703"/>
            <a:chOff x="1172148" y="5704896"/>
            <a:chExt cx="1706103" cy="448703"/>
          </a:xfrm>
        </p:grpSpPr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E50EC360-D0C4-4C08-8F61-8902777F2F21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5" name="Oval 45">
              <a:extLst>
                <a:ext uri="{FF2B5EF4-FFF2-40B4-BE49-F238E27FC236}">
                  <a16:creationId xmlns:a16="http://schemas.microsoft.com/office/drawing/2014/main" id="{1883D97F-8E28-47C0-8A2F-1E8F8994063D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6" name="Oval 46">
              <a:extLst>
                <a:ext uri="{FF2B5EF4-FFF2-40B4-BE49-F238E27FC236}">
                  <a16:creationId xmlns:a16="http://schemas.microsoft.com/office/drawing/2014/main" id="{E9327789-7EAA-458A-B577-77EDE0B58AF0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D69E672-703B-4D98-B532-F677B80C730B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43DDDC3B-1FBB-4157-ACE3-548390E7C39F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0F7A12F7-CD03-46EC-9D73-8AE4AEFA3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84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749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145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742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73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9416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2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619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687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1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0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366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36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65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873428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141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00C50C-9DE3-4415-89A4-D76E721FBF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0000" y="1538722"/>
            <a:ext cx="10392002" cy="272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0C8FDB2-DCD9-459E-8313-5C629CBD9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24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91" r:id="rId8"/>
    <p:sldLayoutId id="2147483682" r:id="rId9"/>
    <p:sldLayoutId id="2147483685" r:id="rId10"/>
    <p:sldLayoutId id="2147483684" r:id="rId11"/>
    <p:sldLayoutId id="2147483686" r:id="rId12"/>
    <p:sldLayoutId id="2147483687" r:id="rId13"/>
    <p:sldLayoutId id="2147483688" r:id="rId14"/>
    <p:sldLayoutId id="2147483672" r:id="rId15"/>
    <p:sldLayoutId id="2147483671" r:id="rId16"/>
    <p:sldLayoutId id="21474836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chart" Target="../charts/chart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CINT-Juni%2025.xlsx" TargetMode="Externa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svg"/><Relationship Id="rId7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4.xml"/><Relationship Id="rId7" Type="http://schemas.openxmlformats.org/officeDocument/2006/relationships/image" Target="../media/image33.sv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67553">
            <a:off x="6237934" y="-717393"/>
            <a:ext cx="9653493" cy="5296013"/>
          </a:xfrm>
          <a:custGeom>
            <a:avLst/>
            <a:gdLst/>
            <a:ahLst/>
            <a:cxnLst/>
            <a:rect l="l" t="t" r="r" b="b"/>
            <a:pathLst>
              <a:path w="14480240" h="7944020">
                <a:moveTo>
                  <a:pt x="0" y="0"/>
                </a:moveTo>
                <a:lnTo>
                  <a:pt x="14480240" y="0"/>
                </a:lnTo>
                <a:lnTo>
                  <a:pt x="14480240" y="7944021"/>
                </a:lnTo>
                <a:lnTo>
                  <a:pt x="0" y="794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2825910">
            <a:off x="-2198260" y="4256059"/>
            <a:ext cx="5768120" cy="3164455"/>
          </a:xfrm>
          <a:custGeom>
            <a:avLst/>
            <a:gdLst/>
            <a:ahLst/>
            <a:cxnLst/>
            <a:rect l="l" t="t" r="r" b="b"/>
            <a:pathLst>
              <a:path w="8652180" h="4746682">
                <a:moveTo>
                  <a:pt x="0" y="0"/>
                </a:moveTo>
                <a:lnTo>
                  <a:pt x="8652180" y="0"/>
                </a:lnTo>
                <a:lnTo>
                  <a:pt x="8652180" y="4746682"/>
                </a:lnTo>
                <a:lnTo>
                  <a:pt x="0" y="4746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0" y="1"/>
            <a:ext cx="3019088" cy="2278039"/>
          </a:xfrm>
          <a:custGeom>
            <a:avLst/>
            <a:gdLst/>
            <a:ahLst/>
            <a:cxnLst/>
            <a:rect l="l" t="t" r="r" b="b"/>
            <a:pathLst>
              <a:path w="4528632" h="3417059">
                <a:moveTo>
                  <a:pt x="0" y="0"/>
                </a:moveTo>
                <a:lnTo>
                  <a:pt x="4528632" y="0"/>
                </a:lnTo>
                <a:lnTo>
                  <a:pt x="4528632" y="3417059"/>
                </a:lnTo>
                <a:lnTo>
                  <a:pt x="0" y="3417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 flipV="1">
            <a:off x="9172912" y="4579961"/>
            <a:ext cx="3019088" cy="2278039"/>
          </a:xfrm>
          <a:custGeom>
            <a:avLst/>
            <a:gdLst/>
            <a:ahLst/>
            <a:cxnLst/>
            <a:rect l="l" t="t" r="r" b="b"/>
            <a:pathLst>
              <a:path w="4528632" h="3417059">
                <a:moveTo>
                  <a:pt x="4528632" y="3417059"/>
                </a:moveTo>
                <a:lnTo>
                  <a:pt x="0" y="3417059"/>
                </a:lnTo>
                <a:lnTo>
                  <a:pt x="0" y="0"/>
                </a:lnTo>
                <a:lnTo>
                  <a:pt x="4528632" y="0"/>
                </a:lnTo>
                <a:lnTo>
                  <a:pt x="4528632" y="34170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2213162" y="2248727"/>
            <a:ext cx="776567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6666" b="1" dirty="0">
                <a:solidFill>
                  <a:srgbClr val="000000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MEETING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3162" y="3126979"/>
            <a:ext cx="776567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6666" b="1" dirty="0">
                <a:solidFill>
                  <a:srgbClr val="2D7BBD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KOMITE AUDIT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55531" y="4077361"/>
            <a:ext cx="6680938" cy="35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Rabu, 23 Juli 2025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8EAC441-8AA2-71BF-9749-BD1AB66872ED}"/>
              </a:ext>
            </a:extLst>
          </p:cNvPr>
          <p:cNvSpPr/>
          <p:nvPr/>
        </p:nvSpPr>
        <p:spPr>
          <a:xfrm>
            <a:off x="5366588" y="5726807"/>
            <a:ext cx="1458823" cy="354781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437B1-7AFE-12BA-C1CA-3AE0250C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B0BD2-DE3D-8572-B785-8DEBCF784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n-NO" sz="2400" dirty="0"/>
              <a:t>HASIL STOCK OPNAME PER 30 JUNI 2025</a:t>
            </a:r>
            <a:endParaRPr lang="en-US" sz="2400" dirty="0"/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F5D44B81-FD34-5FA5-E49A-1B8EC45D62AF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3">
            <a:extLst>
              <a:ext uri="{FF2B5EF4-FFF2-40B4-BE49-F238E27FC236}">
                <a16:creationId xmlns:a16="http://schemas.microsoft.com/office/drawing/2014/main" id="{2200B154-2D7A-DF7C-4A81-CC5A8909DA15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33B6F6B6-05CD-FC43-6E58-BAF7D5F221F3}"/>
              </a:ext>
            </a:extLst>
          </p:cNvPr>
          <p:cNvSpPr/>
          <p:nvPr/>
        </p:nvSpPr>
        <p:spPr>
          <a:xfrm>
            <a:off x="10838084" y="6426475"/>
            <a:ext cx="1058642" cy="25745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14007A-7E78-691F-250A-3998A273E9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74653"/>
              </p:ext>
            </p:extLst>
          </p:nvPr>
        </p:nvGraphicFramePr>
        <p:xfrm>
          <a:off x="223520" y="1350508"/>
          <a:ext cx="11673206" cy="482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778896-4C09-C253-6654-933B4D7C6A1A}"/>
              </a:ext>
            </a:extLst>
          </p:cNvPr>
          <p:cNvSpPr/>
          <p:nvPr/>
        </p:nvSpPr>
        <p:spPr>
          <a:xfrm>
            <a:off x="7259898" y="1502908"/>
            <a:ext cx="1342663" cy="482030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CA59D-FF35-03FC-0D64-A17FB1E68E4A}"/>
              </a:ext>
            </a:extLst>
          </p:cNvPr>
          <p:cNvSpPr/>
          <p:nvPr/>
        </p:nvSpPr>
        <p:spPr>
          <a:xfrm>
            <a:off x="1862108" y="1502908"/>
            <a:ext cx="1342663" cy="482030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225E2-3F71-375D-FE22-590BAC8184C1}"/>
              </a:ext>
            </a:extLst>
          </p:cNvPr>
          <p:cNvSpPr/>
          <p:nvPr/>
        </p:nvSpPr>
        <p:spPr>
          <a:xfrm>
            <a:off x="8602561" y="1499942"/>
            <a:ext cx="1342663" cy="482030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259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F137-3F22-DF6C-A730-3808938C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F1BE0-4C61-6E28-BBDD-3437DFE3EA2F}"/>
              </a:ext>
            </a:extLst>
          </p:cNvPr>
          <p:cNvSpPr/>
          <p:nvPr/>
        </p:nvSpPr>
        <p:spPr>
          <a:xfrm>
            <a:off x="0" y="1909161"/>
            <a:ext cx="12192000" cy="719140"/>
          </a:xfrm>
          <a:prstGeom prst="rect">
            <a:avLst/>
          </a:prstGeom>
          <a:solidFill>
            <a:srgbClr val="0141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2A00F-4D89-9884-02B6-EF532AFC3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573" y="785191"/>
            <a:ext cx="8382000" cy="724247"/>
          </a:xfrm>
        </p:spPr>
        <p:txBody>
          <a:bodyPr/>
          <a:lstStyle/>
          <a:p>
            <a:pPr algn="l"/>
            <a:r>
              <a:rPr lang="en-US" sz="3600" dirty="0"/>
              <a:t>SAP di DH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F23DE9-6216-EEBC-1A3A-AE1B5096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08515"/>
              </p:ext>
            </p:extLst>
          </p:nvPr>
        </p:nvGraphicFramePr>
        <p:xfrm>
          <a:off x="0" y="3467100"/>
          <a:ext cx="12192000" cy="31956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643094">
                  <a:extLst>
                    <a:ext uri="{9D8B030D-6E8A-4147-A177-3AD203B41FA5}">
                      <a16:colId xmlns:a16="http://schemas.microsoft.com/office/drawing/2014/main" val="3867938600"/>
                    </a:ext>
                  </a:extLst>
                </a:gridCol>
                <a:gridCol w="3090706">
                  <a:extLst>
                    <a:ext uri="{9D8B030D-6E8A-4147-A177-3AD203B41FA5}">
                      <a16:colId xmlns:a16="http://schemas.microsoft.com/office/drawing/2014/main" val="18462296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267217733"/>
                    </a:ext>
                  </a:extLst>
                </a:gridCol>
                <a:gridCol w="1739621">
                  <a:extLst>
                    <a:ext uri="{9D8B030D-6E8A-4147-A177-3AD203B41FA5}">
                      <a16:colId xmlns:a16="http://schemas.microsoft.com/office/drawing/2014/main" val="210341333"/>
                    </a:ext>
                  </a:extLst>
                </a:gridCol>
                <a:gridCol w="1460779">
                  <a:extLst>
                    <a:ext uri="{9D8B030D-6E8A-4147-A177-3AD203B41FA5}">
                      <a16:colId xmlns:a16="http://schemas.microsoft.com/office/drawing/2014/main" val="858222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94526959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155281080"/>
                    </a:ext>
                  </a:extLst>
                </a:gridCol>
              </a:tblGrid>
              <a:tr h="7000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 HOLDING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APLIKASI &amp; SAP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IMPLEMENTASI &amp; TRAINING USER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SUPPORT APLIKASI &amp; SAP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OPERASIONAL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1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19464"/>
                  </a:ext>
                </a:extLst>
              </a:tr>
              <a:tr h="7000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CHITOSE C ENGINEERING INDONESIA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live done</a:t>
                      </a: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676607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SINAR SEJAHTERA MANDIRI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Coming Soon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202460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SEJAHTERA PALEMBANG FURINDO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Coming Soon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08780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MEGA INTI MANDIRI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Coming Soon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917739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404040"/>
                          </a:solidFill>
                          <a:effectLst/>
                        </a:rPr>
                        <a:t>SAMARINDA FURINDO</a:t>
                      </a:r>
                      <a:endParaRPr lang="en-US" sz="1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Coming Soon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21287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5B8551A-E072-50E2-5ADE-F083CD08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161"/>
            <a:ext cx="1450747" cy="7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4ADDD-B5B4-EC22-88EC-5D1A610DBDB7}"/>
              </a:ext>
            </a:extLst>
          </p:cNvPr>
          <p:cNvSpPr txBox="1"/>
          <p:nvPr/>
        </p:nvSpPr>
        <p:spPr>
          <a:xfrm>
            <a:off x="449573" y="1952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Progress </a:t>
            </a:r>
            <a:r>
              <a:rPr lang="en-US" sz="3600" dirty="0" err="1"/>
              <a:t>Implementasi</a:t>
            </a:r>
            <a:r>
              <a:rPr lang="en-US" sz="3600" dirty="0"/>
              <a:t> </a:t>
            </a: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590E6D8E-5CBC-1F0E-5201-BCAE38567B76}"/>
              </a:ext>
            </a:extLst>
          </p:cNvPr>
          <p:cNvSpPr/>
          <p:nvPr/>
        </p:nvSpPr>
        <p:spPr>
          <a:xfrm>
            <a:off x="8143875" y="2045000"/>
            <a:ext cx="456414" cy="4564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97076-F674-EADD-6CA4-02FF5F9FFCA4}"/>
              </a:ext>
            </a:extLst>
          </p:cNvPr>
          <p:cNvSpPr txBox="1"/>
          <p:nvPr/>
        </p:nvSpPr>
        <p:spPr>
          <a:xfrm>
            <a:off x="5418402" y="2099295"/>
            <a:ext cx="2494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US" sz="1800" b="0" u="none" strike="noStrike" dirty="0">
                <a:solidFill>
                  <a:schemeClr val="bg1"/>
                </a:solidFill>
                <a:effectLst/>
              </a:rPr>
              <a:t>Delta </a:t>
            </a:r>
            <a:r>
              <a:rPr lang="en-US" sz="1800" b="0" u="none" strike="noStrike" dirty="0" err="1">
                <a:solidFill>
                  <a:schemeClr val="bg1"/>
                </a:solidFill>
                <a:effectLst/>
              </a:rPr>
              <a:t>Furindotama</a:t>
            </a:r>
            <a:endParaRPr lang="en-US" sz="1800" b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5E34B-A52C-76CF-EA01-526895BC4E95}"/>
              </a:ext>
            </a:extLst>
          </p:cNvPr>
          <p:cNvSpPr txBox="1"/>
          <p:nvPr/>
        </p:nvSpPr>
        <p:spPr>
          <a:xfrm>
            <a:off x="8831573" y="2084065"/>
            <a:ext cx="3276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US" dirty="0">
                <a:solidFill>
                  <a:schemeClr val="bg1"/>
                </a:solidFill>
              </a:rPr>
              <a:t>Sejahtera Wahana </a:t>
            </a:r>
            <a:r>
              <a:rPr lang="en-US" dirty="0" err="1">
                <a:solidFill>
                  <a:schemeClr val="bg1"/>
                </a:solidFill>
              </a:rPr>
              <a:t>Gemilang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CD714-0DC7-0649-222A-48D55B2ACE94}"/>
              </a:ext>
            </a:extLst>
          </p:cNvPr>
          <p:cNvSpPr txBox="1"/>
          <p:nvPr/>
        </p:nvSpPr>
        <p:spPr>
          <a:xfrm>
            <a:off x="2417948" y="2101175"/>
            <a:ext cx="1957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US" dirty="0" err="1">
                <a:solidFill>
                  <a:schemeClr val="bg1"/>
                </a:solidFill>
              </a:rPr>
              <a:t>Trijati</a:t>
            </a:r>
            <a:r>
              <a:rPr lang="en-US" dirty="0">
                <a:solidFill>
                  <a:schemeClr val="bg1"/>
                </a:solidFill>
              </a:rPr>
              <a:t> Primula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0D0BE01F-3BCB-601D-C729-21AAEABBF96B}"/>
              </a:ext>
            </a:extLst>
          </p:cNvPr>
          <p:cNvSpPr/>
          <p:nvPr/>
        </p:nvSpPr>
        <p:spPr>
          <a:xfrm>
            <a:off x="4730704" y="2057992"/>
            <a:ext cx="456414" cy="4564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A0CCB91E-29EB-F6B5-5A1B-9FB25FB067F1}"/>
              </a:ext>
            </a:extLst>
          </p:cNvPr>
          <p:cNvSpPr/>
          <p:nvPr/>
        </p:nvSpPr>
        <p:spPr>
          <a:xfrm>
            <a:off x="1730250" y="2057634"/>
            <a:ext cx="456414" cy="4564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id="{6439245F-C44A-C857-EF42-C6BDA9406D87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FA6F3-5FD0-1007-4933-45E84233786D}"/>
              </a:ext>
            </a:extLst>
          </p:cNvPr>
          <p:cNvSpPr txBox="1"/>
          <p:nvPr/>
        </p:nvSpPr>
        <p:spPr>
          <a:xfrm>
            <a:off x="449573" y="3001529"/>
            <a:ext cx="431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Progress DHIS DH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F8FEF5AE-1D72-766B-345D-1401FBA35A5C}"/>
              </a:ext>
            </a:extLst>
          </p:cNvPr>
          <p:cNvSpPr/>
          <p:nvPr/>
        </p:nvSpPr>
        <p:spPr>
          <a:xfrm rot="18900000">
            <a:off x="100803" y="3055275"/>
            <a:ext cx="200284" cy="200283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rgbClr val="01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07981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ID" sz="1200"/>
          </a:p>
        </p:txBody>
      </p:sp>
      <p:sp>
        <p:nvSpPr>
          <p:cNvPr id="4" name="TextBox 4"/>
          <p:cNvSpPr txBox="1"/>
          <p:nvPr/>
        </p:nvSpPr>
        <p:spPr>
          <a:xfrm>
            <a:off x="4880617" y="3821883"/>
            <a:ext cx="662558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70"/>
              </a:lnSpc>
            </a:pPr>
            <a:r>
              <a:rPr lang="en-US" sz="6184" spc="93">
                <a:solidFill>
                  <a:srgbClr val="47829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TERIMAKASIH</a:t>
            </a:r>
          </a:p>
        </p:txBody>
      </p:sp>
      <p:grpSp>
        <p:nvGrpSpPr>
          <p:cNvPr id="7" name="Group 7"/>
          <p:cNvGrpSpPr/>
          <p:nvPr/>
        </p:nvGrpSpPr>
        <p:grpSpPr>
          <a:xfrm rot="-2700000">
            <a:off x="3792231" y="1850399"/>
            <a:ext cx="580665" cy="444407"/>
            <a:chOff x="0" y="0"/>
            <a:chExt cx="294201" cy="2251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4201" cy="225164"/>
            </a:xfrm>
            <a:custGeom>
              <a:avLst/>
              <a:gdLst/>
              <a:ahLst/>
              <a:cxnLst/>
              <a:rect l="l" t="t" r="r" b="b"/>
              <a:pathLst>
                <a:path w="294201" h="225164">
                  <a:moveTo>
                    <a:pt x="0" y="0"/>
                  </a:moveTo>
                  <a:lnTo>
                    <a:pt x="294201" y="0"/>
                  </a:lnTo>
                  <a:lnTo>
                    <a:pt x="294201" y="225164"/>
                  </a:lnTo>
                  <a:lnTo>
                    <a:pt x="0" y="225164"/>
                  </a:lnTo>
                  <a:close/>
                </a:path>
              </a:pathLst>
            </a:custGeom>
            <a:solidFill>
              <a:srgbClr val="47829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4201" cy="2632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-2700000">
            <a:off x="-1002176" y="2584801"/>
            <a:ext cx="3002375" cy="1005636"/>
            <a:chOff x="0" y="0"/>
            <a:chExt cx="1521188" cy="5095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1188" cy="509517"/>
            </a:xfrm>
            <a:custGeom>
              <a:avLst/>
              <a:gdLst/>
              <a:ahLst/>
              <a:cxnLst/>
              <a:rect l="l" t="t" r="r" b="b"/>
              <a:pathLst>
                <a:path w="1521188" h="509517">
                  <a:moveTo>
                    <a:pt x="0" y="0"/>
                  </a:moveTo>
                  <a:lnTo>
                    <a:pt x="1521188" y="0"/>
                  </a:lnTo>
                  <a:lnTo>
                    <a:pt x="1521188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21188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2700000">
            <a:off x="756165" y="1856473"/>
            <a:ext cx="942352" cy="1005636"/>
            <a:chOff x="0" y="0"/>
            <a:chExt cx="477453" cy="5095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7453" cy="509517"/>
            </a:xfrm>
            <a:custGeom>
              <a:avLst/>
              <a:gdLst/>
              <a:ahLst/>
              <a:cxnLst/>
              <a:rect l="l" t="t" r="r" b="b"/>
              <a:pathLst>
                <a:path w="477453" h="509517">
                  <a:moveTo>
                    <a:pt x="0" y="0"/>
                  </a:moveTo>
                  <a:lnTo>
                    <a:pt x="477453" y="0"/>
                  </a:lnTo>
                  <a:lnTo>
                    <a:pt x="477453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7829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77453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 rot="-2700000">
            <a:off x="4166869" y="740449"/>
            <a:ext cx="4259272" cy="1005636"/>
            <a:chOff x="0" y="0"/>
            <a:chExt cx="2158009" cy="5095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2700000">
            <a:off x="4652620" y="1913157"/>
            <a:ext cx="942352" cy="1005636"/>
            <a:chOff x="0" y="0"/>
            <a:chExt cx="477453" cy="5095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7453" cy="509517"/>
            </a:xfrm>
            <a:custGeom>
              <a:avLst/>
              <a:gdLst/>
              <a:ahLst/>
              <a:cxnLst/>
              <a:rect l="l" t="t" r="r" b="b"/>
              <a:pathLst>
                <a:path w="477453" h="509517">
                  <a:moveTo>
                    <a:pt x="0" y="0"/>
                  </a:moveTo>
                  <a:lnTo>
                    <a:pt x="477453" y="0"/>
                  </a:lnTo>
                  <a:lnTo>
                    <a:pt x="477453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7829E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77453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73421" y="1046955"/>
            <a:ext cx="4081331" cy="408133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1336" y="1184870"/>
            <a:ext cx="3805501" cy="380550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83614" y="1357147"/>
            <a:ext cx="3460944" cy="346094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ID" sz="1200"/>
            </a:p>
          </p:txBody>
        </p:sp>
      </p:grpSp>
      <p:grpSp>
        <p:nvGrpSpPr>
          <p:cNvPr id="30" name="Group 30"/>
          <p:cNvGrpSpPr/>
          <p:nvPr/>
        </p:nvGrpSpPr>
        <p:grpSpPr>
          <a:xfrm rot="-2700000">
            <a:off x="6356517" y="445832"/>
            <a:ext cx="4259272" cy="1005636"/>
            <a:chOff x="0" y="0"/>
            <a:chExt cx="2158009" cy="50951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 rot="-2700000">
            <a:off x="1163689" y="5863274"/>
            <a:ext cx="4259272" cy="1005636"/>
            <a:chOff x="0" y="0"/>
            <a:chExt cx="2158009" cy="50951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 rot="-2700000">
            <a:off x="-1337846" y="6368029"/>
            <a:ext cx="4259272" cy="1005636"/>
            <a:chOff x="0" y="0"/>
            <a:chExt cx="2158009" cy="50951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58009" cy="509517"/>
            </a:xfrm>
            <a:custGeom>
              <a:avLst/>
              <a:gdLst/>
              <a:ahLst/>
              <a:cxnLst/>
              <a:rect l="l" t="t" r="r" b="b"/>
              <a:pathLst>
                <a:path w="2158009" h="509517">
                  <a:moveTo>
                    <a:pt x="0" y="0"/>
                  </a:moveTo>
                  <a:lnTo>
                    <a:pt x="2158009" y="0"/>
                  </a:lnTo>
                  <a:lnTo>
                    <a:pt x="2158009" y="509517"/>
                  </a:lnTo>
                  <a:lnTo>
                    <a:pt x="0" y="509517"/>
                  </a:lnTo>
                  <a:close/>
                </a:path>
              </a:pathLst>
            </a:custGeom>
            <a:solidFill>
              <a:srgbClr val="4D9DB1"/>
            </a:solidFill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158009" cy="547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9F6884F5-7E69-639E-25F1-8B77D593EAA9}"/>
              </a:ext>
            </a:extLst>
          </p:cNvPr>
          <p:cNvSpPr/>
          <p:nvPr/>
        </p:nvSpPr>
        <p:spPr>
          <a:xfrm>
            <a:off x="401010" y="376831"/>
            <a:ext cx="1205992" cy="293293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 rot="16200000">
            <a:off x="2951732" y="946616"/>
            <a:ext cx="38601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AGENDA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57417B-0C81-4DED-A753-2A1EBD9EB5A6}"/>
              </a:ext>
            </a:extLst>
          </p:cNvPr>
          <p:cNvGrpSpPr/>
          <p:nvPr/>
        </p:nvGrpSpPr>
        <p:grpSpPr>
          <a:xfrm>
            <a:off x="5796359" y="95720"/>
            <a:ext cx="6391247" cy="1286087"/>
            <a:chOff x="4780729" y="1350371"/>
            <a:chExt cx="6391247" cy="12860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AC6EFF-A9C3-4CD6-8DD9-E23DB4D3C0FA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C887B8B6-9F10-4776-B189-047B2EB09574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5442A3F7-8C72-41E7-9E8F-B1AE6C0324C4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Keuangan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Juni 2025</a:t>
              </a:r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379169B4-8442-4043-B209-E86947568FE7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B46152D7-152A-4953-A573-B6C808CCB40E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B70BE9-3BBE-4167-A154-D0F4084D2206}"/>
              </a:ext>
            </a:extLst>
          </p:cNvPr>
          <p:cNvGrpSpPr/>
          <p:nvPr/>
        </p:nvGrpSpPr>
        <p:grpSpPr>
          <a:xfrm>
            <a:off x="5796359" y="1434188"/>
            <a:ext cx="6391247" cy="1286087"/>
            <a:chOff x="4780729" y="1350371"/>
            <a:chExt cx="6391247" cy="128608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6160B7-DE89-4075-A5FB-41CFEBD42E0E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D81BB7E6-4690-4CEF-843E-B170D9504343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id="{E6F6D8A8-6A0B-464D-89C5-7DE94F240D84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Audit Internal SMT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Kuartal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1</a:t>
              </a:r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5BB17CB3-3D64-4B1A-B71C-75DC2E120B37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id="{F9201999-8A2B-42DA-B749-E60060F91556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9902E9-E6FF-4168-BF6A-0C686917E1D2}"/>
              </a:ext>
            </a:extLst>
          </p:cNvPr>
          <p:cNvGrpSpPr/>
          <p:nvPr/>
        </p:nvGrpSpPr>
        <p:grpSpPr>
          <a:xfrm>
            <a:off x="5796359" y="2772656"/>
            <a:ext cx="6391247" cy="1286087"/>
            <a:chOff x="4780729" y="1350371"/>
            <a:chExt cx="6391247" cy="128608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73F8FD-A95C-4566-9DEF-E80E3C733873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DDC4D8B4-5666-4FEB-86D0-D8401AB3D665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0FFD9E3E-20C7-406A-84CE-0B6B0BEA4BA9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Audit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Eksternal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(CDAKB, SNI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Produk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&amp; Halal)</a:t>
              </a:r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B492DB5-1FAD-4920-857C-847FB1FE9B14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213185C5-8671-404A-AE45-FA643291B9C3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D92956-D402-42BF-8AB4-E9B9A3FCFCD5}"/>
              </a:ext>
            </a:extLst>
          </p:cNvPr>
          <p:cNvGrpSpPr/>
          <p:nvPr/>
        </p:nvGrpSpPr>
        <p:grpSpPr>
          <a:xfrm>
            <a:off x="5796359" y="4111124"/>
            <a:ext cx="6391247" cy="1286087"/>
            <a:chOff x="4780729" y="1350371"/>
            <a:chExt cx="6391247" cy="12860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FF0094-C299-4EB1-9BE3-FF6518CA2A52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30AA34B-72D5-4833-8797-ED65CD7591EE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655B0296-DA86-4EB0-B8FD-5977A16F94C1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>
                  <a:solidFill>
                    <a:schemeClr val="bg1"/>
                  </a:solidFill>
                </a:rPr>
                <a:t>Laporan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Stock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Opname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per 30 Juni 2025</a:t>
              </a: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BE4CEC0-DC67-46F2-8E02-95FD0B74BC26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34">
              <a:extLst>
                <a:ext uri="{FF2B5EF4-FFF2-40B4-BE49-F238E27FC236}">
                  <a16:creationId xmlns:a16="http://schemas.microsoft.com/office/drawing/2014/main" id="{1905EADE-A5C0-4F73-90ED-C074B3CB964F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5360035-3C30-7705-C6E8-9F6EA15197E3}"/>
              </a:ext>
            </a:extLst>
          </p:cNvPr>
          <p:cNvGrpSpPr/>
          <p:nvPr/>
        </p:nvGrpSpPr>
        <p:grpSpPr>
          <a:xfrm>
            <a:off x="5796358" y="5449593"/>
            <a:ext cx="6391247" cy="1286087"/>
            <a:chOff x="4780729" y="1350371"/>
            <a:chExt cx="6391247" cy="12860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CD51F-3A45-40BC-BD40-5B86BDE1952B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Arrow: Pentagon 53">
              <a:extLst>
                <a:ext uri="{FF2B5EF4-FFF2-40B4-BE49-F238E27FC236}">
                  <a16:creationId xmlns:a16="http://schemas.microsoft.com/office/drawing/2014/main" id="{8E86B20C-E9B7-22ED-2AD9-D3CBA898DCEF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5" name="TextBox 36">
              <a:extLst>
                <a:ext uri="{FF2B5EF4-FFF2-40B4-BE49-F238E27FC236}">
                  <a16:creationId xmlns:a16="http://schemas.microsoft.com/office/drawing/2014/main" id="{431194FB-C21B-066A-D9BB-940C03A391BB}"/>
                </a:ext>
              </a:extLst>
            </p:cNvPr>
            <p:cNvSpPr txBox="1"/>
            <p:nvPr/>
          </p:nvSpPr>
          <p:spPr>
            <a:xfrm>
              <a:off x="5733303" y="2097427"/>
              <a:ext cx="523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altLang="ko-KR" sz="1400" b="1" dirty="0">
                  <a:solidFill>
                    <a:schemeClr val="bg1"/>
                  </a:solidFill>
                </a:rPr>
                <a:t>Progress Implementasi SAP di DH</a:t>
              </a:r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707CA2F4-BFCB-B067-5A7C-6FC198CA3F01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TextBox 34">
              <a:extLst>
                <a:ext uri="{FF2B5EF4-FFF2-40B4-BE49-F238E27FC236}">
                  <a16:creationId xmlns:a16="http://schemas.microsoft.com/office/drawing/2014/main" id="{EEF7F4BA-6780-20A8-9425-9DC8EDE74007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7870C-C4BA-4F77-9E69-22381AC7C42D}"/>
              </a:ext>
            </a:extLst>
          </p:cNvPr>
          <p:cNvSpPr/>
          <p:nvPr/>
        </p:nvSpPr>
        <p:spPr>
          <a:xfrm>
            <a:off x="1" y="4667794"/>
            <a:ext cx="12185900" cy="2190206"/>
          </a:xfrm>
          <a:prstGeom prst="rect">
            <a:avLst/>
          </a:prstGeom>
          <a:solidFill>
            <a:srgbClr val="01418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7F89BF-EA50-4838-A57F-083184DBED0E}"/>
              </a:ext>
            </a:extLst>
          </p:cNvPr>
          <p:cNvCxnSpPr>
            <a:cxnSpLocks/>
          </p:cNvCxnSpPr>
          <p:nvPr/>
        </p:nvCxnSpPr>
        <p:spPr>
          <a:xfrm>
            <a:off x="-6099" y="6295965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26F954A-5E85-4868-9E6F-79430267EB1F}"/>
              </a:ext>
            </a:extLst>
          </p:cNvPr>
          <p:cNvSpPr/>
          <p:nvPr/>
        </p:nvSpPr>
        <p:spPr>
          <a:xfrm>
            <a:off x="1515390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E58B-208A-41D0-AE21-67DF552621A3}"/>
              </a:ext>
            </a:extLst>
          </p:cNvPr>
          <p:cNvSpPr/>
          <p:nvPr/>
        </p:nvSpPr>
        <p:spPr>
          <a:xfrm>
            <a:off x="3393858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17333-5693-4832-98EA-2EB12A681740}"/>
              </a:ext>
            </a:extLst>
          </p:cNvPr>
          <p:cNvSpPr/>
          <p:nvPr/>
        </p:nvSpPr>
        <p:spPr>
          <a:xfrm>
            <a:off x="5272326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BDE10B-6445-41DA-83C4-D40BA11CCA86}"/>
              </a:ext>
            </a:extLst>
          </p:cNvPr>
          <p:cNvSpPr/>
          <p:nvPr/>
        </p:nvSpPr>
        <p:spPr>
          <a:xfrm>
            <a:off x="7150794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3A563-3087-4305-8114-84F449110AAF}"/>
              </a:ext>
            </a:extLst>
          </p:cNvPr>
          <p:cNvSpPr/>
          <p:nvPr/>
        </p:nvSpPr>
        <p:spPr>
          <a:xfrm>
            <a:off x="9029262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AA77E1-1A92-4D18-8BCE-D352646C6D16}"/>
              </a:ext>
            </a:extLst>
          </p:cNvPr>
          <p:cNvSpPr/>
          <p:nvPr/>
        </p:nvSpPr>
        <p:spPr>
          <a:xfrm>
            <a:off x="10907730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6E4FF4-13A5-4AAF-AF7B-91E998F478DC}"/>
              </a:ext>
            </a:extLst>
          </p:cNvPr>
          <p:cNvSpPr txBox="1"/>
          <p:nvPr/>
        </p:nvSpPr>
        <p:spPr>
          <a:xfrm>
            <a:off x="627243" y="1055225"/>
            <a:ext cx="74336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LAPORAN KEUANGAN JUNI 2025</a:t>
            </a:r>
          </a:p>
        </p:txBody>
      </p:sp>
      <p:sp>
        <p:nvSpPr>
          <p:cNvPr id="13" name="TextBox 12">
            <a:hlinkClick r:id="rId2" action="ppaction://hlinkfile"/>
            <a:extLst>
              <a:ext uri="{FF2B5EF4-FFF2-40B4-BE49-F238E27FC236}">
                <a16:creationId xmlns:a16="http://schemas.microsoft.com/office/drawing/2014/main" id="{7F1E7AAC-5184-108D-54B8-59BA6F3DF411}"/>
              </a:ext>
            </a:extLst>
          </p:cNvPr>
          <p:cNvSpPr txBox="1"/>
          <p:nvPr/>
        </p:nvSpPr>
        <p:spPr>
          <a:xfrm>
            <a:off x="9759014" y="5707635"/>
            <a:ext cx="2420787" cy="369332"/>
          </a:xfrm>
          <a:prstGeom prst="rect">
            <a:avLst/>
          </a:prstGeom>
          <a:solidFill>
            <a:srgbClr val="4BACC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LK CINT JUNI 2025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21FDACF-E365-3B75-C756-4F6191DF9E4C}"/>
              </a:ext>
            </a:extLst>
          </p:cNvPr>
          <p:cNvSpPr/>
          <p:nvPr/>
        </p:nvSpPr>
        <p:spPr>
          <a:xfrm>
            <a:off x="627243" y="192252"/>
            <a:ext cx="3266113" cy="79430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D4F63F84-6AFA-BB15-BA4D-10BF592603EF}"/>
              </a:ext>
            </a:extLst>
          </p:cNvPr>
          <p:cNvSpPr txBox="1">
            <a:spLocks/>
          </p:cNvSpPr>
          <p:nvPr/>
        </p:nvSpPr>
        <p:spPr>
          <a:xfrm>
            <a:off x="1258714" y="5742683"/>
            <a:ext cx="665747" cy="390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JAN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B55A4EAC-E4CB-059D-D769-3A355650A707}"/>
              </a:ext>
            </a:extLst>
          </p:cNvPr>
          <p:cNvSpPr txBox="1">
            <a:spLocks/>
          </p:cNvSpPr>
          <p:nvPr/>
        </p:nvSpPr>
        <p:spPr>
          <a:xfrm>
            <a:off x="3137182" y="5742683"/>
            <a:ext cx="665747" cy="390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FEB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DA391AF-3EF8-B339-6917-62C42A9DC1F8}"/>
              </a:ext>
            </a:extLst>
          </p:cNvPr>
          <p:cNvSpPr txBox="1">
            <a:spLocks/>
          </p:cNvSpPr>
          <p:nvPr/>
        </p:nvSpPr>
        <p:spPr>
          <a:xfrm>
            <a:off x="8772586" y="5742683"/>
            <a:ext cx="665747" cy="390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MAY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9D39BAE3-D097-9561-1A81-B025BA348B6F}"/>
              </a:ext>
            </a:extLst>
          </p:cNvPr>
          <p:cNvSpPr txBox="1">
            <a:spLocks/>
          </p:cNvSpPr>
          <p:nvPr/>
        </p:nvSpPr>
        <p:spPr>
          <a:xfrm>
            <a:off x="6894118" y="5742683"/>
            <a:ext cx="665747" cy="390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APR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588F3932-F229-4548-D17A-799FF6B0B0B1}"/>
              </a:ext>
            </a:extLst>
          </p:cNvPr>
          <p:cNvSpPr txBox="1">
            <a:spLocks/>
          </p:cNvSpPr>
          <p:nvPr/>
        </p:nvSpPr>
        <p:spPr>
          <a:xfrm>
            <a:off x="5015650" y="5742683"/>
            <a:ext cx="665747" cy="390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MAR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65F7B-20DC-4E66-83EC-E453C8AD16DE}"/>
              </a:ext>
            </a:extLst>
          </p:cNvPr>
          <p:cNvGrpSpPr/>
          <p:nvPr/>
        </p:nvGrpSpPr>
        <p:grpSpPr>
          <a:xfrm>
            <a:off x="845628" y="841720"/>
            <a:ext cx="5126923" cy="1704439"/>
            <a:chOff x="4905691" y="1371792"/>
            <a:chExt cx="4054903" cy="103275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371792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rgbClr val="0E7FB7"/>
                  </a:solidFill>
                  <a:cs typeface="Arial" pitchFamily="34" charset="0"/>
                </a:rPr>
                <a:t>LAPORAN AUDIT INTERNAL SMT Q1 2025</a:t>
              </a: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908866" y="1950727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23 - 30 April 2025</a:t>
              </a:r>
            </a:p>
          </p:txBody>
        </p:sp>
      </p:grp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55E0F0DA-1E36-6F6D-5EFD-087A4A402F8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24221"/>
          <a:stretch>
            <a:fillRect/>
          </a:stretch>
        </p:blipFill>
        <p:spPr/>
      </p:pic>
      <p:sp>
        <p:nvSpPr>
          <p:cNvPr id="43" name="TextBox 13">
            <a:extLst>
              <a:ext uri="{FF2B5EF4-FFF2-40B4-BE49-F238E27FC236}">
                <a16:creationId xmlns:a16="http://schemas.microsoft.com/office/drawing/2014/main" id="{B60764CC-B2FE-2989-464A-AB024E8B2D5A}"/>
              </a:ext>
            </a:extLst>
          </p:cNvPr>
          <p:cNvSpPr txBox="1"/>
          <p:nvPr/>
        </p:nvSpPr>
        <p:spPr>
          <a:xfrm>
            <a:off x="840091" y="3766763"/>
            <a:ext cx="2060934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Tujuan Audit		: 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45E9C7CF-E921-CAAE-E859-A6E60A650B0C}"/>
              </a:ext>
            </a:extLst>
          </p:cNvPr>
          <p:cNvSpPr txBox="1"/>
          <p:nvPr/>
        </p:nvSpPr>
        <p:spPr>
          <a:xfrm>
            <a:off x="2901025" y="3766764"/>
            <a:ext cx="3144815" cy="11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Dalam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rangka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pemenuhan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persyaratan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sertifikasi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Sistem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Manajemen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Terintegrasi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dan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menjaga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sistem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perusahaan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yang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sudah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berjalan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520228C3-086A-DE01-0AA5-A880C3B9A0D2}"/>
              </a:ext>
            </a:extLst>
          </p:cNvPr>
          <p:cNvSpPr txBox="1"/>
          <p:nvPr/>
        </p:nvSpPr>
        <p:spPr>
          <a:xfrm>
            <a:off x="840091" y="5025071"/>
            <a:ext cx="2060934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Metode Audit	: </a:t>
            </a: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3CFD8DFB-0BD7-F245-BCA9-074D7EBD3B20}"/>
              </a:ext>
            </a:extLst>
          </p:cNvPr>
          <p:cNvSpPr txBox="1"/>
          <p:nvPr/>
        </p:nvSpPr>
        <p:spPr>
          <a:xfrm>
            <a:off x="2901026" y="5025071"/>
            <a:ext cx="3441718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Interview &amp; Visit On-site</a:t>
            </a: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CC00898E-0B6B-FBE4-56D9-F131B5A96FF3}"/>
              </a:ext>
            </a:extLst>
          </p:cNvPr>
          <p:cNvSpPr txBox="1"/>
          <p:nvPr/>
        </p:nvSpPr>
        <p:spPr>
          <a:xfrm>
            <a:off x="840092" y="5463519"/>
            <a:ext cx="2060934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Auditor        		: </a:t>
            </a: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26BEBF3C-9240-65FA-55A2-96E30B9E67D4}"/>
              </a:ext>
            </a:extLst>
          </p:cNvPr>
          <p:cNvSpPr txBox="1"/>
          <p:nvPr/>
        </p:nvSpPr>
        <p:spPr>
          <a:xfrm>
            <a:off x="2914469" y="5463519"/>
            <a:ext cx="4934132" cy="55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Maudina, Reggi, Kisty, Fitri N.N.E., Fitri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Febriani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E.P., Adhi P.U., Yulan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Septian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, Andreas Asmara, dan Rizky Dwi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Anggoro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8A1D8E49-EDA8-7070-9904-CA8C530C1400}"/>
              </a:ext>
            </a:extLst>
          </p:cNvPr>
          <p:cNvSpPr txBox="1"/>
          <p:nvPr/>
        </p:nvSpPr>
        <p:spPr>
          <a:xfrm>
            <a:off x="849642" y="6173785"/>
            <a:ext cx="2032928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Observer		: 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9D96D37B-A68F-0686-8AC0-3856D9860832}"/>
              </a:ext>
            </a:extLst>
          </p:cNvPr>
          <p:cNvSpPr txBox="1"/>
          <p:nvPr/>
        </p:nvSpPr>
        <p:spPr>
          <a:xfrm>
            <a:off x="2914467" y="6172813"/>
            <a:ext cx="7900609" cy="26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Muhammad Arifin, Raka Putri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Agfial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, Mega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Oktaviani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, Yani Sumarni, Rima Budiarti, dan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Anysah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 </a:t>
            </a:r>
            <a:r>
              <a:rPr lang="en-US" sz="1400" spc="-58" dirty="0" err="1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Murtirinjani</a:t>
            </a:r>
            <a:r>
              <a:rPr lang="en-US" sz="1400" spc="-58" dirty="0">
                <a:solidFill>
                  <a:srgbClr val="000000"/>
                </a:solidFill>
                <a:latin typeface="+mj-l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797E026C-1ED1-B86D-628E-076C1B090DBF}"/>
              </a:ext>
            </a:extLst>
          </p:cNvPr>
          <p:cNvSpPr/>
          <p:nvPr/>
        </p:nvSpPr>
        <p:spPr>
          <a:xfrm>
            <a:off x="10502924" y="255449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2">
            <a:extLst>
              <a:ext uri="{FF2B5EF4-FFF2-40B4-BE49-F238E27FC236}">
                <a16:creationId xmlns:a16="http://schemas.microsoft.com/office/drawing/2014/main" id="{6682F25F-C227-4CFD-0506-B895AC3B4CFD}"/>
              </a:ext>
            </a:extLst>
          </p:cNvPr>
          <p:cNvSpPr/>
          <p:nvPr/>
        </p:nvSpPr>
        <p:spPr>
          <a:xfrm>
            <a:off x="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33">
            <a:extLst>
              <a:ext uri="{FF2B5EF4-FFF2-40B4-BE49-F238E27FC236}">
                <a16:creationId xmlns:a16="http://schemas.microsoft.com/office/drawing/2014/main" id="{1D1C8DB7-9A3F-E9B2-4E41-A7AADAADD143}"/>
              </a:ext>
            </a:extLst>
          </p:cNvPr>
          <p:cNvSpPr/>
          <p:nvPr/>
        </p:nvSpPr>
        <p:spPr>
          <a:xfrm>
            <a:off x="7352496" y="622301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DD5EE2-173D-4D63-AF53-3188ADDC5C6C}"/>
              </a:ext>
            </a:extLst>
          </p:cNvPr>
          <p:cNvSpPr txBox="1"/>
          <p:nvPr/>
        </p:nvSpPr>
        <p:spPr>
          <a:xfrm>
            <a:off x="647366" y="3683227"/>
            <a:ext cx="38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 AUDIT BERDASARKAN STATUS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017F8E6-C2E4-0AE7-FFB3-4295ED19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35702"/>
              </p:ext>
            </p:extLst>
          </p:nvPr>
        </p:nvGraphicFramePr>
        <p:xfrm>
          <a:off x="323529" y="1346373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1674C6B-8927-0413-7962-02560DEB4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46206"/>
              </p:ext>
            </p:extLst>
          </p:nvPr>
        </p:nvGraphicFramePr>
        <p:xfrm>
          <a:off x="479878" y="3843178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FC5C97E-2CA7-27B4-490D-CBABC920C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80415"/>
              </p:ext>
            </p:extLst>
          </p:nvPr>
        </p:nvGraphicFramePr>
        <p:xfrm>
          <a:off x="4962817" y="1036775"/>
          <a:ext cx="6905654" cy="522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2904">
                  <a:extLst>
                    <a:ext uri="{9D8B030D-6E8A-4147-A177-3AD203B41FA5}">
                      <a16:colId xmlns:a16="http://schemas.microsoft.com/office/drawing/2014/main" val="189178939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0507376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88195489"/>
                    </a:ext>
                  </a:extLst>
                </a:gridCol>
              </a:tblGrid>
              <a:tr h="3981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Reference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>
                    <a:solidFill>
                      <a:srgbClr val="0E7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Departement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>
                    <a:solidFill>
                      <a:srgbClr val="0E7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Temuan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>
                    <a:solidFill>
                      <a:srgbClr val="0E7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96718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14001:2015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: 9.1 Monitoring, Measurement, Analysis and Evaluation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HC&amp;GA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3786128714"/>
                  </a:ext>
                </a:extLst>
              </a:tr>
              <a:tr h="3017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: 7.5 Documented information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R&amp;D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984739887"/>
                  </a:ext>
                </a:extLst>
              </a:tr>
              <a:tr h="3017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: 7.5.2 Creating and updating 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Sales &amp; Distribution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1227469544"/>
                  </a:ext>
                </a:extLst>
              </a:tr>
              <a:tr h="301754">
                <a:tc row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: 8.1 Operational Planning and Control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FIACO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2977714227"/>
                  </a:ext>
                </a:extLst>
              </a:tr>
              <a:tr h="301754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Global Sourcing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2062445653"/>
                  </a:ext>
                </a:extLst>
              </a:tr>
              <a:tr h="398325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300" u="none" strike="noStrike">
                          <a:effectLst/>
                          <a:latin typeface="+mn-lt"/>
                        </a:rPr>
                        <a:t>MSD, PRD, R&amp;D, &amp; FIACO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1391239430"/>
                  </a:ext>
                </a:extLst>
              </a:tr>
              <a:tr h="301754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PRODUCTIONS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3816599340"/>
                  </a:ext>
                </a:extLst>
              </a:tr>
              <a:tr h="301754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R&amp;D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328649094"/>
                  </a:ext>
                </a:extLst>
              </a:tr>
              <a:tr h="301754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Sales &amp; Distribution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4019640663"/>
                  </a:ext>
                </a:extLst>
              </a:tr>
              <a:tr h="39832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Sales &amp; Distribution, FIACO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3149076728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: 8.3.2 Design and development planning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R&amp;D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1362819363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: 9.1 Monitoring, measurement, analysis and evaluation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2506503128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ISO 9001;2015 </a:t>
                      </a:r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 8.4.2 Type and extent of control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SCM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1428413962"/>
                  </a:ext>
                </a:extLst>
              </a:tr>
              <a:tr h="3017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87" marR="4887" marT="4887" marB="0" anchor="ctr"/>
                </a:tc>
                <a:extLst>
                  <a:ext uri="{0D108BD9-81ED-4DB2-BD59-A6C34878D82A}">
                    <a16:rowId xmlns:a16="http://schemas.microsoft.com/office/drawing/2014/main" val="290712782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C1F99DF-3CC4-B271-1474-0A7DD090BC9B}"/>
              </a:ext>
            </a:extLst>
          </p:cNvPr>
          <p:cNvSpPr txBox="1"/>
          <p:nvPr/>
        </p:nvSpPr>
        <p:spPr>
          <a:xfrm>
            <a:off x="647366" y="1066919"/>
            <a:ext cx="431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 AUDIT BERDASARKAN KATEGORI</a:t>
            </a: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E8DB8DB3-5614-C33C-19A6-1B466B0D478D}"/>
              </a:ext>
            </a:extLst>
          </p:cNvPr>
          <p:cNvSpPr/>
          <p:nvPr/>
        </p:nvSpPr>
        <p:spPr>
          <a:xfrm rot="18900000">
            <a:off x="405603" y="3736973"/>
            <a:ext cx="200284" cy="200283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225B189F-BE1F-40CB-EF9D-85B72413BC87}"/>
              </a:ext>
            </a:extLst>
          </p:cNvPr>
          <p:cNvSpPr/>
          <p:nvPr/>
        </p:nvSpPr>
        <p:spPr>
          <a:xfrm rot="18900000">
            <a:off x="405603" y="1120665"/>
            <a:ext cx="200284" cy="200283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02AF355-63D6-6E9C-D6FB-E2F62278328A}"/>
              </a:ext>
            </a:extLst>
          </p:cNvPr>
          <p:cNvSpPr/>
          <p:nvPr/>
        </p:nvSpPr>
        <p:spPr>
          <a:xfrm>
            <a:off x="10502924" y="255449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6945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D5BB-5199-20A1-1504-71068724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2">
            <a:extLst>
              <a:ext uri="{FF2B5EF4-FFF2-40B4-BE49-F238E27FC236}">
                <a16:creationId xmlns:a16="http://schemas.microsoft.com/office/drawing/2014/main" id="{F911E3A5-3777-3516-4DA6-FE787024FC25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AC8365-D12E-CC13-C9D4-7F3639FF3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5053"/>
              </p:ext>
            </p:extLst>
          </p:nvPr>
        </p:nvGraphicFramePr>
        <p:xfrm>
          <a:off x="0" y="524032"/>
          <a:ext cx="12191999" cy="562276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4009263147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28295970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3368522425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74694532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192620974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117071894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9146227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420093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8028928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26406876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val="392569545"/>
                    </a:ext>
                  </a:extLst>
                </a:gridCol>
              </a:tblGrid>
              <a:tr h="813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Departement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Audit Findings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Reference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Finding Categorization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Impact Probability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Corrective Action for Auditee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Preventive Action for Auditee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Auditee Comments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Due Date 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Findings Status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47" marR="2647" marT="26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77264"/>
                  </a:ext>
                </a:extLst>
              </a:tr>
              <a:tr h="2670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&amp; Distribution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2025)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Customer - SSM JOG 156 (PO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terbit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Desember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2024) item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Ayumi Chair no. 6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dijadikan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target APS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1.211 pcs.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946 pcs,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sehingga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kelebihan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265 pcs.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kelebihan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Finish Goods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265 pcs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Slow Moving / Unmoving.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mengambil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Finish Goods 265 pcs Ayumi Chair no. 6.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 dan menetapkan kebijakan terkait dengan waktu tenggat Revisi PO Customer.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Mendorong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SSM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item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sebelumnya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Mendorong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menjual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DH lain.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July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01758"/>
                  </a:ext>
                </a:extLst>
              </a:tr>
              <a:tr h="2138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&amp; Distribution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titipan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Ayumi Chair no. 6 P Ivory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390 pcs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SSM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customer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Disdik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Sleman)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mengendap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gudang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Chitose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selama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(SJ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908008323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26 Des 2024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SSM)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Kerusakan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kehilangan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kapasitas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gudang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Chitose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Finish Goods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berkurang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segera mengirimkan barang titipan tersebut ke SSM.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Menetapkan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titipan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Mendorong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pengiriman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gudang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SSM.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July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40803"/>
                  </a:ext>
                </a:extLst>
              </a:tr>
            </a:tbl>
          </a:graphicData>
        </a:graphic>
      </p:graphicFrame>
      <p:sp>
        <p:nvSpPr>
          <p:cNvPr id="3" name="Freeform 11">
            <a:extLst>
              <a:ext uri="{FF2B5EF4-FFF2-40B4-BE49-F238E27FC236}">
                <a16:creationId xmlns:a16="http://schemas.microsoft.com/office/drawing/2014/main" id="{491A9301-EB9B-A4D4-C897-8527AAE10FD8}"/>
              </a:ext>
            </a:extLst>
          </p:cNvPr>
          <p:cNvSpPr/>
          <p:nvPr/>
        </p:nvSpPr>
        <p:spPr>
          <a:xfrm>
            <a:off x="10689339" y="6345838"/>
            <a:ext cx="1390212" cy="338095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33">
            <a:extLst>
              <a:ext uri="{FF2B5EF4-FFF2-40B4-BE49-F238E27FC236}">
                <a16:creationId xmlns:a16="http://schemas.microsoft.com/office/drawing/2014/main" id="{6E398257-25EB-AF3B-7CEC-42C4C2B86F14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9414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926A-34FD-37E3-2F2F-B76803BCB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235B55-EEDF-018E-69B7-FAA1CEB9A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SERTIFIKASI CDAKB</a:t>
            </a:r>
          </a:p>
          <a:p>
            <a:r>
              <a:rPr lang="en-US" sz="2000" dirty="0"/>
              <a:t>(CARA DISTRIBUSI ALAT KESEHATAN YANG BAIK)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4FE183B1-E1F9-F662-159C-36B39E6412C2}"/>
              </a:ext>
            </a:extLst>
          </p:cNvPr>
          <p:cNvGrpSpPr/>
          <p:nvPr/>
        </p:nvGrpSpPr>
        <p:grpSpPr>
          <a:xfrm>
            <a:off x="1149477" y="1789348"/>
            <a:ext cx="8093281" cy="2603937"/>
            <a:chOff x="2318566" y="1416378"/>
            <a:chExt cx="6085780" cy="26039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1DE44A-E385-D928-6455-6ED640042CA7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800CF08-F42E-C974-8753-7C2C6B95165E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5E7DF9-1D71-CCB5-BE33-4CB22785A7CA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71F4D5-F8C3-2515-373B-2B8CFB7C7CF9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35918A81-F259-9DC0-44A3-BC29068C6879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77908BA-E7E7-435A-6BD6-953251A43D1F}"/>
              </a:ext>
            </a:extLst>
          </p:cNvPr>
          <p:cNvSpPr txBox="1"/>
          <p:nvPr/>
        </p:nvSpPr>
        <p:spPr>
          <a:xfrm>
            <a:off x="1938829" y="365115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4BACC6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4BACC6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B1419-05DA-7F2A-5B14-BEB772862270}"/>
              </a:ext>
            </a:extLst>
          </p:cNvPr>
          <p:cNvSpPr txBox="1"/>
          <p:nvPr/>
        </p:nvSpPr>
        <p:spPr>
          <a:xfrm>
            <a:off x="4139323" y="2888123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4EBEA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4EBEA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CF907-E1D9-3EE9-6DE6-EE8199C9060D}"/>
              </a:ext>
            </a:extLst>
          </p:cNvPr>
          <p:cNvSpPr txBox="1"/>
          <p:nvPr/>
        </p:nvSpPr>
        <p:spPr>
          <a:xfrm>
            <a:off x="6574335" y="2175076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B9D53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B9D533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374A7-DB6C-4D8F-6857-8AA6DB5F5FF4}"/>
              </a:ext>
            </a:extLst>
          </p:cNvPr>
          <p:cNvGrpSpPr/>
          <p:nvPr/>
        </p:nvGrpSpPr>
        <p:grpSpPr>
          <a:xfrm>
            <a:off x="4058885" y="5498316"/>
            <a:ext cx="2163612" cy="902566"/>
            <a:chOff x="2551705" y="4283314"/>
            <a:chExt cx="1821094" cy="9025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671D0-D028-CB41-69C2-1E2C7E975F4D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Sertifikat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terbit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tanggal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12 Juli 2025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1D1914-9FB8-6121-7AFC-F4E7616B37D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SERTIFIKASI CDAKB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7638A9-5C32-363F-D099-FC71D9C6B431}"/>
              </a:ext>
            </a:extLst>
          </p:cNvPr>
          <p:cNvGrpSpPr/>
          <p:nvPr/>
        </p:nvGrpSpPr>
        <p:grpSpPr>
          <a:xfrm>
            <a:off x="1750131" y="4656644"/>
            <a:ext cx="1863926" cy="902566"/>
            <a:chOff x="2551705" y="4283314"/>
            <a:chExt cx="1568849" cy="9025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853CDF-0D53-966B-0072-C91C5327FD1A}"/>
                </a:ext>
              </a:extLst>
            </p:cNvPr>
            <p:cNvSpPr txBox="1"/>
            <p:nvPr/>
          </p:nvSpPr>
          <p:spPr>
            <a:xfrm>
              <a:off x="2551705" y="4487163"/>
              <a:ext cx="1568849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Ijin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Terbit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tanggal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14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Februari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2025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15E0B3-8085-4DD3-3F9E-35F21A12055A}"/>
                </a:ext>
              </a:extLst>
            </p:cNvPr>
            <p:cNvSpPr txBox="1"/>
            <p:nvPr/>
          </p:nvSpPr>
          <p:spPr>
            <a:xfrm>
              <a:off x="2551705" y="4283314"/>
              <a:ext cx="1291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IDAK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47AD15-079E-61E6-3AD3-3C15813AC34E}"/>
              </a:ext>
            </a:extLst>
          </p:cNvPr>
          <p:cNvGrpSpPr/>
          <p:nvPr/>
        </p:nvGrpSpPr>
        <p:grpSpPr>
          <a:xfrm>
            <a:off x="6217889" y="3291987"/>
            <a:ext cx="2482672" cy="783603"/>
            <a:chOff x="2548319" y="4283314"/>
            <a:chExt cx="1824479" cy="7836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F6E700-FEC3-6AD2-97F7-3D767505CB07}"/>
                </a:ext>
              </a:extLst>
            </p:cNvPr>
            <p:cNvSpPr txBox="1"/>
            <p:nvPr/>
          </p:nvSpPr>
          <p:spPr>
            <a:xfrm>
              <a:off x="2548319" y="4543697"/>
              <a:ext cx="1821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CINT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resmi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distributor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penjualan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Alkes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83967A-E021-3EE6-1642-DF3B49DA26F2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DISTRIBUTOR RESMI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E4828EBA-B36C-013E-BA82-D9C335FF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61" y="1685166"/>
            <a:ext cx="2357809" cy="23578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C99190-1101-57CB-B18A-B07DF6586F88}"/>
              </a:ext>
            </a:extLst>
          </p:cNvPr>
          <p:cNvGrpSpPr/>
          <p:nvPr/>
        </p:nvGrpSpPr>
        <p:grpSpPr>
          <a:xfrm>
            <a:off x="4058885" y="4153072"/>
            <a:ext cx="4151442" cy="1226474"/>
            <a:chOff x="4058884" y="5147160"/>
            <a:chExt cx="4151442" cy="1226474"/>
          </a:xfrm>
        </p:grpSpPr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15C55D8-5D1D-ED38-444B-39297FA58A03}"/>
                </a:ext>
              </a:extLst>
            </p:cNvPr>
            <p:cNvSpPr txBox="1"/>
            <p:nvPr/>
          </p:nvSpPr>
          <p:spPr>
            <a:xfrm flipH="1">
              <a:off x="4058884" y="5147160"/>
              <a:ext cx="3732743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rgbClr val="404040"/>
                  </a:solidFill>
                  <a:cs typeface="Arial" pitchFamily="34" charset="0"/>
                </a:rPr>
                <a:t>PELAKSANAAN AUDIT</a:t>
              </a:r>
            </a:p>
          </p:txBody>
        </p: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19E7B387-8A43-4886-48E2-79F7077FFB48}"/>
                </a:ext>
              </a:extLst>
            </p:cNvPr>
            <p:cNvSpPr txBox="1"/>
            <p:nvPr/>
          </p:nvSpPr>
          <p:spPr>
            <a:xfrm flipH="1">
              <a:off x="4058884" y="5419527"/>
              <a:ext cx="41514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Kamis, 05 Juni 2025 via Zoom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Auditor :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 Noer Afia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Subandy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S.S.,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S.Farm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., Apt., M.H. 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Rohima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Zulmaidah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Rahanyamtel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32">
            <a:extLst>
              <a:ext uri="{FF2B5EF4-FFF2-40B4-BE49-F238E27FC236}">
                <a16:creationId xmlns:a16="http://schemas.microsoft.com/office/drawing/2014/main" id="{86D04A99-F0D8-0420-A3F1-676988174F0E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727A563F-3F38-E4F0-9F36-598DAB4B47CC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B89C99C-DDFE-24E8-77D1-206B54E36A19}"/>
              </a:ext>
            </a:extLst>
          </p:cNvPr>
          <p:cNvSpPr/>
          <p:nvPr/>
        </p:nvSpPr>
        <p:spPr>
          <a:xfrm>
            <a:off x="9715362" y="6477701"/>
            <a:ext cx="1058642" cy="25745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15" name="Picture 14" descr="Logo Kementerian Kesehatan Landscape">
            <a:extLst>
              <a:ext uri="{FF2B5EF4-FFF2-40B4-BE49-F238E27FC236}">
                <a16:creationId xmlns:a16="http://schemas.microsoft.com/office/drawing/2014/main" id="{8059A6CD-A768-DC40-1E7E-CA7F3F9C4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9" b="32765"/>
          <a:stretch>
            <a:fillRect/>
          </a:stretch>
        </p:blipFill>
        <p:spPr bwMode="auto">
          <a:xfrm>
            <a:off x="10773702" y="6444875"/>
            <a:ext cx="1357371" cy="3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1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9D65419-E889-95D6-2CA1-9C4ECA101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60245"/>
              </p:ext>
            </p:extLst>
          </p:nvPr>
        </p:nvGraphicFramePr>
        <p:xfrm>
          <a:off x="123371" y="1857829"/>
          <a:ext cx="6807199" cy="420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67B32B-202E-E216-3B61-CBDF8DC42783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LAPORAN AUDIT CDAKB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8DD97-AE0A-49E2-18C8-42E29D94A73C}"/>
              </a:ext>
            </a:extLst>
          </p:cNvPr>
          <p:cNvSpPr txBox="1"/>
          <p:nvPr/>
        </p:nvSpPr>
        <p:spPr>
          <a:xfrm>
            <a:off x="606772" y="1405723"/>
            <a:ext cx="431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 AUDIT BERDASARKAN KLAUSUL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D5AFD08-0D9D-3472-DB9D-D71FD3BBA4BC}"/>
              </a:ext>
            </a:extLst>
          </p:cNvPr>
          <p:cNvSpPr/>
          <p:nvPr/>
        </p:nvSpPr>
        <p:spPr>
          <a:xfrm rot="18900000">
            <a:off x="365009" y="1459469"/>
            <a:ext cx="200284" cy="200283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A1666-EE80-427C-FD06-8AF468469712}"/>
              </a:ext>
            </a:extLst>
          </p:cNvPr>
          <p:cNvSpPr txBox="1"/>
          <p:nvPr/>
        </p:nvSpPr>
        <p:spPr>
          <a:xfrm>
            <a:off x="7075715" y="1405723"/>
            <a:ext cx="431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 AUDIT BERDASARKAN STATUS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1AFA5F8-BA7C-F13A-88B4-81EA9A9E61C8}"/>
              </a:ext>
            </a:extLst>
          </p:cNvPr>
          <p:cNvSpPr/>
          <p:nvPr/>
        </p:nvSpPr>
        <p:spPr>
          <a:xfrm rot="18900000">
            <a:off x="6833952" y="1459469"/>
            <a:ext cx="200284" cy="200283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9B2985-2930-B9AE-64ED-63C3FC2994C8}"/>
              </a:ext>
            </a:extLst>
          </p:cNvPr>
          <p:cNvGrpSpPr/>
          <p:nvPr/>
        </p:nvGrpSpPr>
        <p:grpSpPr>
          <a:xfrm>
            <a:off x="7587860" y="2270151"/>
            <a:ext cx="2565790" cy="2317698"/>
            <a:chOff x="8330810" y="2189100"/>
            <a:chExt cx="1414800" cy="1278000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29A7763A-BA86-64D1-0F38-66D7845A1A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0773428"/>
                </p:ext>
              </p:extLst>
            </p:nvPr>
          </p:nvGraphicFramePr>
          <p:xfrm>
            <a:off x="8330810" y="2189100"/>
            <a:ext cx="1414800" cy="127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8451D9-2BD6-304B-5B18-D3E496C79568}"/>
                </a:ext>
              </a:extLst>
            </p:cNvPr>
            <p:cNvSpPr/>
            <p:nvPr/>
          </p:nvSpPr>
          <p:spPr>
            <a:xfrm>
              <a:off x="8679828" y="2469787"/>
              <a:ext cx="716764" cy="71662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D031F-C68B-74DA-18B8-511F23EF429D}"/>
                </a:ext>
              </a:extLst>
            </p:cNvPr>
            <p:cNvSpPr txBox="1"/>
            <p:nvPr/>
          </p:nvSpPr>
          <p:spPr>
            <a:xfrm>
              <a:off x="8650708" y="2701353"/>
              <a:ext cx="775006" cy="254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100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Donut 23">
              <a:extLst>
                <a:ext uri="{FF2B5EF4-FFF2-40B4-BE49-F238E27FC236}">
                  <a16:creationId xmlns:a16="http://schemas.microsoft.com/office/drawing/2014/main" id="{1273F0E5-FF9C-C5F2-48BB-AAB2EE5D644E}"/>
                </a:ext>
              </a:extLst>
            </p:cNvPr>
            <p:cNvSpPr/>
            <p:nvPr/>
          </p:nvSpPr>
          <p:spPr>
            <a:xfrm>
              <a:off x="9229337" y="2212741"/>
              <a:ext cx="264113" cy="264063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D7CD0B-26C4-BB21-DC51-A78176303487}"/>
              </a:ext>
            </a:extLst>
          </p:cNvPr>
          <p:cNvSpPr txBox="1"/>
          <p:nvPr/>
        </p:nvSpPr>
        <p:spPr>
          <a:xfrm>
            <a:off x="7736755" y="4730803"/>
            <a:ext cx="2268000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 CLOSED</a:t>
            </a:r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334BF455-7957-E69B-F8A1-053557863E01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AA2675AA-B7B9-9160-23DF-837AE5EFB395}"/>
              </a:ext>
            </a:extLst>
          </p:cNvPr>
          <p:cNvSpPr/>
          <p:nvPr/>
        </p:nvSpPr>
        <p:spPr>
          <a:xfrm flipH="1">
            <a:off x="0" y="6223567"/>
            <a:ext cx="4839504" cy="920733"/>
          </a:xfrm>
          <a:custGeom>
            <a:avLst/>
            <a:gdLst/>
            <a:ahLst/>
            <a:cxnLst/>
            <a:rect l="l" t="t" r="r" b="b"/>
            <a:pathLst>
              <a:path w="7315200" h="1436439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F66375A8-8CE0-64A7-6429-9D5EAA525D8E}"/>
              </a:ext>
            </a:extLst>
          </p:cNvPr>
          <p:cNvSpPr/>
          <p:nvPr/>
        </p:nvSpPr>
        <p:spPr>
          <a:xfrm>
            <a:off x="9715362" y="6477701"/>
            <a:ext cx="1058642" cy="25745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13" name="Picture 12" descr="Logo Kementerian Kesehatan Landscape">
            <a:extLst>
              <a:ext uri="{FF2B5EF4-FFF2-40B4-BE49-F238E27FC236}">
                <a16:creationId xmlns:a16="http://schemas.microsoft.com/office/drawing/2014/main" id="{C523FC8F-F94D-574F-64D9-CCA5A45DF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9" b="32765"/>
          <a:stretch>
            <a:fillRect/>
          </a:stretch>
        </p:blipFill>
        <p:spPr bwMode="auto">
          <a:xfrm>
            <a:off x="10773702" y="6444875"/>
            <a:ext cx="1357371" cy="3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8BC921-E862-BC08-CA44-5E01880723D3}"/>
              </a:ext>
            </a:extLst>
          </p:cNvPr>
          <p:cNvSpPr txBox="1"/>
          <p:nvPr/>
        </p:nvSpPr>
        <p:spPr>
          <a:xfrm>
            <a:off x="3347359" y="5960603"/>
            <a:ext cx="198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Total: 15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1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2854439-B1B4-5C4B-C0DE-6A85CC1B7E86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400" dirty="0"/>
              <a:t>UPDATE  PROSES SERTIFIKASI SNI PRODUK FURNITURE &amp; HALAL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51EBCA-0705-4E6B-BABF-129D2E9F3221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5170964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C9EEC8-0D19-42B8-B2EE-84F99588510B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614434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D47B6E-185E-40A2-8D45-A807D528FAE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439818" y="4563101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50CEE4-DDDD-469F-8FC0-D26E81290EA8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6935261" y="3196239"/>
            <a:ext cx="1175608" cy="108822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EA55B4-9D23-4308-885A-DEDA32A68331}"/>
              </a:ext>
            </a:extLst>
          </p:cNvPr>
          <p:cNvCxnSpPr>
            <a:cxnSpLocks/>
            <a:stCxn id="37" idx="85"/>
          </p:cNvCxnSpPr>
          <p:nvPr/>
        </p:nvCxnSpPr>
        <p:spPr>
          <a:xfrm flipH="1">
            <a:off x="6410266" y="4356885"/>
            <a:ext cx="419642" cy="42657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42DA-BF99-40F9-A171-70875443F20E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3138346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E68B5E-7AAB-463A-89CD-4912B7B80808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279569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3001168" y="5089093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C9A7F-6AD0-4840-B2BF-95E26276CDB2}"/>
              </a:ext>
            </a:extLst>
          </p:cNvPr>
          <p:cNvSpPr/>
          <p:nvPr/>
        </p:nvSpPr>
        <p:spPr>
          <a:xfrm>
            <a:off x="4357946" y="447467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DF0193-DDB4-4FA6-A18B-8BFF227F5A35}"/>
              </a:ext>
            </a:extLst>
          </p:cNvPr>
          <p:cNvSpPr/>
          <p:nvPr/>
        </p:nvSpPr>
        <p:spPr>
          <a:xfrm>
            <a:off x="6323984" y="4705057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E54CF6-21B0-4FEE-93D9-82AE87EE21FC}"/>
              </a:ext>
            </a:extLst>
          </p:cNvPr>
          <p:cNvSpPr/>
          <p:nvPr/>
        </p:nvSpPr>
        <p:spPr>
          <a:xfrm>
            <a:off x="8086890" y="3056476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5FC8B-3658-49F8-8324-D074DED400B1}"/>
              </a:ext>
            </a:extLst>
          </p:cNvPr>
          <p:cNvSpPr/>
          <p:nvPr/>
        </p:nvSpPr>
        <p:spPr>
          <a:xfrm>
            <a:off x="9545526" y="3848412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3B56-390C-470D-B44F-F0A1F588CE7F}"/>
              </a:ext>
            </a:extLst>
          </p:cNvPr>
          <p:cNvSpPr txBox="1"/>
          <p:nvPr/>
        </p:nvSpPr>
        <p:spPr>
          <a:xfrm>
            <a:off x="4067566" y="37903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C498A-15B2-4E59-A92A-E81DD766A13B}"/>
              </a:ext>
            </a:extLst>
          </p:cNvPr>
          <p:cNvSpPr txBox="1"/>
          <p:nvPr/>
        </p:nvSpPr>
        <p:spPr>
          <a:xfrm>
            <a:off x="6031113" y="511048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016C9-416E-407C-A7C3-C0F821B42291}"/>
              </a:ext>
            </a:extLst>
          </p:cNvPr>
          <p:cNvSpPr txBox="1"/>
          <p:nvPr/>
        </p:nvSpPr>
        <p:spPr>
          <a:xfrm>
            <a:off x="7796510" y="225875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264DC-14D7-4FF5-B96E-EC28FE117F8B}"/>
              </a:ext>
            </a:extLst>
          </p:cNvPr>
          <p:cNvSpPr txBox="1"/>
          <p:nvPr/>
        </p:nvSpPr>
        <p:spPr>
          <a:xfrm>
            <a:off x="9255146" y="415033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21ADA-3FE0-4ABB-8F2F-EF94A41F2C61}"/>
              </a:ext>
            </a:extLst>
          </p:cNvPr>
          <p:cNvGrpSpPr/>
          <p:nvPr/>
        </p:nvGrpSpPr>
        <p:grpSpPr>
          <a:xfrm>
            <a:off x="2276072" y="3490673"/>
            <a:ext cx="1731699" cy="863897"/>
            <a:chOff x="993672" y="3632214"/>
            <a:chExt cx="1989414" cy="8638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A4ABD-450D-4D94-B637-7A282FD447C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Pendampingan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Halal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F7A8-4AD2-420C-9EB7-2446106A77D7}"/>
                </a:ext>
              </a:extLst>
            </p:cNvPr>
            <p:cNvSpPr txBox="1"/>
            <p:nvPr/>
          </p:nvSpPr>
          <p:spPr>
            <a:xfrm>
              <a:off x="993672" y="4219112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10-11 Juli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0E90E5-7B25-4DB2-B099-5B5FE6C2F560}"/>
              </a:ext>
            </a:extLst>
          </p:cNvPr>
          <p:cNvGrpSpPr/>
          <p:nvPr/>
        </p:nvGrpSpPr>
        <p:grpSpPr>
          <a:xfrm>
            <a:off x="6931094" y="4937873"/>
            <a:ext cx="1981577" cy="922327"/>
            <a:chOff x="977109" y="3632214"/>
            <a:chExt cx="2005977" cy="922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B7BEAB-FE4E-4DE7-94CF-2227DD0CD8C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Audit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SNI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512DDD-B306-4644-83B1-AE68060ACA04}"/>
                </a:ext>
              </a:extLst>
            </p:cNvPr>
            <p:cNvSpPr txBox="1"/>
            <p:nvPr/>
          </p:nvSpPr>
          <p:spPr>
            <a:xfrm>
              <a:off x="977109" y="4277542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21 Juli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F3ACD2-689E-4F21-86DB-3985DFF5A5C5}"/>
              </a:ext>
            </a:extLst>
          </p:cNvPr>
          <p:cNvGrpSpPr/>
          <p:nvPr/>
        </p:nvGrpSpPr>
        <p:grpSpPr>
          <a:xfrm>
            <a:off x="8597304" y="2086140"/>
            <a:ext cx="1738385" cy="850888"/>
            <a:chOff x="993672" y="3632214"/>
            <a:chExt cx="1997095" cy="8508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2AE39-817B-436D-BB6C-DE82A4011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Upload Data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Si Halal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1D4A6C-7242-4F34-BCE3-8C29677B5169}"/>
                </a:ext>
              </a:extLst>
            </p:cNvPr>
            <p:cNvSpPr txBox="1"/>
            <p:nvPr/>
          </p:nvSpPr>
          <p:spPr>
            <a:xfrm>
              <a:off x="1001353" y="4206103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21-31 Juli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4ED4F-67EB-41F4-B0E5-4AAA6604DC21}"/>
              </a:ext>
            </a:extLst>
          </p:cNvPr>
          <p:cNvGrpSpPr/>
          <p:nvPr/>
        </p:nvGrpSpPr>
        <p:grpSpPr>
          <a:xfrm>
            <a:off x="9338945" y="4714799"/>
            <a:ext cx="2160328" cy="1088180"/>
            <a:chOff x="993672" y="3632214"/>
            <a:chExt cx="2481832" cy="10881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918CF8-C97B-40B6-AAD4-D1BB67BC362D}"/>
                </a:ext>
              </a:extLst>
            </p:cNvPr>
            <p:cNvSpPr txBox="1"/>
            <p:nvPr/>
          </p:nvSpPr>
          <p:spPr>
            <a:xfrm>
              <a:off x="993672" y="3632214"/>
              <a:ext cx="2481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Audit SNI Produk Tahap 2 Onsite dan Audit Halal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124555-5E7B-4AAA-BC67-13FCD1D164C4}"/>
                </a:ext>
              </a:extLst>
            </p:cNvPr>
            <p:cNvSpPr txBox="1"/>
            <p:nvPr/>
          </p:nvSpPr>
          <p:spPr>
            <a:xfrm>
              <a:off x="993672" y="4443395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Estimasi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Agustus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9AC3BD-2644-4D4A-A977-150F72BB3641}"/>
              </a:ext>
            </a:extLst>
          </p:cNvPr>
          <p:cNvSpPr txBox="1"/>
          <p:nvPr/>
        </p:nvSpPr>
        <p:spPr>
          <a:xfrm>
            <a:off x="2672049" y="55272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87E6D24D-8E5A-4F0E-9337-18F797236DC0}"/>
              </a:ext>
            </a:extLst>
          </p:cNvPr>
          <p:cNvGrpSpPr/>
          <p:nvPr/>
        </p:nvGrpSpPr>
        <p:grpSpPr>
          <a:xfrm>
            <a:off x="880555" y="5354619"/>
            <a:ext cx="1731699" cy="1015663"/>
            <a:chOff x="993672" y="3632214"/>
            <a:chExt cx="1989414" cy="1015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CCE0D-FC6F-4BFB-860F-7B9D7F932E8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Pemenuhan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Persyaratan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SNI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Halal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DF0A36-ADE3-4405-A50E-D3F8984AB5F9}"/>
                </a:ext>
              </a:extLst>
            </p:cNvPr>
            <p:cNvSpPr txBox="1"/>
            <p:nvPr/>
          </p:nvSpPr>
          <p:spPr>
            <a:xfrm>
              <a:off x="993672" y="4370878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Maret 2025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E49ABD-3ACB-4FE8-A323-97FE16B1F886}"/>
              </a:ext>
            </a:extLst>
          </p:cNvPr>
          <p:cNvGrpSpPr/>
          <p:nvPr/>
        </p:nvGrpSpPr>
        <p:grpSpPr>
          <a:xfrm rot="20524197">
            <a:off x="5380079" y="2328440"/>
            <a:ext cx="2162030" cy="2094939"/>
            <a:chOff x="4140075" y="-227045"/>
            <a:chExt cx="3204683" cy="31052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41E6E4-9F4B-4AF2-B608-81585ABC039C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EF7618-AF55-43FE-893F-5E31D3D2A9FE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66850A-4C66-4377-8375-DA40CDEAFBF0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7EDC15-025B-45E9-A08B-003CB6C70920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4C679A-6BB2-4F6A-AEE6-30D3D26FF096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26EFE3-EDEF-4E2E-97D2-F3AE2044DDFD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Freeform 32">
            <a:extLst>
              <a:ext uri="{FF2B5EF4-FFF2-40B4-BE49-F238E27FC236}">
                <a16:creationId xmlns:a16="http://schemas.microsoft.com/office/drawing/2014/main" id="{5071C23C-499F-6074-9292-10BA5E3B2C7F}"/>
              </a:ext>
            </a:extLst>
          </p:cNvPr>
          <p:cNvSpPr/>
          <p:nvPr/>
        </p:nvSpPr>
        <p:spPr>
          <a:xfrm flipH="1">
            <a:off x="10576890" y="0"/>
            <a:ext cx="1615110" cy="1180754"/>
          </a:xfrm>
          <a:custGeom>
            <a:avLst/>
            <a:gdLst/>
            <a:ahLst/>
            <a:cxnLst/>
            <a:rect l="l" t="t" r="r" b="b"/>
            <a:pathLst>
              <a:path w="2441335" h="1842098">
                <a:moveTo>
                  <a:pt x="0" y="0"/>
                </a:moveTo>
                <a:lnTo>
                  <a:pt x="2441335" y="0"/>
                </a:lnTo>
                <a:lnTo>
                  <a:pt x="2441335" y="1842098"/>
                </a:lnTo>
                <a:lnTo>
                  <a:pt x="0" y="1842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4" name="Picture 2" descr="BBKB">
            <a:extLst>
              <a:ext uri="{FF2B5EF4-FFF2-40B4-BE49-F238E27FC236}">
                <a16:creationId xmlns:a16="http://schemas.microsoft.com/office/drawing/2014/main" id="{0CBDAEB6-57B7-00CE-C7F9-0A0BFB83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63" y="1392189"/>
            <a:ext cx="2274057" cy="6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11">
            <a:extLst>
              <a:ext uri="{FF2B5EF4-FFF2-40B4-BE49-F238E27FC236}">
                <a16:creationId xmlns:a16="http://schemas.microsoft.com/office/drawing/2014/main" id="{5799F69E-6474-12D2-4720-9DD697969323}"/>
              </a:ext>
            </a:extLst>
          </p:cNvPr>
          <p:cNvSpPr/>
          <p:nvPr/>
        </p:nvSpPr>
        <p:spPr>
          <a:xfrm>
            <a:off x="10969952" y="6389762"/>
            <a:ext cx="1058642" cy="257458"/>
          </a:xfrm>
          <a:custGeom>
            <a:avLst/>
            <a:gdLst/>
            <a:ahLst/>
            <a:cxnLst/>
            <a:rect l="l" t="t" r="r" b="b"/>
            <a:pathLst>
              <a:path w="3211019" h="780908">
                <a:moveTo>
                  <a:pt x="0" y="0"/>
                </a:moveTo>
                <a:lnTo>
                  <a:pt x="3211019" y="0"/>
                </a:lnTo>
                <a:lnTo>
                  <a:pt x="3211019" y="780908"/>
                </a:lnTo>
                <a:lnTo>
                  <a:pt x="0" y="780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7767" b="-153423"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7" name="Picture 46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F12AA96F-3904-F351-8D9F-E66859A33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4" y="1532284"/>
            <a:ext cx="2452478" cy="347275"/>
          </a:xfrm>
          <a:prstGeom prst="rect">
            <a:avLst/>
          </a:prstGeom>
        </p:spPr>
      </p:pic>
      <p:sp>
        <p:nvSpPr>
          <p:cNvPr id="49" name="Arrow: Right 48">
            <a:extLst>
              <a:ext uri="{FF2B5EF4-FFF2-40B4-BE49-F238E27FC236}">
                <a16:creationId xmlns:a16="http://schemas.microsoft.com/office/drawing/2014/main" id="{30977200-BCEC-A42E-D5CE-5E0543F53553}"/>
              </a:ext>
            </a:extLst>
          </p:cNvPr>
          <p:cNvSpPr/>
          <p:nvPr/>
        </p:nvSpPr>
        <p:spPr>
          <a:xfrm>
            <a:off x="3192721" y="1618704"/>
            <a:ext cx="413042" cy="178984"/>
          </a:xfrm>
          <a:prstGeom prst="rightArrow">
            <a:avLst/>
          </a:prstGeom>
          <a:solidFill>
            <a:srgbClr val="2D7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800</Words>
  <Application>Microsoft Office PowerPoint</Application>
  <PresentationFormat>Widescreen</PresentationFormat>
  <Paragraphs>196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HK Grotesk</vt:lpstr>
      <vt:lpstr>League Spartan</vt:lpstr>
      <vt:lpstr>TT Commons Pro Bold</vt:lpstr>
      <vt:lpstr>Contents Slide Master</vt:lpstr>
      <vt:lpstr>Section Break Slide Master</vt:lpstr>
      <vt:lpstr>1_Contents Slide Master</vt:lpstr>
      <vt:lpstr>2_Contents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IT02</cp:lastModifiedBy>
  <cp:revision>104</cp:revision>
  <dcterms:created xsi:type="dcterms:W3CDTF">2020-01-20T05:08:25Z</dcterms:created>
  <dcterms:modified xsi:type="dcterms:W3CDTF">2025-07-22T03:30:16Z</dcterms:modified>
</cp:coreProperties>
</file>