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7" r:id="rId3"/>
    <p:sldMasterId id="2147483716" r:id="rId4"/>
  </p:sldMasterIdLst>
  <p:notesMasterIdLst>
    <p:notesMasterId r:id="rId17"/>
  </p:notesMasterIdLst>
  <p:sldIdLst>
    <p:sldId id="256" r:id="rId5"/>
    <p:sldId id="347" r:id="rId6"/>
    <p:sldId id="335" r:id="rId7"/>
    <p:sldId id="358" r:id="rId8"/>
    <p:sldId id="378" r:id="rId9"/>
    <p:sldId id="380" r:id="rId10"/>
    <p:sldId id="310" r:id="rId11"/>
    <p:sldId id="383" r:id="rId12"/>
    <p:sldId id="384" r:id="rId13"/>
    <p:sldId id="382" r:id="rId14"/>
    <p:sldId id="369" r:id="rId15"/>
    <p:sldId id="3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533"/>
    <a:srgbClr val="ADC5C1"/>
    <a:srgbClr val="155543"/>
    <a:srgbClr val="2D7BBD"/>
    <a:srgbClr val="4BACC6"/>
    <a:srgbClr val="014185"/>
    <a:srgbClr val="4EBEA4"/>
    <a:srgbClr val="0E7FB7"/>
    <a:srgbClr val="40404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2" y="6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92.168.10.10\Folder%20ISO\SISTEM%20MANAJEMEN\5.%20AUDIT%20EKSTERNAL%20SISTEM%20MANAJEMEN\2025\Summary%20Temuan%20Audit%20ISO%20Sistem%20Manajemen%20Terintegrasi%2020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192.168.10.10\Folder%20ISO\SISTEM%20MANAJEMEN\5.%20AUDIT%20EKSTERNAL%20SISTEM%20MANAJEMEN\2025\Summary%20Temuan%20Audit%20ISO%20Sistem%20Manajemen%20Terintegrasi%20202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192.168.10.10\Folder%20ISO\SISTEM%20MANAJEMEN\5.%20AUDIT%20EKSTERNAL%20SISTEM%20MANAJEMEN\2025\Summary%20Temuan%20Audit%20ISO%20Sistem%20Manajemen%20Terintegrasi%20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User%20Data\2.%20WORK\3.%20CINT\17.%20Materi%20Meeting%20Komite%20Audit\08.%20Agustus\STO%20DH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[Summary Temuan Audit ISO Sistem Manajemen Terintegrasi 2025.xlsx]Sheet2!PivotTable1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Temuan</a:t>
            </a:r>
            <a:r>
              <a:rPr lang="en-US" sz="1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endParaRPr lang="en-ID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D"/>
        </a:p>
      </c:txPr>
    </c:title>
    <c:autoTitleDeleted val="0"/>
    <c:pivotFmts>
      <c:pivotFmt>
        <c:idx val="0"/>
        <c:spPr>
          <a:solidFill>
            <a:schemeClr val="accent4">
              <a:lumMod val="75000"/>
            </a:schemeClr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4">
              <a:lumMod val="75000"/>
            </a:schemeClr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4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4">
              <a:lumMod val="75000"/>
            </a:schemeClr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4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5254002624671917"/>
          <c:y val="0.16759147298776456"/>
          <c:w val="0.48658683289588789"/>
          <c:h val="0.72840980789109111"/>
        </c:manualLayout>
      </c:layout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ADC5C1"/>
            </a:solidFill>
          </c:spPr>
          <c:dPt>
            <c:idx val="0"/>
            <c:bubble3D val="0"/>
            <c:spPr>
              <a:solidFill>
                <a:srgbClr val="ADC5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6-4D0B-9CA8-BA0BE72CA649}"/>
              </c:ext>
            </c:extLst>
          </c:dPt>
          <c:dPt>
            <c:idx val="1"/>
            <c:bubble3D val="0"/>
            <c:spPr>
              <a:solidFill>
                <a:srgbClr val="1555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6-4D0B-9CA8-BA0BE72CA6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Sheet2!$A$4:$A$6</c:f>
              <c:strCache>
                <c:ptCount val="2"/>
                <c:pt idx="0">
                  <c:v>OFI</c:v>
                </c:pt>
                <c:pt idx="1">
                  <c:v>PNC</c:v>
                </c:pt>
              </c:strCache>
            </c:strRef>
          </c:cat>
          <c:val>
            <c:numRef>
              <c:f>Sheet2!$B$4:$B$6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56-4D0B-9CA8-BA0BE72CA64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[Summary Temuan Audit ISO Sistem Manajemen Terintegrasi 2025.xlsx]Sheet2!PivotTable2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Temuan</a:t>
            </a:r>
            <a:r>
              <a:rPr lang="en-US" sz="1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3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Referensi</a:t>
            </a: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5888663671931339"/>
          <c:y val="0.20772929425488482"/>
          <c:w val="0.68881692595287281"/>
          <c:h val="0.629686132983377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555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Sheet2!$A$15:$A$18</c:f>
              <c:strCache>
                <c:ptCount val="3"/>
                <c:pt idx="0">
                  <c:v>ISO 14001:2015</c:v>
                </c:pt>
                <c:pt idx="1">
                  <c:v>ISO 45001:2018</c:v>
                </c:pt>
                <c:pt idx="2">
                  <c:v>ISO 9001:2015</c:v>
                </c:pt>
              </c:strCache>
            </c:strRef>
          </c:cat>
          <c:val>
            <c:numRef>
              <c:f>Sheet2!$B$15:$B$18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6-40F0-8878-104C4927D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302258784"/>
        <c:axId val="1302260224"/>
      </c:barChart>
      <c:catAx>
        <c:axId val="130225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260224"/>
        <c:crosses val="autoZero"/>
        <c:auto val="1"/>
        <c:lblAlgn val="ctr"/>
        <c:lblOffset val="100"/>
        <c:noMultiLvlLbl val="0"/>
      </c:catAx>
      <c:valAx>
        <c:axId val="130226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225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[Summary Temuan Audit ISO Sistem Manajemen Terintegrasi 2025.xlsx]Sheet2!PivotTable3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3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Temuan</a:t>
            </a:r>
            <a:endParaRPr lang="en-US" sz="13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9906222659667541"/>
          <c:y val="0.15379811898512685"/>
          <c:w val="0.5557522503613509"/>
          <c:h val="0.86334799002385509"/>
        </c:manualLayout>
      </c:layout>
      <c:pieChart>
        <c:varyColors val="1"/>
        <c:ser>
          <c:idx val="0"/>
          <c:order val="0"/>
          <c:tx>
            <c:strRef>
              <c:f>Sheet2!$B$24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1555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87-44B9-83A6-BD99260D80C7}"/>
              </c:ext>
            </c:extLst>
          </c:dPt>
          <c:dPt>
            <c:idx val="1"/>
            <c:bubble3D val="0"/>
            <c:spPr>
              <a:solidFill>
                <a:srgbClr val="ADC5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87-44B9-83A6-BD99260D80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Sheet2!$A$25:$A$27</c:f>
              <c:strCache>
                <c:ptCount val="2"/>
                <c:pt idx="0">
                  <c:v>Closed</c:v>
                </c:pt>
                <c:pt idx="1">
                  <c:v>Open
</c:v>
                </c:pt>
              </c:strCache>
            </c:strRef>
          </c:cat>
          <c:val>
            <c:numRef>
              <c:f>Sheet2!$B$25:$B$27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87-44B9-83A6-BD99260D8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3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Moving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Sheet1!$B$29:$E$29</c:f>
              <c:strCache>
                <c:ptCount val="4"/>
                <c:pt idx="0">
                  <c:v>SEJAHTERA SAMARINDA FURINDO</c:v>
                </c:pt>
                <c:pt idx="1">
                  <c:v>SEJAHTERA PALEMBANG FURINDO</c:v>
                </c:pt>
                <c:pt idx="2">
                  <c:v>MEGA INTI MANDIRI</c:v>
                </c:pt>
                <c:pt idx="3">
                  <c:v>SINAR SEJAHTERA MANDIRI</c:v>
                </c:pt>
              </c:strCache>
            </c:strRef>
          </c:cat>
          <c:val>
            <c:numRef>
              <c:f>Sheet1!$B$30:$E$30</c:f>
              <c:numCache>
                <c:formatCode>_(* #,##0_);_(* \(#,##0\);_(* "-"??_);_(@_)</c:formatCode>
                <c:ptCount val="4"/>
                <c:pt idx="0">
                  <c:v>6296</c:v>
                </c:pt>
                <c:pt idx="1">
                  <c:v>1288</c:v>
                </c:pt>
                <c:pt idx="2">
                  <c:v>15130</c:v>
                </c:pt>
                <c:pt idx="3">
                  <c:v>8603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5-4690-8CA7-F4DB8A44499D}"/>
            </c:ext>
          </c:extLst>
        </c:ser>
        <c:ser>
          <c:idx val="2"/>
          <c:order val="2"/>
          <c:tx>
            <c:strRef>
              <c:f>Sheet1!$A$32</c:f>
              <c:strCache>
                <c:ptCount val="1"/>
                <c:pt idx="0">
                  <c:v>Slow Moving &amp; Unmoving</c:v>
                </c:pt>
              </c:strCache>
            </c:strRef>
          </c:tx>
          <c:spPr>
            <a:solidFill>
              <a:srgbClr val="B9D533"/>
            </a:solidFill>
            <a:ln>
              <a:noFill/>
            </a:ln>
            <a:effectLst/>
          </c:spPr>
          <c:invertIfNegative val="0"/>
          <c:cat>
            <c:strRef>
              <c:f>Sheet1!$B$29:$E$29</c:f>
              <c:strCache>
                <c:ptCount val="4"/>
                <c:pt idx="0">
                  <c:v>SEJAHTERA SAMARINDA FURINDO</c:v>
                </c:pt>
                <c:pt idx="1">
                  <c:v>SEJAHTERA PALEMBANG FURINDO</c:v>
                </c:pt>
                <c:pt idx="2">
                  <c:v>MEGA INTI MANDIRI</c:v>
                </c:pt>
                <c:pt idx="3">
                  <c:v>SINAR SEJAHTERA MANDIRI</c:v>
                </c:pt>
              </c:strCache>
            </c:strRef>
          </c:cat>
          <c:val>
            <c:numRef>
              <c:f>Sheet1!$B$32:$E$32</c:f>
              <c:numCache>
                <c:formatCode>_(* #,##0_);_(* \(#,##0\);_(* "-"??_);_(@_)</c:formatCode>
                <c:ptCount val="4"/>
                <c:pt idx="0">
                  <c:v>512</c:v>
                </c:pt>
                <c:pt idx="1">
                  <c:v>1046</c:v>
                </c:pt>
                <c:pt idx="2">
                  <c:v>176</c:v>
                </c:pt>
                <c:pt idx="3">
                  <c:v>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5-4690-8CA7-F4DB8A44499D}"/>
            </c:ext>
          </c:extLst>
        </c:ser>
        <c:ser>
          <c:idx val="4"/>
          <c:order val="4"/>
          <c:tx>
            <c:strRef>
              <c:f>Sheet1!$A$34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E7FB7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Sheet1!$B$29:$E$29</c:f>
              <c:strCache>
                <c:ptCount val="4"/>
                <c:pt idx="0">
                  <c:v>SEJAHTERA SAMARINDA FURINDO</c:v>
                </c:pt>
                <c:pt idx="1">
                  <c:v>SEJAHTERA PALEMBANG FURINDO</c:v>
                </c:pt>
                <c:pt idx="2">
                  <c:v>MEGA INTI MANDIRI</c:v>
                </c:pt>
                <c:pt idx="3">
                  <c:v>SINAR SEJAHTERA MANDIRI</c:v>
                </c:pt>
              </c:strCache>
            </c:strRef>
          </c:cat>
          <c:val>
            <c:numRef>
              <c:f>Sheet1!$B$34:$E$34</c:f>
              <c:numCache>
                <c:formatCode>_(* #,##0_);_(* \(#,##0\);_(* "-"??_);_(@_)</c:formatCode>
                <c:ptCount val="4"/>
                <c:pt idx="0">
                  <c:v>6808</c:v>
                </c:pt>
                <c:pt idx="1">
                  <c:v>2334</c:v>
                </c:pt>
                <c:pt idx="2">
                  <c:v>15306</c:v>
                </c:pt>
                <c:pt idx="3">
                  <c:v>12366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75-4690-8CA7-F4DB8A444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486927"/>
        <c:axId val="717479727"/>
      </c:barChart>
      <c:lineChart>
        <c:grouping val="standard"/>
        <c:varyColors val="0"/>
        <c:ser>
          <c:idx val="1"/>
          <c:order val="1"/>
          <c:tx>
            <c:strRef>
              <c:f>Sheet1!$A$31</c:f>
              <c:strCache>
                <c:ptCount val="1"/>
                <c:pt idx="0">
                  <c:v>% Moving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Sheet1!$B$29:$E$29</c:f>
              <c:strCache>
                <c:ptCount val="4"/>
                <c:pt idx="0">
                  <c:v>SEJAHTERA SAMARINDA FURINDO</c:v>
                </c:pt>
                <c:pt idx="1">
                  <c:v>SEJAHTERA PALEMBANG FURINDO</c:v>
                </c:pt>
                <c:pt idx="2">
                  <c:v>MEGA INTI MANDIRI</c:v>
                </c:pt>
                <c:pt idx="3">
                  <c:v>SINAR SEJAHTERA MANDIRI</c:v>
                </c:pt>
              </c:strCache>
            </c:strRef>
          </c:cat>
          <c:val>
            <c:numRef>
              <c:f>Sheet1!$B$31:$E$31</c:f>
              <c:numCache>
                <c:formatCode>0%</c:formatCode>
                <c:ptCount val="4"/>
                <c:pt idx="0">
                  <c:v>0.92479435957696832</c:v>
                </c:pt>
                <c:pt idx="1">
                  <c:v>0.55184233076263922</c:v>
                </c:pt>
                <c:pt idx="2">
                  <c:v>0.98850124134326411</c:v>
                </c:pt>
                <c:pt idx="3">
                  <c:v>0.69569788128740095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5-4690-8CA7-F4DB8A44499D}"/>
            </c:ext>
          </c:extLst>
        </c:ser>
        <c:ser>
          <c:idx val="3"/>
          <c:order val="3"/>
          <c:tx>
            <c:strRef>
              <c:f>Sheet1!$A$33</c:f>
              <c:strCache>
                <c:ptCount val="1"/>
                <c:pt idx="0">
                  <c:v>% Slow &amp; Unmoving</c:v>
                </c:pt>
              </c:strCache>
            </c:strRef>
          </c:tx>
          <c:spPr>
            <a:ln w="28575" cap="rnd">
              <a:solidFill>
                <a:srgbClr val="B9D53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B9D53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Sheet1!$B$29:$E$29</c:f>
              <c:strCache>
                <c:ptCount val="4"/>
                <c:pt idx="0">
                  <c:v>SEJAHTERA SAMARINDA FURINDO</c:v>
                </c:pt>
                <c:pt idx="1">
                  <c:v>SEJAHTERA PALEMBANG FURINDO</c:v>
                </c:pt>
                <c:pt idx="2">
                  <c:v>MEGA INTI MANDIRI</c:v>
                </c:pt>
                <c:pt idx="3">
                  <c:v>SINAR SEJAHTERA MANDIRI</c:v>
                </c:pt>
              </c:strCache>
            </c:strRef>
          </c:cat>
          <c:val>
            <c:numRef>
              <c:f>Sheet1!$B$33:$E$33</c:f>
              <c:numCache>
                <c:formatCode>0%</c:formatCode>
                <c:ptCount val="4"/>
                <c:pt idx="0">
                  <c:v>7.5205640423031725E-2</c:v>
                </c:pt>
                <c:pt idx="1">
                  <c:v>0.44815766923736078</c:v>
                </c:pt>
                <c:pt idx="2">
                  <c:v>1.149875865673592E-2</c:v>
                </c:pt>
                <c:pt idx="3">
                  <c:v>0.30430211871259905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75-4690-8CA7-F4DB8A444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860639"/>
        <c:axId val="549862559"/>
      </c:lineChart>
      <c:catAx>
        <c:axId val="71748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479727"/>
        <c:crosses val="autoZero"/>
        <c:auto val="1"/>
        <c:lblAlgn val="ctr"/>
        <c:lblOffset val="100"/>
        <c:noMultiLvlLbl val="0"/>
      </c:catAx>
      <c:valAx>
        <c:axId val="7174797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 sz="1050"/>
                  <a:t>Juta</a:t>
                </a:r>
                <a:r>
                  <a:rPr lang="en-ID" sz="1050" baseline="0"/>
                  <a:t> Rupiah</a:t>
                </a:r>
                <a:endParaRPr lang="en-ID" sz="105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D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486927"/>
        <c:crosses val="autoZero"/>
        <c:crossBetween val="between"/>
      </c:valAx>
      <c:valAx>
        <c:axId val="54986255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860639"/>
        <c:crosses val="max"/>
        <c:crossBetween val="between"/>
      </c:valAx>
      <c:catAx>
        <c:axId val="5498606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9862559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UPDATE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BAB-467E-B5E2-0585B9328DD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BAB-467E-B5E2-0585B9328DD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BAB-467E-B5E2-0585B9328DD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BAB-467E-B5E2-0585B9328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SINAR SEJAHTERA MANDIRI</c:v>
                </c:pt>
                <c:pt idx="1">
                  <c:v>SEJAHTERA PALEMBANG FURINDO</c:v>
                </c:pt>
                <c:pt idx="2">
                  <c:v>MEGA INTI MANDIRI</c:v>
                </c:pt>
                <c:pt idx="3">
                  <c:v>SEJAHTERA SAMARINDA FURINDO</c:v>
                </c:pt>
                <c:pt idx="4">
                  <c:v>TRIJATI PRIMULA</c:v>
                </c:pt>
                <c:pt idx="5">
                  <c:v>DELTA FURINDOTAMA</c:v>
                </c:pt>
                <c:pt idx="6">
                  <c:v>SEJAHTERA WAHANA GEMILANG</c:v>
                </c:pt>
                <c:pt idx="7">
                  <c:v>CHITOSE C ENGINEERING INDONESIA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B-467E-B5E2-0585B9328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8159999"/>
        <c:axId val="388132159"/>
      </c:barChart>
      <c:catAx>
        <c:axId val="38815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132159"/>
        <c:crosses val="autoZero"/>
        <c:auto val="1"/>
        <c:lblAlgn val="ctr"/>
        <c:lblOffset val="100"/>
        <c:noMultiLvlLbl val="0"/>
      </c:catAx>
      <c:valAx>
        <c:axId val="3881321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8815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Inventory Turnover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D6A35F10-F8C9-483A-8AFB-79FA5FFC5386}"/>
              </a:ext>
            </a:extLst>
          </p:cNvPr>
          <p:cNvGrpSpPr/>
          <p:nvPr userDrawn="1"/>
        </p:nvGrpSpPr>
        <p:grpSpPr>
          <a:xfrm>
            <a:off x="6193770" y="1868656"/>
            <a:ext cx="5517728" cy="4339787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ADFAD96-56A8-406B-B78E-CE8CE437FB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AD587F-4E2F-4181-A771-EB326A50E8A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8E07C60-58DC-4355-BD9C-3B0CFD2407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3430B78-BE31-48B2-BA07-16793A56C1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8C4E13-2645-446C-8DE3-9F9D12FBFC8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AD9016-04F8-4C66-BB86-7B27891B786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732113-BFA6-4856-B4C4-86914A7E81F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3ACA4A-43E7-4062-A174-42412222902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828225E-7668-4770-A9A9-A02CFF93FC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8295" y="2022196"/>
            <a:ext cx="5121540" cy="2990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1CE205-5693-4CCD-ADC7-38E6965B4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923D6-3052-341F-953E-1C821A86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19B1-0E96-4CE5-8208-E07BB98B329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3AE33-42FA-50AD-C6B8-753F8C00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926E-0EBF-98E4-E688-9E1D737B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4F98-1653-4A44-BB0F-2A400BF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07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092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176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A695027E-AB95-49DD-8397-858A506841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01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5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272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7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2B911B9C-7AC0-4439-B279-941619F0ECE3}"/>
              </a:ext>
            </a:extLst>
          </p:cNvPr>
          <p:cNvGrpSpPr/>
          <p:nvPr userDrawn="1"/>
        </p:nvGrpSpPr>
        <p:grpSpPr>
          <a:xfrm>
            <a:off x="850796" y="2141886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61D06D85-780B-4761-8162-4C1D9C032BDA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D4453C17-8DD9-443A-A2DC-035A7347918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927C0AF-C07D-41A9-8C1F-43B3A20E040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AA7F0E01-A59A-4E72-8633-C4792131721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A75D6F9D-D687-45E5-9D5E-6EB8E7BC335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FA90F74-9FBF-4B08-87AE-B7AB879D55A6}"/>
              </a:ext>
            </a:extLst>
          </p:cNvPr>
          <p:cNvGrpSpPr/>
          <p:nvPr userDrawn="1"/>
        </p:nvGrpSpPr>
        <p:grpSpPr>
          <a:xfrm>
            <a:off x="3428276" y="2108018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F4467050-FB9C-4C00-80BB-25385546913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BFB69184-F129-435E-B32E-F17440D56EB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DD555917-2950-4962-9058-2940D91C30E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E1347983-4020-4D04-98E2-432F47403A7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A7373AD9-6765-49BA-BD27-010608BCFF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C2C2A87-6608-4D3D-82ED-756E3E50D3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391378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5143C5E-1F77-4730-8C65-48C0352E2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440275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729333-E0A2-444C-B86D-6A6D786736BA}"/>
              </a:ext>
            </a:extLst>
          </p:cNvPr>
          <p:cNvGrpSpPr/>
          <p:nvPr userDrawn="1"/>
        </p:nvGrpSpPr>
        <p:grpSpPr>
          <a:xfrm>
            <a:off x="2077784" y="1970191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00003B70-DA10-4423-AD78-81A864DDB2E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7D1F3A3-CCDF-4586-AC47-BC39C66C2D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FD698D9-D6CA-45B2-9FBA-D5D87F51596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E2F813C3-4DA9-4825-85E8-96B2B7FF8D8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6316A48-316C-410A-9713-1489C834A9B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584DD74-8F2B-4880-8D84-F5C079E30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301827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37A4EB9-6FB0-4B0C-AA6A-4E6470E80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4117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587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53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8579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539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A836DBF-0045-451A-B884-57703C49E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AD9D005-1A52-44B7-9752-F8F6596AD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6067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654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755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85505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7590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58993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986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05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32ED5-A07F-4C0D-BE24-42B14668E16B}"/>
              </a:ext>
            </a:extLst>
          </p:cNvPr>
          <p:cNvSpPr/>
          <p:nvPr userDrawn="1"/>
        </p:nvSpPr>
        <p:spPr>
          <a:xfrm>
            <a:off x="912647" y="1403773"/>
            <a:ext cx="2222208" cy="4320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1D0E0-A003-400B-8684-37FE61773361}"/>
              </a:ext>
            </a:extLst>
          </p:cNvPr>
          <p:cNvSpPr/>
          <p:nvPr userDrawn="1"/>
        </p:nvSpPr>
        <p:spPr>
          <a:xfrm>
            <a:off x="912647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B60AF5-72FC-4A3D-BC56-77C65120ED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3751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6E13D-AB77-4DD8-A09B-AB5DB9FEF2E6}"/>
              </a:ext>
            </a:extLst>
          </p:cNvPr>
          <p:cNvSpPr/>
          <p:nvPr userDrawn="1"/>
        </p:nvSpPr>
        <p:spPr>
          <a:xfrm>
            <a:off x="3626311" y="1403773"/>
            <a:ext cx="2222208" cy="4320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4DF34-069C-4224-B7F5-05E1F1166D56}"/>
              </a:ext>
            </a:extLst>
          </p:cNvPr>
          <p:cNvSpPr/>
          <p:nvPr userDrawn="1"/>
        </p:nvSpPr>
        <p:spPr>
          <a:xfrm>
            <a:off x="3626311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01D622C-6570-4AA4-B1B0-B541A4BD95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27415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B9CEA-EE94-4685-A50B-55FA6D623BFF}"/>
              </a:ext>
            </a:extLst>
          </p:cNvPr>
          <p:cNvSpPr/>
          <p:nvPr userDrawn="1"/>
        </p:nvSpPr>
        <p:spPr>
          <a:xfrm>
            <a:off x="6339975" y="1403773"/>
            <a:ext cx="2222208" cy="4320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0A7D00-6360-4DFB-9AC2-D99DA6B13DC7}"/>
              </a:ext>
            </a:extLst>
          </p:cNvPr>
          <p:cNvSpPr/>
          <p:nvPr userDrawn="1"/>
        </p:nvSpPr>
        <p:spPr>
          <a:xfrm>
            <a:off x="6339975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95A9AB-9D07-4D24-A094-B0314860C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1079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B5C41-77E7-44F9-B07F-F8D1EC01BB64}"/>
              </a:ext>
            </a:extLst>
          </p:cNvPr>
          <p:cNvSpPr/>
          <p:nvPr userDrawn="1"/>
        </p:nvSpPr>
        <p:spPr>
          <a:xfrm>
            <a:off x="9053639" y="1403773"/>
            <a:ext cx="2222208" cy="4320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68E317-9A8F-42E8-8C04-9B86A860AA01}"/>
              </a:ext>
            </a:extLst>
          </p:cNvPr>
          <p:cNvSpPr/>
          <p:nvPr userDrawn="1"/>
        </p:nvSpPr>
        <p:spPr>
          <a:xfrm>
            <a:off x="9053639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FC17C-3188-435C-AD8C-0699468E95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54743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075CE920-CE28-4A7F-AF42-D10B4D7A71D8}"/>
              </a:ext>
            </a:extLst>
          </p:cNvPr>
          <p:cNvGrpSpPr/>
          <p:nvPr userDrawn="1"/>
        </p:nvGrpSpPr>
        <p:grpSpPr>
          <a:xfrm>
            <a:off x="1089097" y="3374691"/>
            <a:ext cx="1872207" cy="2308988"/>
            <a:chOff x="1089096" y="3288431"/>
            <a:chExt cx="1872207" cy="2308988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71143A8F-52BD-40FC-A4BB-974498924FA1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MANGER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20">
              <a:extLst>
                <a:ext uri="{FF2B5EF4-FFF2-40B4-BE49-F238E27FC236}">
                  <a16:creationId xmlns:a16="http://schemas.microsoft.com/office/drawing/2014/main" id="{1966D3B4-0E79-4496-B5EA-B5B371487F1B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2935AEF3-27D6-4D21-95C1-C6A1A7F94044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1FB619A6-76BA-44B3-9E43-E3929B6F857D}"/>
              </a:ext>
            </a:extLst>
          </p:cNvPr>
          <p:cNvGrpSpPr/>
          <p:nvPr userDrawn="1"/>
        </p:nvGrpSpPr>
        <p:grpSpPr>
          <a:xfrm>
            <a:off x="3803299" y="3374691"/>
            <a:ext cx="1872207" cy="2308988"/>
            <a:chOff x="3803298" y="3288431"/>
            <a:chExt cx="1872207" cy="2308988"/>
          </a:xfrm>
        </p:grpSpPr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ADDFE364-38D6-42C8-A0F3-BF16099DF2A6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 Placeholder 20">
              <a:extLst>
                <a:ext uri="{FF2B5EF4-FFF2-40B4-BE49-F238E27FC236}">
                  <a16:creationId xmlns:a16="http://schemas.microsoft.com/office/drawing/2014/main" id="{92EEB1A0-BE37-4C27-9E1D-07CCC8300546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FF9B23A0-905F-41D1-A289-6E30A57869D8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C3E37826-BA96-4543-8E7B-043B25B6AE01}"/>
              </a:ext>
            </a:extLst>
          </p:cNvPr>
          <p:cNvGrpSpPr/>
          <p:nvPr userDrawn="1"/>
        </p:nvGrpSpPr>
        <p:grpSpPr>
          <a:xfrm>
            <a:off x="6517501" y="3374691"/>
            <a:ext cx="1872207" cy="2308988"/>
            <a:chOff x="6517500" y="3288431"/>
            <a:chExt cx="1872207" cy="2308988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FF2BDC80-E91B-42FC-ACA6-29119E75CEA5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MARKETING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20">
              <a:extLst>
                <a:ext uri="{FF2B5EF4-FFF2-40B4-BE49-F238E27FC236}">
                  <a16:creationId xmlns:a16="http://schemas.microsoft.com/office/drawing/2014/main" id="{B8915C91-E986-4019-9A3F-12B1970C26E1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D028D197-9135-47C7-864B-AB564FABE325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11">
            <a:extLst>
              <a:ext uri="{FF2B5EF4-FFF2-40B4-BE49-F238E27FC236}">
                <a16:creationId xmlns:a16="http://schemas.microsoft.com/office/drawing/2014/main" id="{D9D4E523-8F0B-46B8-9578-EA54F9C0E0FD}"/>
              </a:ext>
            </a:extLst>
          </p:cNvPr>
          <p:cNvGrpSpPr/>
          <p:nvPr userDrawn="1"/>
        </p:nvGrpSpPr>
        <p:grpSpPr>
          <a:xfrm>
            <a:off x="9231702" y="3374693"/>
            <a:ext cx="1872207" cy="2308987"/>
            <a:chOff x="9231701" y="3288432"/>
            <a:chExt cx="1872207" cy="2308987"/>
          </a:xfrm>
        </p:grpSpPr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BC5CFC53-617F-43D4-B00F-EEC8443029C3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PLANNER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 Placeholder 20">
              <a:extLst>
                <a:ext uri="{FF2B5EF4-FFF2-40B4-BE49-F238E27FC236}">
                  <a16:creationId xmlns:a16="http://schemas.microsoft.com/office/drawing/2014/main" id="{91DB98F0-61F1-4C0A-951F-54754B7695F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4">
              <a:extLst>
                <a:ext uri="{FF2B5EF4-FFF2-40B4-BE49-F238E27FC236}">
                  <a16:creationId xmlns:a16="http://schemas.microsoft.com/office/drawing/2014/main" id="{E667B578-689E-41DF-A899-AFBAF8EEB35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9">
            <a:extLst>
              <a:ext uri="{FF2B5EF4-FFF2-40B4-BE49-F238E27FC236}">
                <a16:creationId xmlns:a16="http://schemas.microsoft.com/office/drawing/2014/main" id="{59AEC0C2-1658-4DBE-A16E-C1F68C32F0D4}"/>
              </a:ext>
            </a:extLst>
          </p:cNvPr>
          <p:cNvGrpSpPr/>
          <p:nvPr userDrawn="1"/>
        </p:nvGrpSpPr>
        <p:grpSpPr>
          <a:xfrm>
            <a:off x="1172149" y="5825666"/>
            <a:ext cx="1706103" cy="448703"/>
            <a:chOff x="1172148" y="5704896"/>
            <a:chExt cx="1706103" cy="4487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97B0E5-8C02-4EFD-818E-FCAB1C18F1D7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B810BBB-1805-4634-A844-1590B698A393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E1D6AF9-FBD8-499A-9802-37FE243D9214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900D5429-4621-47B3-9333-D168EC75055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20FA3F5A-EF38-495A-85BC-7A4BC8204CBC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73C13622-917A-4A5D-917A-6EEACECCB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82">
            <a:extLst>
              <a:ext uri="{FF2B5EF4-FFF2-40B4-BE49-F238E27FC236}">
                <a16:creationId xmlns:a16="http://schemas.microsoft.com/office/drawing/2014/main" id="{5669B4A0-592B-4E36-BFA0-0A71B26E0A09}"/>
              </a:ext>
            </a:extLst>
          </p:cNvPr>
          <p:cNvGrpSpPr/>
          <p:nvPr userDrawn="1"/>
        </p:nvGrpSpPr>
        <p:grpSpPr>
          <a:xfrm>
            <a:off x="3888290" y="5825666"/>
            <a:ext cx="1706103" cy="448703"/>
            <a:chOff x="1172148" y="5704896"/>
            <a:chExt cx="1706103" cy="448703"/>
          </a:xfrm>
        </p:grpSpPr>
        <p:sp>
          <p:nvSpPr>
            <p:cNvPr id="40" name="Oval 20">
              <a:extLst>
                <a:ext uri="{FF2B5EF4-FFF2-40B4-BE49-F238E27FC236}">
                  <a16:creationId xmlns:a16="http://schemas.microsoft.com/office/drawing/2014/main" id="{599F04BF-25B6-4E36-962F-802C34CDA95A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1" name="Oval 45">
              <a:extLst>
                <a:ext uri="{FF2B5EF4-FFF2-40B4-BE49-F238E27FC236}">
                  <a16:creationId xmlns:a16="http://schemas.microsoft.com/office/drawing/2014/main" id="{37A998EF-EFA4-4EC9-9935-396EBC2673DC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id="{887F7825-B4C6-4C30-A3DA-649096950BD2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CC8C9F95-79E4-4681-A018-584937EAB05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id="{27D5CC66-2190-4C0B-B967-8C85C6E3A7B6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799A6A43-1315-4301-BA90-3742B4CA6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99">
            <a:extLst>
              <a:ext uri="{FF2B5EF4-FFF2-40B4-BE49-F238E27FC236}">
                <a16:creationId xmlns:a16="http://schemas.microsoft.com/office/drawing/2014/main" id="{14FBE38F-6791-4534-9C7F-E5FC4EBE0C34}"/>
              </a:ext>
            </a:extLst>
          </p:cNvPr>
          <p:cNvGrpSpPr/>
          <p:nvPr userDrawn="1"/>
        </p:nvGrpSpPr>
        <p:grpSpPr>
          <a:xfrm>
            <a:off x="6604431" y="5825666"/>
            <a:ext cx="1706103" cy="448703"/>
            <a:chOff x="1172148" y="5704896"/>
            <a:chExt cx="1706103" cy="448703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DE5CBEB4-5221-4560-BA20-5B7423CE37E6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id="{5D7AC624-8B71-4B8A-8968-361EB392010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2054EE83-F252-4A8B-B69F-A4BE4F167F6D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D1848CAF-CCAB-4EF2-BE70-971384DE4665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8">
              <a:extLst>
                <a:ext uri="{FF2B5EF4-FFF2-40B4-BE49-F238E27FC236}">
                  <a16:creationId xmlns:a16="http://schemas.microsoft.com/office/drawing/2014/main" id="{E42C9D05-4FC5-4CE1-BA6B-A302BA896861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6EC8A3FE-8DBA-43BC-9637-0B30E0FD7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106">
            <a:extLst>
              <a:ext uri="{FF2B5EF4-FFF2-40B4-BE49-F238E27FC236}">
                <a16:creationId xmlns:a16="http://schemas.microsoft.com/office/drawing/2014/main" id="{9CFB75F3-2FF5-4FE9-A476-6CEE2DF67E07}"/>
              </a:ext>
            </a:extLst>
          </p:cNvPr>
          <p:cNvGrpSpPr/>
          <p:nvPr userDrawn="1"/>
        </p:nvGrpSpPr>
        <p:grpSpPr>
          <a:xfrm>
            <a:off x="9320573" y="5825666"/>
            <a:ext cx="1706103" cy="448703"/>
            <a:chOff x="1172148" y="5704896"/>
            <a:chExt cx="1706103" cy="448703"/>
          </a:xfrm>
        </p:grpSpPr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E50EC360-D0C4-4C08-8F61-8902777F2F21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5" name="Oval 45">
              <a:extLst>
                <a:ext uri="{FF2B5EF4-FFF2-40B4-BE49-F238E27FC236}">
                  <a16:creationId xmlns:a16="http://schemas.microsoft.com/office/drawing/2014/main" id="{1883D97F-8E28-47C0-8A2F-1E8F8994063D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6" name="Oval 46">
              <a:extLst>
                <a:ext uri="{FF2B5EF4-FFF2-40B4-BE49-F238E27FC236}">
                  <a16:creationId xmlns:a16="http://schemas.microsoft.com/office/drawing/2014/main" id="{E9327789-7EAA-458A-B577-77EDE0B58AF0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D69E672-703B-4D98-B532-F677B80C730B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43DDDC3B-1FBB-4157-ACE3-548390E7C39F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0F7A12F7-CD03-46EC-9D73-8AE4AEFA3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8498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749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145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742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73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9416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2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6196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687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1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0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366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36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65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873428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141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A00C50C-9DE3-4415-89A4-D76E721FBF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0000" y="1538722"/>
            <a:ext cx="10392002" cy="2727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0C8FDB2-DCD9-459E-8313-5C629CBD92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24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91" r:id="rId8"/>
    <p:sldLayoutId id="2147483682" r:id="rId9"/>
    <p:sldLayoutId id="2147483685" r:id="rId10"/>
    <p:sldLayoutId id="2147483684" r:id="rId11"/>
    <p:sldLayoutId id="2147483686" r:id="rId12"/>
    <p:sldLayoutId id="2147483687" r:id="rId13"/>
    <p:sldLayoutId id="2147483688" r:id="rId14"/>
    <p:sldLayoutId id="2147483672" r:id="rId15"/>
    <p:sldLayoutId id="2147483671" r:id="rId16"/>
    <p:sldLayoutId id="214748369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chart" Target="../charts/chart4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CINT-Juli%2025.xlsx" TargetMode="Externa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9.svg"/><Relationship Id="rId7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67553">
            <a:off x="6237934" y="-717393"/>
            <a:ext cx="9653493" cy="5296013"/>
          </a:xfrm>
          <a:custGeom>
            <a:avLst/>
            <a:gdLst/>
            <a:ahLst/>
            <a:cxnLst/>
            <a:rect l="l" t="t" r="r" b="b"/>
            <a:pathLst>
              <a:path w="14480240" h="7944020">
                <a:moveTo>
                  <a:pt x="0" y="0"/>
                </a:moveTo>
                <a:lnTo>
                  <a:pt x="14480240" y="0"/>
                </a:lnTo>
                <a:lnTo>
                  <a:pt x="14480240" y="7944021"/>
                </a:lnTo>
                <a:lnTo>
                  <a:pt x="0" y="7944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2825910">
            <a:off x="-2198260" y="4256059"/>
            <a:ext cx="5768120" cy="3164455"/>
          </a:xfrm>
          <a:custGeom>
            <a:avLst/>
            <a:gdLst/>
            <a:ahLst/>
            <a:cxnLst/>
            <a:rect l="l" t="t" r="r" b="b"/>
            <a:pathLst>
              <a:path w="8652180" h="4746682">
                <a:moveTo>
                  <a:pt x="0" y="0"/>
                </a:moveTo>
                <a:lnTo>
                  <a:pt x="8652180" y="0"/>
                </a:lnTo>
                <a:lnTo>
                  <a:pt x="8652180" y="4746682"/>
                </a:lnTo>
                <a:lnTo>
                  <a:pt x="0" y="4746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0" y="1"/>
            <a:ext cx="3019088" cy="2278039"/>
          </a:xfrm>
          <a:custGeom>
            <a:avLst/>
            <a:gdLst/>
            <a:ahLst/>
            <a:cxnLst/>
            <a:rect l="l" t="t" r="r" b="b"/>
            <a:pathLst>
              <a:path w="4528632" h="3417059">
                <a:moveTo>
                  <a:pt x="0" y="0"/>
                </a:moveTo>
                <a:lnTo>
                  <a:pt x="4528632" y="0"/>
                </a:lnTo>
                <a:lnTo>
                  <a:pt x="4528632" y="3417059"/>
                </a:lnTo>
                <a:lnTo>
                  <a:pt x="0" y="3417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 flipV="1">
            <a:off x="9172912" y="4579961"/>
            <a:ext cx="3019088" cy="2278039"/>
          </a:xfrm>
          <a:custGeom>
            <a:avLst/>
            <a:gdLst/>
            <a:ahLst/>
            <a:cxnLst/>
            <a:rect l="l" t="t" r="r" b="b"/>
            <a:pathLst>
              <a:path w="4528632" h="3417059">
                <a:moveTo>
                  <a:pt x="4528632" y="3417059"/>
                </a:moveTo>
                <a:lnTo>
                  <a:pt x="0" y="3417059"/>
                </a:lnTo>
                <a:lnTo>
                  <a:pt x="0" y="0"/>
                </a:lnTo>
                <a:lnTo>
                  <a:pt x="4528632" y="0"/>
                </a:lnTo>
                <a:lnTo>
                  <a:pt x="4528632" y="34170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2213162" y="2248727"/>
            <a:ext cx="776567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6666" b="1" dirty="0">
                <a:solidFill>
                  <a:srgbClr val="000000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MEETING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13162" y="3126979"/>
            <a:ext cx="776567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6666" b="1" dirty="0">
                <a:solidFill>
                  <a:srgbClr val="2D7BBD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KOMITE AUDIT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55531" y="4077361"/>
            <a:ext cx="6680938" cy="356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Rabu, 20 Agustus 2025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8EAC441-8AA2-71BF-9749-BD1AB66872ED}"/>
              </a:ext>
            </a:extLst>
          </p:cNvPr>
          <p:cNvSpPr/>
          <p:nvPr/>
        </p:nvSpPr>
        <p:spPr>
          <a:xfrm>
            <a:off x="5366588" y="5726807"/>
            <a:ext cx="1458823" cy="354781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25942-2049-F3C5-552A-D99BEFA72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/>
              <a:t>HASIL STOCK OPNAME DIRECT HOLDING </a:t>
            </a:r>
            <a:endParaRPr lang="en-ID" sz="24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998940-813F-872E-18AE-EB38D75C5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554256"/>
              </p:ext>
            </p:extLst>
          </p:nvPr>
        </p:nvGraphicFramePr>
        <p:xfrm>
          <a:off x="425148" y="1304463"/>
          <a:ext cx="11341704" cy="491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32">
            <a:extLst>
              <a:ext uri="{FF2B5EF4-FFF2-40B4-BE49-F238E27FC236}">
                <a16:creationId xmlns:a16="http://schemas.microsoft.com/office/drawing/2014/main" id="{43222F79-092C-1657-4664-E578797D7892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8D43E025-1C9C-6461-494D-CF39AB302B98}"/>
              </a:ext>
            </a:extLst>
          </p:cNvPr>
          <p:cNvSpPr/>
          <p:nvPr/>
        </p:nvSpPr>
        <p:spPr>
          <a:xfrm>
            <a:off x="10689339" y="6345838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59603864-F999-9A5F-630C-81C458B5E324}"/>
              </a:ext>
            </a:extLst>
          </p:cNvPr>
          <p:cNvSpPr/>
          <p:nvPr/>
        </p:nvSpPr>
        <p:spPr>
          <a:xfrm flipH="1">
            <a:off x="0" y="622356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CC7098D-C0B7-CF37-4D39-DE114F806F04}"/>
              </a:ext>
            </a:extLst>
          </p:cNvPr>
          <p:cNvSpPr txBox="1">
            <a:spLocks/>
          </p:cNvSpPr>
          <p:nvPr/>
        </p:nvSpPr>
        <p:spPr>
          <a:xfrm>
            <a:off x="290854" y="904672"/>
            <a:ext cx="11573197" cy="46585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tanggal</a:t>
            </a:r>
            <a:r>
              <a:rPr lang="en-US" sz="1400" dirty="0"/>
              <a:t> 21 – 25 Juli 2025</a:t>
            </a:r>
            <a:endParaRPr lang="en-ID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A7B3-3BBA-C176-FDF9-518B3D66CCAB}"/>
              </a:ext>
            </a:extLst>
          </p:cNvPr>
          <p:cNvSpPr/>
          <p:nvPr/>
        </p:nvSpPr>
        <p:spPr>
          <a:xfrm>
            <a:off x="4695627" y="1494238"/>
            <a:ext cx="2164467" cy="4680689"/>
          </a:xfrm>
          <a:prstGeom prst="rect">
            <a:avLst/>
          </a:prstGeom>
          <a:noFill/>
          <a:ln w="38100">
            <a:solidFill>
              <a:srgbClr val="B9D5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F5688A-0C6B-5E2C-4B82-BE2587C8EB12}"/>
              </a:ext>
            </a:extLst>
          </p:cNvPr>
          <p:cNvSpPr/>
          <p:nvPr/>
        </p:nvSpPr>
        <p:spPr>
          <a:xfrm>
            <a:off x="9084362" y="1494237"/>
            <a:ext cx="2164467" cy="4680689"/>
          </a:xfrm>
          <a:prstGeom prst="rect">
            <a:avLst/>
          </a:prstGeom>
          <a:noFill/>
          <a:ln w="38100">
            <a:solidFill>
              <a:srgbClr val="B9D5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60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F137-3F22-DF6C-A730-3808938C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2">
            <a:extLst>
              <a:ext uri="{FF2B5EF4-FFF2-40B4-BE49-F238E27FC236}">
                <a16:creationId xmlns:a16="http://schemas.microsoft.com/office/drawing/2014/main" id="{6439245F-C44A-C857-EF42-C6BDA9406D87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C22C7E4-B70A-86E2-8169-E28A282F4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654694"/>
              </p:ext>
            </p:extLst>
          </p:nvPr>
        </p:nvGraphicFramePr>
        <p:xfrm>
          <a:off x="2093529" y="1450074"/>
          <a:ext cx="8483361" cy="438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Arrow: Left 17">
            <a:extLst>
              <a:ext uri="{FF2B5EF4-FFF2-40B4-BE49-F238E27FC236}">
                <a16:creationId xmlns:a16="http://schemas.microsoft.com/office/drawing/2014/main" id="{246BC69E-8287-5AB9-EC9D-3A11D683EE95}"/>
              </a:ext>
            </a:extLst>
          </p:cNvPr>
          <p:cNvSpPr/>
          <p:nvPr/>
        </p:nvSpPr>
        <p:spPr>
          <a:xfrm>
            <a:off x="5727463" y="5012331"/>
            <a:ext cx="1597307" cy="791189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  <a:endParaRPr lang="en-ID" dirty="0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BFB8F545-EA9A-37A6-7ACE-CCCC8FA78FA0}"/>
              </a:ext>
            </a:extLst>
          </p:cNvPr>
          <p:cNvSpPr/>
          <p:nvPr/>
        </p:nvSpPr>
        <p:spPr>
          <a:xfrm>
            <a:off x="10689339" y="6345838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ED9D7CED-6354-B0FF-2A39-C3D21EFF4F04}"/>
              </a:ext>
            </a:extLst>
          </p:cNvPr>
          <p:cNvSpPr/>
          <p:nvPr/>
        </p:nvSpPr>
        <p:spPr>
          <a:xfrm flipH="1">
            <a:off x="0" y="622356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A50B820-214B-7D6D-ABC8-2EE8306D6192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400" b="1" dirty="0"/>
              <a:t>PROGRESS IMPLEMENTASI SAP DI DH </a:t>
            </a:r>
          </a:p>
        </p:txBody>
      </p:sp>
    </p:spTree>
    <p:extLst>
      <p:ext uri="{BB962C8B-B14F-4D97-AF65-F5344CB8AC3E}">
        <p14:creationId xmlns:p14="http://schemas.microsoft.com/office/powerpoint/2010/main" val="107981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4" name="TextBox 4"/>
          <p:cNvSpPr txBox="1"/>
          <p:nvPr/>
        </p:nvSpPr>
        <p:spPr>
          <a:xfrm>
            <a:off x="4880617" y="3821883"/>
            <a:ext cx="662558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70"/>
              </a:lnSpc>
            </a:pPr>
            <a:r>
              <a:rPr lang="en-US" sz="6184" spc="93">
                <a:solidFill>
                  <a:srgbClr val="47829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TERIMAKASIH</a:t>
            </a:r>
          </a:p>
        </p:txBody>
      </p:sp>
      <p:grpSp>
        <p:nvGrpSpPr>
          <p:cNvPr id="7" name="Group 7"/>
          <p:cNvGrpSpPr/>
          <p:nvPr/>
        </p:nvGrpSpPr>
        <p:grpSpPr>
          <a:xfrm rot="-2700000">
            <a:off x="3792231" y="1850399"/>
            <a:ext cx="580665" cy="444407"/>
            <a:chOff x="0" y="0"/>
            <a:chExt cx="294201" cy="2251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201" cy="225164"/>
            </a:xfrm>
            <a:custGeom>
              <a:avLst/>
              <a:gdLst/>
              <a:ahLst/>
              <a:cxnLst/>
              <a:rect l="l" t="t" r="r" b="b"/>
              <a:pathLst>
                <a:path w="294201" h="225164">
                  <a:moveTo>
                    <a:pt x="0" y="0"/>
                  </a:moveTo>
                  <a:lnTo>
                    <a:pt x="294201" y="0"/>
                  </a:lnTo>
                  <a:lnTo>
                    <a:pt x="294201" y="225164"/>
                  </a:lnTo>
                  <a:lnTo>
                    <a:pt x="0" y="225164"/>
                  </a:lnTo>
                  <a:close/>
                </a:path>
              </a:pathLst>
            </a:custGeom>
            <a:solidFill>
              <a:srgbClr val="47829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4201" cy="2632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 rot="-2700000">
            <a:off x="-1002176" y="2584801"/>
            <a:ext cx="3002375" cy="1005636"/>
            <a:chOff x="0" y="0"/>
            <a:chExt cx="1521188" cy="5095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1188" cy="509517"/>
            </a:xfrm>
            <a:custGeom>
              <a:avLst/>
              <a:gdLst/>
              <a:ahLst/>
              <a:cxnLst/>
              <a:rect l="l" t="t" r="r" b="b"/>
              <a:pathLst>
                <a:path w="1521188" h="509517">
                  <a:moveTo>
                    <a:pt x="0" y="0"/>
                  </a:moveTo>
                  <a:lnTo>
                    <a:pt x="1521188" y="0"/>
                  </a:lnTo>
                  <a:lnTo>
                    <a:pt x="1521188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21188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756165" y="1856473"/>
            <a:ext cx="942352" cy="1005636"/>
            <a:chOff x="0" y="0"/>
            <a:chExt cx="477453" cy="5095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7453" cy="509517"/>
            </a:xfrm>
            <a:custGeom>
              <a:avLst/>
              <a:gdLst/>
              <a:ahLst/>
              <a:cxnLst/>
              <a:rect l="l" t="t" r="r" b="b"/>
              <a:pathLst>
                <a:path w="477453" h="509517">
                  <a:moveTo>
                    <a:pt x="0" y="0"/>
                  </a:moveTo>
                  <a:lnTo>
                    <a:pt x="477453" y="0"/>
                  </a:lnTo>
                  <a:lnTo>
                    <a:pt x="477453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7829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77453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 rot="-2700000">
            <a:off x="4166869" y="740449"/>
            <a:ext cx="4259272" cy="1005636"/>
            <a:chOff x="0" y="0"/>
            <a:chExt cx="2158009" cy="5095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-2700000">
            <a:off x="4652620" y="1913157"/>
            <a:ext cx="942352" cy="1005636"/>
            <a:chOff x="0" y="0"/>
            <a:chExt cx="477453" cy="5095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7453" cy="509517"/>
            </a:xfrm>
            <a:custGeom>
              <a:avLst/>
              <a:gdLst/>
              <a:ahLst/>
              <a:cxnLst/>
              <a:rect l="l" t="t" r="r" b="b"/>
              <a:pathLst>
                <a:path w="477453" h="509517">
                  <a:moveTo>
                    <a:pt x="0" y="0"/>
                  </a:moveTo>
                  <a:lnTo>
                    <a:pt x="477453" y="0"/>
                  </a:lnTo>
                  <a:lnTo>
                    <a:pt x="477453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7829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77453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73421" y="1046955"/>
            <a:ext cx="4081331" cy="408133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11336" y="1184870"/>
            <a:ext cx="3805501" cy="380550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83614" y="1357147"/>
            <a:ext cx="3460944" cy="346094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ID" sz="1200"/>
            </a:p>
          </p:txBody>
        </p:sp>
      </p:grpSp>
      <p:grpSp>
        <p:nvGrpSpPr>
          <p:cNvPr id="30" name="Group 30"/>
          <p:cNvGrpSpPr/>
          <p:nvPr/>
        </p:nvGrpSpPr>
        <p:grpSpPr>
          <a:xfrm rot="-2700000">
            <a:off x="6356517" y="445832"/>
            <a:ext cx="4259272" cy="1005636"/>
            <a:chOff x="0" y="0"/>
            <a:chExt cx="2158009" cy="50951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 rot="-2700000">
            <a:off x="1163689" y="5863274"/>
            <a:ext cx="4259272" cy="1005636"/>
            <a:chOff x="0" y="0"/>
            <a:chExt cx="2158009" cy="50951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 rot="-2700000">
            <a:off x="-1337846" y="6368029"/>
            <a:ext cx="4259272" cy="1005636"/>
            <a:chOff x="0" y="0"/>
            <a:chExt cx="2158009" cy="50951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9F6884F5-7E69-639E-25F1-8B77D593EAA9}"/>
              </a:ext>
            </a:extLst>
          </p:cNvPr>
          <p:cNvSpPr/>
          <p:nvPr/>
        </p:nvSpPr>
        <p:spPr>
          <a:xfrm>
            <a:off x="401010" y="376831"/>
            <a:ext cx="1205992" cy="293293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 rot="16200000">
            <a:off x="2951732" y="946616"/>
            <a:ext cx="38601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AGENDA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57417B-0C81-4DED-A753-2A1EBD9EB5A6}"/>
              </a:ext>
            </a:extLst>
          </p:cNvPr>
          <p:cNvGrpSpPr/>
          <p:nvPr/>
        </p:nvGrpSpPr>
        <p:grpSpPr>
          <a:xfrm>
            <a:off x="5796359" y="95720"/>
            <a:ext cx="6391247" cy="1286087"/>
            <a:chOff x="4780729" y="1350371"/>
            <a:chExt cx="6391247" cy="12860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AC6EFF-A9C3-4CD6-8DD9-E23DB4D3C0FA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C887B8B6-9F10-4776-B189-047B2EB09574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TextBox 12">
              <a:extLst>
                <a:ext uri="{FF2B5EF4-FFF2-40B4-BE49-F238E27FC236}">
                  <a16:creationId xmlns:a16="http://schemas.microsoft.com/office/drawing/2014/main" id="{5442A3F7-8C72-41E7-9E8F-B1AE6C0324C4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Keuangan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Juli 2025</a:t>
              </a:r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379169B4-8442-4043-B209-E86947568FE7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B46152D7-152A-4953-A573-B6C808CCB40E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B70BE9-3BBE-4167-A154-D0F4084D2206}"/>
              </a:ext>
            </a:extLst>
          </p:cNvPr>
          <p:cNvGrpSpPr/>
          <p:nvPr/>
        </p:nvGrpSpPr>
        <p:grpSpPr>
          <a:xfrm>
            <a:off x="5796359" y="1434188"/>
            <a:ext cx="6391247" cy="1286087"/>
            <a:chOff x="4780729" y="1350371"/>
            <a:chExt cx="6391247" cy="128608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6160B7-DE89-4075-A5FB-41CFEBD42E0E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D81BB7E6-4690-4CEF-843E-B170D9504343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id="{E6F6D8A8-6A0B-464D-89C5-7DE94F240D84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Audit Internal SMT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Kuartal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1 dan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Kuartal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2</a:t>
              </a:r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5BB17CB3-3D64-4B1A-B71C-75DC2E120B37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TextBox 18">
              <a:extLst>
                <a:ext uri="{FF2B5EF4-FFF2-40B4-BE49-F238E27FC236}">
                  <a16:creationId xmlns:a16="http://schemas.microsoft.com/office/drawing/2014/main" id="{F9201999-8A2B-42DA-B749-E60060F91556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9902E9-E6FF-4168-BF6A-0C686917E1D2}"/>
              </a:ext>
            </a:extLst>
          </p:cNvPr>
          <p:cNvGrpSpPr/>
          <p:nvPr/>
        </p:nvGrpSpPr>
        <p:grpSpPr>
          <a:xfrm>
            <a:off x="5796359" y="2772656"/>
            <a:ext cx="6391247" cy="1286087"/>
            <a:chOff x="4780729" y="1350371"/>
            <a:chExt cx="6391247" cy="128608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73F8FD-A95C-4566-9DEF-E80E3C733873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DDC4D8B4-5666-4FEB-86D0-D8401AB3D665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0FFD9E3E-20C7-406A-84CE-0B6B0BEA4BA9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Audit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Eksternal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(SMT ISO, SNI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Produk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&amp; Halal)</a:t>
              </a:r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BB492DB5-1FAD-4920-857C-847FB1FE9B14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213185C5-8671-404A-AE45-FA643291B9C3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D92956-D402-42BF-8AB4-E9B9A3FCFCD5}"/>
              </a:ext>
            </a:extLst>
          </p:cNvPr>
          <p:cNvGrpSpPr/>
          <p:nvPr/>
        </p:nvGrpSpPr>
        <p:grpSpPr>
          <a:xfrm>
            <a:off x="5796359" y="4111124"/>
            <a:ext cx="6391247" cy="1286087"/>
            <a:chOff x="4780729" y="1350371"/>
            <a:chExt cx="6391247" cy="12860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FF0094-C299-4EB1-9BE3-FF6518CA2A52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30AA34B-72D5-4833-8797-ED65CD7591EE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655B0296-DA86-4EB0-B8FD-5977A16F94C1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Stock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Opname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Direct Holding per 30 Juni 2025</a:t>
              </a: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FBE4CEC0-DC67-46F2-8E02-95FD0B74BC26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34">
              <a:extLst>
                <a:ext uri="{FF2B5EF4-FFF2-40B4-BE49-F238E27FC236}">
                  <a16:creationId xmlns:a16="http://schemas.microsoft.com/office/drawing/2014/main" id="{1905EADE-A5C0-4F73-90ED-C074B3CB964F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5360035-3C30-7705-C6E8-9F6EA15197E3}"/>
              </a:ext>
            </a:extLst>
          </p:cNvPr>
          <p:cNvGrpSpPr/>
          <p:nvPr/>
        </p:nvGrpSpPr>
        <p:grpSpPr>
          <a:xfrm>
            <a:off x="5796358" y="5449593"/>
            <a:ext cx="6391247" cy="1286087"/>
            <a:chOff x="4780729" y="1350371"/>
            <a:chExt cx="6391247" cy="12860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9CD51F-3A45-40BC-BD40-5B86BDE1952B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Arrow: Pentagon 53">
              <a:extLst>
                <a:ext uri="{FF2B5EF4-FFF2-40B4-BE49-F238E27FC236}">
                  <a16:creationId xmlns:a16="http://schemas.microsoft.com/office/drawing/2014/main" id="{8E86B20C-E9B7-22ED-2AD9-D3CBA898DCEF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5" name="TextBox 36">
              <a:extLst>
                <a:ext uri="{FF2B5EF4-FFF2-40B4-BE49-F238E27FC236}">
                  <a16:creationId xmlns:a16="http://schemas.microsoft.com/office/drawing/2014/main" id="{431194FB-C21B-066A-D9BB-940C03A391BB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altLang="ko-KR" sz="1400" b="1" dirty="0">
                  <a:solidFill>
                    <a:schemeClr val="bg1"/>
                  </a:solidFill>
                </a:rPr>
                <a:t>Progress Implementasi SAP di DH</a:t>
              </a:r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707CA2F4-BFCB-B067-5A7C-6FC198CA3F01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TextBox 34">
              <a:extLst>
                <a:ext uri="{FF2B5EF4-FFF2-40B4-BE49-F238E27FC236}">
                  <a16:creationId xmlns:a16="http://schemas.microsoft.com/office/drawing/2014/main" id="{EEF7F4BA-6780-20A8-9425-9DC8EDE74007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7870C-C4BA-4F77-9E69-22381AC7C42D}"/>
              </a:ext>
            </a:extLst>
          </p:cNvPr>
          <p:cNvSpPr/>
          <p:nvPr/>
        </p:nvSpPr>
        <p:spPr>
          <a:xfrm>
            <a:off x="1" y="4667794"/>
            <a:ext cx="12185900" cy="2190206"/>
          </a:xfrm>
          <a:prstGeom prst="rect">
            <a:avLst/>
          </a:prstGeom>
          <a:solidFill>
            <a:srgbClr val="01418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7F89BF-EA50-4838-A57F-083184DBED0E}"/>
              </a:ext>
            </a:extLst>
          </p:cNvPr>
          <p:cNvCxnSpPr>
            <a:cxnSpLocks/>
          </p:cNvCxnSpPr>
          <p:nvPr/>
        </p:nvCxnSpPr>
        <p:spPr>
          <a:xfrm>
            <a:off x="-6099" y="6295965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BAA77E1-1A92-4D18-8BCE-D352646C6D16}"/>
              </a:ext>
            </a:extLst>
          </p:cNvPr>
          <p:cNvSpPr/>
          <p:nvPr/>
        </p:nvSpPr>
        <p:spPr>
          <a:xfrm>
            <a:off x="9653673" y="6229469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6E4FF4-13A5-4AAF-AF7B-91E998F478DC}"/>
              </a:ext>
            </a:extLst>
          </p:cNvPr>
          <p:cNvSpPr txBox="1"/>
          <p:nvPr/>
        </p:nvSpPr>
        <p:spPr>
          <a:xfrm>
            <a:off x="627243" y="1055225"/>
            <a:ext cx="74336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LAPORAN KEUANGAN JULI 2025</a:t>
            </a:r>
          </a:p>
        </p:txBody>
      </p:sp>
      <p:sp>
        <p:nvSpPr>
          <p:cNvPr id="13" name="TextBox 12">
            <a:hlinkClick r:id="rId2" action="ppaction://hlinkfile"/>
            <a:extLst>
              <a:ext uri="{FF2B5EF4-FFF2-40B4-BE49-F238E27FC236}">
                <a16:creationId xmlns:a16="http://schemas.microsoft.com/office/drawing/2014/main" id="{7F1E7AAC-5184-108D-54B8-59BA6F3DF411}"/>
              </a:ext>
            </a:extLst>
          </p:cNvPr>
          <p:cNvSpPr txBox="1"/>
          <p:nvPr/>
        </p:nvSpPr>
        <p:spPr>
          <a:xfrm>
            <a:off x="10288120" y="5419517"/>
            <a:ext cx="1537741" cy="646331"/>
          </a:xfrm>
          <a:prstGeom prst="rect">
            <a:avLst/>
          </a:prstGeom>
          <a:solidFill>
            <a:srgbClr val="4BACC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LK CINT JULI 2025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21FDACF-E365-3B75-C756-4F6191DF9E4C}"/>
              </a:ext>
            </a:extLst>
          </p:cNvPr>
          <p:cNvSpPr/>
          <p:nvPr/>
        </p:nvSpPr>
        <p:spPr>
          <a:xfrm>
            <a:off x="627243" y="192252"/>
            <a:ext cx="3266113" cy="79430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33D46E-4340-62EE-3050-B76417A53EC5}"/>
              </a:ext>
            </a:extLst>
          </p:cNvPr>
          <p:cNvGrpSpPr/>
          <p:nvPr/>
        </p:nvGrpSpPr>
        <p:grpSpPr>
          <a:xfrm>
            <a:off x="451315" y="5742683"/>
            <a:ext cx="665747" cy="637013"/>
            <a:chOff x="451315" y="5742683"/>
            <a:chExt cx="665747" cy="6370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6F954A-5E85-4868-9E6F-79430267EB1F}"/>
                </a:ext>
              </a:extLst>
            </p:cNvPr>
            <p:cNvSpPr/>
            <p:nvPr/>
          </p:nvSpPr>
          <p:spPr>
            <a:xfrm>
              <a:off x="707991" y="6227300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" name="Text Placeholder 20">
              <a:extLst>
                <a:ext uri="{FF2B5EF4-FFF2-40B4-BE49-F238E27FC236}">
                  <a16:creationId xmlns:a16="http://schemas.microsoft.com/office/drawing/2014/main" id="{D4F63F84-6AFA-BB15-BA4D-10BF592603EF}"/>
                </a:ext>
              </a:extLst>
            </p:cNvPr>
            <p:cNvSpPr txBox="1">
              <a:spLocks/>
            </p:cNvSpPr>
            <p:nvPr/>
          </p:nvSpPr>
          <p:spPr>
            <a:xfrm>
              <a:off x="451315" y="5742683"/>
              <a:ext cx="665747" cy="39077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JAN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8313F8-2E96-DD59-DFEA-A1A949D45F0B}"/>
              </a:ext>
            </a:extLst>
          </p:cNvPr>
          <p:cNvGrpSpPr/>
          <p:nvPr/>
        </p:nvGrpSpPr>
        <p:grpSpPr>
          <a:xfrm>
            <a:off x="2291787" y="5742683"/>
            <a:ext cx="665747" cy="637013"/>
            <a:chOff x="3137182" y="5742683"/>
            <a:chExt cx="665747" cy="6370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67E58B-208A-41D0-AE21-67DF552621A3}"/>
                </a:ext>
              </a:extLst>
            </p:cNvPr>
            <p:cNvSpPr/>
            <p:nvPr/>
          </p:nvSpPr>
          <p:spPr>
            <a:xfrm>
              <a:off x="3393858" y="6227300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" name="Text Placeholder 20">
              <a:extLst>
                <a:ext uri="{FF2B5EF4-FFF2-40B4-BE49-F238E27FC236}">
                  <a16:creationId xmlns:a16="http://schemas.microsoft.com/office/drawing/2014/main" id="{B55A4EAC-E4CB-059D-D769-3A355650A707}"/>
                </a:ext>
              </a:extLst>
            </p:cNvPr>
            <p:cNvSpPr txBox="1">
              <a:spLocks/>
            </p:cNvSpPr>
            <p:nvPr/>
          </p:nvSpPr>
          <p:spPr>
            <a:xfrm>
              <a:off x="3137182" y="5742683"/>
              <a:ext cx="665747" cy="39077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FEB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19D06E-C3FB-F1C7-14C0-510BB73B7CE0}"/>
              </a:ext>
            </a:extLst>
          </p:cNvPr>
          <p:cNvGrpSpPr/>
          <p:nvPr/>
        </p:nvGrpSpPr>
        <p:grpSpPr>
          <a:xfrm>
            <a:off x="7813201" y="5742683"/>
            <a:ext cx="665747" cy="637013"/>
            <a:chOff x="8772586" y="5742683"/>
            <a:chExt cx="665747" cy="6370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33A563-3087-4305-8114-84F449110AAF}"/>
                </a:ext>
              </a:extLst>
            </p:cNvPr>
            <p:cNvSpPr/>
            <p:nvPr/>
          </p:nvSpPr>
          <p:spPr>
            <a:xfrm>
              <a:off x="9029262" y="6227300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" name="Text Placeholder 20">
              <a:extLst>
                <a:ext uri="{FF2B5EF4-FFF2-40B4-BE49-F238E27FC236}">
                  <a16:creationId xmlns:a16="http://schemas.microsoft.com/office/drawing/2014/main" id="{4DA391AF-3EF8-B339-6917-62C42A9DC1F8}"/>
                </a:ext>
              </a:extLst>
            </p:cNvPr>
            <p:cNvSpPr txBox="1">
              <a:spLocks/>
            </p:cNvSpPr>
            <p:nvPr/>
          </p:nvSpPr>
          <p:spPr>
            <a:xfrm>
              <a:off x="8772586" y="5742683"/>
              <a:ext cx="665747" cy="39077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MAY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16377C-62C8-7A7B-3872-2519B04F88A7}"/>
              </a:ext>
            </a:extLst>
          </p:cNvPr>
          <p:cNvGrpSpPr/>
          <p:nvPr/>
        </p:nvGrpSpPr>
        <p:grpSpPr>
          <a:xfrm>
            <a:off x="5972729" y="5742683"/>
            <a:ext cx="665747" cy="637013"/>
            <a:chOff x="6894118" y="5742683"/>
            <a:chExt cx="665747" cy="6370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BDE10B-6445-41DA-83C4-D40BA11CCA86}"/>
                </a:ext>
              </a:extLst>
            </p:cNvPr>
            <p:cNvSpPr/>
            <p:nvPr/>
          </p:nvSpPr>
          <p:spPr>
            <a:xfrm>
              <a:off x="7150794" y="6227300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6" name="Text Placeholder 20">
              <a:extLst>
                <a:ext uri="{FF2B5EF4-FFF2-40B4-BE49-F238E27FC236}">
                  <a16:creationId xmlns:a16="http://schemas.microsoft.com/office/drawing/2014/main" id="{9D39BAE3-D097-9561-1A81-B025BA348B6F}"/>
                </a:ext>
              </a:extLst>
            </p:cNvPr>
            <p:cNvSpPr txBox="1">
              <a:spLocks/>
            </p:cNvSpPr>
            <p:nvPr/>
          </p:nvSpPr>
          <p:spPr>
            <a:xfrm>
              <a:off x="6894118" y="5742683"/>
              <a:ext cx="665747" cy="39077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APR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37ED85-E048-9865-075B-C9BB9F330C98}"/>
              </a:ext>
            </a:extLst>
          </p:cNvPr>
          <p:cNvGrpSpPr/>
          <p:nvPr/>
        </p:nvGrpSpPr>
        <p:grpSpPr>
          <a:xfrm>
            <a:off x="4132258" y="5742683"/>
            <a:ext cx="665747" cy="637013"/>
            <a:chOff x="5015650" y="5742683"/>
            <a:chExt cx="665747" cy="63701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F17333-5693-4832-98EA-2EB12A681740}"/>
                </a:ext>
              </a:extLst>
            </p:cNvPr>
            <p:cNvSpPr/>
            <p:nvPr/>
          </p:nvSpPr>
          <p:spPr>
            <a:xfrm>
              <a:off x="5272326" y="6227300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Text Placeholder 20">
              <a:extLst>
                <a:ext uri="{FF2B5EF4-FFF2-40B4-BE49-F238E27FC236}">
                  <a16:creationId xmlns:a16="http://schemas.microsoft.com/office/drawing/2014/main" id="{588F3932-F229-4548-D17A-799FF6B0B0B1}"/>
                </a:ext>
              </a:extLst>
            </p:cNvPr>
            <p:cNvSpPr txBox="1">
              <a:spLocks/>
            </p:cNvSpPr>
            <p:nvPr/>
          </p:nvSpPr>
          <p:spPr>
            <a:xfrm>
              <a:off x="5015650" y="5742683"/>
              <a:ext cx="665747" cy="39077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MAR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904E1A2-21DE-A5FA-212B-528B59B944E9}"/>
              </a:ext>
            </a:extLst>
          </p:cNvPr>
          <p:cNvSpPr/>
          <p:nvPr/>
        </p:nvSpPr>
        <p:spPr>
          <a:xfrm>
            <a:off x="10980793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66CB6E8-F202-B6A0-EC23-6CF0C8D2BC36}"/>
              </a:ext>
            </a:extLst>
          </p:cNvPr>
          <p:cNvSpPr txBox="1">
            <a:spLocks/>
          </p:cNvSpPr>
          <p:nvPr/>
        </p:nvSpPr>
        <p:spPr>
          <a:xfrm>
            <a:off x="9396997" y="5742682"/>
            <a:ext cx="665747" cy="390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JUN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D5BB-5199-20A1-1504-71068724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2">
            <a:extLst>
              <a:ext uri="{FF2B5EF4-FFF2-40B4-BE49-F238E27FC236}">
                <a16:creationId xmlns:a16="http://schemas.microsoft.com/office/drawing/2014/main" id="{F911E3A5-3777-3516-4DA6-FE787024FC25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1AC8365-D12E-CC13-C9D4-7F3639FF3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4980"/>
              </p:ext>
            </p:extLst>
          </p:nvPr>
        </p:nvGraphicFramePr>
        <p:xfrm>
          <a:off x="-1" y="659757"/>
          <a:ext cx="12192001" cy="556381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7153">
                  <a:extLst>
                    <a:ext uri="{9D8B030D-6E8A-4147-A177-3AD203B41FA5}">
                      <a16:colId xmlns:a16="http://schemas.microsoft.com/office/drawing/2014/main" val="4009263147"/>
                    </a:ext>
                  </a:extLst>
                </a:gridCol>
                <a:gridCol w="849598">
                  <a:extLst>
                    <a:ext uri="{9D8B030D-6E8A-4147-A177-3AD203B41FA5}">
                      <a16:colId xmlns:a16="http://schemas.microsoft.com/office/drawing/2014/main" val="1282959705"/>
                    </a:ext>
                  </a:extLst>
                </a:gridCol>
                <a:gridCol w="2441629">
                  <a:extLst>
                    <a:ext uri="{9D8B030D-6E8A-4147-A177-3AD203B41FA5}">
                      <a16:colId xmlns:a16="http://schemas.microsoft.com/office/drawing/2014/main" val="3368522425"/>
                    </a:ext>
                  </a:extLst>
                </a:gridCol>
                <a:gridCol w="1057338">
                  <a:extLst>
                    <a:ext uri="{9D8B030D-6E8A-4147-A177-3AD203B41FA5}">
                      <a16:colId xmlns:a16="http://schemas.microsoft.com/office/drawing/2014/main" val="2746945326"/>
                    </a:ext>
                  </a:extLst>
                </a:gridCol>
                <a:gridCol w="986142">
                  <a:extLst>
                    <a:ext uri="{9D8B030D-6E8A-4147-A177-3AD203B41FA5}">
                      <a16:colId xmlns:a16="http://schemas.microsoft.com/office/drawing/2014/main" val="3192620974"/>
                    </a:ext>
                  </a:extLst>
                </a:gridCol>
                <a:gridCol w="1260803">
                  <a:extLst>
                    <a:ext uri="{9D8B030D-6E8A-4147-A177-3AD203B41FA5}">
                      <a16:colId xmlns:a16="http://schemas.microsoft.com/office/drawing/2014/main" val="1117071894"/>
                    </a:ext>
                  </a:extLst>
                </a:gridCol>
                <a:gridCol w="1209861">
                  <a:extLst>
                    <a:ext uri="{9D8B030D-6E8A-4147-A177-3AD203B41FA5}">
                      <a16:colId xmlns:a16="http://schemas.microsoft.com/office/drawing/2014/main" val="914622758"/>
                    </a:ext>
                  </a:extLst>
                </a:gridCol>
                <a:gridCol w="1375421">
                  <a:extLst>
                    <a:ext uri="{9D8B030D-6E8A-4147-A177-3AD203B41FA5}">
                      <a16:colId xmlns:a16="http://schemas.microsoft.com/office/drawing/2014/main" val="3442009350"/>
                    </a:ext>
                  </a:extLst>
                </a:gridCol>
                <a:gridCol w="738653">
                  <a:extLst>
                    <a:ext uri="{9D8B030D-6E8A-4147-A177-3AD203B41FA5}">
                      <a16:colId xmlns:a16="http://schemas.microsoft.com/office/drawing/2014/main" val="2326406876"/>
                    </a:ext>
                  </a:extLst>
                </a:gridCol>
                <a:gridCol w="1825403">
                  <a:extLst>
                    <a:ext uri="{9D8B030D-6E8A-4147-A177-3AD203B41FA5}">
                      <a16:colId xmlns:a16="http://schemas.microsoft.com/office/drawing/2014/main" val="392569545"/>
                    </a:ext>
                  </a:extLst>
                </a:gridCol>
              </a:tblGrid>
              <a:tr h="721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Dept.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Audit Findings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Reference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Finding Categorization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Impact Probability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Corrective Action for Auditee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Preventive Action for Auditee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Due Date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Findings Status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77264"/>
                  </a:ext>
                </a:extLst>
              </a:tr>
              <a:tr h="27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&amp; Distribution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2025)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Customer - SSM JOG 156 (PO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terbit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Desember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2024) item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Ayumi Chair no. 6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dijadikan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target APS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1.211 pcs.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Namun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946 pcs,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sehingga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kelebihan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265 pcs.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kelebihan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Finish Goods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265 pcs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Slow Moving / Unmoving.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mengambil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Finish Goods 265 pcs Ayumi Chair no. 6.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 dan menetapkan kebijakan terkait dengan waktu tenggat Revisi PO Customer.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July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Closed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fontAlgn="ctr">
                        <a:buFont typeface="+mj-lt"/>
                        <a:buAutoNum type="arabicPeriod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Tejual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SWG 183 Pcs.</a:t>
                      </a:r>
                    </a:p>
                    <a:p>
                      <a:pPr marL="0" indent="0" algn="l" fontAlgn="ctr">
                        <a:buFont typeface="+mj-lt"/>
                        <a:buAutoNum type="arabicPeriod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Terjual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DELTA FURINDOTAMA 40 Pcs.</a:t>
                      </a:r>
                    </a:p>
                    <a:p>
                      <a:pPr marL="0" indent="0" algn="l" fontAlgn="ctr">
                        <a:buFont typeface="+mj-lt"/>
                        <a:buAutoNum type="arabicPeriod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Terjual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SSF 42 Pcs .</a:t>
                      </a:r>
                    </a:p>
                    <a:p>
                      <a:pPr marL="0" indent="0" algn="l" fontAlgn="ctr">
                        <a:buFont typeface="+mj-lt"/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Sisa 0</a:t>
                      </a:r>
                    </a:p>
                    <a:p>
                      <a:pPr marL="0" indent="0" algn="l" fontAlgn="ctr">
                        <a:buFont typeface="+mj-lt"/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tertuang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Perjanjian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Kerjasama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DH.</a:t>
                      </a:r>
                    </a:p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“3 Hari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sejak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diterima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”.</a:t>
                      </a:r>
                    </a:p>
                    <a:p>
                      <a:pPr marL="0" indent="0" algn="l" fontAlgn="ctr">
                        <a:buFont typeface="+mj-lt"/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01758"/>
                  </a:ext>
                </a:extLst>
              </a:tr>
              <a:tr h="2115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&amp; Distribution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titipan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Ayumi Chair no. 6 P Ivory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390 pcs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SSM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customer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Disdik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Sleman)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mengendap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gudang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Chitose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selama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(SJ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908008323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tanggal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 Des 2024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SSM)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Kerusakan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kehilangan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kapasitas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gudang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Chitose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Finish Goods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berkurang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segera mengirimkan barang titipan tersebut ke SSM serta menetapkan kebijakan terkait lama waktu barang titipan.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Menetapkan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titipan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July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Closed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titipan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tertuang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Perjanjian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Kerjasama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berlaku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 September 2025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lama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sejak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diproduksi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40803"/>
                  </a:ext>
                </a:extLst>
              </a:tr>
            </a:tbl>
          </a:graphicData>
        </a:graphic>
      </p:graphicFrame>
      <p:sp>
        <p:nvSpPr>
          <p:cNvPr id="3" name="Freeform 11">
            <a:extLst>
              <a:ext uri="{FF2B5EF4-FFF2-40B4-BE49-F238E27FC236}">
                <a16:creationId xmlns:a16="http://schemas.microsoft.com/office/drawing/2014/main" id="{491A9301-EB9B-A4D4-C897-8527AAE10FD8}"/>
              </a:ext>
            </a:extLst>
          </p:cNvPr>
          <p:cNvSpPr/>
          <p:nvPr/>
        </p:nvSpPr>
        <p:spPr>
          <a:xfrm>
            <a:off x="10689339" y="6345838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id="{6E398257-25EB-AF3B-7CEC-42C4C2B86F14}"/>
              </a:ext>
            </a:extLst>
          </p:cNvPr>
          <p:cNvSpPr/>
          <p:nvPr/>
        </p:nvSpPr>
        <p:spPr>
          <a:xfrm flipH="1">
            <a:off x="0" y="622356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02FABC28-0A3B-A900-774C-14726146FC12}"/>
              </a:ext>
            </a:extLst>
          </p:cNvPr>
          <p:cNvSpPr txBox="1">
            <a:spLocks/>
          </p:cNvSpPr>
          <p:nvPr/>
        </p:nvSpPr>
        <p:spPr>
          <a:xfrm>
            <a:off x="112450" y="-7188"/>
            <a:ext cx="10174391" cy="7130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E7FB7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PROGRES TEMUAN AUDIT INTERNAL SMT Q1 2025</a:t>
            </a:r>
          </a:p>
        </p:txBody>
      </p:sp>
    </p:spTree>
    <p:extLst>
      <p:ext uri="{BB962C8B-B14F-4D97-AF65-F5344CB8AC3E}">
        <p14:creationId xmlns:p14="http://schemas.microsoft.com/office/powerpoint/2010/main" val="1289414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9E64A-198F-9DE7-641D-9F4A0A6B4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4749B2-2819-0CCA-47BF-FE020AF756E0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D165A8-CBB7-5459-289F-20E0EAA8BAF9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ED1780-D584-69FB-4205-F70F0E64BC6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1AD16A-CE43-0CBB-2F0D-BE783573D36C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606334-24D7-DAC5-E572-E9A1103D85B3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79855D-5284-BA10-B2DF-AE50E18F492D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0FEA4C-CA4C-7BAF-E70D-478E4B32675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905B8D-5CB6-55FE-C448-3B3BF180620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D35208-BBA9-B60D-5352-1E30B84C8947}"/>
              </a:ext>
            </a:extLst>
          </p:cNvPr>
          <p:cNvGrpSpPr/>
          <p:nvPr/>
        </p:nvGrpSpPr>
        <p:grpSpPr>
          <a:xfrm>
            <a:off x="845628" y="841720"/>
            <a:ext cx="5749725" cy="1704439"/>
            <a:chOff x="4905691" y="1371792"/>
            <a:chExt cx="4054903" cy="103275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id="{FE01CFD0-A2AA-4744-C6C7-292F9766265D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371792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FB7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LAPORAN AUDIT INTERNAL SMT Q2 2025</a:t>
              </a: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4D79474A-9B8A-1586-CEAC-9A784389E513}"/>
                </a:ext>
              </a:extLst>
            </p:cNvPr>
            <p:cNvSpPr txBox="1">
              <a:spLocks/>
            </p:cNvSpPr>
            <p:nvPr/>
          </p:nvSpPr>
          <p:spPr>
            <a:xfrm>
              <a:off x="4908866" y="1950727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11 – 20 Agustus 2025</a:t>
              </a:r>
            </a:p>
          </p:txBody>
        </p:sp>
      </p:grp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C46C74CE-7CE3-096D-7DD3-DE7035849A4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24221"/>
          <a:stretch>
            <a:fillRect/>
          </a:stretch>
        </p:blipFill>
        <p:spPr/>
      </p:pic>
      <p:sp>
        <p:nvSpPr>
          <p:cNvPr id="43" name="TextBox 13">
            <a:extLst>
              <a:ext uri="{FF2B5EF4-FFF2-40B4-BE49-F238E27FC236}">
                <a16:creationId xmlns:a16="http://schemas.microsoft.com/office/drawing/2014/main" id="{1BE9E105-F075-C2D5-3A5A-0DB56F6CAEE6}"/>
              </a:ext>
            </a:extLst>
          </p:cNvPr>
          <p:cNvSpPr txBox="1"/>
          <p:nvPr/>
        </p:nvSpPr>
        <p:spPr>
          <a:xfrm>
            <a:off x="840091" y="3766763"/>
            <a:ext cx="2060934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Tujuan Audit		: 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BE3F7D3D-8657-D194-604E-3DD90BC4C547}"/>
              </a:ext>
            </a:extLst>
          </p:cNvPr>
          <p:cNvSpPr txBox="1"/>
          <p:nvPr/>
        </p:nvSpPr>
        <p:spPr>
          <a:xfrm>
            <a:off x="2901025" y="3766764"/>
            <a:ext cx="3144815" cy="11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Dalam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rangka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pemenuhan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persyaratan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sertifikasi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Sistem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Manajemen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Terintegrasi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dan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menjaga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sistem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perusahaan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yang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sudah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 </a:t>
            </a:r>
            <a:r>
              <a:rPr kumimoji="0" lang="en-US" sz="1400" b="0" i="0" u="none" strike="noStrike" kern="1200" cap="none" spc="-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berjalan</a:t>
            </a: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94FA27A-614A-4EF7-0FDE-11A4A8B8A2B3}"/>
              </a:ext>
            </a:extLst>
          </p:cNvPr>
          <p:cNvSpPr txBox="1"/>
          <p:nvPr/>
        </p:nvSpPr>
        <p:spPr>
          <a:xfrm>
            <a:off x="840091" y="5025071"/>
            <a:ext cx="2060934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Metode Audit	: </a:t>
            </a: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1651B50F-D06D-12E7-101A-CC81C2C6FD07}"/>
              </a:ext>
            </a:extLst>
          </p:cNvPr>
          <p:cNvSpPr txBox="1"/>
          <p:nvPr/>
        </p:nvSpPr>
        <p:spPr>
          <a:xfrm>
            <a:off x="2901026" y="5025071"/>
            <a:ext cx="3441718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Interview, Sampling &amp; Visit On-site</a:t>
            </a: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2DDEDC8E-701D-5623-55FD-E48ED34C9018}"/>
              </a:ext>
            </a:extLst>
          </p:cNvPr>
          <p:cNvSpPr txBox="1"/>
          <p:nvPr/>
        </p:nvSpPr>
        <p:spPr>
          <a:xfrm>
            <a:off x="840092" y="5463519"/>
            <a:ext cx="2060934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aret"/>
                <a:cs typeface="Garet"/>
                <a:sym typeface="Garet"/>
              </a:rPr>
              <a:t>Auditor        		: </a:t>
            </a: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82C75F9-44BD-BEE6-C309-990A7B890C91}"/>
              </a:ext>
            </a:extLst>
          </p:cNvPr>
          <p:cNvSpPr/>
          <p:nvPr/>
        </p:nvSpPr>
        <p:spPr>
          <a:xfrm>
            <a:off x="10502924" y="255449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7767" b="-1534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745A9-CEB6-945E-521A-93D660D83D0E}"/>
              </a:ext>
            </a:extLst>
          </p:cNvPr>
          <p:cNvSpPr txBox="1"/>
          <p:nvPr/>
        </p:nvSpPr>
        <p:spPr>
          <a:xfrm>
            <a:off x="2827736" y="5463519"/>
            <a:ext cx="5090579" cy="123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333"/>
              </a:lnSpc>
              <a:defRPr/>
            </a:pPr>
            <a:r>
              <a:rPr lang="en-ID" sz="1400" spc="-58" dirty="0">
                <a:solidFill>
                  <a:srgbClr val="000000"/>
                </a:solidFill>
                <a:latin typeface="Arial"/>
              </a:rPr>
              <a:t>Siti Nur Aisyah, Reggi R., Kisty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Riagustina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Fitri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Nuzulianti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 N.E., Annisa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Nurfitriani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, Muhammad Arifin, Raka Putri A., Mega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Oktaviani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Fitri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Febriani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 E.P., Adhi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Prasetia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 U, Yulan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Septian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, Andreas Asmara, Rizky Dwi A., Yani Sumarni, Rima Budiarti,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Anysah</a:t>
            </a:r>
            <a:r>
              <a:rPr lang="en-ID" sz="1400" spc="-5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ID" sz="1400" spc="-58" dirty="0" err="1">
                <a:solidFill>
                  <a:srgbClr val="000000"/>
                </a:solidFill>
                <a:latin typeface="Arial"/>
              </a:rPr>
              <a:t>Murtirinjani</a:t>
            </a:r>
            <a:endParaRPr lang="en-ID" sz="1400" spc="-58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960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0540A4-1C0F-878C-4B3D-BD147351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1648"/>
              </p:ext>
            </p:extLst>
          </p:nvPr>
        </p:nvGraphicFramePr>
        <p:xfrm>
          <a:off x="0" y="1180754"/>
          <a:ext cx="12192000" cy="5064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320">
                  <a:extLst>
                    <a:ext uri="{9D8B030D-6E8A-4147-A177-3AD203B41FA5}">
                      <a16:colId xmlns:a16="http://schemas.microsoft.com/office/drawing/2014/main" val="3180570836"/>
                    </a:ext>
                  </a:extLst>
                </a:gridCol>
                <a:gridCol w="2622348">
                  <a:extLst>
                    <a:ext uri="{9D8B030D-6E8A-4147-A177-3AD203B41FA5}">
                      <a16:colId xmlns:a16="http://schemas.microsoft.com/office/drawing/2014/main" val="634777961"/>
                    </a:ext>
                  </a:extLst>
                </a:gridCol>
                <a:gridCol w="2110902">
                  <a:extLst>
                    <a:ext uri="{9D8B030D-6E8A-4147-A177-3AD203B41FA5}">
                      <a16:colId xmlns:a16="http://schemas.microsoft.com/office/drawing/2014/main" val="621306374"/>
                    </a:ext>
                  </a:extLst>
                </a:gridCol>
                <a:gridCol w="4027251">
                  <a:extLst>
                    <a:ext uri="{9D8B030D-6E8A-4147-A177-3AD203B41FA5}">
                      <a16:colId xmlns:a16="http://schemas.microsoft.com/office/drawing/2014/main" val="795266729"/>
                    </a:ext>
                  </a:extLst>
                </a:gridCol>
                <a:gridCol w="2970179">
                  <a:extLst>
                    <a:ext uri="{9D8B030D-6E8A-4147-A177-3AD203B41FA5}">
                      <a16:colId xmlns:a16="http://schemas.microsoft.com/office/drawing/2014/main" val="281907831"/>
                    </a:ext>
                  </a:extLst>
                </a:gridCol>
              </a:tblGrid>
              <a:tr h="453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No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Hari, </a:t>
                      </a:r>
                      <a:r>
                        <a:rPr lang="en-US" sz="1200" kern="100" dirty="0" err="1">
                          <a:effectLst/>
                        </a:rPr>
                        <a:t>Tanggal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Waktu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Auditee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Auditor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2500372404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1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Senin, 11-08-2025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13.00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Sales &amp; Adm, Distribution, Marketing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Yulan, Kisty,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4225346057"/>
                  </a:ext>
                </a:extLst>
              </a:tr>
              <a:tr h="360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2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Selasa, 12-08-2025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09.00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Global Sourcing, Business Development, NSB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M. Arifin, Annisa N.,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3229884569"/>
                  </a:ext>
                </a:extLst>
              </a:tr>
              <a:tr h="360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>
                          <a:effectLst/>
                        </a:rPr>
                        <a:t>3</a:t>
                      </a:r>
                      <a:endParaRPr lang="en-ID" sz="1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Rabu, 13-08-2025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13.00 </a:t>
                      </a:r>
                      <a:r>
                        <a:rPr lang="en-US" sz="1200" kern="100" dirty="0" err="1">
                          <a:effectLst/>
                        </a:rPr>
                        <a:t>sd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Selesai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CMS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Andreas, </a:t>
                      </a:r>
                      <a:r>
                        <a:rPr lang="en-US" sz="1200" kern="100" dirty="0" err="1">
                          <a:effectLst/>
                        </a:rPr>
                        <a:t>Anysah</a:t>
                      </a:r>
                      <a:r>
                        <a:rPr lang="en-US" sz="1200" kern="100" dirty="0">
                          <a:effectLst/>
                        </a:rPr>
                        <a:t>, Annisa N.,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2726043703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4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Kamis, 14-08-2025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09.00 </a:t>
                      </a:r>
                      <a:r>
                        <a:rPr lang="en-US" sz="1200" kern="100" dirty="0" err="1">
                          <a:effectLst/>
                        </a:rPr>
                        <a:t>sd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Selesai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Production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Kisty, Rizky D.,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102886120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5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Kamis, 14-08-2025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09.00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IT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Andreas, Yani,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1169278167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6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Kamis, 14-08-2025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13.00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Engineering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 err="1">
                          <a:effectLst/>
                        </a:rPr>
                        <a:t>Fitri</a:t>
                      </a:r>
                      <a:r>
                        <a:rPr lang="en-US" sz="1200" kern="100" dirty="0">
                          <a:effectLst/>
                        </a:rPr>
                        <a:t> N., Yani,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3164617304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7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Jum’at, 15-08-2025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09.00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Purchasing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Adhi, Raka Putri,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1144033276"/>
                  </a:ext>
                </a:extLst>
              </a:tr>
              <a:tr h="426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8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Jum’at, 15-08-2025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13.00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QC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 err="1">
                          <a:effectLst/>
                        </a:rPr>
                        <a:t>Fitri</a:t>
                      </a:r>
                      <a:r>
                        <a:rPr lang="en-US" sz="1200" kern="100" dirty="0">
                          <a:effectLst/>
                        </a:rPr>
                        <a:t> F., Rima,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1777651884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9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Senin, 18-08-2025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13.00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RND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Adhi, Raka Putri,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2526018771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10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Selasa, 19-08-2025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09.00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SCM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 err="1">
                          <a:effectLst/>
                        </a:rPr>
                        <a:t>Fitri</a:t>
                      </a:r>
                      <a:r>
                        <a:rPr lang="en-US" sz="1200" kern="100" dirty="0">
                          <a:effectLst/>
                        </a:rPr>
                        <a:t> F., </a:t>
                      </a:r>
                      <a:r>
                        <a:rPr lang="en-US" sz="1200" kern="100" dirty="0" err="1">
                          <a:effectLst/>
                        </a:rPr>
                        <a:t>Anysah</a:t>
                      </a:r>
                      <a:r>
                        <a:rPr lang="en-US" sz="1200" kern="100" dirty="0">
                          <a:effectLst/>
                        </a:rPr>
                        <a:t>, Mega,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3173627668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11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Selasa, 19-08-2025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13.00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HC&amp;GA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Yulan, M. Arifin,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4171391343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12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Rabu, 20-08-2025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09.00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FIACO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 err="1">
                          <a:effectLst/>
                        </a:rPr>
                        <a:t>Fitri</a:t>
                      </a:r>
                      <a:r>
                        <a:rPr lang="en-US" sz="1200" kern="100" dirty="0">
                          <a:effectLst/>
                        </a:rPr>
                        <a:t> N., Mega,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1232353330"/>
                  </a:ext>
                </a:extLst>
              </a:tr>
              <a:tr h="344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13</a:t>
                      </a:r>
                      <a:endParaRPr lang="en-ID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Rabu, 20-08-2025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13.00 sd Selesai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MSD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Rizky D., Rima, Aisyah, Reggi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99" marR="30299" marT="0" marB="0" anchor="ctr"/>
                </a:tc>
                <a:extLst>
                  <a:ext uri="{0D108BD9-81ED-4DB2-BD59-A6C34878D82A}">
                    <a16:rowId xmlns:a16="http://schemas.microsoft.com/office/drawing/2014/main" val="3036965525"/>
                  </a:ext>
                </a:extLst>
              </a:tr>
            </a:tbl>
          </a:graphicData>
        </a:graphic>
      </p:graphicFrame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E0DB6B4B-4930-D179-4F05-47FD9621246D}"/>
              </a:ext>
            </a:extLst>
          </p:cNvPr>
          <p:cNvSpPr txBox="1">
            <a:spLocks/>
          </p:cNvSpPr>
          <p:nvPr/>
        </p:nvSpPr>
        <p:spPr>
          <a:xfrm>
            <a:off x="447472" y="252919"/>
            <a:ext cx="7585358" cy="7130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rgbClr val="0E7FB7"/>
                </a:solidFill>
                <a:cs typeface="Arial" pitchFamily="34" charset="0"/>
              </a:rPr>
              <a:t>JADWAL AUDIT INTERNAL SISTEM MANAJEMEN TERINTEGRASI Q2 2025</a:t>
            </a:r>
          </a:p>
        </p:txBody>
      </p:sp>
      <p:sp>
        <p:nvSpPr>
          <p:cNvPr id="4" name="Freeform 32">
            <a:extLst>
              <a:ext uri="{FF2B5EF4-FFF2-40B4-BE49-F238E27FC236}">
                <a16:creationId xmlns:a16="http://schemas.microsoft.com/office/drawing/2014/main" id="{B17E408A-7792-C074-F6F6-9DBD85EF56A6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47E04BCB-6956-6F10-AF25-0D37E18D506C}"/>
              </a:ext>
            </a:extLst>
          </p:cNvPr>
          <p:cNvSpPr/>
          <p:nvPr/>
        </p:nvSpPr>
        <p:spPr>
          <a:xfrm>
            <a:off x="10969952" y="6389762"/>
            <a:ext cx="1058642" cy="25745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85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2854439-B1B4-5C4B-C0DE-6A85CC1B7E86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400" b="1" dirty="0"/>
              <a:t>UPDATE  PROSES SERTIFIKASI SNI PRODUK FURNITURE &amp; HALAL</a:t>
            </a:r>
            <a:endParaRPr lang="en-US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51EBCA-0705-4E6B-BABF-129D2E9F3221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0" y="5170964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C9EEC8-0D19-42B8-B2EE-84F99588510B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3164913" y="4614434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D47B6E-185E-40A2-8D45-A807D528FAE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439818" y="4563101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50CEE4-DDDD-469F-8FC0-D26E81290EA8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6463747" y="3196239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42DA-BF99-40F9-A171-70875443F20E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8250634" y="3138346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E68B5E-7AAB-463A-89CD-4912B7B80808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9685290" y="2279569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18BB750-E568-4032-A872-AB9602EF6ACD}"/>
              </a:ext>
            </a:extLst>
          </p:cNvPr>
          <p:cNvSpPr/>
          <p:nvPr/>
        </p:nvSpPr>
        <p:spPr>
          <a:xfrm>
            <a:off x="3001168" y="5089093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5C9A7F-6AD0-4840-B2BF-95E26276CDB2}"/>
              </a:ext>
            </a:extLst>
          </p:cNvPr>
          <p:cNvSpPr/>
          <p:nvPr/>
        </p:nvSpPr>
        <p:spPr>
          <a:xfrm>
            <a:off x="4357946" y="447467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DF0193-DDB4-4FA6-A18B-8BFF227F5A35}"/>
              </a:ext>
            </a:extLst>
          </p:cNvPr>
          <p:cNvSpPr/>
          <p:nvPr/>
        </p:nvSpPr>
        <p:spPr>
          <a:xfrm>
            <a:off x="6323984" y="4705057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E54CF6-21B0-4FEE-93D9-82AE87EE21FC}"/>
              </a:ext>
            </a:extLst>
          </p:cNvPr>
          <p:cNvSpPr/>
          <p:nvPr/>
        </p:nvSpPr>
        <p:spPr>
          <a:xfrm>
            <a:off x="8086890" y="3056476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5FC8B-3658-49F8-8324-D074DED400B1}"/>
              </a:ext>
            </a:extLst>
          </p:cNvPr>
          <p:cNvSpPr/>
          <p:nvPr/>
        </p:nvSpPr>
        <p:spPr>
          <a:xfrm>
            <a:off x="9545526" y="3848412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3B56-390C-470D-B44F-F0A1F588CE7F}"/>
              </a:ext>
            </a:extLst>
          </p:cNvPr>
          <p:cNvSpPr txBox="1"/>
          <p:nvPr/>
        </p:nvSpPr>
        <p:spPr>
          <a:xfrm>
            <a:off x="4067566" y="37903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C498A-15B2-4E59-A92A-E81DD766A13B}"/>
              </a:ext>
            </a:extLst>
          </p:cNvPr>
          <p:cNvSpPr txBox="1"/>
          <p:nvPr/>
        </p:nvSpPr>
        <p:spPr>
          <a:xfrm>
            <a:off x="6031113" y="511048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016C9-416E-407C-A7C3-C0F821B42291}"/>
              </a:ext>
            </a:extLst>
          </p:cNvPr>
          <p:cNvSpPr txBox="1"/>
          <p:nvPr/>
        </p:nvSpPr>
        <p:spPr>
          <a:xfrm>
            <a:off x="7796510" y="225875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264DC-14D7-4FF5-B96E-EC28FE117F8B}"/>
              </a:ext>
            </a:extLst>
          </p:cNvPr>
          <p:cNvSpPr txBox="1"/>
          <p:nvPr/>
        </p:nvSpPr>
        <p:spPr>
          <a:xfrm>
            <a:off x="9255146" y="415033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21ADA-3FE0-4ABB-8F2F-EF94A41F2C61}"/>
              </a:ext>
            </a:extLst>
          </p:cNvPr>
          <p:cNvGrpSpPr/>
          <p:nvPr/>
        </p:nvGrpSpPr>
        <p:grpSpPr>
          <a:xfrm>
            <a:off x="2276072" y="3490673"/>
            <a:ext cx="1731699" cy="863897"/>
            <a:chOff x="993672" y="3632214"/>
            <a:chExt cx="1989414" cy="8638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7A4ABD-450D-4D94-B637-7A282FD447C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Pendampingan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Halal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9F7A8-4AD2-420C-9EB7-2446106A77D7}"/>
                </a:ext>
              </a:extLst>
            </p:cNvPr>
            <p:cNvSpPr txBox="1"/>
            <p:nvPr/>
          </p:nvSpPr>
          <p:spPr>
            <a:xfrm>
              <a:off x="993672" y="4219112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10-11 Juli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0E90E5-7B25-4DB2-B099-5B5FE6C2F560}"/>
              </a:ext>
            </a:extLst>
          </p:cNvPr>
          <p:cNvGrpSpPr/>
          <p:nvPr/>
        </p:nvGrpSpPr>
        <p:grpSpPr>
          <a:xfrm>
            <a:off x="6931094" y="4937873"/>
            <a:ext cx="1981577" cy="922327"/>
            <a:chOff x="977109" y="3632214"/>
            <a:chExt cx="2005977" cy="922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B7BEAB-FE4E-4DE7-94CF-2227DD0CD8C7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Audit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SNI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512DDD-B306-4644-83B1-AE68060ACA04}"/>
                </a:ext>
              </a:extLst>
            </p:cNvPr>
            <p:cNvSpPr txBox="1"/>
            <p:nvPr/>
          </p:nvSpPr>
          <p:spPr>
            <a:xfrm>
              <a:off x="977109" y="4277542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21 Juli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F3ACD2-689E-4F21-86DB-3985DFF5A5C5}"/>
              </a:ext>
            </a:extLst>
          </p:cNvPr>
          <p:cNvGrpSpPr/>
          <p:nvPr/>
        </p:nvGrpSpPr>
        <p:grpSpPr>
          <a:xfrm>
            <a:off x="8597304" y="2086140"/>
            <a:ext cx="1738385" cy="850888"/>
            <a:chOff x="993672" y="3632214"/>
            <a:chExt cx="1997095" cy="8508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02AE39-817B-436D-BB6C-DE82A4011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Upload Data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 Halal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1D4A6C-7242-4F34-BCE3-8C29677B5169}"/>
                </a:ext>
              </a:extLst>
            </p:cNvPr>
            <p:cNvSpPr txBox="1"/>
            <p:nvPr/>
          </p:nvSpPr>
          <p:spPr>
            <a:xfrm>
              <a:off x="1001353" y="4206103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Agustus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34ED4F-67EB-41F4-B0E5-4AAA6604DC21}"/>
              </a:ext>
            </a:extLst>
          </p:cNvPr>
          <p:cNvGrpSpPr/>
          <p:nvPr/>
        </p:nvGrpSpPr>
        <p:grpSpPr>
          <a:xfrm>
            <a:off x="9338945" y="4714799"/>
            <a:ext cx="2160328" cy="1272846"/>
            <a:chOff x="993672" y="3632214"/>
            <a:chExt cx="2481832" cy="12728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918CF8-C97B-40B6-AAD4-D1BB67BC362D}"/>
                </a:ext>
              </a:extLst>
            </p:cNvPr>
            <p:cNvSpPr txBox="1"/>
            <p:nvPr/>
          </p:nvSpPr>
          <p:spPr>
            <a:xfrm>
              <a:off x="993672" y="3632214"/>
              <a:ext cx="24818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Audit SNI Produk Tahap 2 Onsite dan Audit Halal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124555-5E7B-4AAA-BC67-13FCD1D164C4}"/>
                </a:ext>
              </a:extLst>
            </p:cNvPr>
            <p:cNvSpPr txBox="1"/>
            <p:nvPr/>
          </p:nvSpPr>
          <p:spPr>
            <a:xfrm>
              <a:off x="993672" y="4443395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Estimasi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September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9AC3BD-2644-4D4A-A977-150F72BB3641}"/>
              </a:ext>
            </a:extLst>
          </p:cNvPr>
          <p:cNvSpPr txBox="1"/>
          <p:nvPr/>
        </p:nvSpPr>
        <p:spPr>
          <a:xfrm>
            <a:off x="2672049" y="552722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87E6D24D-8E5A-4F0E-9337-18F797236DC0}"/>
              </a:ext>
            </a:extLst>
          </p:cNvPr>
          <p:cNvGrpSpPr/>
          <p:nvPr/>
        </p:nvGrpSpPr>
        <p:grpSpPr>
          <a:xfrm>
            <a:off x="880555" y="5354619"/>
            <a:ext cx="1731699" cy="1015663"/>
            <a:chOff x="993672" y="3632214"/>
            <a:chExt cx="1989414" cy="1015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CCE0D-FC6F-4BFB-860F-7B9D7F932E8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Pemenuhan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Persyaratan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SNI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Halal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DF0A36-ADE3-4405-A50E-D3F8984AB5F9}"/>
                </a:ext>
              </a:extLst>
            </p:cNvPr>
            <p:cNvSpPr txBox="1"/>
            <p:nvPr/>
          </p:nvSpPr>
          <p:spPr>
            <a:xfrm>
              <a:off x="993672" y="4370878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Maret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9D156-B28D-BDF4-D25C-B39A6FF48FBB}"/>
              </a:ext>
            </a:extLst>
          </p:cNvPr>
          <p:cNvGrpSpPr/>
          <p:nvPr/>
        </p:nvGrpSpPr>
        <p:grpSpPr>
          <a:xfrm>
            <a:off x="6078996" y="1598215"/>
            <a:ext cx="2055856" cy="2133802"/>
            <a:chOff x="5385243" y="2322311"/>
            <a:chExt cx="2055856" cy="213380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41E6E4-9F4B-4AF2-B608-81585ABC039C}"/>
                </a:ext>
              </a:extLst>
            </p:cNvPr>
            <p:cNvSpPr/>
            <p:nvPr/>
          </p:nvSpPr>
          <p:spPr>
            <a:xfrm rot="20524197">
              <a:off x="5385243" y="2361174"/>
              <a:ext cx="1949371" cy="20949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EF7618-AF55-43FE-893F-5E31D3D2A9FE}"/>
                </a:ext>
              </a:extLst>
            </p:cNvPr>
            <p:cNvSpPr/>
            <p:nvPr/>
          </p:nvSpPr>
          <p:spPr>
            <a:xfrm rot="20524197">
              <a:off x="7244896" y="2832724"/>
              <a:ext cx="196203" cy="151899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66850A-4C66-4377-8375-DA40CDEAFBF0}"/>
                </a:ext>
              </a:extLst>
            </p:cNvPr>
            <p:cNvSpPr/>
            <p:nvPr/>
          </p:nvSpPr>
          <p:spPr>
            <a:xfrm rot="20524197">
              <a:off x="7217008" y="2885706"/>
              <a:ext cx="44304" cy="126583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7EDC15-025B-45E9-A08B-003CB6C70920}"/>
                </a:ext>
              </a:extLst>
            </p:cNvPr>
            <p:cNvSpPr/>
            <p:nvPr/>
          </p:nvSpPr>
          <p:spPr>
            <a:xfrm rot="20524197">
              <a:off x="6655695" y="2322311"/>
              <a:ext cx="284810" cy="265822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4C679A-6BB2-4F6A-AEE6-30D3D26FF096}"/>
                </a:ext>
              </a:extLst>
            </p:cNvPr>
            <p:cNvSpPr/>
            <p:nvPr/>
          </p:nvSpPr>
          <p:spPr>
            <a:xfrm rot="20524197">
              <a:off x="6673701" y="2471053"/>
              <a:ext cx="101266" cy="33544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26EFE3-EDEF-4E2E-97D2-F3AE2044DDFD}"/>
                </a:ext>
              </a:extLst>
            </p:cNvPr>
            <p:cNvSpPr/>
            <p:nvPr/>
          </p:nvSpPr>
          <p:spPr>
            <a:xfrm rot="20524197">
              <a:off x="6127351" y="3067861"/>
              <a:ext cx="215189" cy="240507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Freeform 32">
            <a:extLst>
              <a:ext uri="{FF2B5EF4-FFF2-40B4-BE49-F238E27FC236}">
                <a16:creationId xmlns:a16="http://schemas.microsoft.com/office/drawing/2014/main" id="{5071C23C-499F-6074-9292-10BA5E3B2C7F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5799F69E-6474-12D2-4720-9DD697969323}"/>
              </a:ext>
            </a:extLst>
          </p:cNvPr>
          <p:cNvSpPr/>
          <p:nvPr/>
        </p:nvSpPr>
        <p:spPr>
          <a:xfrm>
            <a:off x="10969952" y="6389762"/>
            <a:ext cx="1058642" cy="25745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994A15-A376-F963-FFCB-F644C93F200F}"/>
              </a:ext>
            </a:extLst>
          </p:cNvPr>
          <p:cNvSpPr txBox="1"/>
          <p:nvPr/>
        </p:nvSpPr>
        <p:spPr>
          <a:xfrm>
            <a:off x="5207569" y="1538550"/>
            <a:ext cx="1731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Progress Upload: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Furniture 77%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Hospital 76%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2">
            <a:extLst>
              <a:ext uri="{FF2B5EF4-FFF2-40B4-BE49-F238E27FC236}">
                <a16:creationId xmlns:a16="http://schemas.microsoft.com/office/drawing/2014/main" id="{07CD24FC-D6DA-4740-36DC-B6FBDB0A4862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DC19E87F-3594-11A8-47E7-5E479B8E9486}"/>
              </a:ext>
            </a:extLst>
          </p:cNvPr>
          <p:cNvSpPr/>
          <p:nvPr/>
        </p:nvSpPr>
        <p:spPr>
          <a:xfrm>
            <a:off x="10689339" y="6345838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4C908-DC8D-7D3F-F9BB-5CA756072CFA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400" b="1" dirty="0"/>
              <a:t>LAPORAN AUDIT SURVEILLANCE </a:t>
            </a:r>
          </a:p>
          <a:p>
            <a:r>
              <a:rPr lang="nn-NO" sz="2400" b="1" dirty="0"/>
              <a:t>SISTEM MANAJEMEN TERINTEGRASI OLEH PT URS</a:t>
            </a:r>
            <a:endParaRPr lang="en-US" sz="24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27F728-079B-F2D3-5DD7-EDB3AB19C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056552"/>
              </p:ext>
            </p:extLst>
          </p:nvPr>
        </p:nvGraphicFramePr>
        <p:xfrm>
          <a:off x="4334918" y="3579041"/>
          <a:ext cx="3657600" cy="276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B96D68-F57E-5137-CB96-6EA8C2F6C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655313"/>
              </p:ext>
            </p:extLst>
          </p:nvPr>
        </p:nvGraphicFramePr>
        <p:xfrm>
          <a:off x="57875" y="3567466"/>
          <a:ext cx="43405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F11377-4B65-CEE2-7C9F-9F36C02B32C1}"/>
              </a:ext>
            </a:extLst>
          </p:cNvPr>
          <p:cNvSpPr txBox="1"/>
          <p:nvPr/>
        </p:nvSpPr>
        <p:spPr>
          <a:xfrm>
            <a:off x="4642723" y="1686251"/>
            <a:ext cx="710927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 err="1"/>
              <a:t>Pelaksanaan</a:t>
            </a:r>
            <a:endParaRPr lang="en-US" sz="1300" b="1" dirty="0"/>
          </a:p>
          <a:p>
            <a:endParaRPr lang="en-US" sz="1300" dirty="0"/>
          </a:p>
          <a:p>
            <a:r>
              <a:rPr lang="en-US" sz="1300" dirty="0" err="1"/>
              <a:t>Tanggal</a:t>
            </a:r>
            <a:r>
              <a:rPr lang="en-US" sz="1300" dirty="0"/>
              <a:t> 		: 14-16 Juli 2025</a:t>
            </a:r>
          </a:p>
          <a:p>
            <a:r>
              <a:rPr lang="en-US" sz="1300" dirty="0"/>
              <a:t>Area 		: Site Industri &amp; Site Baros</a:t>
            </a:r>
          </a:p>
          <a:p>
            <a:r>
              <a:rPr lang="en-ID" sz="1300" dirty="0"/>
              <a:t>Standard Audited	: ISO 9001:2015 ; ISO 14001:2015; ISO 45001:2018</a:t>
            </a:r>
          </a:p>
          <a:p>
            <a:r>
              <a:rPr lang="en-ID" sz="1300" dirty="0"/>
              <a:t>Scope 		: </a:t>
            </a:r>
            <a:r>
              <a:rPr lang="en-US" sz="1300" dirty="0"/>
              <a:t>Metal Chair, Wooden Furniture, Healthy Mattress C-Pro &amp; </a:t>
            </a:r>
          </a:p>
          <a:p>
            <a:r>
              <a:rPr lang="en-US" sz="1300" dirty="0"/>
              <a:t>		  Hospital Bed, including related Accessories.</a:t>
            </a:r>
            <a:endParaRPr lang="en-ID" sz="1300" dirty="0"/>
          </a:p>
        </p:txBody>
      </p:sp>
      <p:pic>
        <p:nvPicPr>
          <p:cNvPr id="1028" name="Picture 4" descr="URS Philippines">
            <a:extLst>
              <a:ext uri="{FF2B5EF4-FFF2-40B4-BE49-F238E27FC236}">
                <a16:creationId xmlns:a16="http://schemas.microsoft.com/office/drawing/2014/main" id="{4C4662E1-0066-BED9-61B3-C979453F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60" y="1650595"/>
            <a:ext cx="2647572" cy="13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D5C59B-0A84-033D-A4AA-9EB0E855297D}"/>
              </a:ext>
            </a:extLst>
          </p:cNvPr>
          <p:cNvSpPr txBox="1"/>
          <p:nvPr/>
        </p:nvSpPr>
        <p:spPr>
          <a:xfrm>
            <a:off x="4997490" y="6052185"/>
            <a:ext cx="27778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100" dirty="0"/>
              <a:t>OFI = Opportunity for Improvement</a:t>
            </a:r>
          </a:p>
          <a:p>
            <a:r>
              <a:rPr lang="en-ID" sz="1100" dirty="0"/>
              <a:t>PNC = Potential Non-Compliance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A541DD-DC1D-5B74-73B5-7711ABBEDBF9}"/>
              </a:ext>
            </a:extLst>
          </p:cNvPr>
          <p:cNvSpPr txBox="1"/>
          <p:nvPr/>
        </p:nvSpPr>
        <p:spPr>
          <a:xfrm>
            <a:off x="1136488" y="5866587"/>
            <a:ext cx="21198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TOTAL TEMUAN : 10</a:t>
            </a:r>
            <a:endParaRPr lang="en-ID" sz="14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1327C3C-8EBB-239B-7D87-3F4D5A70C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6139"/>
              </p:ext>
            </p:extLst>
          </p:nvPr>
        </p:nvGraphicFramePr>
        <p:xfrm>
          <a:off x="8374477" y="3579041"/>
          <a:ext cx="3657600" cy="276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8071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86B2B-348A-21B5-69A3-74A14FD1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7D0EAA-AD60-DD3F-5402-EC16996F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63877"/>
              </p:ext>
            </p:extLst>
          </p:nvPr>
        </p:nvGraphicFramePr>
        <p:xfrm>
          <a:off x="0" y="1379450"/>
          <a:ext cx="12191999" cy="4731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431">
                  <a:extLst>
                    <a:ext uri="{9D8B030D-6E8A-4147-A177-3AD203B41FA5}">
                      <a16:colId xmlns:a16="http://schemas.microsoft.com/office/drawing/2014/main" val="372495146"/>
                    </a:ext>
                  </a:extLst>
                </a:gridCol>
                <a:gridCol w="4480575">
                  <a:extLst>
                    <a:ext uri="{9D8B030D-6E8A-4147-A177-3AD203B41FA5}">
                      <a16:colId xmlns:a16="http://schemas.microsoft.com/office/drawing/2014/main" val="2896959019"/>
                    </a:ext>
                  </a:extLst>
                </a:gridCol>
                <a:gridCol w="1589173">
                  <a:extLst>
                    <a:ext uri="{9D8B030D-6E8A-4147-A177-3AD203B41FA5}">
                      <a16:colId xmlns:a16="http://schemas.microsoft.com/office/drawing/2014/main" val="4059136372"/>
                    </a:ext>
                  </a:extLst>
                </a:gridCol>
                <a:gridCol w="813356">
                  <a:extLst>
                    <a:ext uri="{9D8B030D-6E8A-4147-A177-3AD203B41FA5}">
                      <a16:colId xmlns:a16="http://schemas.microsoft.com/office/drawing/2014/main" val="1160512183"/>
                    </a:ext>
                  </a:extLst>
                </a:gridCol>
                <a:gridCol w="2586899">
                  <a:extLst>
                    <a:ext uri="{9D8B030D-6E8A-4147-A177-3AD203B41FA5}">
                      <a16:colId xmlns:a16="http://schemas.microsoft.com/office/drawing/2014/main" val="2231137462"/>
                    </a:ext>
                  </a:extLst>
                </a:gridCol>
                <a:gridCol w="1496565">
                  <a:extLst>
                    <a:ext uri="{9D8B030D-6E8A-4147-A177-3AD203B41FA5}">
                      <a16:colId xmlns:a16="http://schemas.microsoft.com/office/drawing/2014/main" val="771909848"/>
                    </a:ext>
                  </a:extLst>
                </a:gridCol>
              </a:tblGrid>
              <a:tr h="7685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Departemen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Audit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Referensi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Temuan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Tindakan </a:t>
                      </a:r>
                      <a:r>
                        <a:rPr lang="en-ID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Perbaikan</a:t>
                      </a:r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ID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Pencegahan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en-ID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943551"/>
                  </a:ext>
                </a:extLst>
              </a:tr>
              <a:tr h="15853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IT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Hardware and software repair requests from users are already well monitored, Considering that the process can use a system (E.g. E-Ticket). to simplify the process and trace the history.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ISO 9001:2015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>
                          <a:effectLst/>
                        </a:rPr>
                        <a:t>OFI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Development </a:t>
                      </a:r>
                      <a:r>
                        <a:rPr lang="en-ID" sz="1200" u="none" strike="noStrike" dirty="0" err="1">
                          <a:effectLst/>
                        </a:rPr>
                        <a:t>dimulai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bulan</a:t>
                      </a:r>
                      <a:r>
                        <a:rPr lang="en-ID" sz="1200" u="none" strike="noStrike" dirty="0">
                          <a:effectLst/>
                        </a:rPr>
                        <a:t> November dan </a:t>
                      </a:r>
                      <a:r>
                        <a:rPr lang="en-ID" sz="1200" u="none" strike="noStrike" dirty="0" err="1">
                          <a:effectLst/>
                        </a:rPr>
                        <a:t>rencana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selesai</a:t>
                      </a:r>
                      <a:r>
                        <a:rPr lang="en-ID" sz="1200" u="none" strike="noStrike" dirty="0">
                          <a:effectLst/>
                        </a:rPr>
                        <a:t> di Bulan </a:t>
                      </a:r>
                      <a:r>
                        <a:rPr lang="en-ID" sz="1200" u="none" strike="noStrike" dirty="0" err="1">
                          <a:effectLst/>
                        </a:rPr>
                        <a:t>Desember</a:t>
                      </a:r>
                      <a:r>
                        <a:rPr lang="en-ID" sz="1200" u="none" strike="noStrike" dirty="0">
                          <a:effectLst/>
                        </a:rPr>
                        <a:t> 2025.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Open</a:t>
                      </a:r>
                    </a:p>
                    <a:p>
                      <a:pPr algn="ctr" fontAlgn="ctr">
                        <a:buNone/>
                      </a:pPr>
                      <a:br>
                        <a:rPr lang="en-ID" sz="1200" u="none" strike="noStrike" dirty="0">
                          <a:effectLst/>
                        </a:rPr>
                      </a:br>
                      <a:r>
                        <a:rPr lang="en-ID" sz="1200" u="none" strike="noStrike" dirty="0">
                          <a:effectLst/>
                        </a:rPr>
                        <a:t>On progress </a:t>
                      </a:r>
                      <a:r>
                        <a:rPr lang="en-ID" sz="1200" u="none" strike="noStrike" dirty="0" err="1">
                          <a:effectLst/>
                        </a:rPr>
                        <a:t>sampai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Desember</a:t>
                      </a:r>
                      <a:r>
                        <a:rPr lang="en-ID" sz="1200" u="none" strike="noStrike" dirty="0">
                          <a:effectLst/>
                        </a:rPr>
                        <a:t> 2025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extLst>
                  <a:ext uri="{0D108BD9-81ED-4DB2-BD59-A6C34878D82A}">
                    <a16:rowId xmlns:a16="http://schemas.microsoft.com/office/drawing/2014/main" val="2519361508"/>
                  </a:ext>
                </a:extLst>
              </a:tr>
              <a:tr h="23780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>
                          <a:effectLst/>
                        </a:rPr>
                        <a:t>CMS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The organisation has a document control procedure with distribution through the portal. New IK/ work instruktion has been shown e.g. MKT.P.6/IK.3 revision 1, effective as of 14/05/2025. However, updates to the portal and master list are still in process and will be checked during the next audit.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ISO 9001:2015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>
                          <a:effectLst/>
                        </a:rPr>
                        <a:t>PNC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D" sz="1200" u="none" strike="noStrike" dirty="0">
                          <a:effectLst/>
                        </a:rPr>
                        <a:t>Daftar </a:t>
                      </a:r>
                      <a:r>
                        <a:rPr lang="en-ID" sz="1200" u="none" strike="noStrike" dirty="0" err="1">
                          <a:effectLst/>
                        </a:rPr>
                        <a:t>induk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akan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diupdate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setelah</a:t>
                      </a:r>
                      <a:r>
                        <a:rPr lang="en-ID" sz="1200" u="none" strike="noStrike" dirty="0">
                          <a:effectLst/>
                        </a:rPr>
                        <a:t> proses </a:t>
                      </a:r>
                      <a:r>
                        <a:rPr lang="en-ID" sz="1200" u="none" strike="noStrike" dirty="0" err="1">
                          <a:effectLst/>
                        </a:rPr>
                        <a:t>manajemen</a:t>
                      </a:r>
                      <a:r>
                        <a:rPr lang="en-ID" sz="1200" u="none" strike="noStrike" dirty="0">
                          <a:effectLst/>
                        </a:rPr>
                        <a:t> review </a:t>
                      </a:r>
                      <a:r>
                        <a:rPr lang="en-ID" sz="1200" u="none" strike="noStrike" dirty="0" err="1">
                          <a:effectLst/>
                        </a:rPr>
                        <a:t>selesai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Open</a:t>
                      </a:r>
                    </a:p>
                    <a:p>
                      <a:pPr algn="ctr" fontAlgn="ctr">
                        <a:buNone/>
                      </a:pP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On progress </a:t>
                      </a:r>
                      <a:r>
                        <a:rPr lang="en-US" sz="1200" u="none" strike="noStrike" dirty="0" err="1">
                          <a:effectLst/>
                        </a:rPr>
                        <a:t>sampai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Desember</a:t>
                      </a:r>
                      <a:r>
                        <a:rPr lang="en-US" sz="1200" u="none" strike="noStrike" dirty="0">
                          <a:effectLst/>
                        </a:rPr>
                        <a:t> 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16" marR="4016" marT="4016" marB="0" anchor="ctr"/>
                </a:tc>
                <a:extLst>
                  <a:ext uri="{0D108BD9-81ED-4DB2-BD59-A6C34878D82A}">
                    <a16:rowId xmlns:a16="http://schemas.microsoft.com/office/drawing/2014/main" val="2771409171"/>
                  </a:ext>
                </a:extLst>
              </a:tr>
            </a:tbl>
          </a:graphicData>
        </a:graphic>
      </p:graphicFrame>
      <p:sp>
        <p:nvSpPr>
          <p:cNvPr id="2" name="Freeform 32">
            <a:extLst>
              <a:ext uri="{FF2B5EF4-FFF2-40B4-BE49-F238E27FC236}">
                <a16:creationId xmlns:a16="http://schemas.microsoft.com/office/drawing/2014/main" id="{0B750BD2-8E17-1933-CA3D-BE90671911E3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2A5B9B0F-CD69-D375-8784-FF9F16D97DC2}"/>
              </a:ext>
            </a:extLst>
          </p:cNvPr>
          <p:cNvSpPr/>
          <p:nvPr/>
        </p:nvSpPr>
        <p:spPr>
          <a:xfrm>
            <a:off x="10689339" y="6345838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AC24F-DA5D-704F-7D5B-FAEEBCA3C6A4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400" b="1" dirty="0"/>
              <a:t>LAPORAN AUDIT SURVEILLANCE KE-2</a:t>
            </a:r>
          </a:p>
          <a:p>
            <a:r>
              <a:rPr lang="nn-NO" sz="2400" b="1" dirty="0"/>
              <a:t>SISTEM MANAJEMEN TERINTEGRASI OLEH PT URS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297753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1054</Words>
  <Application>Microsoft Office PowerPoint</Application>
  <PresentationFormat>Widescreen</PresentationFormat>
  <Paragraphs>212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 Narrow</vt:lpstr>
      <vt:lpstr>Arial</vt:lpstr>
      <vt:lpstr>Calibri</vt:lpstr>
      <vt:lpstr>HK Grotesk</vt:lpstr>
      <vt:lpstr>League Spartan</vt:lpstr>
      <vt:lpstr>TT Commons Pro Bold</vt:lpstr>
      <vt:lpstr>Contents Slide Master</vt:lpstr>
      <vt:lpstr>Section Break Slide Master</vt:lpstr>
      <vt:lpstr>1_Contents Slide Master</vt:lpstr>
      <vt:lpstr>2_Contents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IT02</cp:lastModifiedBy>
  <cp:revision>175</cp:revision>
  <dcterms:created xsi:type="dcterms:W3CDTF">2020-01-20T05:08:25Z</dcterms:created>
  <dcterms:modified xsi:type="dcterms:W3CDTF">2025-08-19T07:30:05Z</dcterms:modified>
</cp:coreProperties>
</file>