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 id="2147483697" r:id="rId3"/>
    <p:sldMasterId id="2147483716" r:id="rId4"/>
  </p:sldMasterIdLst>
  <p:notesMasterIdLst>
    <p:notesMasterId r:id="rId17"/>
  </p:notesMasterIdLst>
  <p:sldIdLst>
    <p:sldId id="256" r:id="rId5"/>
    <p:sldId id="347" r:id="rId6"/>
    <p:sldId id="335" r:id="rId7"/>
    <p:sldId id="378" r:id="rId8"/>
    <p:sldId id="257" r:id="rId9"/>
    <p:sldId id="379" r:id="rId10"/>
    <p:sldId id="385" r:id="rId11"/>
    <p:sldId id="384" r:id="rId12"/>
    <p:sldId id="310" r:id="rId13"/>
    <p:sldId id="386" r:id="rId14"/>
    <p:sldId id="369" r:id="rId15"/>
    <p:sldId id="3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FB7"/>
    <a:srgbClr val="B9D533"/>
    <a:srgbClr val="ADC5C1"/>
    <a:srgbClr val="155543"/>
    <a:srgbClr val="2D7BBD"/>
    <a:srgbClr val="4BACC6"/>
    <a:srgbClr val="014185"/>
    <a:srgbClr val="4EBEA4"/>
    <a:srgbClr val="40404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4" autoAdjust="0"/>
    <p:restoredTop sz="94660"/>
  </p:normalViewPr>
  <p:slideViewPr>
    <p:cSldViewPr snapToGrid="0" showGuides="1">
      <p:cViewPr>
        <p:scale>
          <a:sx n="66" d="100"/>
          <a:sy n="66" d="100"/>
        </p:scale>
        <p:origin x="811" y="240"/>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D:\User%20Data\2.%20WORK\3.%20CINT\18.%20Internal%20Audit\2025\Kuartal%202\0.%20Temuan%20Audit%20SMT%20Kuartal%20II%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20Data\2.%20WORK\3.%20CINT\18.%20Internal%20Audit\2025\Kuartal%202\0.%20Temuan%20Audit%20SMT%20Kuartal%20II%20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20Data\2.%20WORK\3.%20CINT\18.%20Internal%20Audit\2025\Kuartal%202\0.%20Temuan%20Audit%20SMT%20Kuartal%20II%20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isyah\Downloads\Sistem%20Manajemen%20Terintegrasi%20Chitose%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[0. Temuan Audit SMT Kuartal II 2025.xlsx]Sheet2!PivotTable5</c:name>
    <c:fmtId val="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TEMUAN</a:t>
            </a:r>
            <a:r>
              <a:rPr lang="en-US"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 BERDASARKAN STANDAR</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1"/>
        <c:spPr>
          <a:solidFill>
            <a:schemeClr val="bg1">
              <a:lumMod val="85000"/>
            </a:schemeClr>
          </a:solidFill>
          <a:ln w="19050">
            <a:solidFill>
              <a:schemeClr val="lt1"/>
            </a:solidFill>
          </a:ln>
          <a:effectLst/>
        </c:spPr>
        <c:dLbl>
          <c:idx val="0"/>
          <c:layout>
            <c:manualLayout>
              <c:x val="1.9444444444444445E-2"/>
              <c:y val="4.1666666666666581E-2"/>
            </c:manualLayout>
          </c:layout>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2"/>
        <c:spPr>
          <a:solidFill>
            <a:schemeClr val="accent1">
              <a:lumMod val="75000"/>
            </a:schemeClr>
          </a:solidFill>
          <a:ln w="19050">
            <a:solidFill>
              <a:schemeClr val="lt1"/>
            </a:solidFill>
          </a:ln>
          <a:effectLst/>
        </c:spPr>
      </c:pivotFmt>
      <c:pivotFmt>
        <c:idx val="3"/>
        <c:spPr>
          <a:solidFill>
            <a:srgbClr val="00B0F0"/>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
        <c:spPr>
          <a:solidFill>
            <a:srgbClr val="00B0F0"/>
          </a:solidFill>
          <a:ln w="19050">
            <a:solidFill>
              <a:schemeClr val="lt1"/>
            </a:solidFill>
          </a:ln>
          <a:effectLst/>
        </c:spPr>
      </c:pivotFmt>
      <c:pivotFmt>
        <c:idx val="6"/>
        <c:spPr>
          <a:solidFill>
            <a:schemeClr val="bg1">
              <a:lumMod val="85000"/>
            </a:schemeClr>
          </a:solidFill>
          <a:ln w="19050">
            <a:solidFill>
              <a:schemeClr val="lt1"/>
            </a:solidFill>
          </a:ln>
          <a:effectLst/>
        </c:spPr>
        <c:dLbl>
          <c:idx val="0"/>
          <c:layout>
            <c:manualLayout>
              <c:x val="1.9444444444444445E-2"/>
              <c:y val="4.1666666666666581E-2"/>
            </c:manualLayout>
          </c:layout>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7"/>
        <c:spPr>
          <a:solidFill>
            <a:schemeClr val="accent1">
              <a:lumMod val="75000"/>
            </a:schemeClr>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9"/>
        <c:spPr>
          <a:solidFill>
            <a:srgbClr val="00B0F0"/>
          </a:solidFill>
          <a:ln w="19050">
            <a:solidFill>
              <a:schemeClr val="lt1"/>
            </a:solidFill>
          </a:ln>
          <a:effectLst/>
        </c:spPr>
      </c:pivotFmt>
      <c:pivotFmt>
        <c:idx val="10"/>
        <c:spPr>
          <a:solidFill>
            <a:schemeClr val="bg1">
              <a:lumMod val="85000"/>
            </a:schemeClr>
          </a:solidFill>
          <a:ln w="19050">
            <a:solidFill>
              <a:schemeClr val="lt1"/>
            </a:solidFill>
          </a:ln>
          <a:effectLst/>
        </c:spPr>
        <c:dLbl>
          <c:idx val="0"/>
          <c:layout>
            <c:manualLayout>
              <c:x val="1.9444444444444445E-2"/>
              <c:y val="4.1666666666666581E-2"/>
            </c:manualLayout>
          </c:layout>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1"/>
        <c:spPr>
          <a:solidFill>
            <a:schemeClr val="accent1">
              <a:lumMod val="75000"/>
            </a:schemeClr>
          </a:solidFill>
          <a:ln w="19050">
            <a:solidFill>
              <a:schemeClr val="lt1"/>
            </a:solidFill>
          </a:ln>
          <a:effectLst/>
        </c:spPr>
      </c:pivotFmt>
    </c:pivotFmts>
    <c:plotArea>
      <c:layout/>
      <c:pieChart>
        <c:varyColors val="1"/>
        <c:ser>
          <c:idx val="0"/>
          <c:order val="0"/>
          <c:tx>
            <c:strRef>
              <c:f>Sheet2!$B$14</c:f>
              <c:strCache>
                <c:ptCount val="1"/>
                <c:pt idx="0">
                  <c:v>Total</c:v>
                </c:pt>
              </c:strCache>
            </c:strRef>
          </c:tx>
          <c:dPt>
            <c:idx val="0"/>
            <c:bubble3D val="0"/>
            <c:spPr>
              <a:solidFill>
                <a:srgbClr val="B9D533"/>
              </a:solidFill>
              <a:ln w="19050">
                <a:solidFill>
                  <a:schemeClr val="lt1"/>
                </a:solidFill>
              </a:ln>
              <a:effectLst/>
            </c:spPr>
            <c:extLst>
              <c:ext xmlns:c16="http://schemas.microsoft.com/office/drawing/2014/chart" uri="{C3380CC4-5D6E-409C-BE32-E72D297353CC}">
                <c16:uniqueId val="{00000001-0DD8-4ADA-87F3-E29058B38383}"/>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DD8-4ADA-87F3-E29058B38383}"/>
              </c:ext>
            </c:extLst>
          </c:dPt>
          <c:dPt>
            <c:idx val="2"/>
            <c:bubble3D val="0"/>
            <c:spPr>
              <a:solidFill>
                <a:srgbClr val="0E7FB7"/>
              </a:solidFill>
              <a:ln w="19050">
                <a:solidFill>
                  <a:schemeClr val="lt1"/>
                </a:solidFill>
              </a:ln>
              <a:effectLst/>
            </c:spPr>
            <c:extLst>
              <c:ext xmlns:c16="http://schemas.microsoft.com/office/drawing/2014/chart" uri="{C3380CC4-5D6E-409C-BE32-E72D297353CC}">
                <c16:uniqueId val="{00000005-0DD8-4ADA-87F3-E29058B38383}"/>
              </c:ext>
            </c:extLst>
          </c:dPt>
          <c:dLbls>
            <c:dLbl>
              <c:idx val="0"/>
              <c:layout>
                <c:manualLayout>
                  <c:x val="-2.4992997368847442E-2"/>
                  <c:y val="-4.488193929558682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DD8-4ADA-87F3-E29058B38383}"/>
                </c:ext>
              </c:extLst>
            </c:dLbl>
            <c:dLbl>
              <c:idx val="1"/>
              <c:layout>
                <c:manualLayout>
                  <c:x val="4.9567558655530475E-2"/>
                  <c:y val="9.1036829341903533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498878560741099"/>
                      <c:h val="0.21072070499277998"/>
                    </c:manualLayout>
                  </c15:layout>
                </c:ext>
                <c:ext xmlns:c16="http://schemas.microsoft.com/office/drawing/2014/chart" uri="{C3380CC4-5D6E-409C-BE32-E72D297353CC}">
                  <c16:uniqueId val="{00000003-0DD8-4ADA-87F3-E29058B38383}"/>
                </c:ext>
              </c:extLst>
            </c:dLbl>
            <c:dLbl>
              <c:idx val="2"/>
              <c:layout>
                <c:manualLayout>
                  <c:x val="-4.7461639183801349E-2"/>
                  <c:y val="-0.17503973995333699"/>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4116843028014243"/>
                      <c:h val="0.21072070499277998"/>
                    </c:manualLayout>
                  </c15:layout>
                </c:ext>
                <c:ext xmlns:c16="http://schemas.microsoft.com/office/drawing/2014/chart" uri="{C3380CC4-5D6E-409C-BE32-E72D297353CC}">
                  <c16:uniqueId val="{00000005-0DD8-4ADA-87F3-E29058B38383}"/>
                </c:ext>
              </c:extLst>
            </c:dLbl>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Sheet2!$A$15:$A$18</c:f>
              <c:strCache>
                <c:ptCount val="3"/>
                <c:pt idx="0">
                  <c:v>CPAKB</c:v>
                </c:pt>
                <c:pt idx="1">
                  <c:v>ISO 45001:2018</c:v>
                </c:pt>
                <c:pt idx="2">
                  <c:v>ISO 9001:2015</c:v>
                </c:pt>
              </c:strCache>
            </c:strRef>
          </c:cat>
          <c:val>
            <c:numRef>
              <c:f>Sheet2!$B$15:$B$18</c:f>
              <c:numCache>
                <c:formatCode>General</c:formatCode>
                <c:ptCount val="3"/>
                <c:pt idx="0">
                  <c:v>1</c:v>
                </c:pt>
                <c:pt idx="1">
                  <c:v>1</c:v>
                </c:pt>
                <c:pt idx="2">
                  <c:v>19</c:v>
                </c:pt>
              </c:numCache>
            </c:numRef>
          </c:val>
          <c:extLst>
            <c:ext xmlns:c16="http://schemas.microsoft.com/office/drawing/2014/chart" uri="{C3380CC4-5D6E-409C-BE32-E72D297353CC}">
              <c16:uniqueId val="{00000006-0DD8-4ADA-87F3-E29058B38383}"/>
            </c:ext>
          </c:extLst>
        </c:ser>
        <c:dLbls>
          <c:showLegendKey val="0"/>
          <c:showVal val="0"/>
          <c:showCatName val="0"/>
          <c:showSerName val="0"/>
          <c:showPercent val="0"/>
          <c:showBubbleSize val="0"/>
          <c:showLeaderLines val="1"/>
        </c:dLbls>
        <c:firstSliceAng val="3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[0. Temuan Audit SMT Kuartal II 2025.xlsx]Sheet2!PivotTable3</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rPr>
              <a:t>TEMUAN BERDASARKAN KATEGORI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
        <c:spPr>
          <a:solidFill>
            <a:schemeClr val="accent4">
              <a:lumMod val="60000"/>
              <a:lumOff val="40000"/>
            </a:schemeClr>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pivotFmt>
      <c:pivotFmt>
        <c:idx val="5"/>
        <c:spPr>
          <a:solidFill>
            <a:schemeClr val="accent4">
              <a:lumMod val="60000"/>
              <a:lumOff val="40000"/>
            </a:schemeClr>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4">
              <a:lumMod val="60000"/>
              <a:lumOff val="40000"/>
            </a:schemeClr>
          </a:solidFill>
          <a:ln w="19050">
            <a:solidFill>
              <a:schemeClr val="lt1"/>
            </a:solidFill>
          </a:ln>
          <a:effectLst/>
        </c:spPr>
      </c:pivotFmt>
    </c:pivotFmts>
    <c:plotArea>
      <c:layout>
        <c:manualLayout>
          <c:layoutTarget val="inner"/>
          <c:xMode val="edge"/>
          <c:yMode val="edge"/>
          <c:x val="0.33313520705745114"/>
          <c:y val="0.14796004666083407"/>
          <c:w val="0.37308162000583261"/>
          <c:h val="0.74616324001166523"/>
        </c:manualLayout>
      </c:layout>
      <c:pieChart>
        <c:varyColors val="1"/>
        <c:ser>
          <c:idx val="0"/>
          <c:order val="0"/>
          <c:tx>
            <c:strRef>
              <c:f>Sheet2!$B$3</c:f>
              <c:strCache>
                <c:ptCount val="1"/>
                <c:pt idx="0">
                  <c:v>Total</c:v>
                </c:pt>
              </c:strCache>
            </c:strRef>
          </c:tx>
          <c:dPt>
            <c:idx val="0"/>
            <c:bubble3D val="0"/>
            <c:spPr>
              <a:solidFill>
                <a:srgbClr val="0E7FB7"/>
              </a:solidFill>
              <a:ln w="19050">
                <a:solidFill>
                  <a:schemeClr val="lt1"/>
                </a:solidFill>
              </a:ln>
              <a:effectLst/>
            </c:spPr>
            <c:extLst>
              <c:ext xmlns:c16="http://schemas.microsoft.com/office/drawing/2014/chart" uri="{C3380CC4-5D6E-409C-BE32-E72D297353CC}">
                <c16:uniqueId val="{00000001-B0BD-43E2-B673-6D81303D8BE0}"/>
              </c:ext>
            </c:extLst>
          </c:dPt>
          <c:dPt>
            <c:idx val="1"/>
            <c:bubble3D val="0"/>
            <c:spPr>
              <a:solidFill>
                <a:srgbClr val="B9D533"/>
              </a:solidFill>
              <a:ln w="19050">
                <a:solidFill>
                  <a:schemeClr val="lt1"/>
                </a:solidFill>
              </a:ln>
              <a:effectLst/>
            </c:spPr>
            <c:extLst>
              <c:ext xmlns:c16="http://schemas.microsoft.com/office/drawing/2014/chart" uri="{C3380CC4-5D6E-409C-BE32-E72D297353CC}">
                <c16:uniqueId val="{00000003-B0BD-43E2-B673-6D81303D8BE0}"/>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Sheet2!$A$4:$A$6</c:f>
              <c:strCache>
                <c:ptCount val="2"/>
                <c:pt idx="0">
                  <c:v>Minor</c:v>
                </c:pt>
                <c:pt idx="1">
                  <c:v>Perlu Perhatian</c:v>
                </c:pt>
              </c:strCache>
            </c:strRef>
          </c:cat>
          <c:val>
            <c:numRef>
              <c:f>Sheet2!$B$4:$B$6</c:f>
              <c:numCache>
                <c:formatCode>General</c:formatCode>
                <c:ptCount val="2"/>
                <c:pt idx="0">
                  <c:v>9</c:v>
                </c:pt>
                <c:pt idx="1">
                  <c:v>12</c:v>
                </c:pt>
              </c:numCache>
            </c:numRef>
          </c:val>
          <c:extLst>
            <c:ext xmlns:c16="http://schemas.microsoft.com/office/drawing/2014/chart" uri="{C3380CC4-5D6E-409C-BE32-E72D297353CC}">
              <c16:uniqueId val="{00000004-B0BD-43E2-B673-6D81303D8BE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[0. Temuan Audit SMT Kuartal II 2025.xlsx]Sheet2!PivotTable4</c:name>
    <c:fmtId val="7"/>
  </c:pivotSource>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TOTAL</a:t>
            </a:r>
            <a:r>
              <a:rPr lang="en-US" sz="1400"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TEMUAN BERDASARKAN DEPARTEMEN</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4">
              <a:lumMod val="50000"/>
            </a:schemeClr>
          </a:solidFill>
          <a:ln>
            <a:noFill/>
          </a:ln>
          <a:effectLst/>
        </c:spPr>
        <c:marker>
          <c:symbol val="none"/>
        </c:marker>
        <c:dLbl>
          <c:idx val="0"/>
          <c:spPr>
            <a:solidFill>
              <a:schemeClr val="accent4">
                <a:lumMod val="5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4">
              <a:lumMod val="50000"/>
            </a:schemeClr>
          </a:solidFill>
          <a:ln>
            <a:noFill/>
          </a:ln>
          <a:effectLst/>
        </c:spPr>
        <c:marker>
          <c:symbol val="none"/>
        </c:marker>
        <c:dLbl>
          <c:idx val="0"/>
          <c:spPr>
            <a:solidFill>
              <a:schemeClr val="accent4">
                <a:lumMod val="5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4">
              <a:lumMod val="50000"/>
            </a:schemeClr>
          </a:solidFill>
          <a:ln>
            <a:noFill/>
          </a:ln>
          <a:effectLst/>
        </c:spPr>
        <c:marker>
          <c:symbol val="none"/>
        </c:marker>
        <c:dLbl>
          <c:idx val="0"/>
          <c:spPr>
            <a:solidFill>
              <a:schemeClr val="accent4">
                <a:lumMod val="5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Sheet2!$E$3</c:f>
              <c:strCache>
                <c:ptCount val="1"/>
                <c:pt idx="0">
                  <c:v>Total</c:v>
                </c:pt>
              </c:strCache>
            </c:strRef>
          </c:tx>
          <c:spPr>
            <a:solidFill>
              <a:srgbClr val="B9D5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Sheet2!$D$4:$D$16</c:f>
              <c:strCache>
                <c:ptCount val="12"/>
                <c:pt idx="0">
                  <c:v>B.1 FINANCE ACCOUNTING CONTROLLER</c:v>
                </c:pt>
                <c:pt idx="1">
                  <c:v>B.3 INFORMATION TECHNOLOGY</c:v>
                </c:pt>
                <c:pt idx="2">
                  <c:v>D.2 ENGINEERING</c:v>
                </c:pt>
                <c:pt idx="3">
                  <c:v>D.3 SCM</c:v>
                </c:pt>
                <c:pt idx="4">
                  <c:v>D.6 R and D</c:v>
                </c:pt>
                <c:pt idx="5">
                  <c:v>C.4 GLOBAL SOURCING NSB</c:v>
                </c:pt>
                <c:pt idx="6">
                  <c:v>C.5 BUSINESS DEVELOPMENT</c:v>
                </c:pt>
                <c:pt idx="7">
                  <c:v>C.6  WAREHOUSE &amp; SYSTEM ADMINISTRATION</c:v>
                </c:pt>
                <c:pt idx="8">
                  <c:v>B.2 PURCHASING</c:v>
                </c:pt>
                <c:pt idx="9">
                  <c:v>B.2 PURCHASING, GS &amp; NSB</c:v>
                </c:pt>
                <c:pt idx="10">
                  <c:v>C.2 SALES DISTRIBUTION</c:v>
                </c:pt>
                <c:pt idx="11">
                  <c:v>D.4 QUALITY CONTROL</c:v>
                </c:pt>
              </c:strCache>
            </c:strRef>
          </c:cat>
          <c:val>
            <c:numRef>
              <c:f>Sheet2!$E$4:$E$16</c:f>
              <c:numCache>
                <c:formatCode>General</c:formatCode>
                <c:ptCount val="12"/>
                <c:pt idx="0">
                  <c:v>3</c:v>
                </c:pt>
                <c:pt idx="1">
                  <c:v>3</c:v>
                </c:pt>
                <c:pt idx="2">
                  <c:v>2</c:v>
                </c:pt>
                <c:pt idx="3">
                  <c:v>2</c:v>
                </c:pt>
                <c:pt idx="4">
                  <c:v>2</c:v>
                </c:pt>
                <c:pt idx="5">
                  <c:v>2</c:v>
                </c:pt>
                <c:pt idx="6">
                  <c:v>2</c:v>
                </c:pt>
                <c:pt idx="7">
                  <c:v>1</c:v>
                </c:pt>
                <c:pt idx="8">
                  <c:v>1</c:v>
                </c:pt>
                <c:pt idx="9">
                  <c:v>1</c:v>
                </c:pt>
                <c:pt idx="10">
                  <c:v>1</c:v>
                </c:pt>
                <c:pt idx="11">
                  <c:v>1</c:v>
                </c:pt>
              </c:numCache>
            </c:numRef>
          </c:val>
          <c:extLst>
            <c:ext xmlns:c16="http://schemas.microsoft.com/office/drawing/2014/chart" uri="{C3380CC4-5D6E-409C-BE32-E72D297353CC}">
              <c16:uniqueId val="{00000000-ED50-46DE-8603-100F9AEFADB4}"/>
            </c:ext>
          </c:extLst>
        </c:ser>
        <c:dLbls>
          <c:showLegendKey val="0"/>
          <c:showVal val="0"/>
          <c:showCatName val="0"/>
          <c:showSerName val="0"/>
          <c:showPercent val="0"/>
          <c:showBubbleSize val="0"/>
        </c:dLbls>
        <c:gapWidth val="56"/>
        <c:axId val="2141951168"/>
        <c:axId val="2141952608"/>
      </c:barChart>
      <c:catAx>
        <c:axId val="214195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41952608"/>
        <c:crosses val="autoZero"/>
        <c:auto val="1"/>
        <c:lblAlgn val="ctr"/>
        <c:lblOffset val="100"/>
        <c:noMultiLvlLbl val="0"/>
      </c:catAx>
      <c:valAx>
        <c:axId val="2141952608"/>
        <c:scaling>
          <c:orientation val="minMax"/>
        </c:scaling>
        <c:delete val="1"/>
        <c:axPos val="b"/>
        <c:numFmt formatCode="General" sourceLinked="1"/>
        <c:majorTickMark val="none"/>
        <c:minorTickMark val="none"/>
        <c:tickLblPos val="nextTo"/>
        <c:crossAx val="2141951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[Sistem Manajemen Terintegrasi Chitose (2).xlsx]Sheet2!PivotTable1</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solidFill>
                  <a:schemeClr val="tx1"/>
                </a:solidFill>
              </a:rPr>
              <a:t>STATUS TEMUAN AUDIT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pieChart>
        <c:varyColors val="1"/>
        <c:ser>
          <c:idx val="0"/>
          <c:order val="0"/>
          <c:tx>
            <c:strRef>
              <c:f>Sheet2!$B$3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3E-45AA-83AB-0035B3D10F2C}"/>
              </c:ext>
            </c:extLst>
          </c:dPt>
          <c:dPt>
            <c:idx val="1"/>
            <c:bubble3D val="0"/>
            <c:spPr>
              <a:solidFill>
                <a:srgbClr val="B9D533"/>
              </a:solidFill>
              <a:ln w="19050">
                <a:solidFill>
                  <a:schemeClr val="lt1"/>
                </a:solidFill>
              </a:ln>
              <a:effectLst/>
            </c:spPr>
            <c:extLst>
              <c:ext xmlns:c16="http://schemas.microsoft.com/office/drawing/2014/chart" uri="{C3380CC4-5D6E-409C-BE32-E72D297353CC}">
                <c16:uniqueId val="{00000003-193E-45AA-83AB-0035B3D10F2C}"/>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1"/>
              <c:showCatName val="1"/>
              <c:showSerName val="0"/>
              <c:showPercent val="1"/>
              <c:showBubbleSize val="0"/>
              <c:extLst>
                <c:ext xmlns:c16="http://schemas.microsoft.com/office/drawing/2014/chart" uri="{C3380CC4-5D6E-409C-BE32-E72D297353CC}">
                  <c16:uniqueId val="{00000001-193E-45AA-83AB-0035B3D10F2C}"/>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1"/>
              <c:showCatName val="1"/>
              <c:showSerName val="0"/>
              <c:showPercent val="1"/>
              <c:showBubbleSize val="0"/>
              <c:extLst>
                <c:ext xmlns:c16="http://schemas.microsoft.com/office/drawing/2014/chart" uri="{C3380CC4-5D6E-409C-BE32-E72D297353CC}">
                  <c16:uniqueId val="{00000003-193E-45AA-83AB-0035B3D10F2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Sheet2!$A$4:$A$6</c:f>
              <c:strCache>
                <c:ptCount val="2"/>
                <c:pt idx="0">
                  <c:v>Closed</c:v>
                </c:pt>
                <c:pt idx="1">
                  <c:v>Open</c:v>
                </c:pt>
              </c:strCache>
            </c:strRef>
          </c:cat>
          <c:val>
            <c:numRef>
              <c:f>Sheet2!$B$4:$B$6</c:f>
              <c:numCache>
                <c:formatCode>General</c:formatCode>
                <c:ptCount val="2"/>
                <c:pt idx="0">
                  <c:v>10</c:v>
                </c:pt>
                <c:pt idx="1">
                  <c:v>12</c:v>
                </c:pt>
              </c:numCache>
            </c:numRef>
          </c:val>
          <c:extLst>
            <c:ext xmlns:c16="http://schemas.microsoft.com/office/drawing/2014/chart" uri="{C3380CC4-5D6E-409C-BE32-E72D297353CC}">
              <c16:uniqueId val="{00000004-193E-45AA-83AB-0035B3D10F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UPDATE</c:v>
                </c:pt>
              </c:strCache>
            </c:strRef>
          </c:tx>
          <c:spPr>
            <a:solidFill>
              <a:schemeClr val="accent2">
                <a:lumMod val="75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6BAB-467E-B5E2-0585B9328DD7}"/>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6BAB-467E-B5E2-0585B9328DD7}"/>
                </c:ext>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6BAB-467E-B5E2-0585B9328DD7}"/>
                </c:ext>
              </c:extLst>
            </c:dLbl>
            <c:dLbl>
              <c:idx val="7"/>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6BAB-467E-B5E2-0585B9328DD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SINAR SEJAHTERA MANDIRI</c:v>
                </c:pt>
                <c:pt idx="1">
                  <c:v>SEJAHTERA PALEMBANG FURINDO</c:v>
                </c:pt>
                <c:pt idx="2">
                  <c:v>MEGA INTI MANDIRI</c:v>
                </c:pt>
                <c:pt idx="3">
                  <c:v>SEJAHTERA SAMARINDA FURINDO</c:v>
                </c:pt>
                <c:pt idx="4">
                  <c:v>TRIJATI PRIMULA</c:v>
                </c:pt>
                <c:pt idx="5">
                  <c:v>DELTA FURINDOTAMA</c:v>
                </c:pt>
                <c:pt idx="6">
                  <c:v>SEJAHTERA WAHANA GEMILANG</c:v>
                </c:pt>
                <c:pt idx="7">
                  <c:v>CHITOSE C ENGINEERING INDONESIA</c:v>
                </c:pt>
              </c:strCache>
            </c:strRef>
          </c:cat>
          <c:val>
            <c:numRef>
              <c:f>Sheet1!$B$2:$B$9</c:f>
              <c:numCache>
                <c:formatCode>0%</c:formatCode>
                <c:ptCount val="8"/>
                <c:pt idx="0">
                  <c:v>0</c:v>
                </c:pt>
                <c:pt idx="1">
                  <c:v>0</c:v>
                </c:pt>
                <c:pt idx="2">
                  <c:v>0</c:v>
                </c:pt>
                <c:pt idx="3">
                  <c:v>0</c:v>
                </c:pt>
                <c:pt idx="4">
                  <c:v>1</c:v>
                </c:pt>
                <c:pt idx="5">
                  <c:v>1</c:v>
                </c:pt>
                <c:pt idx="6">
                  <c:v>1</c:v>
                </c:pt>
                <c:pt idx="7">
                  <c:v>1</c:v>
                </c:pt>
              </c:numCache>
            </c:numRef>
          </c:val>
          <c:extLst>
            <c:ext xmlns:c16="http://schemas.microsoft.com/office/drawing/2014/chart" uri="{C3380CC4-5D6E-409C-BE32-E72D297353CC}">
              <c16:uniqueId val="{00000000-6BAB-467E-B5E2-0585B9328DD7}"/>
            </c:ext>
          </c:extLst>
        </c:ser>
        <c:dLbls>
          <c:showLegendKey val="0"/>
          <c:showVal val="0"/>
          <c:showCatName val="0"/>
          <c:showSerName val="0"/>
          <c:showPercent val="0"/>
          <c:showBubbleSize val="0"/>
        </c:dLbls>
        <c:gapWidth val="25"/>
        <c:axId val="388159999"/>
        <c:axId val="388132159"/>
      </c:barChart>
      <c:catAx>
        <c:axId val="388159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132159"/>
        <c:crosses val="autoZero"/>
        <c:auto val="1"/>
        <c:lblAlgn val="ctr"/>
        <c:lblOffset val="100"/>
        <c:noMultiLvlLbl val="0"/>
      </c:catAx>
      <c:valAx>
        <c:axId val="388132159"/>
        <c:scaling>
          <c:orientation val="minMax"/>
        </c:scaling>
        <c:delete val="1"/>
        <c:axPos val="b"/>
        <c:numFmt formatCode="0%" sourceLinked="1"/>
        <c:majorTickMark val="none"/>
        <c:minorTickMark val="none"/>
        <c:tickLblPos val="nextTo"/>
        <c:crossAx val="3881599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Sebelumnya</a:t>
            </a:r>
            <a:r>
              <a:rPr lang="en-US" dirty="0"/>
              <a:t> </a:t>
            </a:r>
            <a:r>
              <a:rPr lang="en-US" dirty="0" err="1"/>
              <a:t>akan</a:t>
            </a:r>
            <a:r>
              <a:rPr lang="en-US" dirty="0"/>
              <a:t> </a:t>
            </a:r>
            <a:r>
              <a:rPr lang="en-US" dirty="0" err="1"/>
              <a:t>lanjut</a:t>
            </a:r>
            <a:r>
              <a:rPr lang="en-US" dirty="0"/>
              <a:t> </a:t>
            </a:r>
            <a:r>
              <a:rPr lang="en-US" dirty="0" err="1"/>
              <a:t>ke</a:t>
            </a:r>
            <a:r>
              <a:rPr lang="en-US" dirty="0"/>
              <a:t> SSM, </a:t>
            </a:r>
            <a:r>
              <a:rPr lang="en-US" dirty="0" err="1"/>
              <a:t>tapi</a:t>
            </a:r>
            <a:r>
              <a:rPr lang="en-US" dirty="0"/>
              <a:t> </a:t>
            </a:r>
            <a:r>
              <a:rPr lang="en-US" dirty="0" err="1"/>
              <a:t>dari</a:t>
            </a:r>
            <a:r>
              <a:rPr lang="en-US" dirty="0"/>
              <a:t> SSM </a:t>
            </a:r>
            <a:r>
              <a:rPr lang="en-US" dirty="0" err="1"/>
              <a:t>meminta</a:t>
            </a:r>
            <a:r>
              <a:rPr lang="en-US" dirty="0"/>
              <a:t> </a:t>
            </a:r>
            <a:r>
              <a:rPr lang="en-US" dirty="0" err="1"/>
              <a:t>diundur</a:t>
            </a:r>
            <a:r>
              <a:rPr lang="en-US" dirty="0"/>
              <a:t> </a:t>
            </a:r>
            <a:r>
              <a:rPr lang="en-US" dirty="0" err="1"/>
              <a:t>karena</a:t>
            </a:r>
            <a:r>
              <a:rPr lang="en-US" dirty="0"/>
              <a:t> </a:t>
            </a:r>
            <a:r>
              <a:rPr lang="en-US" dirty="0" err="1"/>
              <a:t>ada</a:t>
            </a:r>
            <a:r>
              <a:rPr lang="en-US" dirty="0"/>
              <a:t> </a:t>
            </a:r>
            <a:r>
              <a:rPr lang="en-US" dirty="0" err="1"/>
              <a:t>pemeriksaan</a:t>
            </a:r>
            <a:r>
              <a:rPr lang="en-US" dirty="0"/>
              <a:t> </a:t>
            </a:r>
            <a:r>
              <a:rPr lang="en-US" dirty="0" err="1"/>
              <a:t>pajak</a:t>
            </a:r>
            <a:r>
              <a:rPr lang="en-US" dirty="0"/>
              <a:t> – confirm </a:t>
            </a:r>
            <a:r>
              <a:rPr lang="en-US" dirty="0" err="1"/>
              <a:t>ke</a:t>
            </a:r>
            <a:r>
              <a:rPr lang="en-US" dirty="0"/>
              <a:t> Pak Yaya, </a:t>
            </a:r>
            <a:r>
              <a:rPr lang="en-US" dirty="0" err="1"/>
              <a:t>sehingga</a:t>
            </a:r>
            <a:r>
              <a:rPr lang="en-US" dirty="0"/>
              <a:t> next project </a:t>
            </a:r>
            <a:r>
              <a:rPr lang="en-US" dirty="0" err="1"/>
              <a:t>akan</a:t>
            </a:r>
            <a:r>
              <a:rPr lang="en-US" dirty="0"/>
              <a:t> </a:t>
            </a:r>
            <a:r>
              <a:rPr lang="en-US" dirty="0" err="1"/>
              <a:t>ke</a:t>
            </a:r>
            <a:r>
              <a:rPr lang="en-US" dirty="0"/>
              <a:t> MIM </a:t>
            </a:r>
            <a:endParaRPr lang="en-ID" dirty="0"/>
          </a:p>
        </p:txBody>
      </p:sp>
      <p:sp>
        <p:nvSpPr>
          <p:cNvPr id="4" name="Slide Number Placeholder 3"/>
          <p:cNvSpPr>
            <a:spLocks noGrp="1"/>
          </p:cNvSpPr>
          <p:nvPr>
            <p:ph type="sldNum" sz="quarter" idx="5"/>
          </p:nvPr>
        </p:nvSpPr>
        <p:spPr/>
        <p:txBody>
          <a:bodyPr/>
          <a:lstStyle/>
          <a:p>
            <a:fld id="{652F1279-6CE4-4169-83D3-4483097B6907}" type="slidenum">
              <a:rPr lang="en-US" smtClean="0"/>
              <a:t>11</a:t>
            </a:fld>
            <a:endParaRPr lang="en-US"/>
          </a:p>
        </p:txBody>
      </p:sp>
    </p:spTree>
    <p:extLst>
      <p:ext uri="{BB962C8B-B14F-4D97-AF65-F5344CB8AC3E}">
        <p14:creationId xmlns:p14="http://schemas.microsoft.com/office/powerpoint/2010/main" val="329099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923D6-3052-341F-953E-1C821A86BB5E}"/>
              </a:ext>
            </a:extLst>
          </p:cNvPr>
          <p:cNvSpPr>
            <a:spLocks noGrp="1"/>
          </p:cNvSpPr>
          <p:nvPr>
            <p:ph type="dt" sz="half" idx="10"/>
          </p:nvPr>
        </p:nvSpPr>
        <p:spPr/>
        <p:txBody>
          <a:bodyPr/>
          <a:lstStyle/>
          <a:p>
            <a:fld id="{FCC619B1-0E96-4CE5-8208-E07BB98B3298}" type="datetimeFigureOut">
              <a:rPr lang="en-US" smtClean="0"/>
              <a:t>9/23/2025</a:t>
            </a:fld>
            <a:endParaRPr lang="en-US"/>
          </a:p>
        </p:txBody>
      </p:sp>
      <p:sp>
        <p:nvSpPr>
          <p:cNvPr id="3" name="Footer Placeholder 2">
            <a:extLst>
              <a:ext uri="{FF2B5EF4-FFF2-40B4-BE49-F238E27FC236}">
                <a16:creationId xmlns:a16="http://schemas.microsoft.com/office/drawing/2014/main" id="{EE53AE33-42FA-50AD-C6B8-753F8C005E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DF926E-0EBF-98E4-E688-9E1D737BA6C0}"/>
              </a:ext>
            </a:extLst>
          </p:cNvPr>
          <p:cNvSpPr>
            <a:spLocks noGrp="1"/>
          </p:cNvSpPr>
          <p:nvPr>
            <p:ph type="sldNum" sz="quarter" idx="12"/>
          </p:nvPr>
        </p:nvSpPr>
        <p:spPr/>
        <p:txBody>
          <a:bodyPr/>
          <a:lstStyle/>
          <a:p>
            <a:fld id="{7ADB4F98-1653-4A44-BB0F-2A400BF9FC28}" type="slidenum">
              <a:rPr lang="en-US" smtClean="0"/>
              <a:t>‹#›</a:t>
            </a:fld>
            <a:endParaRPr lang="en-US"/>
          </a:p>
        </p:txBody>
      </p:sp>
    </p:spTree>
    <p:extLst>
      <p:ext uri="{BB962C8B-B14F-4D97-AF65-F5344CB8AC3E}">
        <p14:creationId xmlns:p14="http://schemas.microsoft.com/office/powerpoint/2010/main" val="400962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73332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1D9C-722D-81F1-4F31-B8B88127FCF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1F27ACE-8F09-FEC9-6B4D-626DE905A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EFC5FEB-1F14-4327-A02A-8CD7085586B8}"/>
              </a:ext>
            </a:extLst>
          </p:cNvPr>
          <p:cNvSpPr>
            <a:spLocks noGrp="1"/>
          </p:cNvSpPr>
          <p:nvPr>
            <p:ph type="dt" sz="half" idx="10"/>
          </p:nvPr>
        </p:nvSpPr>
        <p:spPr/>
        <p:txBody>
          <a:bodyPr/>
          <a:lstStyle/>
          <a:p>
            <a:fld id="{A3857706-1362-4D38-8CA9-5C392F0D8E5B}" type="datetimeFigureOut">
              <a:rPr lang="en-ID" smtClean="0"/>
              <a:t>23/09/2025</a:t>
            </a:fld>
            <a:endParaRPr lang="en-ID"/>
          </a:p>
        </p:txBody>
      </p:sp>
      <p:sp>
        <p:nvSpPr>
          <p:cNvPr id="5" name="Footer Placeholder 4">
            <a:extLst>
              <a:ext uri="{FF2B5EF4-FFF2-40B4-BE49-F238E27FC236}">
                <a16:creationId xmlns:a16="http://schemas.microsoft.com/office/drawing/2014/main" id="{6B13113D-4176-937A-21FB-DAFC3A00AE1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489AB-97E9-383D-AF3D-8AFC721B07AE}"/>
              </a:ext>
            </a:extLst>
          </p:cNvPr>
          <p:cNvSpPr>
            <a:spLocks noGrp="1"/>
          </p:cNvSpPr>
          <p:nvPr>
            <p:ph type="sldNum" sz="quarter" idx="12"/>
          </p:nvPr>
        </p:nvSpPr>
        <p:spPr/>
        <p:txBody>
          <a:bodyPr/>
          <a:lstStyle/>
          <a:p>
            <a:fld id="{021D69DC-5858-4DD9-A35A-3E1A77E31B33}" type="slidenum">
              <a:rPr lang="en-ID" smtClean="0"/>
              <a:t>‹#›</a:t>
            </a:fld>
            <a:endParaRPr lang="en-ID"/>
          </a:p>
        </p:txBody>
      </p:sp>
    </p:spTree>
    <p:extLst>
      <p:ext uri="{BB962C8B-B14F-4D97-AF65-F5344CB8AC3E}">
        <p14:creationId xmlns:p14="http://schemas.microsoft.com/office/powerpoint/2010/main" val="1288509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4070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09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E7E3DCA-86D6-4FDC-8410-483D394E8838}"/>
              </a:ext>
            </a:extLst>
          </p:cNvPr>
          <p:cNvSpPr>
            <a:spLocks noGrp="1"/>
          </p:cNvSpPr>
          <p:nvPr>
            <p:ph type="pic" idx="11"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a16="http://schemas.microsoft.com/office/drawing/2014/main" id="{365FC983-D283-482C-B524-538143538611}"/>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a16="http://schemas.microsoft.com/office/drawing/2014/main" id="{13196244-BBC5-47C6-86F5-9A396A60583E}"/>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a16="http://schemas.microsoft.com/office/drawing/2014/main" id="{AC78498C-F5F8-48D1-B226-3366F9FA0B41}"/>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25176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A695027E-AB95-49DD-8397-858A506841D3}"/>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48016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856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5B8C3BC-30AC-4B0F-BEBE-EE9F6776594E}"/>
              </a:ext>
            </a:extLst>
          </p:cNvPr>
          <p:cNvSpPr>
            <a:spLocks noGrp="1"/>
          </p:cNvSpPr>
          <p:nvPr>
            <p:ph type="pic" sz="quarter" idx="11" hasCustomPrompt="1"/>
          </p:nvPr>
        </p:nvSpPr>
        <p:spPr>
          <a:xfrm>
            <a:off x="0" y="0"/>
            <a:ext cx="5921830" cy="6858000"/>
          </a:xfrm>
          <a:prstGeom prst="roundRect">
            <a:avLst>
              <a:gd name="adj" fmla="val 0"/>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527B471C-89AA-49D9-9452-73E8E148A9B9}"/>
              </a:ext>
            </a:extLst>
          </p:cNvPr>
          <p:cNvSpPr>
            <a:spLocks noGrp="1"/>
          </p:cNvSpPr>
          <p:nvPr>
            <p:ph type="pic" sz="quarter" idx="12" hasCustomPrompt="1"/>
          </p:nvPr>
        </p:nvSpPr>
        <p:spPr>
          <a:xfrm>
            <a:off x="6270170" y="3916392"/>
            <a:ext cx="5921830" cy="2941607"/>
          </a:xfrm>
          <a:prstGeom prst="roundRect">
            <a:avLst>
              <a:gd name="adj" fmla="val 0"/>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20272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974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2" name="Group 57">
            <a:extLst>
              <a:ext uri="{FF2B5EF4-FFF2-40B4-BE49-F238E27FC236}">
                <a16:creationId xmlns:a16="http://schemas.microsoft.com/office/drawing/2014/main" id="{2B911B9C-7AC0-4439-B279-941619F0ECE3}"/>
              </a:ext>
            </a:extLst>
          </p:cNvPr>
          <p:cNvGrpSpPr/>
          <p:nvPr userDrawn="1"/>
        </p:nvGrpSpPr>
        <p:grpSpPr>
          <a:xfrm>
            <a:off x="850796" y="2141886"/>
            <a:ext cx="2126862" cy="3673670"/>
            <a:chOff x="1438761" y="2033015"/>
            <a:chExt cx="1980000" cy="3420000"/>
          </a:xfrm>
        </p:grpSpPr>
        <p:sp>
          <p:nvSpPr>
            <p:cNvPr id="3" name="Rounded Rectangle 58">
              <a:extLst>
                <a:ext uri="{FF2B5EF4-FFF2-40B4-BE49-F238E27FC236}">
                  <a16:creationId xmlns:a16="http://schemas.microsoft.com/office/drawing/2014/main" id="{61D06D85-780B-4761-8162-4C1D9C032BDA}"/>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59">
              <a:extLst>
                <a:ext uri="{FF2B5EF4-FFF2-40B4-BE49-F238E27FC236}">
                  <a16:creationId xmlns:a16="http://schemas.microsoft.com/office/drawing/2014/main" id="{D4453C17-8DD9-443A-A2DC-035A73479185}"/>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0">
              <a:extLst>
                <a:ext uri="{FF2B5EF4-FFF2-40B4-BE49-F238E27FC236}">
                  <a16:creationId xmlns:a16="http://schemas.microsoft.com/office/drawing/2014/main" id="{5927C0AF-C07D-41A9-8C1F-43B3A20E0406}"/>
                </a:ext>
              </a:extLst>
            </p:cNvPr>
            <p:cNvGrpSpPr/>
            <p:nvPr userDrawn="1"/>
          </p:nvGrpSpPr>
          <p:grpSpPr>
            <a:xfrm>
              <a:off x="2332851" y="5138854"/>
              <a:ext cx="191820" cy="211002"/>
              <a:chOff x="2453209" y="5151638"/>
              <a:chExt cx="191820" cy="211002"/>
            </a:xfrm>
          </p:grpSpPr>
          <p:sp>
            <p:nvSpPr>
              <p:cNvPr id="6" name="Oval 61">
                <a:extLst>
                  <a:ext uri="{FF2B5EF4-FFF2-40B4-BE49-F238E27FC236}">
                    <a16:creationId xmlns:a16="http://schemas.microsoft.com/office/drawing/2014/main" id="{AA7F0E01-A59A-4E72-8633-C4792131721B}"/>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62">
                <a:extLst>
                  <a:ext uri="{FF2B5EF4-FFF2-40B4-BE49-F238E27FC236}">
                    <a16:creationId xmlns:a16="http://schemas.microsoft.com/office/drawing/2014/main" id="{A75D6F9D-D687-45E5-9D5E-6EB8E7BC335F}"/>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1">
            <a:extLst>
              <a:ext uri="{FF2B5EF4-FFF2-40B4-BE49-F238E27FC236}">
                <a16:creationId xmlns:a16="http://schemas.microsoft.com/office/drawing/2014/main" id="{3FA90F74-9FBF-4B08-87AE-B7AB879D55A6}"/>
              </a:ext>
            </a:extLst>
          </p:cNvPr>
          <p:cNvGrpSpPr/>
          <p:nvPr userDrawn="1"/>
        </p:nvGrpSpPr>
        <p:grpSpPr>
          <a:xfrm>
            <a:off x="3428276" y="2108018"/>
            <a:ext cx="2126862" cy="3673670"/>
            <a:chOff x="1438761" y="2033015"/>
            <a:chExt cx="1980000" cy="3420000"/>
          </a:xfrm>
        </p:grpSpPr>
        <p:sp>
          <p:nvSpPr>
            <p:cNvPr id="9" name="Rounded Rectangle 52">
              <a:extLst>
                <a:ext uri="{FF2B5EF4-FFF2-40B4-BE49-F238E27FC236}">
                  <a16:creationId xmlns:a16="http://schemas.microsoft.com/office/drawing/2014/main" id="{F4467050-FB9C-4C00-80BB-25385546913C}"/>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53">
              <a:extLst>
                <a:ext uri="{FF2B5EF4-FFF2-40B4-BE49-F238E27FC236}">
                  <a16:creationId xmlns:a16="http://schemas.microsoft.com/office/drawing/2014/main" id="{BFB69184-F129-435E-B32E-F17440D56EB2}"/>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54">
              <a:extLst>
                <a:ext uri="{FF2B5EF4-FFF2-40B4-BE49-F238E27FC236}">
                  <a16:creationId xmlns:a16="http://schemas.microsoft.com/office/drawing/2014/main" id="{DD555917-2950-4962-9058-2940D91C30E3}"/>
                </a:ext>
              </a:extLst>
            </p:cNvPr>
            <p:cNvGrpSpPr/>
            <p:nvPr userDrawn="1"/>
          </p:nvGrpSpPr>
          <p:grpSpPr>
            <a:xfrm>
              <a:off x="2332851" y="5138854"/>
              <a:ext cx="191820" cy="211002"/>
              <a:chOff x="2453209" y="5151638"/>
              <a:chExt cx="191820" cy="211002"/>
            </a:xfrm>
          </p:grpSpPr>
          <p:sp>
            <p:nvSpPr>
              <p:cNvPr id="12" name="Oval 55">
                <a:extLst>
                  <a:ext uri="{FF2B5EF4-FFF2-40B4-BE49-F238E27FC236}">
                    <a16:creationId xmlns:a16="http://schemas.microsoft.com/office/drawing/2014/main" id="{E1347983-4020-4D04-98E2-432F47403A78}"/>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56">
                <a:extLst>
                  <a:ext uri="{FF2B5EF4-FFF2-40B4-BE49-F238E27FC236}">
                    <a16:creationId xmlns:a16="http://schemas.microsoft.com/office/drawing/2014/main" id="{A7373AD9-6765-49BA-BD27-010608BCFFF4}"/>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4" name="Picture Placeholder 9">
            <a:extLst>
              <a:ext uri="{FF2B5EF4-FFF2-40B4-BE49-F238E27FC236}">
                <a16:creationId xmlns:a16="http://schemas.microsoft.com/office/drawing/2014/main" id="{4C2C2A87-6608-4D3D-82ED-756E3E50D32D}"/>
              </a:ext>
            </a:extLst>
          </p:cNvPr>
          <p:cNvSpPr>
            <a:spLocks noGrp="1"/>
          </p:cNvSpPr>
          <p:nvPr>
            <p:ph type="pic" sz="quarter" idx="11" hasCustomPrompt="1"/>
          </p:nvPr>
        </p:nvSpPr>
        <p:spPr>
          <a:xfrm>
            <a:off x="4356027" y="2391378"/>
            <a:ext cx="1060913" cy="290555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Picture Placeholder 9">
            <a:extLst>
              <a:ext uri="{FF2B5EF4-FFF2-40B4-BE49-F238E27FC236}">
                <a16:creationId xmlns:a16="http://schemas.microsoft.com/office/drawing/2014/main" id="{F5143C5E-1F77-4730-8C65-48C0352E20BA}"/>
              </a:ext>
            </a:extLst>
          </p:cNvPr>
          <p:cNvSpPr>
            <a:spLocks noGrp="1"/>
          </p:cNvSpPr>
          <p:nvPr>
            <p:ph type="pic" sz="quarter" idx="12" hasCustomPrompt="1"/>
          </p:nvPr>
        </p:nvSpPr>
        <p:spPr>
          <a:xfrm>
            <a:off x="1002845" y="2440275"/>
            <a:ext cx="1087042" cy="29055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16" name="Group 5">
            <a:extLst>
              <a:ext uri="{FF2B5EF4-FFF2-40B4-BE49-F238E27FC236}">
                <a16:creationId xmlns:a16="http://schemas.microsoft.com/office/drawing/2014/main" id="{E5729333-E0A2-444C-B86D-6A6D786736BA}"/>
              </a:ext>
            </a:extLst>
          </p:cNvPr>
          <p:cNvGrpSpPr/>
          <p:nvPr userDrawn="1"/>
        </p:nvGrpSpPr>
        <p:grpSpPr>
          <a:xfrm>
            <a:off x="2077784" y="1970191"/>
            <a:ext cx="2304289" cy="3980137"/>
            <a:chOff x="1438761" y="2033015"/>
            <a:chExt cx="1980000" cy="3420000"/>
          </a:xfrm>
        </p:grpSpPr>
        <p:sp>
          <p:nvSpPr>
            <p:cNvPr id="17" name="Rounded Rectangle 41">
              <a:extLst>
                <a:ext uri="{FF2B5EF4-FFF2-40B4-BE49-F238E27FC236}">
                  <a16:creationId xmlns:a16="http://schemas.microsoft.com/office/drawing/2014/main" id="{00003B70-DA10-4423-AD78-81A864DDB2ED}"/>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42">
              <a:extLst>
                <a:ext uri="{FF2B5EF4-FFF2-40B4-BE49-F238E27FC236}">
                  <a16:creationId xmlns:a16="http://schemas.microsoft.com/office/drawing/2014/main" id="{57D1F3A3-CCDF-4586-AC47-BC39C66C2D8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6">
              <a:extLst>
                <a:ext uri="{FF2B5EF4-FFF2-40B4-BE49-F238E27FC236}">
                  <a16:creationId xmlns:a16="http://schemas.microsoft.com/office/drawing/2014/main" id="{6FD698D9-D6CA-45B2-9FBA-D5D87F51596E}"/>
                </a:ext>
              </a:extLst>
            </p:cNvPr>
            <p:cNvGrpSpPr/>
            <p:nvPr userDrawn="1"/>
          </p:nvGrpSpPr>
          <p:grpSpPr>
            <a:xfrm>
              <a:off x="2332851" y="5138854"/>
              <a:ext cx="191820" cy="211002"/>
              <a:chOff x="2453209" y="5151638"/>
              <a:chExt cx="191820" cy="211002"/>
            </a:xfrm>
          </p:grpSpPr>
          <p:sp>
            <p:nvSpPr>
              <p:cNvPr id="20" name="Oval 44">
                <a:extLst>
                  <a:ext uri="{FF2B5EF4-FFF2-40B4-BE49-F238E27FC236}">
                    <a16:creationId xmlns:a16="http://schemas.microsoft.com/office/drawing/2014/main" id="{E2F813C3-4DA9-4825-85E8-96B2B7FF8D8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ed Rectangle 45">
                <a:extLst>
                  <a:ext uri="{FF2B5EF4-FFF2-40B4-BE49-F238E27FC236}">
                    <a16:creationId xmlns:a16="http://schemas.microsoft.com/office/drawing/2014/main" id="{46316A48-316C-410A-9713-1489C834A9B0}"/>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2" name="Picture Placeholder 9">
            <a:extLst>
              <a:ext uri="{FF2B5EF4-FFF2-40B4-BE49-F238E27FC236}">
                <a16:creationId xmlns:a16="http://schemas.microsoft.com/office/drawing/2014/main" id="{E584DD74-8F2B-4880-8D84-F5C079E309F5}"/>
              </a:ext>
            </a:extLst>
          </p:cNvPr>
          <p:cNvSpPr>
            <a:spLocks noGrp="1"/>
          </p:cNvSpPr>
          <p:nvPr>
            <p:ph type="pic" sz="quarter" idx="10" hasCustomPrompt="1"/>
          </p:nvPr>
        </p:nvSpPr>
        <p:spPr>
          <a:xfrm>
            <a:off x="2217448" y="2301827"/>
            <a:ext cx="2023386" cy="314224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3" name="Text Placeholder 9">
            <a:extLst>
              <a:ext uri="{FF2B5EF4-FFF2-40B4-BE49-F238E27FC236}">
                <a16:creationId xmlns:a16="http://schemas.microsoft.com/office/drawing/2014/main" id="{237A4EB9-6FB0-4B0C-AA6A-4E6470E80F17}"/>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41170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587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18">
            <a:extLst>
              <a:ext uri="{FF2B5EF4-FFF2-40B4-BE49-F238E27FC236}">
                <a16:creationId xmlns:a16="http://schemas.microsoft.com/office/drawing/2014/main" id="{06720F70-BA56-4CED-8129-02AC4F79AB24}"/>
              </a:ext>
            </a:extLst>
          </p:cNvPr>
          <p:cNvSpPr>
            <a:spLocks noGrp="1"/>
          </p:cNvSpPr>
          <p:nvPr>
            <p:ph type="pic" idx="14" hasCustomPrompt="1"/>
          </p:nvPr>
        </p:nvSpPr>
        <p:spPr>
          <a:xfrm>
            <a:off x="0" y="-9526"/>
            <a:ext cx="7184425"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8253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269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F7CC53-A36C-4D93-9F7C-4C700EF14111}"/>
              </a:ext>
            </a:extLst>
          </p:cNvPr>
          <p:cNvGrpSpPr/>
          <p:nvPr userDrawn="1"/>
        </p:nvGrpSpPr>
        <p:grpSpPr>
          <a:xfrm>
            <a:off x="580088" y="2381012"/>
            <a:ext cx="5265908" cy="2893260"/>
            <a:chOff x="-548507" y="477868"/>
            <a:chExt cx="11570449" cy="6357177"/>
          </a:xfrm>
        </p:grpSpPr>
        <p:sp>
          <p:nvSpPr>
            <p:cNvPr id="3" name="Freeform: Shape 2">
              <a:extLst>
                <a:ext uri="{FF2B5EF4-FFF2-40B4-BE49-F238E27FC236}">
                  <a16:creationId xmlns:a16="http://schemas.microsoft.com/office/drawing/2014/main" id="{52FB75B8-3239-4653-89F8-BC18EB1DACD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5D080612-9FFE-4326-A4AB-6DD2D34BF3F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FD0CE6C6-8292-4BBD-B0BE-529CA590DDE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491C6C6-F21F-4379-9888-C019D1072001}"/>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F896A7EA-9159-44B6-B689-FA7C45183FF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5D6A45D0-0735-4D0E-B921-956D797E14E8}"/>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95682682-EEC1-45C1-8DBD-FDE934CEF4A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0CA23FC-5CCC-4455-A4C0-0576978D15D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E6FCDE46-E227-4A73-892B-831DB15B38BD}"/>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3702B253-DFF7-46FE-9D8A-A6BEA1EC6A2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B7635C6-671E-47C7-864A-0E3B88B638E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460A1CE2-64A0-4790-AA7A-F8D31AA6282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id="{84C83AB2-22CB-425D-80FA-9A4A987EA62F}"/>
              </a:ext>
            </a:extLst>
          </p:cNvPr>
          <p:cNvSpPr>
            <a:spLocks noGrp="1"/>
          </p:cNvSpPr>
          <p:nvPr>
            <p:ph type="pic" sz="quarter" idx="14" hasCustomPrompt="1"/>
          </p:nvPr>
        </p:nvSpPr>
        <p:spPr>
          <a:xfrm>
            <a:off x="1313650" y="2545573"/>
            <a:ext cx="3795983" cy="234864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7692AED9-5A1C-4291-A685-38C1BCC00DEF}"/>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98579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539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A836DBF-0045-451A-B884-57703C49E954}"/>
              </a:ext>
            </a:extLst>
          </p:cNvPr>
          <p:cNvSpPr>
            <a:spLocks noGrp="1"/>
          </p:cNvSpPr>
          <p:nvPr>
            <p:ph type="pic" sz="quarter" idx="11" hasCustomPrompt="1"/>
          </p:nvPr>
        </p:nvSpPr>
        <p:spPr>
          <a:xfrm>
            <a:off x="0" y="1713554"/>
            <a:ext cx="12192000" cy="324036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3" name="Text Placeholder 9">
            <a:extLst>
              <a:ext uri="{FF2B5EF4-FFF2-40B4-BE49-F238E27FC236}">
                <a16:creationId xmlns:a16="http://schemas.microsoft.com/office/drawing/2014/main" id="{5AD9D005-1A52-44B7-9752-F8F6596AD053}"/>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26067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654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755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185505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947590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58993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98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id="{98632ED5-A07F-4C0D-BE24-42B14668E16B}"/>
              </a:ext>
            </a:extLst>
          </p:cNvPr>
          <p:cNvSpPr/>
          <p:nvPr userDrawn="1"/>
        </p:nvSpPr>
        <p:spPr>
          <a:xfrm>
            <a:off x="912647" y="1403773"/>
            <a:ext cx="2222208" cy="4320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4">
            <a:extLst>
              <a:ext uri="{FF2B5EF4-FFF2-40B4-BE49-F238E27FC236}">
                <a16:creationId xmlns:a16="http://schemas.microsoft.com/office/drawing/2014/main" id="{0CF1D0E0-A003-400B-8684-37FE61773361}"/>
              </a:ext>
            </a:extLst>
          </p:cNvPr>
          <p:cNvSpPr/>
          <p:nvPr userDrawn="1"/>
        </p:nvSpPr>
        <p:spPr>
          <a:xfrm>
            <a:off x="912647" y="5721208"/>
            <a:ext cx="2222208" cy="648000"/>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Picture Placeholder 2">
            <a:extLst>
              <a:ext uri="{FF2B5EF4-FFF2-40B4-BE49-F238E27FC236}">
                <a16:creationId xmlns:a16="http://schemas.microsoft.com/office/drawing/2014/main" id="{55B60AF5-72FC-4A3D-BC56-77C65120ED82}"/>
              </a:ext>
            </a:extLst>
          </p:cNvPr>
          <p:cNvSpPr>
            <a:spLocks noGrp="1"/>
          </p:cNvSpPr>
          <p:nvPr>
            <p:ph type="pic" sz="quarter" idx="11" hasCustomPrompt="1"/>
          </p:nvPr>
        </p:nvSpPr>
        <p:spPr>
          <a:xfrm>
            <a:off x="1213751" y="1659013"/>
            <a:ext cx="1620000" cy="1620000"/>
          </a:xfrm>
          <a:prstGeom prst="ellipse">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id="{EA66E13D-AB77-4DD8-A09B-AB5DB9FEF2E6}"/>
              </a:ext>
            </a:extLst>
          </p:cNvPr>
          <p:cNvSpPr/>
          <p:nvPr userDrawn="1"/>
        </p:nvSpPr>
        <p:spPr>
          <a:xfrm>
            <a:off x="3626311" y="1403773"/>
            <a:ext cx="2222208" cy="432000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a:extLst>
              <a:ext uri="{FF2B5EF4-FFF2-40B4-BE49-F238E27FC236}">
                <a16:creationId xmlns:a16="http://schemas.microsoft.com/office/drawing/2014/main" id="{7534DF34-069C-4224-B7F5-05E1F1166D56}"/>
              </a:ext>
            </a:extLst>
          </p:cNvPr>
          <p:cNvSpPr/>
          <p:nvPr userDrawn="1"/>
        </p:nvSpPr>
        <p:spPr>
          <a:xfrm>
            <a:off x="3626311" y="5721208"/>
            <a:ext cx="2222208" cy="648000"/>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a16="http://schemas.microsoft.com/office/drawing/2014/main" id="{C01D622C-6570-4AA4-B1B0-B541A4BD95CB}"/>
              </a:ext>
            </a:extLst>
          </p:cNvPr>
          <p:cNvSpPr>
            <a:spLocks noGrp="1"/>
          </p:cNvSpPr>
          <p:nvPr>
            <p:ph type="pic" sz="quarter" idx="12" hasCustomPrompt="1"/>
          </p:nvPr>
        </p:nvSpPr>
        <p:spPr>
          <a:xfrm>
            <a:off x="3927415" y="1659013"/>
            <a:ext cx="1620000" cy="1620000"/>
          </a:xfrm>
          <a:prstGeom prst="ellipse">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Your Picture Here</a:t>
            </a:r>
            <a:endParaRPr lang="ko-KR" altLang="en-US" dirty="0"/>
          </a:p>
        </p:txBody>
      </p:sp>
      <p:sp>
        <p:nvSpPr>
          <p:cNvPr id="10" name="Rectangle 9">
            <a:extLst>
              <a:ext uri="{FF2B5EF4-FFF2-40B4-BE49-F238E27FC236}">
                <a16:creationId xmlns:a16="http://schemas.microsoft.com/office/drawing/2014/main" id="{F51B9CEA-EE94-4685-A50B-55FA6D623BFF}"/>
              </a:ext>
            </a:extLst>
          </p:cNvPr>
          <p:cNvSpPr/>
          <p:nvPr userDrawn="1"/>
        </p:nvSpPr>
        <p:spPr>
          <a:xfrm>
            <a:off x="6339975" y="1403773"/>
            <a:ext cx="2222208" cy="4320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9D0A7D00-6360-4DFB-9AC2-D99DA6B13DC7}"/>
              </a:ext>
            </a:extLst>
          </p:cNvPr>
          <p:cNvSpPr/>
          <p:nvPr userDrawn="1"/>
        </p:nvSpPr>
        <p:spPr>
          <a:xfrm>
            <a:off x="6339975" y="5721208"/>
            <a:ext cx="2222208" cy="648000"/>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Picture Placeholder 2">
            <a:extLst>
              <a:ext uri="{FF2B5EF4-FFF2-40B4-BE49-F238E27FC236}">
                <a16:creationId xmlns:a16="http://schemas.microsoft.com/office/drawing/2014/main" id="{EE95A9AB-9D07-4D24-A094-B0314860CC06}"/>
              </a:ext>
            </a:extLst>
          </p:cNvPr>
          <p:cNvSpPr>
            <a:spLocks noGrp="1"/>
          </p:cNvSpPr>
          <p:nvPr>
            <p:ph type="pic" sz="quarter" idx="13" hasCustomPrompt="1"/>
          </p:nvPr>
        </p:nvSpPr>
        <p:spPr>
          <a:xfrm>
            <a:off x="6641079" y="1659013"/>
            <a:ext cx="1620000" cy="1620000"/>
          </a:xfrm>
          <a:prstGeom prst="ellipse">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Your Picture Here</a:t>
            </a:r>
            <a:endParaRPr lang="ko-KR" altLang="en-US" dirty="0"/>
          </a:p>
        </p:txBody>
      </p:sp>
      <p:sp>
        <p:nvSpPr>
          <p:cNvPr id="13" name="Rectangle 12">
            <a:extLst>
              <a:ext uri="{FF2B5EF4-FFF2-40B4-BE49-F238E27FC236}">
                <a16:creationId xmlns:a16="http://schemas.microsoft.com/office/drawing/2014/main" id="{3E2B5C41-77E7-44F9-B07F-F8D1EC01BB64}"/>
              </a:ext>
            </a:extLst>
          </p:cNvPr>
          <p:cNvSpPr/>
          <p:nvPr userDrawn="1"/>
        </p:nvSpPr>
        <p:spPr>
          <a:xfrm>
            <a:off x="9053639" y="1403773"/>
            <a:ext cx="2222208" cy="4320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13">
            <a:extLst>
              <a:ext uri="{FF2B5EF4-FFF2-40B4-BE49-F238E27FC236}">
                <a16:creationId xmlns:a16="http://schemas.microsoft.com/office/drawing/2014/main" id="{AB68E317-9A8F-42E8-8C04-9B86A860AA01}"/>
              </a:ext>
            </a:extLst>
          </p:cNvPr>
          <p:cNvSpPr/>
          <p:nvPr userDrawn="1"/>
        </p:nvSpPr>
        <p:spPr>
          <a:xfrm>
            <a:off x="9053639" y="5721208"/>
            <a:ext cx="2222208" cy="648000"/>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Picture Placeholder 2">
            <a:extLst>
              <a:ext uri="{FF2B5EF4-FFF2-40B4-BE49-F238E27FC236}">
                <a16:creationId xmlns:a16="http://schemas.microsoft.com/office/drawing/2014/main" id="{DD6FC17C-3188-435C-AD8C-0699468E951D}"/>
              </a:ext>
            </a:extLst>
          </p:cNvPr>
          <p:cNvSpPr>
            <a:spLocks noGrp="1"/>
          </p:cNvSpPr>
          <p:nvPr>
            <p:ph type="pic" sz="quarter" idx="14" hasCustomPrompt="1"/>
          </p:nvPr>
        </p:nvSpPr>
        <p:spPr>
          <a:xfrm>
            <a:off x="9354743" y="1659013"/>
            <a:ext cx="1620000" cy="1620000"/>
          </a:xfrm>
          <a:prstGeom prst="ellipse">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Your Picture Here</a:t>
            </a:r>
            <a:endParaRPr lang="ko-KR" altLang="en-US" dirty="0"/>
          </a:p>
        </p:txBody>
      </p:sp>
      <p:grpSp>
        <p:nvGrpSpPr>
          <p:cNvPr id="16" name="그룹 7">
            <a:extLst>
              <a:ext uri="{FF2B5EF4-FFF2-40B4-BE49-F238E27FC236}">
                <a16:creationId xmlns:a16="http://schemas.microsoft.com/office/drawing/2014/main" id="{075CE920-CE28-4A7F-AF42-D10B4D7A71D8}"/>
              </a:ext>
            </a:extLst>
          </p:cNvPr>
          <p:cNvGrpSpPr/>
          <p:nvPr userDrawn="1"/>
        </p:nvGrpSpPr>
        <p:grpSpPr>
          <a:xfrm>
            <a:off x="1089097" y="3374691"/>
            <a:ext cx="1872207" cy="2308988"/>
            <a:chOff x="1089096" y="3288431"/>
            <a:chExt cx="1872207" cy="2308988"/>
          </a:xfrm>
        </p:grpSpPr>
        <p:sp>
          <p:nvSpPr>
            <p:cNvPr id="17" name="Text Placeholder 3">
              <a:extLst>
                <a:ext uri="{FF2B5EF4-FFF2-40B4-BE49-F238E27FC236}">
                  <a16:creationId xmlns:a16="http://schemas.microsoft.com/office/drawing/2014/main" id="{71143A8F-52BD-40FC-A4BB-974498924FA1}"/>
                </a:ext>
              </a:extLst>
            </p:cNvPr>
            <p:cNvSpPr txBox="1">
              <a:spLocks/>
            </p:cNvSpPr>
            <p:nvPr/>
          </p:nvSpPr>
          <p:spPr>
            <a:xfrm rot="10800000" flipV="1">
              <a:off x="1089096" y="3288431"/>
              <a:ext cx="1872207" cy="37526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800" b="1" dirty="0">
                  <a:solidFill>
                    <a:schemeClr val="bg1"/>
                  </a:solidFill>
                  <a:cs typeface="Arial" pitchFamily="34" charset="0"/>
                </a:rPr>
                <a:t>MANGER</a:t>
              </a:r>
              <a:endParaRPr lang="ko-KR" altLang="en-US" sz="1800" b="1" dirty="0">
                <a:solidFill>
                  <a:schemeClr val="bg1"/>
                </a:solidFill>
                <a:cs typeface="Arial" pitchFamily="34" charset="0"/>
              </a:endParaRPr>
            </a:p>
          </p:txBody>
        </p:sp>
        <p:sp>
          <p:nvSpPr>
            <p:cNvPr id="18" name="Text Placeholder 20">
              <a:extLst>
                <a:ext uri="{FF2B5EF4-FFF2-40B4-BE49-F238E27FC236}">
                  <a16:creationId xmlns:a16="http://schemas.microsoft.com/office/drawing/2014/main" id="{1966D3B4-0E79-4496-B5EA-B5B371487F1B}"/>
                </a:ext>
              </a:extLst>
            </p:cNvPr>
            <p:cNvSpPr txBox="1">
              <a:spLocks/>
            </p:cNvSpPr>
            <p:nvPr/>
          </p:nvSpPr>
          <p:spPr>
            <a:xfrm>
              <a:off x="1089097" y="4085253"/>
              <a:ext cx="1872204" cy="15121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Get a modern PowerPoint  Presentation that is beautifully designed. You can simply impress your audience and add a unique zing</a:t>
              </a:r>
            </a:p>
            <a:p>
              <a:pPr marL="0" indent="0" algn="ctr">
                <a:buNone/>
              </a:pPr>
              <a:endParaRPr lang="ko-KR" altLang="en-US" sz="1200" dirty="0">
                <a:solidFill>
                  <a:schemeClr val="bg1"/>
                </a:solidFill>
                <a:cs typeface="Arial" pitchFamily="34" charset="0"/>
              </a:endParaRPr>
            </a:p>
            <a:p>
              <a:pPr marL="0" indent="0" algn="ctr">
                <a:buNone/>
              </a:pPr>
              <a:endParaRPr lang="ko-KR" altLang="en-US" sz="1200" dirty="0">
                <a:solidFill>
                  <a:schemeClr val="bg1"/>
                </a:solidFill>
                <a:cs typeface="Arial" pitchFamily="34" charset="0"/>
              </a:endParaRPr>
            </a:p>
          </p:txBody>
        </p:sp>
        <p:sp>
          <p:nvSpPr>
            <p:cNvPr id="19" name="Text Placeholder 4">
              <a:extLst>
                <a:ext uri="{FF2B5EF4-FFF2-40B4-BE49-F238E27FC236}">
                  <a16:creationId xmlns:a16="http://schemas.microsoft.com/office/drawing/2014/main" id="{2935AEF3-27D6-4D21-95C1-C6A1A7F94044}"/>
                </a:ext>
              </a:extLst>
            </p:cNvPr>
            <p:cNvSpPr txBox="1">
              <a:spLocks/>
            </p:cNvSpPr>
            <p:nvPr/>
          </p:nvSpPr>
          <p:spPr>
            <a:xfrm>
              <a:off x="1089097" y="3717032"/>
              <a:ext cx="1872205" cy="3240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en-US" altLang="ko-KR" sz="1400" b="1" dirty="0">
                  <a:cs typeface="Arial" pitchFamily="34" charset="0"/>
                </a:rPr>
                <a:t> </a:t>
              </a: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grpSp>
        <p:nvGrpSpPr>
          <p:cNvPr id="20" name="그룹 8">
            <a:extLst>
              <a:ext uri="{FF2B5EF4-FFF2-40B4-BE49-F238E27FC236}">
                <a16:creationId xmlns:a16="http://schemas.microsoft.com/office/drawing/2014/main" id="{1FB619A6-76BA-44B3-9E43-E3929B6F857D}"/>
              </a:ext>
            </a:extLst>
          </p:cNvPr>
          <p:cNvGrpSpPr/>
          <p:nvPr userDrawn="1"/>
        </p:nvGrpSpPr>
        <p:grpSpPr>
          <a:xfrm>
            <a:off x="3803299" y="3374691"/>
            <a:ext cx="1872207" cy="2308988"/>
            <a:chOff x="3803298" y="3288431"/>
            <a:chExt cx="1872207" cy="2308988"/>
          </a:xfrm>
        </p:grpSpPr>
        <p:sp>
          <p:nvSpPr>
            <p:cNvPr id="21" name="Text Placeholder 3">
              <a:extLst>
                <a:ext uri="{FF2B5EF4-FFF2-40B4-BE49-F238E27FC236}">
                  <a16:creationId xmlns:a16="http://schemas.microsoft.com/office/drawing/2014/main" id="{ADDFE364-38D6-42C8-A0F3-BF16099DF2A6}"/>
                </a:ext>
              </a:extLst>
            </p:cNvPr>
            <p:cNvSpPr txBox="1">
              <a:spLocks/>
            </p:cNvSpPr>
            <p:nvPr/>
          </p:nvSpPr>
          <p:spPr>
            <a:xfrm rot="10800000" flipV="1">
              <a:off x="3803298" y="3288431"/>
              <a:ext cx="1872207" cy="37526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800" b="1" dirty="0">
                  <a:solidFill>
                    <a:schemeClr val="bg1"/>
                  </a:solidFill>
                  <a:cs typeface="Arial" pitchFamily="34" charset="0"/>
                </a:rPr>
                <a:t>DESIGNER</a:t>
              </a:r>
              <a:endParaRPr lang="ko-KR" altLang="en-US" sz="1800" b="1" dirty="0">
                <a:solidFill>
                  <a:schemeClr val="bg1"/>
                </a:solidFill>
                <a:cs typeface="Arial" pitchFamily="34" charset="0"/>
              </a:endParaRPr>
            </a:p>
          </p:txBody>
        </p:sp>
        <p:sp>
          <p:nvSpPr>
            <p:cNvPr id="22" name="Text Placeholder 20">
              <a:extLst>
                <a:ext uri="{FF2B5EF4-FFF2-40B4-BE49-F238E27FC236}">
                  <a16:creationId xmlns:a16="http://schemas.microsoft.com/office/drawing/2014/main" id="{92EEB1A0-BE37-4C27-9E1D-07CCC8300546}"/>
                </a:ext>
              </a:extLst>
            </p:cNvPr>
            <p:cNvSpPr txBox="1">
              <a:spLocks/>
            </p:cNvSpPr>
            <p:nvPr/>
          </p:nvSpPr>
          <p:spPr>
            <a:xfrm>
              <a:off x="3803299" y="4085253"/>
              <a:ext cx="1872204" cy="15121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Get a modern PowerPoint  Presentation that is beautifully designed. You can simply impress your audience and add a unique zing</a:t>
              </a:r>
            </a:p>
            <a:p>
              <a:pPr marL="0" indent="0" algn="ctr">
                <a:buNone/>
              </a:pPr>
              <a:endParaRPr lang="ko-KR" altLang="en-US" sz="1200" dirty="0">
                <a:solidFill>
                  <a:schemeClr val="bg1"/>
                </a:solidFill>
                <a:cs typeface="Arial" pitchFamily="34" charset="0"/>
              </a:endParaRPr>
            </a:p>
            <a:p>
              <a:pPr marL="0" indent="0" algn="ctr">
                <a:buNone/>
              </a:pPr>
              <a:endParaRPr lang="ko-KR" altLang="en-US" sz="1200" dirty="0">
                <a:solidFill>
                  <a:schemeClr val="bg1"/>
                </a:solidFill>
                <a:cs typeface="Arial" pitchFamily="34" charset="0"/>
              </a:endParaRPr>
            </a:p>
          </p:txBody>
        </p:sp>
        <p:sp>
          <p:nvSpPr>
            <p:cNvPr id="23" name="Text Placeholder 4">
              <a:extLst>
                <a:ext uri="{FF2B5EF4-FFF2-40B4-BE49-F238E27FC236}">
                  <a16:creationId xmlns:a16="http://schemas.microsoft.com/office/drawing/2014/main" id="{FF9B23A0-905F-41D1-A289-6E30A57869D8}"/>
                </a:ext>
              </a:extLst>
            </p:cNvPr>
            <p:cNvSpPr txBox="1">
              <a:spLocks/>
            </p:cNvSpPr>
            <p:nvPr/>
          </p:nvSpPr>
          <p:spPr>
            <a:xfrm>
              <a:off x="3803299" y="3717032"/>
              <a:ext cx="1872205" cy="3240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en-US" altLang="ko-KR" sz="1400" b="1" dirty="0">
                  <a:cs typeface="Arial" pitchFamily="34" charset="0"/>
                </a:rPr>
                <a:t> </a:t>
              </a: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grpSp>
        <p:nvGrpSpPr>
          <p:cNvPr id="24" name="그룹 10">
            <a:extLst>
              <a:ext uri="{FF2B5EF4-FFF2-40B4-BE49-F238E27FC236}">
                <a16:creationId xmlns:a16="http://schemas.microsoft.com/office/drawing/2014/main" id="{C3E37826-BA96-4543-8E7B-043B25B6AE01}"/>
              </a:ext>
            </a:extLst>
          </p:cNvPr>
          <p:cNvGrpSpPr/>
          <p:nvPr userDrawn="1"/>
        </p:nvGrpSpPr>
        <p:grpSpPr>
          <a:xfrm>
            <a:off x="6517501" y="3374691"/>
            <a:ext cx="1872207" cy="2308988"/>
            <a:chOff x="6517500" y="3288431"/>
            <a:chExt cx="1872207" cy="2308988"/>
          </a:xfrm>
        </p:grpSpPr>
        <p:sp>
          <p:nvSpPr>
            <p:cNvPr id="25" name="Text Placeholder 3">
              <a:extLst>
                <a:ext uri="{FF2B5EF4-FFF2-40B4-BE49-F238E27FC236}">
                  <a16:creationId xmlns:a16="http://schemas.microsoft.com/office/drawing/2014/main" id="{FF2BDC80-E91B-42FC-ACA6-29119E75CEA5}"/>
                </a:ext>
              </a:extLst>
            </p:cNvPr>
            <p:cNvSpPr txBox="1">
              <a:spLocks/>
            </p:cNvSpPr>
            <p:nvPr/>
          </p:nvSpPr>
          <p:spPr>
            <a:xfrm rot="10800000" flipV="1">
              <a:off x="6517500" y="3288431"/>
              <a:ext cx="1872207" cy="37526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800" b="1" dirty="0">
                  <a:solidFill>
                    <a:schemeClr val="bg1"/>
                  </a:solidFill>
                  <a:cs typeface="Arial" pitchFamily="34" charset="0"/>
                </a:rPr>
                <a:t>MARKETING</a:t>
              </a:r>
              <a:endParaRPr lang="ko-KR" altLang="en-US" sz="1800" b="1" dirty="0">
                <a:solidFill>
                  <a:schemeClr val="bg1"/>
                </a:solidFill>
                <a:cs typeface="Arial" pitchFamily="34" charset="0"/>
              </a:endParaRPr>
            </a:p>
          </p:txBody>
        </p:sp>
        <p:sp>
          <p:nvSpPr>
            <p:cNvPr id="26" name="Text Placeholder 20">
              <a:extLst>
                <a:ext uri="{FF2B5EF4-FFF2-40B4-BE49-F238E27FC236}">
                  <a16:creationId xmlns:a16="http://schemas.microsoft.com/office/drawing/2014/main" id="{B8915C91-E986-4019-9A3F-12B1970C26E1}"/>
                </a:ext>
              </a:extLst>
            </p:cNvPr>
            <p:cNvSpPr txBox="1">
              <a:spLocks/>
            </p:cNvSpPr>
            <p:nvPr/>
          </p:nvSpPr>
          <p:spPr>
            <a:xfrm>
              <a:off x="6517501" y="4085253"/>
              <a:ext cx="1872204" cy="15121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Get a modern PowerPoint  Presentation that is beautifully designed. You can simply impress your audience and add a unique zing</a:t>
              </a:r>
            </a:p>
            <a:p>
              <a:pPr marL="0" indent="0" algn="ctr">
                <a:buNone/>
              </a:pPr>
              <a:endParaRPr lang="ko-KR" altLang="en-US" sz="1200" dirty="0">
                <a:solidFill>
                  <a:schemeClr val="bg1"/>
                </a:solidFill>
                <a:cs typeface="Arial" pitchFamily="34" charset="0"/>
              </a:endParaRPr>
            </a:p>
            <a:p>
              <a:pPr marL="0" indent="0" algn="ctr">
                <a:buNone/>
              </a:pPr>
              <a:endParaRPr lang="ko-KR" altLang="en-US" sz="1200" dirty="0">
                <a:solidFill>
                  <a:schemeClr val="bg1"/>
                </a:solidFill>
                <a:cs typeface="Arial" pitchFamily="34" charset="0"/>
              </a:endParaRPr>
            </a:p>
          </p:txBody>
        </p:sp>
        <p:sp>
          <p:nvSpPr>
            <p:cNvPr id="27" name="Text Placeholder 4">
              <a:extLst>
                <a:ext uri="{FF2B5EF4-FFF2-40B4-BE49-F238E27FC236}">
                  <a16:creationId xmlns:a16="http://schemas.microsoft.com/office/drawing/2014/main" id="{D028D197-9135-47C7-864B-AB564FABE325}"/>
                </a:ext>
              </a:extLst>
            </p:cNvPr>
            <p:cNvSpPr txBox="1">
              <a:spLocks/>
            </p:cNvSpPr>
            <p:nvPr/>
          </p:nvSpPr>
          <p:spPr>
            <a:xfrm>
              <a:off x="6517501" y="3717032"/>
              <a:ext cx="1872205" cy="3240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en-US" altLang="ko-KR" sz="1400" b="1" dirty="0">
                  <a:cs typeface="Arial" pitchFamily="34" charset="0"/>
                </a:rPr>
                <a:t> </a:t>
              </a: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grpSp>
        <p:nvGrpSpPr>
          <p:cNvPr id="28" name="그룹 11">
            <a:extLst>
              <a:ext uri="{FF2B5EF4-FFF2-40B4-BE49-F238E27FC236}">
                <a16:creationId xmlns:a16="http://schemas.microsoft.com/office/drawing/2014/main" id="{D9D4E523-8F0B-46B8-9578-EA54F9C0E0FD}"/>
              </a:ext>
            </a:extLst>
          </p:cNvPr>
          <p:cNvGrpSpPr/>
          <p:nvPr userDrawn="1"/>
        </p:nvGrpSpPr>
        <p:grpSpPr>
          <a:xfrm>
            <a:off x="9231702" y="3374693"/>
            <a:ext cx="1872207" cy="2308987"/>
            <a:chOff x="9231701" y="3288432"/>
            <a:chExt cx="1872207" cy="2308987"/>
          </a:xfrm>
        </p:grpSpPr>
        <p:sp>
          <p:nvSpPr>
            <p:cNvPr id="29" name="Text Placeholder 3">
              <a:extLst>
                <a:ext uri="{FF2B5EF4-FFF2-40B4-BE49-F238E27FC236}">
                  <a16:creationId xmlns:a16="http://schemas.microsoft.com/office/drawing/2014/main" id="{BC5CFC53-617F-43D4-B00F-EEC8443029C3}"/>
                </a:ext>
              </a:extLst>
            </p:cNvPr>
            <p:cNvSpPr txBox="1">
              <a:spLocks/>
            </p:cNvSpPr>
            <p:nvPr/>
          </p:nvSpPr>
          <p:spPr>
            <a:xfrm rot="10800000" flipV="1">
              <a:off x="9231701" y="3288432"/>
              <a:ext cx="1872207" cy="37526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800" b="1" dirty="0">
                  <a:solidFill>
                    <a:schemeClr val="bg1"/>
                  </a:solidFill>
                  <a:cs typeface="Arial" pitchFamily="34" charset="0"/>
                </a:rPr>
                <a:t>PLANNER</a:t>
              </a:r>
              <a:endParaRPr lang="ko-KR" altLang="en-US" sz="1800" b="1" dirty="0">
                <a:solidFill>
                  <a:schemeClr val="bg1"/>
                </a:solidFill>
                <a:cs typeface="Arial" pitchFamily="34" charset="0"/>
              </a:endParaRPr>
            </a:p>
          </p:txBody>
        </p:sp>
        <p:sp>
          <p:nvSpPr>
            <p:cNvPr id="30" name="Text Placeholder 20">
              <a:extLst>
                <a:ext uri="{FF2B5EF4-FFF2-40B4-BE49-F238E27FC236}">
                  <a16:creationId xmlns:a16="http://schemas.microsoft.com/office/drawing/2014/main" id="{91DB98F0-61F1-4C0A-951F-54754B7695F0}"/>
                </a:ext>
              </a:extLst>
            </p:cNvPr>
            <p:cNvSpPr txBox="1">
              <a:spLocks/>
            </p:cNvSpPr>
            <p:nvPr/>
          </p:nvSpPr>
          <p:spPr>
            <a:xfrm>
              <a:off x="9231702" y="4085253"/>
              <a:ext cx="1872204" cy="15121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Get a modern PowerPoint  Presentation that is beautifully designed. You can simply impress your audience and add a unique zing</a:t>
              </a:r>
            </a:p>
            <a:p>
              <a:pPr marL="0" indent="0" algn="ctr">
                <a:buNone/>
              </a:pPr>
              <a:endParaRPr lang="ko-KR" altLang="en-US" sz="1200" dirty="0">
                <a:solidFill>
                  <a:schemeClr val="bg1"/>
                </a:solidFill>
                <a:cs typeface="Arial" pitchFamily="34" charset="0"/>
              </a:endParaRPr>
            </a:p>
            <a:p>
              <a:pPr marL="0" indent="0" algn="ctr">
                <a:buNone/>
              </a:pPr>
              <a:endParaRPr lang="ko-KR" altLang="en-US" sz="1200" dirty="0">
                <a:solidFill>
                  <a:schemeClr val="bg1"/>
                </a:solidFill>
                <a:cs typeface="Arial" pitchFamily="34" charset="0"/>
              </a:endParaRPr>
            </a:p>
          </p:txBody>
        </p:sp>
        <p:sp>
          <p:nvSpPr>
            <p:cNvPr id="31" name="Text Placeholder 4">
              <a:extLst>
                <a:ext uri="{FF2B5EF4-FFF2-40B4-BE49-F238E27FC236}">
                  <a16:creationId xmlns:a16="http://schemas.microsoft.com/office/drawing/2014/main" id="{E667B578-689E-41DF-A899-AFBAF8EEB350}"/>
                </a:ext>
              </a:extLst>
            </p:cNvPr>
            <p:cNvSpPr txBox="1">
              <a:spLocks/>
            </p:cNvSpPr>
            <p:nvPr/>
          </p:nvSpPr>
          <p:spPr>
            <a:xfrm>
              <a:off x="9231702" y="3717032"/>
              <a:ext cx="1872205" cy="3240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en-US" altLang="ko-KR" sz="1400" b="1" dirty="0">
                  <a:cs typeface="Arial" pitchFamily="34" charset="0"/>
                </a:rPr>
                <a:t> </a:t>
              </a: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grpSp>
        <p:nvGrpSpPr>
          <p:cNvPr id="32" name="그룹 39">
            <a:extLst>
              <a:ext uri="{FF2B5EF4-FFF2-40B4-BE49-F238E27FC236}">
                <a16:creationId xmlns:a16="http://schemas.microsoft.com/office/drawing/2014/main" id="{59AEC0C2-1658-4DBE-A16E-C1F68C32F0D4}"/>
              </a:ext>
            </a:extLst>
          </p:cNvPr>
          <p:cNvGrpSpPr/>
          <p:nvPr userDrawn="1"/>
        </p:nvGrpSpPr>
        <p:grpSpPr>
          <a:xfrm>
            <a:off x="1172149" y="5825666"/>
            <a:ext cx="1706103" cy="448703"/>
            <a:chOff x="1172148" y="5704896"/>
            <a:chExt cx="1706103" cy="448703"/>
          </a:xfrm>
        </p:grpSpPr>
        <p:sp>
          <p:nvSpPr>
            <p:cNvPr id="33" name="Oval 32">
              <a:extLst>
                <a:ext uri="{FF2B5EF4-FFF2-40B4-BE49-F238E27FC236}">
                  <a16:creationId xmlns:a16="http://schemas.microsoft.com/office/drawing/2014/main" id="{B597B0E5-8C02-4EFD-818E-FCAB1C18F1D7}"/>
                </a:ext>
              </a:extLst>
            </p:cNvPr>
            <p:cNvSpPr/>
            <p:nvPr/>
          </p:nvSpPr>
          <p:spPr>
            <a:xfrm>
              <a:off x="11721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34" name="Oval 33">
              <a:extLst>
                <a:ext uri="{FF2B5EF4-FFF2-40B4-BE49-F238E27FC236}">
                  <a16:creationId xmlns:a16="http://schemas.microsoft.com/office/drawing/2014/main" id="{FB810BBB-1805-4634-A844-1590B698A393}"/>
                </a:ext>
              </a:extLst>
            </p:cNvPr>
            <p:cNvSpPr/>
            <p:nvPr/>
          </p:nvSpPr>
          <p:spPr>
            <a:xfrm>
              <a:off x="1812748" y="5716796"/>
              <a:ext cx="424902" cy="42490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35" name="Oval 34">
              <a:extLst>
                <a:ext uri="{FF2B5EF4-FFF2-40B4-BE49-F238E27FC236}">
                  <a16:creationId xmlns:a16="http://schemas.microsoft.com/office/drawing/2014/main" id="{3E1D6AF9-FBD8-499A-9802-37FE243D9214}"/>
                </a:ext>
              </a:extLst>
            </p:cNvPr>
            <p:cNvSpPr/>
            <p:nvPr/>
          </p:nvSpPr>
          <p:spPr>
            <a:xfrm>
              <a:off x="24295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36" name="Rounded Rectangle 2">
              <a:extLst>
                <a:ext uri="{FF2B5EF4-FFF2-40B4-BE49-F238E27FC236}">
                  <a16:creationId xmlns:a16="http://schemas.microsoft.com/office/drawing/2014/main" id="{900D5429-4621-47B3-9333-D168EC750557}"/>
                </a:ext>
              </a:extLst>
            </p:cNvPr>
            <p:cNvSpPr/>
            <p:nvPr/>
          </p:nvSpPr>
          <p:spPr>
            <a:xfrm>
              <a:off x="1290568" y="5820708"/>
              <a:ext cx="217079" cy="217079"/>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7" name="Rounded Rectangle 8">
              <a:extLst>
                <a:ext uri="{FF2B5EF4-FFF2-40B4-BE49-F238E27FC236}">
                  <a16:creationId xmlns:a16="http://schemas.microsoft.com/office/drawing/2014/main" id="{20FA3F5A-EF38-495A-85BC-7A4BC8204CBC}"/>
                </a:ext>
              </a:extLst>
            </p:cNvPr>
            <p:cNvSpPr/>
            <p:nvPr/>
          </p:nvSpPr>
          <p:spPr>
            <a:xfrm>
              <a:off x="2554784" y="5821763"/>
              <a:ext cx="216048" cy="21602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8" name="Rounded Rectangle 3">
              <a:extLst>
                <a:ext uri="{FF2B5EF4-FFF2-40B4-BE49-F238E27FC236}">
                  <a16:creationId xmlns:a16="http://schemas.microsoft.com/office/drawing/2014/main" id="{73C13622-917A-4A5D-917A-6EEACECCBE27}"/>
                </a:ext>
              </a:extLst>
            </p:cNvPr>
            <p:cNvSpPr>
              <a:spLocks noChangeAspect="1"/>
            </p:cNvSpPr>
            <p:nvPr/>
          </p:nvSpPr>
          <p:spPr>
            <a:xfrm>
              <a:off x="1925620" y="5830555"/>
              <a:ext cx="216024" cy="21602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39" name="그룹 82">
            <a:extLst>
              <a:ext uri="{FF2B5EF4-FFF2-40B4-BE49-F238E27FC236}">
                <a16:creationId xmlns:a16="http://schemas.microsoft.com/office/drawing/2014/main" id="{5669B4A0-592B-4E36-BFA0-0A71B26E0A09}"/>
              </a:ext>
            </a:extLst>
          </p:cNvPr>
          <p:cNvGrpSpPr/>
          <p:nvPr userDrawn="1"/>
        </p:nvGrpSpPr>
        <p:grpSpPr>
          <a:xfrm>
            <a:off x="3888290" y="5825666"/>
            <a:ext cx="1706103" cy="448703"/>
            <a:chOff x="1172148" y="5704896"/>
            <a:chExt cx="1706103" cy="448703"/>
          </a:xfrm>
        </p:grpSpPr>
        <p:sp>
          <p:nvSpPr>
            <p:cNvPr id="40" name="Oval 20">
              <a:extLst>
                <a:ext uri="{FF2B5EF4-FFF2-40B4-BE49-F238E27FC236}">
                  <a16:creationId xmlns:a16="http://schemas.microsoft.com/office/drawing/2014/main" id="{599F04BF-25B6-4E36-962F-802C34CDA95A}"/>
                </a:ext>
              </a:extLst>
            </p:cNvPr>
            <p:cNvSpPr/>
            <p:nvPr/>
          </p:nvSpPr>
          <p:spPr>
            <a:xfrm>
              <a:off x="11721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1" name="Oval 45">
              <a:extLst>
                <a:ext uri="{FF2B5EF4-FFF2-40B4-BE49-F238E27FC236}">
                  <a16:creationId xmlns:a16="http://schemas.microsoft.com/office/drawing/2014/main" id="{37A998EF-EFA4-4EC9-9935-396EBC2673DC}"/>
                </a:ext>
              </a:extLst>
            </p:cNvPr>
            <p:cNvSpPr/>
            <p:nvPr/>
          </p:nvSpPr>
          <p:spPr>
            <a:xfrm>
              <a:off x="1812748" y="5716796"/>
              <a:ext cx="424902" cy="42490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2" name="Oval 46">
              <a:extLst>
                <a:ext uri="{FF2B5EF4-FFF2-40B4-BE49-F238E27FC236}">
                  <a16:creationId xmlns:a16="http://schemas.microsoft.com/office/drawing/2014/main" id="{887F7825-B4C6-4C30-A3DA-649096950BD2}"/>
                </a:ext>
              </a:extLst>
            </p:cNvPr>
            <p:cNvSpPr/>
            <p:nvPr/>
          </p:nvSpPr>
          <p:spPr>
            <a:xfrm>
              <a:off x="24295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3" name="Rounded Rectangle 2">
              <a:extLst>
                <a:ext uri="{FF2B5EF4-FFF2-40B4-BE49-F238E27FC236}">
                  <a16:creationId xmlns:a16="http://schemas.microsoft.com/office/drawing/2014/main" id="{CC8C9F95-79E4-4681-A018-584937EAB059}"/>
                </a:ext>
              </a:extLst>
            </p:cNvPr>
            <p:cNvSpPr/>
            <p:nvPr/>
          </p:nvSpPr>
          <p:spPr>
            <a:xfrm>
              <a:off x="1290568" y="5820708"/>
              <a:ext cx="217079" cy="217079"/>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4" name="Rounded Rectangle 8">
              <a:extLst>
                <a:ext uri="{FF2B5EF4-FFF2-40B4-BE49-F238E27FC236}">
                  <a16:creationId xmlns:a16="http://schemas.microsoft.com/office/drawing/2014/main" id="{27D5CC66-2190-4C0B-B967-8C85C6E3A7B6}"/>
                </a:ext>
              </a:extLst>
            </p:cNvPr>
            <p:cNvSpPr/>
            <p:nvPr/>
          </p:nvSpPr>
          <p:spPr>
            <a:xfrm>
              <a:off x="2554784" y="5821763"/>
              <a:ext cx="216048" cy="21602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5" name="Rounded Rectangle 3">
              <a:extLst>
                <a:ext uri="{FF2B5EF4-FFF2-40B4-BE49-F238E27FC236}">
                  <a16:creationId xmlns:a16="http://schemas.microsoft.com/office/drawing/2014/main" id="{799A6A43-1315-4301-BA90-3742B4CA6F01}"/>
                </a:ext>
              </a:extLst>
            </p:cNvPr>
            <p:cNvSpPr>
              <a:spLocks noChangeAspect="1"/>
            </p:cNvSpPr>
            <p:nvPr/>
          </p:nvSpPr>
          <p:spPr>
            <a:xfrm>
              <a:off x="1925620" y="5830555"/>
              <a:ext cx="216024" cy="21602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46" name="그룹 99">
            <a:extLst>
              <a:ext uri="{FF2B5EF4-FFF2-40B4-BE49-F238E27FC236}">
                <a16:creationId xmlns:a16="http://schemas.microsoft.com/office/drawing/2014/main" id="{14FBE38F-6791-4534-9C7F-E5FC4EBE0C34}"/>
              </a:ext>
            </a:extLst>
          </p:cNvPr>
          <p:cNvGrpSpPr/>
          <p:nvPr userDrawn="1"/>
        </p:nvGrpSpPr>
        <p:grpSpPr>
          <a:xfrm>
            <a:off x="6604431" y="5825666"/>
            <a:ext cx="1706103" cy="448703"/>
            <a:chOff x="1172148" y="5704896"/>
            <a:chExt cx="1706103" cy="448703"/>
          </a:xfrm>
        </p:grpSpPr>
        <p:sp>
          <p:nvSpPr>
            <p:cNvPr id="47" name="Oval 20">
              <a:extLst>
                <a:ext uri="{FF2B5EF4-FFF2-40B4-BE49-F238E27FC236}">
                  <a16:creationId xmlns:a16="http://schemas.microsoft.com/office/drawing/2014/main" id="{DE5CBEB4-5221-4560-BA20-5B7423CE37E6}"/>
                </a:ext>
              </a:extLst>
            </p:cNvPr>
            <p:cNvSpPr/>
            <p:nvPr/>
          </p:nvSpPr>
          <p:spPr>
            <a:xfrm>
              <a:off x="11721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8" name="Oval 45">
              <a:extLst>
                <a:ext uri="{FF2B5EF4-FFF2-40B4-BE49-F238E27FC236}">
                  <a16:creationId xmlns:a16="http://schemas.microsoft.com/office/drawing/2014/main" id="{5D7AC624-8B71-4B8A-8968-361EB3920100}"/>
                </a:ext>
              </a:extLst>
            </p:cNvPr>
            <p:cNvSpPr/>
            <p:nvPr/>
          </p:nvSpPr>
          <p:spPr>
            <a:xfrm>
              <a:off x="1812748" y="5716796"/>
              <a:ext cx="424902" cy="42490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9" name="Oval 46">
              <a:extLst>
                <a:ext uri="{FF2B5EF4-FFF2-40B4-BE49-F238E27FC236}">
                  <a16:creationId xmlns:a16="http://schemas.microsoft.com/office/drawing/2014/main" id="{2054EE83-F252-4A8B-B69F-A4BE4F167F6D}"/>
                </a:ext>
              </a:extLst>
            </p:cNvPr>
            <p:cNvSpPr/>
            <p:nvPr/>
          </p:nvSpPr>
          <p:spPr>
            <a:xfrm>
              <a:off x="24295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0" name="Rounded Rectangle 2">
              <a:extLst>
                <a:ext uri="{FF2B5EF4-FFF2-40B4-BE49-F238E27FC236}">
                  <a16:creationId xmlns:a16="http://schemas.microsoft.com/office/drawing/2014/main" id="{D1848CAF-CCAB-4EF2-BE70-971384DE4665}"/>
                </a:ext>
              </a:extLst>
            </p:cNvPr>
            <p:cNvSpPr/>
            <p:nvPr/>
          </p:nvSpPr>
          <p:spPr>
            <a:xfrm>
              <a:off x="1290568" y="5820708"/>
              <a:ext cx="217079" cy="217079"/>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1" name="Rounded Rectangle 8">
              <a:extLst>
                <a:ext uri="{FF2B5EF4-FFF2-40B4-BE49-F238E27FC236}">
                  <a16:creationId xmlns:a16="http://schemas.microsoft.com/office/drawing/2014/main" id="{E42C9D05-4FC5-4CE1-BA6B-A302BA896861}"/>
                </a:ext>
              </a:extLst>
            </p:cNvPr>
            <p:cNvSpPr/>
            <p:nvPr/>
          </p:nvSpPr>
          <p:spPr>
            <a:xfrm>
              <a:off x="2554784" y="5821763"/>
              <a:ext cx="216048" cy="21602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2" name="Rounded Rectangle 3">
              <a:extLst>
                <a:ext uri="{FF2B5EF4-FFF2-40B4-BE49-F238E27FC236}">
                  <a16:creationId xmlns:a16="http://schemas.microsoft.com/office/drawing/2014/main" id="{6EC8A3FE-8DBA-43BC-9637-0B30E0FD76AE}"/>
                </a:ext>
              </a:extLst>
            </p:cNvPr>
            <p:cNvSpPr>
              <a:spLocks noChangeAspect="1"/>
            </p:cNvSpPr>
            <p:nvPr/>
          </p:nvSpPr>
          <p:spPr>
            <a:xfrm>
              <a:off x="1925620" y="5830555"/>
              <a:ext cx="216024" cy="21602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53" name="그룹 106">
            <a:extLst>
              <a:ext uri="{FF2B5EF4-FFF2-40B4-BE49-F238E27FC236}">
                <a16:creationId xmlns:a16="http://schemas.microsoft.com/office/drawing/2014/main" id="{9CFB75F3-2FF5-4FE9-A476-6CEE2DF67E07}"/>
              </a:ext>
            </a:extLst>
          </p:cNvPr>
          <p:cNvGrpSpPr/>
          <p:nvPr userDrawn="1"/>
        </p:nvGrpSpPr>
        <p:grpSpPr>
          <a:xfrm>
            <a:off x="9320573" y="5825666"/>
            <a:ext cx="1706103" cy="448703"/>
            <a:chOff x="1172148" y="5704896"/>
            <a:chExt cx="1706103" cy="448703"/>
          </a:xfrm>
        </p:grpSpPr>
        <p:sp>
          <p:nvSpPr>
            <p:cNvPr id="54" name="Oval 20">
              <a:extLst>
                <a:ext uri="{FF2B5EF4-FFF2-40B4-BE49-F238E27FC236}">
                  <a16:creationId xmlns:a16="http://schemas.microsoft.com/office/drawing/2014/main" id="{E50EC360-D0C4-4C08-8F61-8902777F2F21}"/>
                </a:ext>
              </a:extLst>
            </p:cNvPr>
            <p:cNvSpPr/>
            <p:nvPr/>
          </p:nvSpPr>
          <p:spPr>
            <a:xfrm>
              <a:off x="11721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5" name="Oval 45">
              <a:extLst>
                <a:ext uri="{FF2B5EF4-FFF2-40B4-BE49-F238E27FC236}">
                  <a16:creationId xmlns:a16="http://schemas.microsoft.com/office/drawing/2014/main" id="{1883D97F-8E28-47C0-8A2F-1E8F8994063D}"/>
                </a:ext>
              </a:extLst>
            </p:cNvPr>
            <p:cNvSpPr/>
            <p:nvPr/>
          </p:nvSpPr>
          <p:spPr>
            <a:xfrm>
              <a:off x="1812748" y="5716796"/>
              <a:ext cx="424902" cy="42490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6" name="Oval 46">
              <a:extLst>
                <a:ext uri="{FF2B5EF4-FFF2-40B4-BE49-F238E27FC236}">
                  <a16:creationId xmlns:a16="http://schemas.microsoft.com/office/drawing/2014/main" id="{E9327789-7EAA-458A-B577-77EDE0B58AF0}"/>
                </a:ext>
              </a:extLst>
            </p:cNvPr>
            <p:cNvSpPr/>
            <p:nvPr/>
          </p:nvSpPr>
          <p:spPr>
            <a:xfrm>
              <a:off x="2429548" y="5704896"/>
              <a:ext cx="448703" cy="44870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7" name="Rounded Rectangle 2">
              <a:extLst>
                <a:ext uri="{FF2B5EF4-FFF2-40B4-BE49-F238E27FC236}">
                  <a16:creationId xmlns:a16="http://schemas.microsoft.com/office/drawing/2014/main" id="{2D69E672-703B-4D98-B532-F677B80C730B}"/>
                </a:ext>
              </a:extLst>
            </p:cNvPr>
            <p:cNvSpPr/>
            <p:nvPr/>
          </p:nvSpPr>
          <p:spPr>
            <a:xfrm>
              <a:off x="1290568" y="5820708"/>
              <a:ext cx="217079" cy="217079"/>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Rounded Rectangle 8">
              <a:extLst>
                <a:ext uri="{FF2B5EF4-FFF2-40B4-BE49-F238E27FC236}">
                  <a16:creationId xmlns:a16="http://schemas.microsoft.com/office/drawing/2014/main" id="{43DDDC3B-1FBB-4157-ACE3-548390E7C39F}"/>
                </a:ext>
              </a:extLst>
            </p:cNvPr>
            <p:cNvSpPr/>
            <p:nvPr/>
          </p:nvSpPr>
          <p:spPr>
            <a:xfrm>
              <a:off x="2554784" y="5821763"/>
              <a:ext cx="216048" cy="21602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9" name="Rounded Rectangle 3">
              <a:extLst>
                <a:ext uri="{FF2B5EF4-FFF2-40B4-BE49-F238E27FC236}">
                  <a16:creationId xmlns:a16="http://schemas.microsoft.com/office/drawing/2014/main" id="{0F7A12F7-CD03-46EC-9D73-8AE4AEFA34DA}"/>
                </a:ext>
              </a:extLst>
            </p:cNvPr>
            <p:cNvSpPr>
              <a:spLocks noChangeAspect="1"/>
            </p:cNvSpPr>
            <p:nvPr/>
          </p:nvSpPr>
          <p:spPr>
            <a:xfrm>
              <a:off x="1925620" y="5830555"/>
              <a:ext cx="216024" cy="21602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Tree>
    <p:extLst>
      <p:ext uri="{BB962C8B-B14F-4D97-AF65-F5344CB8AC3E}">
        <p14:creationId xmlns:p14="http://schemas.microsoft.com/office/powerpoint/2010/main" val="768664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059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12611C-8F42-4A88-BF2C-3F14A15A3A2D}"/>
              </a:ext>
            </a:extLst>
          </p:cNvPr>
          <p:cNvSpPr/>
          <p:nvPr userDrawn="1"/>
        </p:nvSpPr>
        <p:spPr>
          <a:xfrm>
            <a:off x="4200072" y="1086699"/>
            <a:ext cx="3290634" cy="21602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96E1EE68-F749-4414-A326-ABFB18D5E9AF}"/>
              </a:ext>
            </a:extLst>
          </p:cNvPr>
          <p:cNvSpPr>
            <a:spLocks noGrp="1"/>
          </p:cNvSpPr>
          <p:nvPr>
            <p:ph type="pic" idx="23" hasCustomPrompt="1"/>
          </p:nvPr>
        </p:nvSpPr>
        <p:spPr>
          <a:xfrm>
            <a:off x="5002832"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Rectangle 5">
            <a:extLst>
              <a:ext uri="{FF2B5EF4-FFF2-40B4-BE49-F238E27FC236}">
                <a16:creationId xmlns:a16="http://schemas.microsoft.com/office/drawing/2014/main" id="{53346C86-7BD4-4931-8982-4954A955A0D2}"/>
              </a:ext>
            </a:extLst>
          </p:cNvPr>
          <p:cNvSpPr/>
          <p:nvPr userDrawn="1"/>
        </p:nvSpPr>
        <p:spPr>
          <a:xfrm>
            <a:off x="7997604" y="1086699"/>
            <a:ext cx="3290634" cy="216024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a16="http://schemas.microsoft.com/office/drawing/2014/main" id="{4938B100-7DB2-4283-A72B-BFBB92152E89}"/>
              </a:ext>
            </a:extLst>
          </p:cNvPr>
          <p:cNvSpPr>
            <a:spLocks noGrp="1"/>
          </p:cNvSpPr>
          <p:nvPr>
            <p:ph type="pic" idx="24" hasCustomPrompt="1"/>
          </p:nvPr>
        </p:nvSpPr>
        <p:spPr>
          <a:xfrm>
            <a:off x="8800364"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Rectangle 7">
            <a:extLst>
              <a:ext uri="{FF2B5EF4-FFF2-40B4-BE49-F238E27FC236}">
                <a16:creationId xmlns:a16="http://schemas.microsoft.com/office/drawing/2014/main" id="{C2A0F9E1-604E-4D14-8F49-BC5799DEC58C}"/>
              </a:ext>
            </a:extLst>
          </p:cNvPr>
          <p:cNvSpPr/>
          <p:nvPr userDrawn="1"/>
        </p:nvSpPr>
        <p:spPr>
          <a:xfrm>
            <a:off x="4200072" y="4248150"/>
            <a:ext cx="3290634" cy="216024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a16="http://schemas.microsoft.com/office/drawing/2014/main" id="{F14D57A3-AC8C-481C-AFAC-A9FCFB199B2D}"/>
              </a:ext>
            </a:extLst>
          </p:cNvPr>
          <p:cNvSpPr>
            <a:spLocks noGrp="1"/>
          </p:cNvSpPr>
          <p:nvPr>
            <p:ph type="pic" idx="25" hasCustomPrompt="1"/>
          </p:nvPr>
        </p:nvSpPr>
        <p:spPr>
          <a:xfrm>
            <a:off x="5002832"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9">
            <a:extLst>
              <a:ext uri="{FF2B5EF4-FFF2-40B4-BE49-F238E27FC236}">
                <a16:creationId xmlns:a16="http://schemas.microsoft.com/office/drawing/2014/main" id="{EECC6AC5-F655-4421-A219-B2F76C6CA2FD}"/>
              </a:ext>
            </a:extLst>
          </p:cNvPr>
          <p:cNvSpPr/>
          <p:nvPr userDrawn="1"/>
        </p:nvSpPr>
        <p:spPr>
          <a:xfrm>
            <a:off x="7997604" y="4248150"/>
            <a:ext cx="3290634" cy="216024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Picture Placeholder 2">
            <a:extLst>
              <a:ext uri="{FF2B5EF4-FFF2-40B4-BE49-F238E27FC236}">
                <a16:creationId xmlns:a16="http://schemas.microsoft.com/office/drawing/2014/main" id="{BA2332AA-B2D0-4A28-A218-73EE3FE44954}"/>
              </a:ext>
            </a:extLst>
          </p:cNvPr>
          <p:cNvSpPr>
            <a:spLocks noGrp="1"/>
          </p:cNvSpPr>
          <p:nvPr>
            <p:ph type="pic" idx="26" hasCustomPrompt="1"/>
          </p:nvPr>
        </p:nvSpPr>
        <p:spPr>
          <a:xfrm>
            <a:off x="8800364"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88498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 162">
            <a:extLst>
              <a:ext uri="{FF2B5EF4-FFF2-40B4-BE49-F238E27FC236}">
                <a16:creationId xmlns:a16="http://schemas.microsoft.com/office/drawing/2014/main" id="{8824B83C-4516-440E-B27E-09F0426F6C97}"/>
              </a:ext>
            </a:extLst>
          </p:cNvPr>
          <p:cNvSpPr>
            <a:spLocks noGrp="1"/>
          </p:cNvSpPr>
          <p:nvPr>
            <p:ph type="pic" idx="23" hasCustomPrompt="1"/>
          </p:nvPr>
        </p:nvSpPr>
        <p:spPr>
          <a:xfrm>
            <a:off x="1" y="2"/>
            <a:ext cx="12191999" cy="6877477"/>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38749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145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34E82-9DE3-4223-A15F-5A164AD987FB}"/>
              </a:ext>
            </a:extLst>
          </p:cNvPr>
          <p:cNvSpPr/>
          <p:nvPr userDrawn="1"/>
        </p:nvSpPr>
        <p:spPr>
          <a:xfrm>
            <a:off x="502468" y="884977"/>
            <a:ext cx="11187065" cy="508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a16="http://schemas.microsoft.com/office/drawing/2014/main" id="{9FAEA46E-E59A-4542-8B95-8481B55D1786}"/>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734742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732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7E1C366-622C-4258-9753-26AABF54CF12}"/>
              </a:ext>
            </a:extLst>
          </p:cNvPr>
          <p:cNvSpPr/>
          <p:nvPr userDrawn="1"/>
        </p:nvSpPr>
        <p:spPr>
          <a:xfrm>
            <a:off x="6842775" y="17770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E37D4E8D-7F93-45C0-8383-A68159D02D5D}"/>
              </a:ext>
            </a:extLst>
          </p:cNvPr>
          <p:cNvSpPr/>
          <p:nvPr userDrawn="1"/>
        </p:nvSpPr>
        <p:spPr>
          <a:xfrm>
            <a:off x="777225" y="17572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그림 개체 틀 6">
            <a:extLst>
              <a:ext uri="{FF2B5EF4-FFF2-40B4-BE49-F238E27FC236}">
                <a16:creationId xmlns:a16="http://schemas.microsoft.com/office/drawing/2014/main" id="{07AAD900-5C8A-46EE-8F3F-276E7A823B52}"/>
              </a:ext>
            </a:extLst>
          </p:cNvPr>
          <p:cNvSpPr>
            <a:spLocks noGrp="1"/>
          </p:cNvSpPr>
          <p:nvPr>
            <p:ph type="pic" sz="quarter" idx="11" hasCustomPrompt="1"/>
          </p:nvPr>
        </p:nvSpPr>
        <p:spPr>
          <a:xfrm>
            <a:off x="995958"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5" name="그림 개체 틀 6">
            <a:extLst>
              <a:ext uri="{FF2B5EF4-FFF2-40B4-BE49-F238E27FC236}">
                <a16:creationId xmlns:a16="http://schemas.microsoft.com/office/drawing/2014/main" id="{3D697A47-3CD1-4E96-9516-FDE670F56315}"/>
              </a:ext>
            </a:extLst>
          </p:cNvPr>
          <p:cNvSpPr>
            <a:spLocks noGrp="1"/>
          </p:cNvSpPr>
          <p:nvPr>
            <p:ph type="pic" sz="quarter" idx="12" hasCustomPrompt="1"/>
          </p:nvPr>
        </p:nvSpPr>
        <p:spPr>
          <a:xfrm>
            <a:off x="6624043"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Text Placeholder 9">
            <a:extLst>
              <a:ext uri="{FF2B5EF4-FFF2-40B4-BE49-F238E27FC236}">
                <a16:creationId xmlns:a16="http://schemas.microsoft.com/office/drawing/2014/main" id="{0E0CAB57-9982-4553-B1D9-4D6CC85D7EE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9416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2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6E6B0-0030-4C24-AF1C-09B7BB3C4770}"/>
              </a:ext>
            </a:extLst>
          </p:cNvPr>
          <p:cNvSpPr/>
          <p:nvPr userDrawn="1"/>
        </p:nvSpPr>
        <p:spPr>
          <a:xfrm>
            <a:off x="0" y="474066"/>
            <a:ext cx="11704301" cy="590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a16="http://schemas.microsoft.com/office/drawing/2014/main" id="{418006F3-E488-44A0-A59A-E1D3B860060D}"/>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46196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68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388469D-CBAC-4278-96C5-9EBCCAF5DD50}"/>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DE17AA3-92FD-4003-9A41-EC77EF819880}"/>
              </a:ext>
            </a:extLst>
          </p:cNvPr>
          <p:cNvGrpSpPr/>
          <p:nvPr userDrawn="1"/>
        </p:nvGrpSpPr>
        <p:grpSpPr>
          <a:xfrm>
            <a:off x="1058291" y="3689597"/>
            <a:ext cx="2892793" cy="3168403"/>
            <a:chOff x="1058291" y="3689597"/>
            <a:chExt cx="2892793" cy="3168403"/>
          </a:xfrm>
        </p:grpSpPr>
        <p:sp>
          <p:nvSpPr>
            <p:cNvPr id="54" name="Freeform: Shape 53">
              <a:extLst>
                <a:ext uri="{FF2B5EF4-FFF2-40B4-BE49-F238E27FC236}">
                  <a16:creationId xmlns:a16="http://schemas.microsoft.com/office/drawing/2014/main"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a16="http://schemas.microsoft.com/office/drawing/2014/main"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24" name="Graphic 2">
              <a:extLst>
                <a:ext uri="{FF2B5EF4-FFF2-40B4-BE49-F238E27FC236}">
                  <a16:creationId xmlns:a16="http://schemas.microsoft.com/office/drawing/2014/main"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0" name="Graphic 2">
              <a:extLst>
                <a:ext uri="{FF2B5EF4-FFF2-40B4-BE49-F238E27FC236}">
                  <a16:creationId xmlns:a16="http://schemas.microsoft.com/office/drawing/2014/main"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1" name="Graphic 2">
              <a:extLst>
                <a:ext uri="{FF2B5EF4-FFF2-40B4-BE49-F238E27FC236}">
                  <a16:creationId xmlns:a16="http://schemas.microsoft.com/office/drawing/2014/main"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33" name="Oval 32">
              <a:extLst>
                <a:ext uri="{FF2B5EF4-FFF2-40B4-BE49-F238E27FC236}">
                  <a16:creationId xmlns:a16="http://schemas.microsoft.com/office/drawing/2014/main"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5" name="Oval 34">
              <a:extLst>
                <a:ext uri="{FF2B5EF4-FFF2-40B4-BE49-F238E27FC236}">
                  <a16:creationId xmlns:a16="http://schemas.microsoft.com/office/drawing/2014/main"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6" name="Oval 35">
              <a:extLst>
                <a:ext uri="{FF2B5EF4-FFF2-40B4-BE49-F238E27FC236}">
                  <a16:creationId xmlns:a16="http://schemas.microsoft.com/office/drawing/2014/main"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7" name="Graphic 2">
              <a:extLst>
                <a:ext uri="{FF2B5EF4-FFF2-40B4-BE49-F238E27FC236}">
                  <a16:creationId xmlns:a16="http://schemas.microsoft.com/office/drawing/2014/main"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61" name="Group 60">
            <a:extLst>
              <a:ext uri="{FF2B5EF4-FFF2-40B4-BE49-F238E27FC236}">
                <a16:creationId xmlns:a16="http://schemas.microsoft.com/office/drawing/2014/main" id="{5066A938-5524-4BC2-9E71-604DA7247A54}"/>
              </a:ext>
            </a:extLst>
          </p:cNvPr>
          <p:cNvGrpSpPr/>
          <p:nvPr userDrawn="1"/>
        </p:nvGrpSpPr>
        <p:grpSpPr>
          <a:xfrm>
            <a:off x="8332411" y="0"/>
            <a:ext cx="2885112" cy="2622090"/>
            <a:chOff x="833153" y="6858000"/>
            <a:chExt cx="2885112" cy="2622090"/>
          </a:xfrm>
        </p:grpSpPr>
        <p:sp>
          <p:nvSpPr>
            <p:cNvPr id="58" name="Freeform: Shape 57">
              <a:extLst>
                <a:ext uri="{FF2B5EF4-FFF2-40B4-BE49-F238E27FC236}">
                  <a16:creationId xmlns:a16="http://schemas.microsoft.com/office/drawing/2014/main"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67" name=" 66">
            <a:extLst>
              <a:ext uri="{FF2B5EF4-FFF2-40B4-BE49-F238E27FC236}">
                <a16:creationId xmlns:a16="http://schemas.microsoft.com/office/drawing/2014/main" id="{28246CD8-4F7B-49F9-A0E7-A3D2C7826A54}"/>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8" name=" 67">
            <a:extLst>
              <a:ext uri="{FF2B5EF4-FFF2-40B4-BE49-F238E27FC236}">
                <a16:creationId xmlns:a16="http://schemas.microsoft.com/office/drawing/2014/main" id="{A2ECC6F6-A4A0-4672-8659-27C1C1640830}"/>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3211260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20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E6C28-A080-4420-92C4-3AC673E4DAE1}"/>
              </a:ext>
            </a:extLst>
          </p:cNvPr>
          <p:cNvSpPr/>
          <p:nvPr userDrawn="1"/>
        </p:nvSpPr>
        <p:spPr>
          <a:xfrm>
            <a:off x="0" y="2253343"/>
            <a:ext cx="12192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id="{DA6378AF-10CF-415A-9A2B-A4DF0CDD2A85}"/>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31366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136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865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873428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21414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A00C50C-9DE3-4415-89A4-D76E721FBFE9}"/>
              </a:ext>
            </a:extLst>
          </p:cNvPr>
          <p:cNvSpPr>
            <a:spLocks noGrp="1"/>
          </p:cNvSpPr>
          <p:nvPr>
            <p:ph type="pic" idx="13" hasCustomPrompt="1"/>
          </p:nvPr>
        </p:nvSpPr>
        <p:spPr>
          <a:xfrm>
            <a:off x="900000" y="1538722"/>
            <a:ext cx="10392002" cy="2727360"/>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3" name="Text Placeholder 9">
            <a:extLst>
              <a:ext uri="{FF2B5EF4-FFF2-40B4-BE49-F238E27FC236}">
                <a16:creationId xmlns:a16="http://schemas.microsoft.com/office/drawing/2014/main" id="{30C8FDB2-DCD9-459E-8313-5C629CBD922C}"/>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D6A35F10-F8C9-483A-8AFB-79FA5FFC5386}"/>
              </a:ext>
            </a:extLst>
          </p:cNvPr>
          <p:cNvGrpSpPr/>
          <p:nvPr userDrawn="1"/>
        </p:nvGrpSpPr>
        <p:grpSpPr>
          <a:xfrm>
            <a:off x="6193770" y="1868656"/>
            <a:ext cx="5517728" cy="4339787"/>
            <a:chOff x="2444748" y="555045"/>
            <a:chExt cx="7282048" cy="5727454"/>
          </a:xfrm>
        </p:grpSpPr>
        <p:sp>
          <p:nvSpPr>
            <p:cNvPr id="3" name="Freeform: Shape 2">
              <a:extLst>
                <a:ext uri="{FF2B5EF4-FFF2-40B4-BE49-F238E27FC236}">
                  <a16:creationId xmlns:a16="http://schemas.microsoft.com/office/drawing/2014/main" id="{DADFAD96-56A8-406B-B78E-CE8CE437FBB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A5AD587F-4E2F-4181-A771-EB326A50E8A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88E07C60-58DC-4355-BD9C-3B0CFD240769}"/>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3430B78-BE31-48B2-BA07-16793A56C16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BE8C4E13-2645-446C-8DE3-9F9D12FBFC86}"/>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DDAD9016-04F8-4C66-BB86-7B27891B7865}"/>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B732113-BFA6-4856-B4C4-86914A7E81F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3ACA4A-43E7-4062-A174-42412222902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id="{4828225E-7668-4770-A9A9-A02CFF93FC78}"/>
              </a:ext>
            </a:extLst>
          </p:cNvPr>
          <p:cNvSpPr>
            <a:spLocks noGrp="1"/>
          </p:cNvSpPr>
          <p:nvPr>
            <p:ph type="pic" sz="quarter" idx="14" hasCustomPrompt="1"/>
          </p:nvPr>
        </p:nvSpPr>
        <p:spPr>
          <a:xfrm>
            <a:off x="6388295" y="2022196"/>
            <a:ext cx="5121540" cy="299092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2" name="Text Placeholder 9">
            <a:extLst>
              <a:ext uri="{FF2B5EF4-FFF2-40B4-BE49-F238E27FC236}">
                <a16:creationId xmlns:a16="http://schemas.microsoft.com/office/drawing/2014/main" id="{701CE205-5693-4CCD-ADC7-38E6965B435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79" r:id="rId6"/>
    <p:sldLayoutId id="2147483680" r:id="rId7"/>
    <p:sldLayoutId id="2147483682" r:id="rId8"/>
    <p:sldLayoutId id="2147483685" r:id="rId9"/>
    <p:sldLayoutId id="2147483684" r:id="rId10"/>
    <p:sldLayoutId id="2147483686" r:id="rId11"/>
    <p:sldLayoutId id="2147483687" r:id="rId12"/>
    <p:sldLayoutId id="2147483688" r:id="rId13"/>
    <p:sldLayoutId id="2147483672" r:id="rId14"/>
    <p:sldLayoutId id="2147483671" r:id="rId15"/>
    <p:sldLayoutId id="2147483694" r:id="rId16"/>
    <p:sldLayoutId id="2147483736" r:id="rId17"/>
    <p:sldLayoutId id="2147483737"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3506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51288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hart" Target="../charts/chart5.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2.xml"/><Relationship Id="rId7" Type="http://schemas.openxmlformats.org/officeDocument/2006/relationships/image" Target="../media/image32.png"/><Relationship Id="rId2" Type="http://schemas.openxmlformats.org/officeDocument/2006/relationships/chart" Target="../charts/chart1.xml"/><Relationship Id="rId1" Type="http://schemas.openxmlformats.org/officeDocument/2006/relationships/slideLayout" Target="../slideLayouts/slideLayout18.xml"/><Relationship Id="rId6" Type="http://schemas.openxmlformats.org/officeDocument/2006/relationships/hyperlink" Target="0.%20Temuan%20Audit%20SMT%20Kuartal%20II%202025.xlsx" TargetMode="External"/><Relationship Id="rId5" Type="http://schemas.openxmlformats.org/officeDocument/2006/relationships/image" Target="../media/image30.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567553">
            <a:off x="6237934" y="-717393"/>
            <a:ext cx="9653493" cy="5296013"/>
          </a:xfrm>
          <a:custGeom>
            <a:avLst/>
            <a:gdLst/>
            <a:ahLst/>
            <a:cxnLst/>
            <a:rect l="l" t="t" r="r" b="b"/>
            <a:pathLst>
              <a:path w="14480240" h="7944020">
                <a:moveTo>
                  <a:pt x="0" y="0"/>
                </a:moveTo>
                <a:lnTo>
                  <a:pt x="14480240" y="0"/>
                </a:lnTo>
                <a:lnTo>
                  <a:pt x="14480240" y="7944021"/>
                </a:lnTo>
                <a:lnTo>
                  <a:pt x="0" y="79440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3" name="Freeform 3"/>
          <p:cNvSpPr/>
          <p:nvPr/>
        </p:nvSpPr>
        <p:spPr>
          <a:xfrm rot="2825910">
            <a:off x="-2198260" y="4256059"/>
            <a:ext cx="5768120" cy="3164455"/>
          </a:xfrm>
          <a:custGeom>
            <a:avLst/>
            <a:gdLst/>
            <a:ahLst/>
            <a:cxnLst/>
            <a:rect l="l" t="t" r="r" b="b"/>
            <a:pathLst>
              <a:path w="8652180" h="4746682">
                <a:moveTo>
                  <a:pt x="0" y="0"/>
                </a:moveTo>
                <a:lnTo>
                  <a:pt x="8652180" y="0"/>
                </a:lnTo>
                <a:lnTo>
                  <a:pt x="8652180" y="4746682"/>
                </a:lnTo>
                <a:lnTo>
                  <a:pt x="0" y="47466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9" name="Freeform 9"/>
          <p:cNvSpPr/>
          <p:nvPr/>
        </p:nvSpPr>
        <p:spPr>
          <a:xfrm>
            <a:off x="0" y="1"/>
            <a:ext cx="3019088" cy="2278039"/>
          </a:xfrm>
          <a:custGeom>
            <a:avLst/>
            <a:gdLst/>
            <a:ahLst/>
            <a:cxnLst/>
            <a:rect l="l" t="t" r="r" b="b"/>
            <a:pathLst>
              <a:path w="4528632" h="3417059">
                <a:moveTo>
                  <a:pt x="0" y="0"/>
                </a:moveTo>
                <a:lnTo>
                  <a:pt x="4528632" y="0"/>
                </a:lnTo>
                <a:lnTo>
                  <a:pt x="4528632" y="3417059"/>
                </a:lnTo>
                <a:lnTo>
                  <a:pt x="0" y="34170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D"/>
          </a:p>
        </p:txBody>
      </p:sp>
      <p:sp>
        <p:nvSpPr>
          <p:cNvPr id="10" name="Freeform 10"/>
          <p:cNvSpPr/>
          <p:nvPr/>
        </p:nvSpPr>
        <p:spPr>
          <a:xfrm flipH="1" flipV="1">
            <a:off x="9172912" y="4579961"/>
            <a:ext cx="3019088" cy="2278039"/>
          </a:xfrm>
          <a:custGeom>
            <a:avLst/>
            <a:gdLst/>
            <a:ahLst/>
            <a:cxnLst/>
            <a:rect l="l" t="t" r="r" b="b"/>
            <a:pathLst>
              <a:path w="4528632" h="3417059">
                <a:moveTo>
                  <a:pt x="4528632" y="3417059"/>
                </a:moveTo>
                <a:lnTo>
                  <a:pt x="0" y="3417059"/>
                </a:lnTo>
                <a:lnTo>
                  <a:pt x="0" y="0"/>
                </a:lnTo>
                <a:lnTo>
                  <a:pt x="4528632" y="0"/>
                </a:lnTo>
                <a:lnTo>
                  <a:pt x="4528632" y="341705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D"/>
          </a:p>
        </p:txBody>
      </p:sp>
      <p:sp>
        <p:nvSpPr>
          <p:cNvPr id="11" name="TextBox 11"/>
          <p:cNvSpPr txBox="1"/>
          <p:nvPr/>
        </p:nvSpPr>
        <p:spPr>
          <a:xfrm>
            <a:off x="2213162" y="2248727"/>
            <a:ext cx="7765676" cy="859210"/>
          </a:xfrm>
          <a:prstGeom prst="rect">
            <a:avLst/>
          </a:prstGeom>
        </p:spPr>
        <p:txBody>
          <a:bodyPr lIns="0" tIns="0" rIns="0" bIns="0" rtlCol="0" anchor="t">
            <a:spAutoFit/>
          </a:bodyPr>
          <a:lstStyle/>
          <a:p>
            <a:pPr algn="ctr">
              <a:lnSpc>
                <a:spcPts val="6666"/>
              </a:lnSpc>
            </a:pPr>
            <a:r>
              <a:rPr lang="en-US" sz="6666" b="1" dirty="0">
                <a:solidFill>
                  <a:srgbClr val="000000"/>
                </a:solidFill>
                <a:latin typeface="TT Commons Pro Bold"/>
                <a:ea typeface="TT Commons Pro Bold"/>
                <a:cs typeface="TT Commons Pro Bold"/>
                <a:sym typeface="TT Commons Pro Bold"/>
              </a:rPr>
              <a:t>MEETING</a:t>
            </a:r>
          </a:p>
        </p:txBody>
      </p:sp>
      <p:sp>
        <p:nvSpPr>
          <p:cNvPr id="12" name="TextBox 12"/>
          <p:cNvSpPr txBox="1"/>
          <p:nvPr/>
        </p:nvSpPr>
        <p:spPr>
          <a:xfrm>
            <a:off x="2213162" y="3126979"/>
            <a:ext cx="7765676" cy="859210"/>
          </a:xfrm>
          <a:prstGeom prst="rect">
            <a:avLst/>
          </a:prstGeom>
        </p:spPr>
        <p:txBody>
          <a:bodyPr lIns="0" tIns="0" rIns="0" bIns="0" rtlCol="0" anchor="t">
            <a:spAutoFit/>
          </a:bodyPr>
          <a:lstStyle/>
          <a:p>
            <a:pPr algn="ctr">
              <a:lnSpc>
                <a:spcPts val="6666"/>
              </a:lnSpc>
            </a:pPr>
            <a:r>
              <a:rPr lang="en-US" sz="6666" b="1" dirty="0">
                <a:solidFill>
                  <a:srgbClr val="2D7BBD"/>
                </a:solidFill>
                <a:latin typeface="TT Commons Pro Bold"/>
                <a:ea typeface="TT Commons Pro Bold"/>
                <a:cs typeface="TT Commons Pro Bold"/>
                <a:sym typeface="TT Commons Pro Bold"/>
              </a:rPr>
              <a:t>KOMITE AUDIT</a:t>
            </a:r>
          </a:p>
        </p:txBody>
      </p:sp>
      <p:sp>
        <p:nvSpPr>
          <p:cNvPr id="13" name="TextBox 13"/>
          <p:cNvSpPr txBox="1"/>
          <p:nvPr/>
        </p:nvSpPr>
        <p:spPr>
          <a:xfrm>
            <a:off x="2755531" y="4077361"/>
            <a:ext cx="6680938" cy="356251"/>
          </a:xfrm>
          <a:prstGeom prst="rect">
            <a:avLst/>
          </a:prstGeom>
        </p:spPr>
        <p:txBody>
          <a:bodyPr lIns="0" tIns="0" rIns="0" bIns="0" rtlCol="0" anchor="t">
            <a:spAutoFit/>
          </a:bodyPr>
          <a:lstStyle/>
          <a:p>
            <a:pPr algn="ctr">
              <a:lnSpc>
                <a:spcPts val="3000"/>
              </a:lnSpc>
            </a:pPr>
            <a:r>
              <a:rPr lang="en-US" sz="2000" dirty="0">
                <a:solidFill>
                  <a:srgbClr val="000000"/>
                </a:solidFill>
                <a:latin typeface="HK Grotesk"/>
                <a:ea typeface="HK Grotesk"/>
                <a:cs typeface="HK Grotesk"/>
                <a:sym typeface="HK Grotesk"/>
              </a:rPr>
              <a:t>Rabu, 24 September 2025</a:t>
            </a:r>
          </a:p>
        </p:txBody>
      </p:sp>
      <p:sp>
        <p:nvSpPr>
          <p:cNvPr id="16" name="Freeform 11">
            <a:extLst>
              <a:ext uri="{FF2B5EF4-FFF2-40B4-BE49-F238E27FC236}">
                <a16:creationId xmlns:a16="http://schemas.microsoft.com/office/drawing/2014/main" id="{48EAC441-8AA2-71BF-9749-BD1AB66872ED}"/>
              </a:ext>
            </a:extLst>
          </p:cNvPr>
          <p:cNvSpPr/>
          <p:nvPr/>
        </p:nvSpPr>
        <p:spPr>
          <a:xfrm>
            <a:off x="5366588" y="5726807"/>
            <a:ext cx="1458823" cy="354781"/>
          </a:xfrm>
          <a:custGeom>
            <a:avLst/>
            <a:gdLst/>
            <a:ahLst/>
            <a:cxnLst/>
            <a:rect l="l" t="t" r="r" b="b"/>
            <a:pathLst>
              <a:path w="3211019" h="780908">
                <a:moveTo>
                  <a:pt x="0" y="0"/>
                </a:moveTo>
                <a:lnTo>
                  <a:pt x="3211019" y="0"/>
                </a:lnTo>
                <a:lnTo>
                  <a:pt x="3211019" y="780908"/>
                </a:lnTo>
                <a:lnTo>
                  <a:pt x="0" y="780908"/>
                </a:lnTo>
                <a:lnTo>
                  <a:pt x="0" y="0"/>
                </a:lnTo>
                <a:close/>
              </a:path>
            </a:pathLst>
          </a:custGeom>
          <a:blipFill>
            <a:blip r:embed="rId6"/>
            <a:stretch>
              <a:fillRect t="-157767" b="-153423"/>
            </a:stretch>
          </a:blipFill>
        </p:spPr>
        <p:txBody>
          <a:bodyPr/>
          <a:lstStyle/>
          <a:p>
            <a:endParaRPr lang="en-ID"/>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854A0-B001-6D06-1AEB-6536CD09777F}"/>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3781FC3B-97ED-D66B-9FC6-039E79D25A90}"/>
              </a:ext>
            </a:extLst>
          </p:cNvPr>
          <p:cNvSpPr txBox="1">
            <a:spLocks/>
          </p:cNvSpPr>
          <p:nvPr/>
        </p:nvSpPr>
        <p:spPr>
          <a:xfrm>
            <a:off x="323529" y="339509"/>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400" b="1" dirty="0"/>
              <a:t>STOCK OPNAME ASSET DI SUBKONTRAKTOR</a:t>
            </a:r>
            <a:endParaRPr lang="en-US" sz="2400" b="1" dirty="0"/>
          </a:p>
        </p:txBody>
      </p:sp>
      <p:sp>
        <p:nvSpPr>
          <p:cNvPr id="43" name="Freeform 32">
            <a:extLst>
              <a:ext uri="{FF2B5EF4-FFF2-40B4-BE49-F238E27FC236}">
                <a16:creationId xmlns:a16="http://schemas.microsoft.com/office/drawing/2014/main" id="{0F8BC8B0-A475-636E-94BA-F5937B0E5EAD}"/>
              </a:ext>
            </a:extLst>
          </p:cNvPr>
          <p:cNvSpPr/>
          <p:nvPr/>
        </p:nvSpPr>
        <p:spPr>
          <a:xfrm flipH="1">
            <a:off x="10576890" y="0"/>
            <a:ext cx="1615110" cy="1180754"/>
          </a:xfrm>
          <a:custGeom>
            <a:avLst/>
            <a:gdLst/>
            <a:ahLst/>
            <a:cxnLst/>
            <a:rect l="l" t="t" r="r" b="b"/>
            <a:pathLst>
              <a:path w="2441335" h="1842098">
                <a:moveTo>
                  <a:pt x="0" y="0"/>
                </a:moveTo>
                <a:lnTo>
                  <a:pt x="2441335" y="0"/>
                </a:lnTo>
                <a:lnTo>
                  <a:pt x="2441335" y="1842098"/>
                </a:lnTo>
                <a:lnTo>
                  <a:pt x="0" y="18420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graphicFrame>
        <p:nvGraphicFramePr>
          <p:cNvPr id="8" name="Table 7">
            <a:extLst>
              <a:ext uri="{FF2B5EF4-FFF2-40B4-BE49-F238E27FC236}">
                <a16:creationId xmlns:a16="http://schemas.microsoft.com/office/drawing/2014/main" id="{4B7C65D4-6B70-7997-C06A-E323A05FD9CC}"/>
              </a:ext>
            </a:extLst>
          </p:cNvPr>
          <p:cNvGraphicFramePr>
            <a:graphicFrameLocks noGrp="1"/>
          </p:cNvGraphicFramePr>
          <p:nvPr>
            <p:extLst>
              <p:ext uri="{D42A27DB-BD31-4B8C-83A1-F6EECF244321}">
                <p14:modId xmlns:p14="http://schemas.microsoft.com/office/powerpoint/2010/main" val="2508986965"/>
              </p:ext>
            </p:extLst>
          </p:nvPr>
        </p:nvGraphicFramePr>
        <p:xfrm>
          <a:off x="0" y="1180753"/>
          <a:ext cx="12192000" cy="5081146"/>
        </p:xfrm>
        <a:graphic>
          <a:graphicData uri="http://schemas.openxmlformats.org/drawingml/2006/table">
            <a:tbl>
              <a:tblPr>
                <a:tableStyleId>{5C22544A-7EE6-4342-B048-85BDC9FD1C3A}</a:tableStyleId>
              </a:tblPr>
              <a:tblGrid>
                <a:gridCol w="2160078">
                  <a:extLst>
                    <a:ext uri="{9D8B030D-6E8A-4147-A177-3AD203B41FA5}">
                      <a16:colId xmlns:a16="http://schemas.microsoft.com/office/drawing/2014/main" val="2168224828"/>
                    </a:ext>
                  </a:extLst>
                </a:gridCol>
                <a:gridCol w="5102096">
                  <a:extLst>
                    <a:ext uri="{9D8B030D-6E8A-4147-A177-3AD203B41FA5}">
                      <a16:colId xmlns:a16="http://schemas.microsoft.com/office/drawing/2014/main" val="1127424866"/>
                    </a:ext>
                  </a:extLst>
                </a:gridCol>
                <a:gridCol w="4929826">
                  <a:extLst>
                    <a:ext uri="{9D8B030D-6E8A-4147-A177-3AD203B41FA5}">
                      <a16:colId xmlns:a16="http://schemas.microsoft.com/office/drawing/2014/main" val="1237834946"/>
                    </a:ext>
                  </a:extLst>
                </a:gridCol>
              </a:tblGrid>
              <a:tr h="362939">
                <a:tc>
                  <a:txBody>
                    <a:bodyPr/>
                    <a:lstStyle/>
                    <a:p>
                      <a:pPr algn="ctr" fontAlgn="t">
                        <a:buNone/>
                      </a:pPr>
                      <a:r>
                        <a:rPr lang="en-ID" sz="1100" b="1" u="none" strike="noStrike" dirty="0" err="1">
                          <a:solidFill>
                            <a:schemeClr val="bg1"/>
                          </a:solidFill>
                          <a:effectLst/>
                        </a:rPr>
                        <a:t>Tanggal</a:t>
                      </a:r>
                      <a:endParaRPr lang="en-ID" sz="1100" b="1" i="0" u="none" strike="noStrike" dirty="0">
                        <a:solidFill>
                          <a:schemeClr val="bg1"/>
                        </a:solidFill>
                        <a:effectLst/>
                        <a:latin typeface="Calibri" panose="020F0502020204030204" pitchFamily="34" charset="0"/>
                      </a:endParaRPr>
                    </a:p>
                  </a:txBody>
                  <a:tcPr marL="7311" marR="7311" marT="7311" marB="0" anchor="ctr">
                    <a:solidFill>
                      <a:srgbClr val="0E7FB7"/>
                    </a:solidFill>
                  </a:tcPr>
                </a:tc>
                <a:tc>
                  <a:txBody>
                    <a:bodyPr/>
                    <a:lstStyle/>
                    <a:p>
                      <a:pPr algn="ctr" fontAlgn="t">
                        <a:buNone/>
                      </a:pPr>
                      <a:r>
                        <a:rPr lang="en-ID" sz="1100" b="1" u="none" strike="noStrike" dirty="0">
                          <a:solidFill>
                            <a:schemeClr val="bg1"/>
                          </a:solidFill>
                          <a:effectLst/>
                        </a:rPr>
                        <a:t>Lokasi</a:t>
                      </a:r>
                      <a:endParaRPr lang="en-ID" sz="1100" b="1" i="0" u="none" strike="noStrike" dirty="0">
                        <a:solidFill>
                          <a:schemeClr val="bg1"/>
                        </a:solidFill>
                        <a:effectLst/>
                        <a:latin typeface="Calibri" panose="020F0502020204030204" pitchFamily="34" charset="0"/>
                      </a:endParaRPr>
                    </a:p>
                  </a:txBody>
                  <a:tcPr marL="7311" marR="7311" marT="7311" marB="0" anchor="ctr">
                    <a:solidFill>
                      <a:srgbClr val="0E7FB7"/>
                    </a:solidFill>
                  </a:tcPr>
                </a:tc>
                <a:tc>
                  <a:txBody>
                    <a:bodyPr/>
                    <a:lstStyle/>
                    <a:p>
                      <a:pPr algn="ctr" fontAlgn="t">
                        <a:buNone/>
                      </a:pPr>
                      <a:r>
                        <a:rPr lang="en-ID" sz="1100" b="1" u="none" strike="noStrike" dirty="0">
                          <a:solidFill>
                            <a:schemeClr val="bg1"/>
                          </a:solidFill>
                          <a:effectLst/>
                        </a:rPr>
                        <a:t>Bagian</a:t>
                      </a:r>
                      <a:endParaRPr lang="en-ID" sz="1100" b="1" i="0" u="none" strike="noStrike" dirty="0">
                        <a:solidFill>
                          <a:schemeClr val="bg1"/>
                        </a:solidFill>
                        <a:effectLst/>
                        <a:latin typeface="Calibri" panose="020F0502020204030204" pitchFamily="34" charset="0"/>
                      </a:endParaRPr>
                    </a:p>
                  </a:txBody>
                  <a:tcPr marL="7311" marR="7311" marT="7311" marB="0" anchor="ctr">
                    <a:solidFill>
                      <a:srgbClr val="0E7FB7"/>
                    </a:solidFill>
                  </a:tcPr>
                </a:tc>
                <a:extLst>
                  <a:ext uri="{0D108BD9-81ED-4DB2-BD59-A6C34878D82A}">
                    <a16:rowId xmlns:a16="http://schemas.microsoft.com/office/drawing/2014/main" val="3535574686"/>
                  </a:ext>
                </a:extLst>
              </a:tr>
              <a:tr h="362939">
                <a:tc>
                  <a:txBody>
                    <a:bodyPr/>
                    <a:lstStyle/>
                    <a:p>
                      <a:pPr algn="ctr" fontAlgn="b">
                        <a:buNone/>
                      </a:pPr>
                      <a:r>
                        <a:rPr lang="en-ID" sz="1100" u="none" strike="noStrike" dirty="0">
                          <a:effectLst/>
                        </a:rPr>
                        <a:t>19/08/2025</a:t>
                      </a:r>
                      <a:endParaRPr lang="en-ID" sz="1100" b="0" i="0" u="none" strike="noStrike" dirty="0">
                        <a:solidFill>
                          <a:srgbClr val="000000"/>
                        </a:solidFill>
                        <a:effectLst/>
                        <a:latin typeface="Calibri" panose="020F0502020204030204" pitchFamily="34" charset="0"/>
                      </a:endParaRPr>
                    </a:p>
                  </a:txBody>
                  <a:tcPr marL="7311" marR="7311" marT="7311" marB="0" anchor="ctr"/>
                </a:tc>
                <a:tc rowSpan="3">
                  <a:txBody>
                    <a:bodyPr/>
                    <a:lstStyle/>
                    <a:p>
                      <a:pPr algn="ctr" fontAlgn="b">
                        <a:buNone/>
                      </a:pPr>
                      <a:r>
                        <a:rPr lang="en-ID" sz="1100" u="none" strike="noStrike" dirty="0">
                          <a:effectLst/>
                        </a:rPr>
                        <a:t>CV </a:t>
                      </a:r>
                      <a:r>
                        <a:rPr lang="en-ID" sz="1100" u="none" strike="noStrike" dirty="0" err="1">
                          <a:effectLst/>
                        </a:rPr>
                        <a:t>Hinani</a:t>
                      </a:r>
                      <a:endParaRPr lang="en-ID" sz="1100" u="none" strike="noStrike" dirty="0">
                        <a:effectLst/>
                      </a:endParaRPr>
                    </a:p>
                  </a:txBody>
                  <a:tcPr marL="7311" marR="7311" marT="7311" marB="0" anchor="ctr"/>
                </a:tc>
                <a:tc>
                  <a:txBody>
                    <a:bodyPr/>
                    <a:lstStyle/>
                    <a:p>
                      <a:pPr algn="ctr" fontAlgn="b">
                        <a:buNone/>
                      </a:pPr>
                      <a:r>
                        <a:rPr lang="pt-BR" sz="1100" u="none" strike="noStrike">
                          <a:effectLst/>
                        </a:rPr>
                        <a:t>Eng, MSD, R&amp;D, SCM, Fiaco, CMS</a:t>
                      </a:r>
                      <a:endParaRPr lang="pt-BR" sz="1100" b="0"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850165796"/>
                  </a:ext>
                </a:extLst>
              </a:tr>
              <a:tr h="362939">
                <a:tc>
                  <a:txBody>
                    <a:bodyPr/>
                    <a:lstStyle/>
                    <a:p>
                      <a:pPr algn="ctr" fontAlgn="b">
                        <a:buNone/>
                      </a:pPr>
                      <a:r>
                        <a:rPr lang="en-ID" sz="1100" u="none" strike="noStrike">
                          <a:effectLst/>
                        </a:rPr>
                        <a:t>20/08/2025</a:t>
                      </a:r>
                      <a:endParaRPr lang="en-ID" sz="1100" b="0" i="0" u="none" strike="noStrike">
                        <a:solidFill>
                          <a:srgbClr val="000000"/>
                        </a:solidFill>
                        <a:effectLst/>
                        <a:latin typeface="Calibri" panose="020F0502020204030204" pitchFamily="34" charset="0"/>
                      </a:endParaRPr>
                    </a:p>
                  </a:txBody>
                  <a:tcPr marL="7311" marR="7311" marT="7311" marB="0" anchor="ctr"/>
                </a:tc>
                <a:tc vMerge="1">
                  <a:txBody>
                    <a:bodyPr/>
                    <a:lstStyle/>
                    <a:p>
                      <a:endParaRPr/>
                    </a:p>
                  </a:txBody>
                  <a:tcPr marL="7311" marR="7311" marT="7311" marB="0" anchor="ctr"/>
                </a:tc>
                <a:tc>
                  <a:txBody>
                    <a:bodyPr/>
                    <a:lstStyle/>
                    <a:p>
                      <a:pPr algn="ctr" fontAlgn="b">
                        <a:buNone/>
                      </a:pPr>
                      <a:r>
                        <a:rPr lang="pt-BR" sz="1100" u="none" strike="noStrike">
                          <a:effectLst/>
                        </a:rPr>
                        <a:t>R&amp;D, SCM, Fiaco, CMS</a:t>
                      </a:r>
                      <a:endParaRPr lang="pt-BR" sz="1100" b="0"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4285127999"/>
                  </a:ext>
                </a:extLst>
              </a:tr>
              <a:tr h="362939">
                <a:tc>
                  <a:txBody>
                    <a:bodyPr/>
                    <a:lstStyle/>
                    <a:p>
                      <a:pPr algn="ctr" fontAlgn="b">
                        <a:buNone/>
                      </a:pPr>
                      <a:r>
                        <a:rPr lang="en-ID" sz="1100" u="none" strike="noStrike">
                          <a:effectLst/>
                        </a:rPr>
                        <a:t>22/08/2025</a:t>
                      </a:r>
                      <a:endParaRPr lang="en-ID" sz="1100" b="0" i="0" u="none" strike="noStrike">
                        <a:solidFill>
                          <a:srgbClr val="000000"/>
                        </a:solidFill>
                        <a:effectLst/>
                        <a:latin typeface="Calibri" panose="020F0502020204030204" pitchFamily="34" charset="0"/>
                      </a:endParaRPr>
                    </a:p>
                  </a:txBody>
                  <a:tcPr marL="7311" marR="7311" marT="7311" marB="0" anchor="ctr"/>
                </a:tc>
                <a:tc vMerge="1">
                  <a:txBody>
                    <a:bodyPr/>
                    <a:lstStyle/>
                    <a:p>
                      <a:endParaRPr dirty="0"/>
                    </a:p>
                  </a:txBody>
                  <a:tcPr marL="7311" marR="7311" marT="7311" marB="0" anchor="ctr"/>
                </a:tc>
                <a:tc>
                  <a:txBody>
                    <a:bodyPr/>
                    <a:lstStyle/>
                    <a:p>
                      <a:pPr algn="ctr" fontAlgn="b">
                        <a:buNone/>
                      </a:pPr>
                      <a:r>
                        <a:rPr lang="en-ID" sz="1100" u="none" strike="noStrike">
                          <a:effectLst/>
                        </a:rPr>
                        <a:t>SCM, Fiaco, CMS</a:t>
                      </a:r>
                      <a:endParaRPr lang="en-ID" sz="1100" b="0"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4111453942"/>
                  </a:ext>
                </a:extLst>
              </a:tr>
              <a:tr h="362939">
                <a:tc>
                  <a:txBody>
                    <a:bodyPr/>
                    <a:lstStyle/>
                    <a:p>
                      <a:pPr algn="ctr" fontAlgn="b">
                        <a:buNone/>
                      </a:pPr>
                      <a:r>
                        <a:rPr lang="en-ID" sz="1100" u="none" strike="noStrike">
                          <a:effectLst/>
                        </a:rPr>
                        <a:t>25/08/2025</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a:effectLst/>
                        </a:rPr>
                        <a:t>PT Imai Indonesia</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pt-BR" sz="1100" u="none" strike="noStrike">
                          <a:effectLst/>
                        </a:rPr>
                        <a:t>Eng, MSD, R&amp;D, SCM, Fiaco, CMS</a:t>
                      </a:r>
                      <a:endParaRPr lang="pt-BR" sz="1100" b="0"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449885411"/>
                  </a:ext>
                </a:extLst>
              </a:tr>
              <a:tr h="362939">
                <a:tc>
                  <a:txBody>
                    <a:bodyPr/>
                    <a:lstStyle/>
                    <a:p>
                      <a:pPr algn="ctr" fontAlgn="b">
                        <a:buNone/>
                      </a:pPr>
                      <a:r>
                        <a:rPr lang="en-ID" sz="1100" u="none" strike="noStrike">
                          <a:effectLst/>
                        </a:rPr>
                        <a:t>26/08/2025</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a:effectLst/>
                        </a:rPr>
                        <a:t>PT Santo Abadi Plastik</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pt-BR" sz="1100" u="none" strike="noStrike">
                          <a:effectLst/>
                        </a:rPr>
                        <a:t>Eng, MSD, R&amp;D, SCM, Fiaco, CMS</a:t>
                      </a:r>
                      <a:endParaRPr lang="pt-BR" sz="1100" b="0"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150075198"/>
                  </a:ext>
                </a:extLst>
              </a:tr>
              <a:tr h="362939">
                <a:tc>
                  <a:txBody>
                    <a:bodyPr/>
                    <a:lstStyle/>
                    <a:p>
                      <a:pPr algn="ctr" fontAlgn="b">
                        <a:buNone/>
                      </a:pPr>
                      <a:r>
                        <a:rPr lang="en-ID" sz="1100" u="none" strike="noStrike">
                          <a:effectLst/>
                        </a:rPr>
                        <a:t>27/08/2025</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fi-FI" sz="1100" u="none" strike="noStrike" dirty="0">
                          <a:effectLst/>
                        </a:rPr>
                        <a:t>CV Rekacipta Anugerah / CV Samasta Mitra</a:t>
                      </a:r>
                      <a:endParaRPr lang="fi-FI" sz="1100" b="0" i="0" u="none" strike="noStrike" dirty="0">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pt-BR" sz="1100" u="none" strike="noStrike">
                          <a:effectLst/>
                        </a:rPr>
                        <a:t>Eng, MSD, R&amp;D, SCM, Fiaco, CMS</a:t>
                      </a:r>
                      <a:endParaRPr lang="pt-BR" sz="1100" b="0"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766332895"/>
                  </a:ext>
                </a:extLst>
              </a:tr>
              <a:tr h="362939">
                <a:tc>
                  <a:txBody>
                    <a:bodyPr/>
                    <a:lstStyle/>
                    <a:p>
                      <a:pPr algn="ctr" fontAlgn="b">
                        <a:buNone/>
                      </a:pPr>
                      <a:r>
                        <a:rPr lang="en-ID" sz="1100" u="none" strike="noStrike">
                          <a:effectLst/>
                        </a:rPr>
                        <a:t>28/08/2025</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a:effectLst/>
                        </a:rPr>
                        <a:t>PT Trisons Cover Jaya</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a:effectLst/>
                        </a:rPr>
                        <a:t>Eng, MSD</a:t>
                      </a:r>
                      <a:endParaRPr lang="en-ID" sz="1100" b="0"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111631801"/>
                  </a:ext>
                </a:extLst>
              </a:tr>
              <a:tr h="362939">
                <a:tc>
                  <a:txBody>
                    <a:bodyPr/>
                    <a:lstStyle/>
                    <a:p>
                      <a:pPr algn="ctr" fontAlgn="b">
                        <a:buNone/>
                      </a:pPr>
                      <a:r>
                        <a:rPr lang="en-ID" sz="1100" u="none" strike="noStrike">
                          <a:effectLst/>
                        </a:rPr>
                        <a:t>28/08/2025</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a:effectLst/>
                        </a:rPr>
                        <a:t>PT Hadi Wiradinata Manufacture / PT Baja Satya</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pt-BR" sz="1100" u="none" strike="noStrike">
                          <a:effectLst/>
                        </a:rPr>
                        <a:t>R&amp;D, SCM, Fiaco, CMS</a:t>
                      </a:r>
                      <a:endParaRPr lang="pt-BR" sz="1100" b="0"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2858267211"/>
                  </a:ext>
                </a:extLst>
              </a:tr>
              <a:tr h="362939">
                <a:tc>
                  <a:txBody>
                    <a:bodyPr/>
                    <a:lstStyle/>
                    <a:p>
                      <a:pPr algn="ctr" fontAlgn="b">
                        <a:buNone/>
                      </a:pPr>
                      <a:r>
                        <a:rPr lang="en-ID" sz="1100" u="none" strike="noStrike">
                          <a:effectLst/>
                        </a:rPr>
                        <a:t>29/08/2025</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a:effectLst/>
                        </a:rPr>
                        <a:t>Sinar Cemerlang Jaya</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a:effectLst/>
                        </a:rPr>
                        <a:t>Eng, MSD</a:t>
                      </a:r>
                      <a:endParaRPr lang="en-ID" sz="1100" b="0"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2008364401"/>
                  </a:ext>
                </a:extLst>
              </a:tr>
              <a:tr h="362939">
                <a:tc>
                  <a:txBody>
                    <a:bodyPr/>
                    <a:lstStyle/>
                    <a:p>
                      <a:pPr algn="ctr" fontAlgn="b">
                        <a:buNone/>
                      </a:pPr>
                      <a:r>
                        <a:rPr lang="en-ID" sz="1100" u="none" strike="noStrike">
                          <a:effectLst/>
                        </a:rPr>
                        <a:t>29/08/2025</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a:effectLst/>
                        </a:rPr>
                        <a:t>PT Bahagia Sejahtera Metalindo</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a:effectLst/>
                        </a:rPr>
                        <a:t>R&amp;D, SCM</a:t>
                      </a:r>
                      <a:endParaRPr lang="en-ID" sz="1100" b="0" i="0" u="none" strike="noStrike">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958873090"/>
                  </a:ext>
                </a:extLst>
              </a:tr>
              <a:tr h="362939">
                <a:tc>
                  <a:txBody>
                    <a:bodyPr/>
                    <a:lstStyle/>
                    <a:p>
                      <a:pPr algn="ctr" fontAlgn="b">
                        <a:buNone/>
                      </a:pPr>
                      <a:r>
                        <a:rPr lang="en-ID" sz="1100" u="none" strike="noStrike">
                          <a:effectLst/>
                        </a:rPr>
                        <a:t>29/08/2025</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a:effectLst/>
                        </a:rPr>
                        <a:t>PT Cakrwala Gunantamana</a:t>
                      </a:r>
                      <a:endParaRPr lang="en-ID" sz="1100" b="0" i="0" u="none" strike="noStrike">
                        <a:solidFill>
                          <a:srgbClr val="000000"/>
                        </a:solidFill>
                        <a:effectLst/>
                        <a:latin typeface="Calibri" panose="020F0502020204030204" pitchFamily="34" charset="0"/>
                      </a:endParaRPr>
                    </a:p>
                  </a:txBody>
                  <a:tcPr marL="7311" marR="7311" marT="7311" marB="0" anchor="ctr"/>
                </a:tc>
                <a:tc>
                  <a:txBody>
                    <a:bodyPr/>
                    <a:lstStyle/>
                    <a:p>
                      <a:pPr algn="ctr" fontAlgn="b">
                        <a:buNone/>
                      </a:pPr>
                      <a:r>
                        <a:rPr lang="en-ID" sz="1100" u="none" strike="noStrike" dirty="0" err="1">
                          <a:effectLst/>
                        </a:rPr>
                        <a:t>Fiaco</a:t>
                      </a:r>
                      <a:r>
                        <a:rPr lang="en-ID" sz="1100" u="none" strike="noStrike" dirty="0">
                          <a:effectLst/>
                        </a:rPr>
                        <a:t>, CMS</a:t>
                      </a:r>
                      <a:endParaRPr lang="en-ID" sz="1100" b="0" i="0" u="none" strike="noStrike" dirty="0">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2334457754"/>
                  </a:ext>
                </a:extLst>
              </a:tr>
              <a:tr h="362939">
                <a:tc>
                  <a:txBody>
                    <a:bodyPr/>
                    <a:lstStyle/>
                    <a:p>
                      <a:pPr algn="ctr" fontAlgn="b">
                        <a:buNone/>
                      </a:pPr>
                      <a:r>
                        <a:rPr lang="en-ID" sz="1100" u="none" strike="noStrike" dirty="0">
                          <a:effectLst/>
                        </a:rPr>
                        <a:t>01/09/2025</a:t>
                      </a:r>
                      <a:endParaRPr lang="en-ID" sz="1100" b="0" i="0" u="none" strike="noStrike" dirty="0">
                        <a:solidFill>
                          <a:srgbClr val="000000"/>
                        </a:solidFill>
                        <a:effectLst/>
                        <a:latin typeface="Calibri" panose="020F0502020204030204" pitchFamily="34" charset="0"/>
                      </a:endParaRPr>
                    </a:p>
                  </a:txBody>
                  <a:tcPr marL="7311" marR="7311" marT="7311" marB="0" anchor="ctr"/>
                </a:tc>
                <a:tc rowSpan="2">
                  <a:txBody>
                    <a:bodyPr/>
                    <a:lstStyle/>
                    <a:p>
                      <a:pPr algn="ctr" fontAlgn="b">
                        <a:buNone/>
                      </a:pPr>
                      <a:r>
                        <a:rPr lang="en-ID" sz="1100" u="none" strike="noStrike" dirty="0">
                          <a:effectLst/>
                        </a:rPr>
                        <a:t>CV </a:t>
                      </a:r>
                      <a:r>
                        <a:rPr lang="en-ID" sz="1100" u="none" strike="noStrike" dirty="0" err="1">
                          <a:effectLst/>
                        </a:rPr>
                        <a:t>Rajawali</a:t>
                      </a:r>
                      <a:endParaRPr lang="en-ID" sz="1100" u="none" strike="noStrike" dirty="0">
                        <a:effectLst/>
                      </a:endParaRPr>
                    </a:p>
                  </a:txBody>
                  <a:tcPr marL="7311" marR="7311" marT="7311" marB="0" anchor="ctr"/>
                </a:tc>
                <a:tc>
                  <a:txBody>
                    <a:bodyPr/>
                    <a:lstStyle/>
                    <a:p>
                      <a:pPr algn="ctr" fontAlgn="b">
                        <a:buNone/>
                      </a:pPr>
                      <a:r>
                        <a:rPr lang="pt-BR" sz="1100" u="none" strike="noStrike" dirty="0">
                          <a:effectLst/>
                        </a:rPr>
                        <a:t>Eng, MSD, R&amp;D, SCM, Fiaco, CMS</a:t>
                      </a:r>
                      <a:endParaRPr lang="pt-BR" sz="1100" b="0" i="0" u="none" strike="noStrike" dirty="0">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3311464887"/>
                  </a:ext>
                </a:extLst>
              </a:tr>
              <a:tr h="362939">
                <a:tc>
                  <a:txBody>
                    <a:bodyPr/>
                    <a:lstStyle/>
                    <a:p>
                      <a:pPr algn="ctr" fontAlgn="b">
                        <a:buNone/>
                      </a:pPr>
                      <a:r>
                        <a:rPr lang="en-ID" sz="1100" u="none" strike="noStrike" dirty="0">
                          <a:effectLst/>
                        </a:rPr>
                        <a:t>02/09/2025</a:t>
                      </a:r>
                      <a:endParaRPr lang="en-ID" sz="1100" b="0" i="0" u="none" strike="noStrike" dirty="0">
                        <a:solidFill>
                          <a:srgbClr val="000000"/>
                        </a:solidFill>
                        <a:effectLst/>
                        <a:latin typeface="Calibri" panose="020F0502020204030204" pitchFamily="34" charset="0"/>
                      </a:endParaRPr>
                    </a:p>
                  </a:txBody>
                  <a:tcPr marL="7311" marR="7311" marT="7311" marB="0" anchor="ctr"/>
                </a:tc>
                <a:tc vMerge="1">
                  <a:txBody>
                    <a:bodyPr/>
                    <a:lstStyle/>
                    <a:p>
                      <a:endParaRPr dirty="0"/>
                    </a:p>
                  </a:txBody>
                  <a:tcPr marL="7311" marR="7311" marT="7311" marB="0" anchor="ctr"/>
                </a:tc>
                <a:tc>
                  <a:txBody>
                    <a:bodyPr/>
                    <a:lstStyle/>
                    <a:p>
                      <a:pPr algn="ctr" fontAlgn="b">
                        <a:buNone/>
                      </a:pPr>
                      <a:r>
                        <a:rPr lang="pt-BR" sz="1100" u="none" strike="noStrike" dirty="0">
                          <a:effectLst/>
                        </a:rPr>
                        <a:t>Eng, MSD, R&amp;D, SCM, Fiaco, CMS</a:t>
                      </a:r>
                      <a:endParaRPr lang="pt-BR" sz="1100" b="0" i="0" u="none" strike="noStrike" dirty="0">
                        <a:solidFill>
                          <a:srgbClr val="000000"/>
                        </a:solidFill>
                        <a:effectLst/>
                        <a:latin typeface="Calibri" panose="020F0502020204030204" pitchFamily="34" charset="0"/>
                      </a:endParaRPr>
                    </a:p>
                  </a:txBody>
                  <a:tcPr marL="7311" marR="7311" marT="7311" marB="0" anchor="ctr"/>
                </a:tc>
                <a:extLst>
                  <a:ext uri="{0D108BD9-81ED-4DB2-BD59-A6C34878D82A}">
                    <a16:rowId xmlns:a16="http://schemas.microsoft.com/office/drawing/2014/main" val="2557379586"/>
                  </a:ext>
                </a:extLst>
              </a:tr>
            </a:tbl>
          </a:graphicData>
        </a:graphic>
      </p:graphicFrame>
      <p:sp>
        <p:nvSpPr>
          <p:cNvPr id="36" name="TextBox 35">
            <a:extLst>
              <a:ext uri="{FF2B5EF4-FFF2-40B4-BE49-F238E27FC236}">
                <a16:creationId xmlns:a16="http://schemas.microsoft.com/office/drawing/2014/main" id="{5E466986-1B45-F688-FDB5-57A9033E0D5E}"/>
              </a:ext>
            </a:extLst>
          </p:cNvPr>
          <p:cNvSpPr txBox="1"/>
          <p:nvPr/>
        </p:nvSpPr>
        <p:spPr>
          <a:xfrm>
            <a:off x="323529" y="6379991"/>
            <a:ext cx="5772471"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 Hasil stock </a:t>
            </a:r>
            <a:r>
              <a:rPr lang="en-US" altLang="ko-KR" sz="1200" dirty="0" err="1">
                <a:solidFill>
                  <a:schemeClr val="tx1">
                    <a:lumMod val="75000"/>
                    <a:lumOff val="25000"/>
                  </a:schemeClr>
                </a:solidFill>
                <a:cs typeface="Arial" pitchFamily="34" charset="0"/>
              </a:rPr>
              <a:t>opname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masih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tahap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rekonsiliasi</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591614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0F137-3F22-DF6C-A730-3808938CE548}"/>
            </a:ext>
          </a:extLst>
        </p:cNvPr>
        <p:cNvGrpSpPr/>
        <p:nvPr/>
      </p:nvGrpSpPr>
      <p:grpSpPr>
        <a:xfrm>
          <a:off x="0" y="0"/>
          <a:ext cx="0" cy="0"/>
          <a:chOff x="0" y="0"/>
          <a:chExt cx="0" cy="0"/>
        </a:xfrm>
      </p:grpSpPr>
      <p:sp>
        <p:nvSpPr>
          <p:cNvPr id="15" name="Freeform 32">
            <a:extLst>
              <a:ext uri="{FF2B5EF4-FFF2-40B4-BE49-F238E27FC236}">
                <a16:creationId xmlns:a16="http://schemas.microsoft.com/office/drawing/2014/main" id="{6439245F-C44A-C857-EF42-C6BDA9406D87}"/>
              </a:ext>
            </a:extLst>
          </p:cNvPr>
          <p:cNvSpPr/>
          <p:nvPr/>
        </p:nvSpPr>
        <p:spPr>
          <a:xfrm flipH="1">
            <a:off x="10576890" y="0"/>
            <a:ext cx="1615110" cy="1180754"/>
          </a:xfrm>
          <a:custGeom>
            <a:avLst/>
            <a:gdLst/>
            <a:ahLst/>
            <a:cxnLst/>
            <a:rect l="l" t="t" r="r" b="b"/>
            <a:pathLst>
              <a:path w="2441335" h="1842098">
                <a:moveTo>
                  <a:pt x="0" y="0"/>
                </a:moveTo>
                <a:lnTo>
                  <a:pt x="2441335" y="0"/>
                </a:lnTo>
                <a:lnTo>
                  <a:pt x="2441335" y="1842098"/>
                </a:lnTo>
                <a:lnTo>
                  <a:pt x="0" y="18420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graphicFrame>
        <p:nvGraphicFramePr>
          <p:cNvPr id="11" name="Chart 10">
            <a:extLst>
              <a:ext uri="{FF2B5EF4-FFF2-40B4-BE49-F238E27FC236}">
                <a16:creationId xmlns:a16="http://schemas.microsoft.com/office/drawing/2014/main" id="{4C22C7E4-B70A-86E2-8169-E28A282F421D}"/>
              </a:ext>
            </a:extLst>
          </p:cNvPr>
          <p:cNvGraphicFramePr>
            <a:graphicFrameLocks/>
          </p:cNvGraphicFramePr>
          <p:nvPr>
            <p:extLst>
              <p:ext uri="{D42A27DB-BD31-4B8C-83A1-F6EECF244321}">
                <p14:modId xmlns:p14="http://schemas.microsoft.com/office/powerpoint/2010/main" val="124382821"/>
              </p:ext>
            </p:extLst>
          </p:nvPr>
        </p:nvGraphicFramePr>
        <p:xfrm>
          <a:off x="2093529" y="1450073"/>
          <a:ext cx="8483361" cy="4574807"/>
        </p:xfrm>
        <a:graphic>
          <a:graphicData uri="http://schemas.openxmlformats.org/drawingml/2006/chart">
            <c:chart xmlns:c="http://schemas.openxmlformats.org/drawingml/2006/chart" xmlns:r="http://schemas.openxmlformats.org/officeDocument/2006/relationships" r:id="rId5"/>
          </a:graphicData>
        </a:graphic>
      </p:graphicFrame>
      <p:sp>
        <p:nvSpPr>
          <p:cNvPr id="18" name="Arrow: Left 17">
            <a:extLst>
              <a:ext uri="{FF2B5EF4-FFF2-40B4-BE49-F238E27FC236}">
                <a16:creationId xmlns:a16="http://schemas.microsoft.com/office/drawing/2014/main" id="{246BC69E-8287-5AB9-EC9D-3A11D683EE95}"/>
              </a:ext>
            </a:extLst>
          </p:cNvPr>
          <p:cNvSpPr/>
          <p:nvPr/>
        </p:nvSpPr>
        <p:spPr>
          <a:xfrm>
            <a:off x="5717303" y="4148731"/>
            <a:ext cx="1597307" cy="791189"/>
          </a:xfrm>
          <a:prstGeom prst="left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NEXT</a:t>
            </a:r>
            <a:endParaRPr lang="en-ID" dirty="0"/>
          </a:p>
        </p:txBody>
      </p:sp>
      <p:sp>
        <p:nvSpPr>
          <p:cNvPr id="19" name="Freeform 11">
            <a:extLst>
              <a:ext uri="{FF2B5EF4-FFF2-40B4-BE49-F238E27FC236}">
                <a16:creationId xmlns:a16="http://schemas.microsoft.com/office/drawing/2014/main" id="{BFB8F545-EA9A-37A6-7ACE-CCCC8FA78FA0}"/>
              </a:ext>
            </a:extLst>
          </p:cNvPr>
          <p:cNvSpPr/>
          <p:nvPr/>
        </p:nvSpPr>
        <p:spPr>
          <a:xfrm>
            <a:off x="10689339" y="6345838"/>
            <a:ext cx="1390212" cy="338095"/>
          </a:xfrm>
          <a:custGeom>
            <a:avLst/>
            <a:gdLst/>
            <a:ahLst/>
            <a:cxnLst/>
            <a:rect l="l" t="t" r="r" b="b"/>
            <a:pathLst>
              <a:path w="3211019" h="780908">
                <a:moveTo>
                  <a:pt x="0" y="0"/>
                </a:moveTo>
                <a:lnTo>
                  <a:pt x="3211019" y="0"/>
                </a:lnTo>
                <a:lnTo>
                  <a:pt x="3211019" y="780908"/>
                </a:lnTo>
                <a:lnTo>
                  <a:pt x="0" y="780908"/>
                </a:lnTo>
                <a:lnTo>
                  <a:pt x="0" y="0"/>
                </a:lnTo>
                <a:close/>
              </a:path>
            </a:pathLst>
          </a:custGeom>
          <a:blipFill>
            <a:blip r:embed="rId6"/>
            <a:stretch>
              <a:fillRect t="-157767" b="-153423"/>
            </a:stretch>
          </a:blipFill>
        </p:spPr>
        <p:txBody>
          <a:bodyPr/>
          <a:lstStyle/>
          <a:p>
            <a:endParaRPr lang="en-ID"/>
          </a:p>
        </p:txBody>
      </p:sp>
      <p:sp>
        <p:nvSpPr>
          <p:cNvPr id="20" name="Freeform 33">
            <a:extLst>
              <a:ext uri="{FF2B5EF4-FFF2-40B4-BE49-F238E27FC236}">
                <a16:creationId xmlns:a16="http://schemas.microsoft.com/office/drawing/2014/main" id="{ED9D7CED-6354-B0FF-2A39-C3D21EFF4F04}"/>
              </a:ext>
            </a:extLst>
          </p:cNvPr>
          <p:cNvSpPr/>
          <p:nvPr/>
        </p:nvSpPr>
        <p:spPr>
          <a:xfrm flipH="1">
            <a:off x="0" y="6223567"/>
            <a:ext cx="4839504" cy="920733"/>
          </a:xfrm>
          <a:custGeom>
            <a:avLst/>
            <a:gdLst/>
            <a:ahLst/>
            <a:cxnLst/>
            <a:rect l="l" t="t" r="r" b="b"/>
            <a:pathLst>
              <a:path w="7315200" h="1436439">
                <a:moveTo>
                  <a:pt x="0" y="0"/>
                </a:moveTo>
                <a:lnTo>
                  <a:pt x="7315200" y="0"/>
                </a:lnTo>
                <a:lnTo>
                  <a:pt x="7315200" y="1436439"/>
                </a:lnTo>
                <a:lnTo>
                  <a:pt x="0" y="14364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D"/>
          </a:p>
        </p:txBody>
      </p:sp>
      <p:sp>
        <p:nvSpPr>
          <p:cNvPr id="2" name="Text Placeholder 4">
            <a:extLst>
              <a:ext uri="{FF2B5EF4-FFF2-40B4-BE49-F238E27FC236}">
                <a16:creationId xmlns:a16="http://schemas.microsoft.com/office/drawing/2014/main" id="{6A50B820-214B-7D6D-ABC8-2EE8306D6192}"/>
              </a:ext>
            </a:extLst>
          </p:cNvPr>
          <p:cNvSpPr txBox="1">
            <a:spLocks/>
          </p:cNvSpPr>
          <p:nvPr/>
        </p:nvSpPr>
        <p:spPr>
          <a:xfrm>
            <a:off x="323529" y="339509"/>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400" b="1" dirty="0"/>
              <a:t>PROGRESS IMPLEMENTASI SAP DI DH </a:t>
            </a:r>
          </a:p>
        </p:txBody>
      </p:sp>
    </p:spTree>
    <p:extLst>
      <p:ext uri="{BB962C8B-B14F-4D97-AF65-F5344CB8AC3E}">
        <p14:creationId xmlns:p14="http://schemas.microsoft.com/office/powerpoint/2010/main" val="1079819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ID" sz="1200"/>
          </a:p>
        </p:txBody>
      </p:sp>
      <p:sp>
        <p:nvSpPr>
          <p:cNvPr id="4" name="TextBox 4"/>
          <p:cNvSpPr txBox="1"/>
          <p:nvPr/>
        </p:nvSpPr>
        <p:spPr>
          <a:xfrm>
            <a:off x="4880617" y="3821883"/>
            <a:ext cx="6625583" cy="820738"/>
          </a:xfrm>
          <a:prstGeom prst="rect">
            <a:avLst/>
          </a:prstGeom>
        </p:spPr>
        <p:txBody>
          <a:bodyPr lIns="0" tIns="0" rIns="0" bIns="0" rtlCol="0" anchor="t">
            <a:spAutoFit/>
          </a:bodyPr>
          <a:lstStyle/>
          <a:p>
            <a:pPr algn="r">
              <a:lnSpc>
                <a:spcPts val="6370"/>
              </a:lnSpc>
            </a:pPr>
            <a:r>
              <a:rPr lang="en-US" sz="6184" spc="93">
                <a:solidFill>
                  <a:srgbClr val="47829E"/>
                </a:solidFill>
                <a:latin typeface="League Spartan"/>
                <a:ea typeface="League Spartan"/>
                <a:cs typeface="League Spartan"/>
                <a:sym typeface="League Spartan"/>
              </a:rPr>
              <a:t>TERIMAKASIH</a:t>
            </a:r>
          </a:p>
        </p:txBody>
      </p:sp>
      <p:grpSp>
        <p:nvGrpSpPr>
          <p:cNvPr id="7" name="Group 7"/>
          <p:cNvGrpSpPr/>
          <p:nvPr/>
        </p:nvGrpSpPr>
        <p:grpSpPr>
          <a:xfrm rot="-2700000">
            <a:off x="3792231" y="1850399"/>
            <a:ext cx="580665" cy="444407"/>
            <a:chOff x="0" y="0"/>
            <a:chExt cx="294201" cy="225164"/>
          </a:xfrm>
        </p:grpSpPr>
        <p:sp>
          <p:nvSpPr>
            <p:cNvPr id="8" name="Freeform 8"/>
            <p:cNvSpPr/>
            <p:nvPr/>
          </p:nvSpPr>
          <p:spPr>
            <a:xfrm>
              <a:off x="0" y="0"/>
              <a:ext cx="294201" cy="225164"/>
            </a:xfrm>
            <a:custGeom>
              <a:avLst/>
              <a:gdLst/>
              <a:ahLst/>
              <a:cxnLst/>
              <a:rect l="l" t="t" r="r" b="b"/>
              <a:pathLst>
                <a:path w="294201" h="225164">
                  <a:moveTo>
                    <a:pt x="0" y="0"/>
                  </a:moveTo>
                  <a:lnTo>
                    <a:pt x="294201" y="0"/>
                  </a:lnTo>
                  <a:lnTo>
                    <a:pt x="294201" y="225164"/>
                  </a:lnTo>
                  <a:lnTo>
                    <a:pt x="0" y="225164"/>
                  </a:lnTo>
                  <a:close/>
                </a:path>
              </a:pathLst>
            </a:custGeom>
            <a:solidFill>
              <a:srgbClr val="47829E"/>
            </a:solidFill>
          </p:spPr>
          <p:txBody>
            <a:bodyPr/>
            <a:lstStyle/>
            <a:p>
              <a:endParaRPr lang="en-ID" sz="1200"/>
            </a:p>
          </p:txBody>
        </p:sp>
        <p:sp>
          <p:nvSpPr>
            <p:cNvPr id="9" name="TextBox 9"/>
            <p:cNvSpPr txBox="1"/>
            <p:nvPr/>
          </p:nvSpPr>
          <p:spPr>
            <a:xfrm>
              <a:off x="0" y="-38100"/>
              <a:ext cx="294201" cy="263264"/>
            </a:xfrm>
            <a:prstGeom prst="rect">
              <a:avLst/>
            </a:prstGeom>
          </p:spPr>
          <p:txBody>
            <a:bodyPr lIns="33867" tIns="33867" rIns="33867" bIns="33867" rtlCol="0" anchor="ctr"/>
            <a:lstStyle/>
            <a:p>
              <a:pPr algn="ctr">
                <a:lnSpc>
                  <a:spcPts val="1773"/>
                </a:lnSpc>
              </a:pPr>
              <a:endParaRPr sz="1200"/>
            </a:p>
          </p:txBody>
        </p:sp>
      </p:grpSp>
      <p:grpSp>
        <p:nvGrpSpPr>
          <p:cNvPr id="10" name="Group 10"/>
          <p:cNvGrpSpPr/>
          <p:nvPr/>
        </p:nvGrpSpPr>
        <p:grpSpPr>
          <a:xfrm rot="-2700000">
            <a:off x="-1002176" y="2584801"/>
            <a:ext cx="3002375" cy="1005636"/>
            <a:chOff x="0" y="0"/>
            <a:chExt cx="1521188" cy="509517"/>
          </a:xfrm>
        </p:grpSpPr>
        <p:sp>
          <p:nvSpPr>
            <p:cNvPr id="11" name="Freeform 11"/>
            <p:cNvSpPr/>
            <p:nvPr/>
          </p:nvSpPr>
          <p:spPr>
            <a:xfrm>
              <a:off x="0" y="0"/>
              <a:ext cx="1521188" cy="509517"/>
            </a:xfrm>
            <a:custGeom>
              <a:avLst/>
              <a:gdLst/>
              <a:ahLst/>
              <a:cxnLst/>
              <a:rect l="l" t="t" r="r" b="b"/>
              <a:pathLst>
                <a:path w="1521188" h="509517">
                  <a:moveTo>
                    <a:pt x="0" y="0"/>
                  </a:moveTo>
                  <a:lnTo>
                    <a:pt x="1521188" y="0"/>
                  </a:lnTo>
                  <a:lnTo>
                    <a:pt x="1521188" y="509517"/>
                  </a:lnTo>
                  <a:lnTo>
                    <a:pt x="0" y="509517"/>
                  </a:lnTo>
                  <a:close/>
                </a:path>
              </a:pathLst>
            </a:custGeom>
            <a:solidFill>
              <a:srgbClr val="4D9DB1"/>
            </a:solidFill>
          </p:spPr>
          <p:txBody>
            <a:bodyPr/>
            <a:lstStyle/>
            <a:p>
              <a:endParaRPr lang="en-ID" sz="1200"/>
            </a:p>
          </p:txBody>
        </p:sp>
        <p:sp>
          <p:nvSpPr>
            <p:cNvPr id="12" name="TextBox 12"/>
            <p:cNvSpPr txBox="1"/>
            <p:nvPr/>
          </p:nvSpPr>
          <p:spPr>
            <a:xfrm>
              <a:off x="0" y="-38100"/>
              <a:ext cx="1521188" cy="547617"/>
            </a:xfrm>
            <a:prstGeom prst="rect">
              <a:avLst/>
            </a:prstGeom>
          </p:spPr>
          <p:txBody>
            <a:bodyPr lIns="33867" tIns="33867" rIns="33867" bIns="33867" rtlCol="0" anchor="ctr"/>
            <a:lstStyle/>
            <a:p>
              <a:pPr algn="ctr">
                <a:lnSpc>
                  <a:spcPts val="1773"/>
                </a:lnSpc>
              </a:pPr>
              <a:endParaRPr sz="1200"/>
            </a:p>
          </p:txBody>
        </p:sp>
      </p:grpSp>
      <p:grpSp>
        <p:nvGrpSpPr>
          <p:cNvPr id="13" name="Group 13"/>
          <p:cNvGrpSpPr/>
          <p:nvPr/>
        </p:nvGrpSpPr>
        <p:grpSpPr>
          <a:xfrm rot="-2700000">
            <a:off x="756165" y="1856473"/>
            <a:ext cx="942352" cy="1005636"/>
            <a:chOff x="0" y="0"/>
            <a:chExt cx="477453" cy="509517"/>
          </a:xfrm>
        </p:grpSpPr>
        <p:sp>
          <p:nvSpPr>
            <p:cNvPr id="14" name="Freeform 14"/>
            <p:cNvSpPr/>
            <p:nvPr/>
          </p:nvSpPr>
          <p:spPr>
            <a:xfrm>
              <a:off x="0" y="0"/>
              <a:ext cx="477453" cy="509517"/>
            </a:xfrm>
            <a:custGeom>
              <a:avLst/>
              <a:gdLst/>
              <a:ahLst/>
              <a:cxnLst/>
              <a:rect l="l" t="t" r="r" b="b"/>
              <a:pathLst>
                <a:path w="477453" h="509517">
                  <a:moveTo>
                    <a:pt x="0" y="0"/>
                  </a:moveTo>
                  <a:lnTo>
                    <a:pt x="477453" y="0"/>
                  </a:lnTo>
                  <a:lnTo>
                    <a:pt x="477453" y="509517"/>
                  </a:lnTo>
                  <a:lnTo>
                    <a:pt x="0" y="509517"/>
                  </a:lnTo>
                  <a:close/>
                </a:path>
              </a:pathLst>
            </a:custGeom>
            <a:solidFill>
              <a:srgbClr val="47829E"/>
            </a:solidFill>
          </p:spPr>
          <p:txBody>
            <a:bodyPr/>
            <a:lstStyle/>
            <a:p>
              <a:endParaRPr lang="en-ID" sz="1200"/>
            </a:p>
          </p:txBody>
        </p:sp>
        <p:sp>
          <p:nvSpPr>
            <p:cNvPr id="15" name="TextBox 15"/>
            <p:cNvSpPr txBox="1"/>
            <p:nvPr/>
          </p:nvSpPr>
          <p:spPr>
            <a:xfrm>
              <a:off x="0" y="-38100"/>
              <a:ext cx="477453" cy="547617"/>
            </a:xfrm>
            <a:prstGeom prst="rect">
              <a:avLst/>
            </a:prstGeom>
          </p:spPr>
          <p:txBody>
            <a:bodyPr lIns="33867" tIns="33867" rIns="33867" bIns="33867" rtlCol="0" anchor="ctr"/>
            <a:lstStyle/>
            <a:p>
              <a:pPr algn="ctr">
                <a:lnSpc>
                  <a:spcPts val="1773"/>
                </a:lnSpc>
              </a:pPr>
              <a:endParaRPr sz="1200"/>
            </a:p>
          </p:txBody>
        </p:sp>
      </p:grpSp>
      <p:grpSp>
        <p:nvGrpSpPr>
          <p:cNvPr id="16" name="Group 16"/>
          <p:cNvGrpSpPr/>
          <p:nvPr/>
        </p:nvGrpSpPr>
        <p:grpSpPr>
          <a:xfrm rot="-2700000">
            <a:off x="4166869" y="740449"/>
            <a:ext cx="4259272" cy="1005636"/>
            <a:chOff x="0" y="0"/>
            <a:chExt cx="2158009" cy="509517"/>
          </a:xfrm>
        </p:grpSpPr>
        <p:sp>
          <p:nvSpPr>
            <p:cNvPr id="17" name="Freeform 17"/>
            <p:cNvSpPr/>
            <p:nvPr/>
          </p:nvSpPr>
          <p:spPr>
            <a:xfrm>
              <a:off x="0" y="0"/>
              <a:ext cx="2158009" cy="509517"/>
            </a:xfrm>
            <a:custGeom>
              <a:avLst/>
              <a:gdLst/>
              <a:ahLst/>
              <a:cxnLst/>
              <a:rect l="l" t="t" r="r" b="b"/>
              <a:pathLst>
                <a:path w="2158009" h="509517">
                  <a:moveTo>
                    <a:pt x="0" y="0"/>
                  </a:moveTo>
                  <a:lnTo>
                    <a:pt x="2158009" y="0"/>
                  </a:lnTo>
                  <a:lnTo>
                    <a:pt x="2158009" y="509517"/>
                  </a:lnTo>
                  <a:lnTo>
                    <a:pt x="0" y="509517"/>
                  </a:lnTo>
                  <a:close/>
                </a:path>
              </a:pathLst>
            </a:custGeom>
            <a:solidFill>
              <a:srgbClr val="4D9DB1"/>
            </a:solidFill>
          </p:spPr>
          <p:txBody>
            <a:bodyPr/>
            <a:lstStyle/>
            <a:p>
              <a:endParaRPr lang="en-ID" sz="1200"/>
            </a:p>
          </p:txBody>
        </p:sp>
        <p:sp>
          <p:nvSpPr>
            <p:cNvPr id="18" name="TextBox 18"/>
            <p:cNvSpPr txBox="1"/>
            <p:nvPr/>
          </p:nvSpPr>
          <p:spPr>
            <a:xfrm>
              <a:off x="0" y="-38100"/>
              <a:ext cx="2158009" cy="547617"/>
            </a:xfrm>
            <a:prstGeom prst="rect">
              <a:avLst/>
            </a:prstGeom>
          </p:spPr>
          <p:txBody>
            <a:bodyPr lIns="33867" tIns="33867" rIns="33867" bIns="33867" rtlCol="0" anchor="ctr"/>
            <a:lstStyle/>
            <a:p>
              <a:pPr algn="ctr">
                <a:lnSpc>
                  <a:spcPts val="1773"/>
                </a:lnSpc>
              </a:pPr>
              <a:endParaRPr sz="1200"/>
            </a:p>
          </p:txBody>
        </p:sp>
      </p:grpSp>
      <p:grpSp>
        <p:nvGrpSpPr>
          <p:cNvPr id="19" name="Group 19"/>
          <p:cNvGrpSpPr/>
          <p:nvPr/>
        </p:nvGrpSpPr>
        <p:grpSpPr>
          <a:xfrm rot="-2700000">
            <a:off x="4652620" y="1913157"/>
            <a:ext cx="942352" cy="1005636"/>
            <a:chOff x="0" y="0"/>
            <a:chExt cx="477453" cy="509517"/>
          </a:xfrm>
        </p:grpSpPr>
        <p:sp>
          <p:nvSpPr>
            <p:cNvPr id="20" name="Freeform 20"/>
            <p:cNvSpPr/>
            <p:nvPr/>
          </p:nvSpPr>
          <p:spPr>
            <a:xfrm>
              <a:off x="0" y="0"/>
              <a:ext cx="477453" cy="509517"/>
            </a:xfrm>
            <a:custGeom>
              <a:avLst/>
              <a:gdLst/>
              <a:ahLst/>
              <a:cxnLst/>
              <a:rect l="l" t="t" r="r" b="b"/>
              <a:pathLst>
                <a:path w="477453" h="509517">
                  <a:moveTo>
                    <a:pt x="0" y="0"/>
                  </a:moveTo>
                  <a:lnTo>
                    <a:pt x="477453" y="0"/>
                  </a:lnTo>
                  <a:lnTo>
                    <a:pt x="477453" y="509517"/>
                  </a:lnTo>
                  <a:lnTo>
                    <a:pt x="0" y="509517"/>
                  </a:lnTo>
                  <a:close/>
                </a:path>
              </a:pathLst>
            </a:custGeom>
            <a:solidFill>
              <a:srgbClr val="47829E"/>
            </a:solidFill>
          </p:spPr>
          <p:txBody>
            <a:bodyPr/>
            <a:lstStyle/>
            <a:p>
              <a:endParaRPr lang="en-ID" sz="1200"/>
            </a:p>
          </p:txBody>
        </p:sp>
        <p:sp>
          <p:nvSpPr>
            <p:cNvPr id="21" name="TextBox 21"/>
            <p:cNvSpPr txBox="1"/>
            <p:nvPr/>
          </p:nvSpPr>
          <p:spPr>
            <a:xfrm>
              <a:off x="0" y="-38100"/>
              <a:ext cx="477453" cy="547617"/>
            </a:xfrm>
            <a:prstGeom prst="rect">
              <a:avLst/>
            </a:prstGeom>
          </p:spPr>
          <p:txBody>
            <a:bodyPr lIns="33867" tIns="33867" rIns="33867" bIns="33867" rtlCol="0" anchor="ctr"/>
            <a:lstStyle/>
            <a:p>
              <a:pPr algn="ctr">
                <a:lnSpc>
                  <a:spcPts val="1773"/>
                </a:lnSpc>
              </a:pPr>
              <a:endParaRPr sz="1200"/>
            </a:p>
          </p:txBody>
        </p:sp>
      </p:grpSp>
      <p:grpSp>
        <p:nvGrpSpPr>
          <p:cNvPr id="22" name="Group 22"/>
          <p:cNvGrpSpPr/>
          <p:nvPr/>
        </p:nvGrpSpPr>
        <p:grpSpPr>
          <a:xfrm>
            <a:off x="1073421" y="1046955"/>
            <a:ext cx="4081331" cy="408133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4D9DB1"/>
            </a:solidFill>
          </p:spPr>
          <p:txBody>
            <a:bodyPr/>
            <a:lstStyle/>
            <a:p>
              <a:endParaRPr lang="en-ID" sz="1200"/>
            </a:p>
          </p:txBody>
        </p:sp>
        <p:sp>
          <p:nvSpPr>
            <p:cNvPr id="24" name="TextBox 24"/>
            <p:cNvSpPr txBox="1"/>
            <p:nvPr/>
          </p:nvSpPr>
          <p:spPr>
            <a:xfrm>
              <a:off x="139700" y="101600"/>
              <a:ext cx="533400" cy="571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5" name="Group 25"/>
          <p:cNvGrpSpPr/>
          <p:nvPr/>
        </p:nvGrpSpPr>
        <p:grpSpPr>
          <a:xfrm>
            <a:off x="1211336" y="1184870"/>
            <a:ext cx="3805501" cy="380550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txBody>
            <a:bodyPr/>
            <a:lstStyle/>
            <a:p>
              <a:endParaRPr lang="en-ID" sz="1200"/>
            </a:p>
          </p:txBody>
        </p:sp>
        <p:sp>
          <p:nvSpPr>
            <p:cNvPr id="27" name="TextBox 27"/>
            <p:cNvSpPr txBox="1"/>
            <p:nvPr/>
          </p:nvSpPr>
          <p:spPr>
            <a:xfrm>
              <a:off x="139700" y="101600"/>
              <a:ext cx="533400" cy="571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8" name="Group 28"/>
          <p:cNvGrpSpPr/>
          <p:nvPr/>
        </p:nvGrpSpPr>
        <p:grpSpPr>
          <a:xfrm>
            <a:off x="1383614" y="1357147"/>
            <a:ext cx="3460944" cy="3460944"/>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3"/>
              <a:stretch>
                <a:fillRect l="-25046" r="-25046"/>
              </a:stretch>
            </a:blipFill>
          </p:spPr>
          <p:txBody>
            <a:bodyPr/>
            <a:lstStyle/>
            <a:p>
              <a:endParaRPr lang="en-ID" sz="1200"/>
            </a:p>
          </p:txBody>
        </p:sp>
      </p:grpSp>
      <p:grpSp>
        <p:nvGrpSpPr>
          <p:cNvPr id="30" name="Group 30"/>
          <p:cNvGrpSpPr/>
          <p:nvPr/>
        </p:nvGrpSpPr>
        <p:grpSpPr>
          <a:xfrm rot="-2700000">
            <a:off x="6356517" y="445832"/>
            <a:ext cx="4259272" cy="1005636"/>
            <a:chOff x="0" y="0"/>
            <a:chExt cx="2158009" cy="509517"/>
          </a:xfrm>
        </p:grpSpPr>
        <p:sp>
          <p:nvSpPr>
            <p:cNvPr id="31" name="Freeform 31"/>
            <p:cNvSpPr/>
            <p:nvPr/>
          </p:nvSpPr>
          <p:spPr>
            <a:xfrm>
              <a:off x="0" y="0"/>
              <a:ext cx="2158009" cy="509517"/>
            </a:xfrm>
            <a:custGeom>
              <a:avLst/>
              <a:gdLst/>
              <a:ahLst/>
              <a:cxnLst/>
              <a:rect l="l" t="t" r="r" b="b"/>
              <a:pathLst>
                <a:path w="2158009" h="509517">
                  <a:moveTo>
                    <a:pt x="0" y="0"/>
                  </a:moveTo>
                  <a:lnTo>
                    <a:pt x="2158009" y="0"/>
                  </a:lnTo>
                  <a:lnTo>
                    <a:pt x="2158009" y="509517"/>
                  </a:lnTo>
                  <a:lnTo>
                    <a:pt x="0" y="509517"/>
                  </a:lnTo>
                  <a:close/>
                </a:path>
              </a:pathLst>
            </a:custGeom>
            <a:solidFill>
              <a:srgbClr val="4D9DB1"/>
            </a:solidFill>
          </p:spPr>
          <p:txBody>
            <a:bodyPr/>
            <a:lstStyle/>
            <a:p>
              <a:endParaRPr lang="en-ID" sz="1200"/>
            </a:p>
          </p:txBody>
        </p:sp>
        <p:sp>
          <p:nvSpPr>
            <p:cNvPr id="32" name="TextBox 32"/>
            <p:cNvSpPr txBox="1"/>
            <p:nvPr/>
          </p:nvSpPr>
          <p:spPr>
            <a:xfrm>
              <a:off x="0" y="-38100"/>
              <a:ext cx="2158009" cy="547617"/>
            </a:xfrm>
            <a:prstGeom prst="rect">
              <a:avLst/>
            </a:prstGeom>
          </p:spPr>
          <p:txBody>
            <a:bodyPr lIns="33867" tIns="33867" rIns="33867" bIns="33867" rtlCol="0" anchor="ctr"/>
            <a:lstStyle/>
            <a:p>
              <a:pPr algn="ctr">
                <a:lnSpc>
                  <a:spcPts val="1773"/>
                </a:lnSpc>
              </a:pPr>
              <a:endParaRPr sz="1200"/>
            </a:p>
          </p:txBody>
        </p:sp>
      </p:grpSp>
      <p:grpSp>
        <p:nvGrpSpPr>
          <p:cNvPr id="33" name="Group 33"/>
          <p:cNvGrpSpPr/>
          <p:nvPr/>
        </p:nvGrpSpPr>
        <p:grpSpPr>
          <a:xfrm rot="-2700000">
            <a:off x="1163689" y="5863274"/>
            <a:ext cx="4259272" cy="1005636"/>
            <a:chOff x="0" y="0"/>
            <a:chExt cx="2158009" cy="509517"/>
          </a:xfrm>
        </p:grpSpPr>
        <p:sp>
          <p:nvSpPr>
            <p:cNvPr id="34" name="Freeform 34"/>
            <p:cNvSpPr/>
            <p:nvPr/>
          </p:nvSpPr>
          <p:spPr>
            <a:xfrm>
              <a:off x="0" y="0"/>
              <a:ext cx="2158009" cy="509517"/>
            </a:xfrm>
            <a:custGeom>
              <a:avLst/>
              <a:gdLst/>
              <a:ahLst/>
              <a:cxnLst/>
              <a:rect l="l" t="t" r="r" b="b"/>
              <a:pathLst>
                <a:path w="2158009" h="509517">
                  <a:moveTo>
                    <a:pt x="0" y="0"/>
                  </a:moveTo>
                  <a:lnTo>
                    <a:pt x="2158009" y="0"/>
                  </a:lnTo>
                  <a:lnTo>
                    <a:pt x="2158009" y="509517"/>
                  </a:lnTo>
                  <a:lnTo>
                    <a:pt x="0" y="509517"/>
                  </a:lnTo>
                  <a:close/>
                </a:path>
              </a:pathLst>
            </a:custGeom>
            <a:solidFill>
              <a:srgbClr val="4D9DB1"/>
            </a:solidFill>
          </p:spPr>
          <p:txBody>
            <a:bodyPr/>
            <a:lstStyle/>
            <a:p>
              <a:endParaRPr lang="en-ID" sz="1200"/>
            </a:p>
          </p:txBody>
        </p:sp>
        <p:sp>
          <p:nvSpPr>
            <p:cNvPr id="35" name="TextBox 35"/>
            <p:cNvSpPr txBox="1"/>
            <p:nvPr/>
          </p:nvSpPr>
          <p:spPr>
            <a:xfrm>
              <a:off x="0" y="-38100"/>
              <a:ext cx="2158009" cy="547617"/>
            </a:xfrm>
            <a:prstGeom prst="rect">
              <a:avLst/>
            </a:prstGeom>
          </p:spPr>
          <p:txBody>
            <a:bodyPr lIns="33867" tIns="33867" rIns="33867" bIns="33867" rtlCol="0" anchor="ctr"/>
            <a:lstStyle/>
            <a:p>
              <a:pPr algn="ctr">
                <a:lnSpc>
                  <a:spcPts val="1773"/>
                </a:lnSpc>
              </a:pPr>
              <a:endParaRPr sz="1200"/>
            </a:p>
          </p:txBody>
        </p:sp>
      </p:grpSp>
      <p:grpSp>
        <p:nvGrpSpPr>
          <p:cNvPr id="36" name="Group 36"/>
          <p:cNvGrpSpPr/>
          <p:nvPr/>
        </p:nvGrpSpPr>
        <p:grpSpPr>
          <a:xfrm rot="-2700000">
            <a:off x="-1337846" y="6368029"/>
            <a:ext cx="4259272" cy="1005636"/>
            <a:chOff x="0" y="0"/>
            <a:chExt cx="2158009" cy="509517"/>
          </a:xfrm>
        </p:grpSpPr>
        <p:sp>
          <p:nvSpPr>
            <p:cNvPr id="37" name="Freeform 37"/>
            <p:cNvSpPr/>
            <p:nvPr/>
          </p:nvSpPr>
          <p:spPr>
            <a:xfrm>
              <a:off x="0" y="0"/>
              <a:ext cx="2158009" cy="509517"/>
            </a:xfrm>
            <a:custGeom>
              <a:avLst/>
              <a:gdLst/>
              <a:ahLst/>
              <a:cxnLst/>
              <a:rect l="l" t="t" r="r" b="b"/>
              <a:pathLst>
                <a:path w="2158009" h="509517">
                  <a:moveTo>
                    <a:pt x="0" y="0"/>
                  </a:moveTo>
                  <a:lnTo>
                    <a:pt x="2158009" y="0"/>
                  </a:lnTo>
                  <a:lnTo>
                    <a:pt x="2158009" y="509517"/>
                  </a:lnTo>
                  <a:lnTo>
                    <a:pt x="0" y="509517"/>
                  </a:lnTo>
                  <a:close/>
                </a:path>
              </a:pathLst>
            </a:custGeom>
            <a:solidFill>
              <a:srgbClr val="4D9DB1"/>
            </a:solidFill>
          </p:spPr>
          <p:txBody>
            <a:bodyPr/>
            <a:lstStyle/>
            <a:p>
              <a:endParaRPr lang="en-ID" sz="1200"/>
            </a:p>
          </p:txBody>
        </p:sp>
        <p:sp>
          <p:nvSpPr>
            <p:cNvPr id="38" name="TextBox 38"/>
            <p:cNvSpPr txBox="1"/>
            <p:nvPr/>
          </p:nvSpPr>
          <p:spPr>
            <a:xfrm>
              <a:off x="0" y="-38100"/>
              <a:ext cx="2158009" cy="547617"/>
            </a:xfrm>
            <a:prstGeom prst="rect">
              <a:avLst/>
            </a:prstGeom>
          </p:spPr>
          <p:txBody>
            <a:bodyPr lIns="33867" tIns="33867" rIns="33867" bIns="33867" rtlCol="0" anchor="ctr"/>
            <a:lstStyle/>
            <a:p>
              <a:pPr algn="ctr">
                <a:lnSpc>
                  <a:spcPts val="1773"/>
                </a:lnSpc>
              </a:pPr>
              <a:endParaRPr sz="1200"/>
            </a:p>
          </p:txBody>
        </p:sp>
      </p:grpSp>
      <p:sp>
        <p:nvSpPr>
          <p:cNvPr id="39" name="Freeform 11">
            <a:extLst>
              <a:ext uri="{FF2B5EF4-FFF2-40B4-BE49-F238E27FC236}">
                <a16:creationId xmlns:a16="http://schemas.microsoft.com/office/drawing/2014/main" id="{9F6884F5-7E69-639E-25F1-8B77D593EAA9}"/>
              </a:ext>
            </a:extLst>
          </p:cNvPr>
          <p:cNvSpPr/>
          <p:nvPr/>
        </p:nvSpPr>
        <p:spPr>
          <a:xfrm>
            <a:off x="401010" y="376831"/>
            <a:ext cx="1205992" cy="293293"/>
          </a:xfrm>
          <a:custGeom>
            <a:avLst/>
            <a:gdLst/>
            <a:ahLst/>
            <a:cxnLst/>
            <a:rect l="l" t="t" r="r" b="b"/>
            <a:pathLst>
              <a:path w="3211019" h="780908">
                <a:moveTo>
                  <a:pt x="0" y="0"/>
                </a:moveTo>
                <a:lnTo>
                  <a:pt x="3211019" y="0"/>
                </a:lnTo>
                <a:lnTo>
                  <a:pt x="3211019" y="780908"/>
                </a:lnTo>
                <a:lnTo>
                  <a:pt x="0" y="780908"/>
                </a:lnTo>
                <a:lnTo>
                  <a:pt x="0" y="0"/>
                </a:lnTo>
                <a:close/>
              </a:path>
            </a:pathLst>
          </a:custGeom>
          <a:blipFill>
            <a:blip r:embed="rId4"/>
            <a:stretch>
              <a:fillRect t="-157767" b="-153423"/>
            </a:stretch>
          </a:blipFill>
        </p:spPr>
        <p:txBody>
          <a:bodyPr/>
          <a:lstStyle/>
          <a:p>
            <a:endParaRPr lang="en-ID"/>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rot="16200000">
            <a:off x="2951732" y="946616"/>
            <a:ext cx="3860166" cy="92333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5400" b="1" i="0" u="none" strike="noStrike" kern="1200" cap="none" spc="0" normalizeH="0" baseline="0" noProof="0" dirty="0">
                <a:ln>
                  <a:noFill/>
                </a:ln>
                <a:solidFill>
                  <a:schemeClr val="bg1"/>
                </a:solidFill>
                <a:effectLst/>
                <a:uLnTx/>
                <a:uFillTx/>
                <a:latin typeface="Arial"/>
                <a:ea typeface="Arial Unicode MS"/>
                <a:cs typeface="Arial" pitchFamily="34" charset="0"/>
              </a:rPr>
              <a:t>AGENDA</a:t>
            </a:r>
            <a:endParaRPr kumimoji="0" lang="ko-KR" altLang="en-US" sz="5400" b="1" i="0" u="none" strike="noStrike" kern="1200" cap="none" spc="0" normalizeH="0" baseline="0" noProof="0" dirty="0">
              <a:ln>
                <a:noFill/>
              </a:ln>
              <a:solidFill>
                <a:schemeClr val="bg1"/>
              </a:solidFill>
              <a:effectLst/>
              <a:uLnTx/>
              <a:uFillTx/>
              <a:latin typeface="Arial"/>
              <a:ea typeface="Arial Unicode MS"/>
              <a:cs typeface="Arial" pitchFamily="34" charset="0"/>
            </a:endParaRPr>
          </a:p>
        </p:txBody>
      </p:sp>
      <p:grpSp>
        <p:nvGrpSpPr>
          <p:cNvPr id="2" name="Group 1">
            <a:extLst>
              <a:ext uri="{FF2B5EF4-FFF2-40B4-BE49-F238E27FC236}">
                <a16:creationId xmlns:a16="http://schemas.microsoft.com/office/drawing/2014/main" id="{9057417B-0C81-4DED-A753-2A1EBD9EB5A6}"/>
              </a:ext>
            </a:extLst>
          </p:cNvPr>
          <p:cNvGrpSpPr/>
          <p:nvPr/>
        </p:nvGrpSpPr>
        <p:grpSpPr>
          <a:xfrm>
            <a:off x="5796359" y="95720"/>
            <a:ext cx="6391247" cy="1286087"/>
            <a:chOff x="4780729" y="1350371"/>
            <a:chExt cx="6391247" cy="1286087"/>
          </a:xfrm>
        </p:grpSpPr>
        <p:sp>
          <p:nvSpPr>
            <p:cNvPr id="45" name="Rectangle 44">
              <a:extLst>
                <a:ext uri="{FF2B5EF4-FFF2-40B4-BE49-F238E27FC236}">
                  <a16:creationId xmlns:a16="http://schemas.microsoft.com/office/drawing/2014/main" id="{E4AC6EFF-A9C3-4CD6-8DD9-E23DB4D3C0FA}"/>
                </a:ext>
              </a:extLst>
            </p:cNvPr>
            <p:cNvSpPr/>
            <p:nvPr/>
          </p:nvSpPr>
          <p:spPr>
            <a:xfrm>
              <a:off x="4780729" y="2051242"/>
              <a:ext cx="6391247" cy="5852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Arrow: Pentagon 45">
              <a:extLst>
                <a:ext uri="{FF2B5EF4-FFF2-40B4-BE49-F238E27FC236}">
                  <a16:creationId xmlns:a16="http://schemas.microsoft.com/office/drawing/2014/main" id="{C887B8B6-9F10-4776-B189-047B2EB09574}"/>
                </a:ext>
              </a:extLst>
            </p:cNvPr>
            <p:cNvSpPr/>
            <p:nvPr/>
          </p:nvSpPr>
          <p:spPr>
            <a:xfrm>
              <a:off x="5504979" y="1350372"/>
              <a:ext cx="1104522" cy="58847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TextBox 12">
              <a:extLst>
                <a:ext uri="{FF2B5EF4-FFF2-40B4-BE49-F238E27FC236}">
                  <a16:creationId xmlns:a16="http://schemas.microsoft.com/office/drawing/2014/main" id="{5442A3F7-8C72-41E7-9E8F-B1AE6C0324C4}"/>
                </a:ext>
              </a:extLst>
            </p:cNvPr>
            <p:cNvSpPr txBox="1"/>
            <p:nvPr/>
          </p:nvSpPr>
          <p:spPr>
            <a:xfrm>
              <a:off x="5733303" y="2097427"/>
              <a:ext cx="523044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b="1" dirty="0" err="1">
                  <a:solidFill>
                    <a:schemeClr val="bg1"/>
                  </a:solidFill>
                </a:rPr>
                <a:t>Laporan</a:t>
              </a:r>
              <a:r>
                <a:rPr lang="en-US" altLang="ko-KR" sz="1400" b="1" dirty="0">
                  <a:solidFill>
                    <a:schemeClr val="bg1"/>
                  </a:solidFill>
                </a:rPr>
                <a:t> </a:t>
              </a:r>
              <a:r>
                <a:rPr lang="en-US" altLang="ko-KR" sz="1400" b="1" dirty="0" err="1">
                  <a:solidFill>
                    <a:schemeClr val="bg1"/>
                  </a:solidFill>
                </a:rPr>
                <a:t>Keuangan</a:t>
              </a:r>
              <a:r>
                <a:rPr lang="en-US" altLang="ko-KR" sz="1400" b="1" dirty="0">
                  <a:solidFill>
                    <a:schemeClr val="bg1"/>
                  </a:solidFill>
                </a:rPr>
                <a:t> Agustus 2025</a:t>
              </a:r>
            </a:p>
          </p:txBody>
        </p:sp>
        <p:sp>
          <p:nvSpPr>
            <p:cNvPr id="48" name="Parallelogram 47">
              <a:extLst>
                <a:ext uri="{FF2B5EF4-FFF2-40B4-BE49-F238E27FC236}">
                  <a16:creationId xmlns:a16="http://schemas.microsoft.com/office/drawing/2014/main" id="{379169B4-8442-4043-B209-E86947568FE7}"/>
                </a:ext>
              </a:extLst>
            </p:cNvPr>
            <p:cNvSpPr/>
            <p:nvPr/>
          </p:nvSpPr>
          <p:spPr>
            <a:xfrm rot="5400000" flipH="1">
              <a:off x="4504583" y="1626517"/>
              <a:ext cx="1276539" cy="724247"/>
            </a:xfrm>
            <a:prstGeom prst="parallelogram">
              <a:avLst>
                <a:gd name="adj" fmla="val 961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TextBox 10">
              <a:extLst>
                <a:ext uri="{FF2B5EF4-FFF2-40B4-BE49-F238E27FC236}">
                  <a16:creationId xmlns:a16="http://schemas.microsoft.com/office/drawing/2014/main" id="{B46152D7-152A-4953-A573-B6C808CCB40E}"/>
                </a:ext>
              </a:extLst>
            </p:cNvPr>
            <p:cNvSpPr txBox="1"/>
            <p:nvPr/>
          </p:nvSpPr>
          <p:spPr>
            <a:xfrm>
              <a:off x="5504976" y="1406201"/>
              <a:ext cx="77966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grpSp>
      <p:grpSp>
        <p:nvGrpSpPr>
          <p:cNvPr id="3" name="Group 2">
            <a:extLst>
              <a:ext uri="{FF2B5EF4-FFF2-40B4-BE49-F238E27FC236}">
                <a16:creationId xmlns:a16="http://schemas.microsoft.com/office/drawing/2014/main" id="{90B70BE9-3BBE-4167-A154-D0F4084D2206}"/>
              </a:ext>
            </a:extLst>
          </p:cNvPr>
          <p:cNvGrpSpPr/>
          <p:nvPr/>
        </p:nvGrpSpPr>
        <p:grpSpPr>
          <a:xfrm>
            <a:off x="5796359" y="1434188"/>
            <a:ext cx="6391247" cy="1286087"/>
            <a:chOff x="4780729" y="1350371"/>
            <a:chExt cx="6391247" cy="1286087"/>
          </a:xfrm>
        </p:grpSpPr>
        <p:sp>
          <p:nvSpPr>
            <p:cNvPr id="38" name="Rectangle 37">
              <a:extLst>
                <a:ext uri="{FF2B5EF4-FFF2-40B4-BE49-F238E27FC236}">
                  <a16:creationId xmlns:a16="http://schemas.microsoft.com/office/drawing/2014/main" id="{2C6160B7-DE89-4075-A5FB-41CFEBD42E0E}"/>
                </a:ext>
              </a:extLst>
            </p:cNvPr>
            <p:cNvSpPr/>
            <p:nvPr/>
          </p:nvSpPr>
          <p:spPr>
            <a:xfrm>
              <a:off x="4780729" y="2051242"/>
              <a:ext cx="6391247" cy="5852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Arrow: Pentagon 38">
              <a:extLst>
                <a:ext uri="{FF2B5EF4-FFF2-40B4-BE49-F238E27FC236}">
                  <a16:creationId xmlns:a16="http://schemas.microsoft.com/office/drawing/2014/main" id="{D81BB7E6-4690-4CEF-843E-B170D9504343}"/>
                </a:ext>
              </a:extLst>
            </p:cNvPr>
            <p:cNvSpPr/>
            <p:nvPr/>
          </p:nvSpPr>
          <p:spPr>
            <a:xfrm>
              <a:off x="5504979" y="1350372"/>
              <a:ext cx="1104522" cy="5884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TextBox 20">
              <a:extLst>
                <a:ext uri="{FF2B5EF4-FFF2-40B4-BE49-F238E27FC236}">
                  <a16:creationId xmlns:a16="http://schemas.microsoft.com/office/drawing/2014/main" id="{E6F6D8A8-6A0B-464D-89C5-7DE94F240D84}"/>
                </a:ext>
              </a:extLst>
            </p:cNvPr>
            <p:cNvSpPr txBox="1"/>
            <p:nvPr/>
          </p:nvSpPr>
          <p:spPr>
            <a:xfrm>
              <a:off x="5733303" y="2097427"/>
              <a:ext cx="523044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b="1" dirty="0" err="1">
                  <a:solidFill>
                    <a:schemeClr val="bg1"/>
                  </a:solidFill>
                </a:rPr>
                <a:t>Laporan</a:t>
              </a:r>
              <a:r>
                <a:rPr lang="en-US" altLang="ko-KR" sz="1400" b="1" dirty="0">
                  <a:solidFill>
                    <a:schemeClr val="bg1"/>
                  </a:solidFill>
                </a:rPr>
                <a:t> Audit Internal SMT </a:t>
              </a:r>
              <a:r>
                <a:rPr lang="en-US" altLang="ko-KR" sz="1400" b="1" dirty="0" err="1">
                  <a:solidFill>
                    <a:schemeClr val="bg1"/>
                  </a:solidFill>
                </a:rPr>
                <a:t>Kuartal</a:t>
              </a:r>
              <a:r>
                <a:rPr lang="en-US" altLang="ko-KR" sz="1400" b="1" dirty="0">
                  <a:solidFill>
                    <a:schemeClr val="bg1"/>
                  </a:solidFill>
                </a:rPr>
                <a:t> 2 </a:t>
              </a:r>
              <a:r>
                <a:rPr lang="en-US" altLang="ko-KR" sz="1400" b="1" dirty="0" err="1">
                  <a:solidFill>
                    <a:schemeClr val="bg1"/>
                  </a:solidFill>
                </a:rPr>
                <a:t>Tahun</a:t>
              </a:r>
              <a:r>
                <a:rPr lang="en-US" altLang="ko-KR" sz="1400" b="1" dirty="0">
                  <a:solidFill>
                    <a:schemeClr val="bg1"/>
                  </a:solidFill>
                </a:rPr>
                <a:t> 2025</a:t>
              </a:r>
            </a:p>
          </p:txBody>
        </p:sp>
        <p:sp>
          <p:nvSpPr>
            <p:cNvPr id="41" name="Parallelogram 40">
              <a:extLst>
                <a:ext uri="{FF2B5EF4-FFF2-40B4-BE49-F238E27FC236}">
                  <a16:creationId xmlns:a16="http://schemas.microsoft.com/office/drawing/2014/main" id="{5BB17CB3-3D64-4B1A-B71C-75DC2E120B37}"/>
                </a:ext>
              </a:extLst>
            </p:cNvPr>
            <p:cNvSpPr/>
            <p:nvPr/>
          </p:nvSpPr>
          <p:spPr>
            <a:xfrm rot="5400000" flipH="1">
              <a:off x="4504583" y="1626517"/>
              <a:ext cx="1276539" cy="724247"/>
            </a:xfrm>
            <a:prstGeom prst="parallelogram">
              <a:avLst>
                <a:gd name="adj" fmla="val 9619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TextBox 18">
              <a:extLst>
                <a:ext uri="{FF2B5EF4-FFF2-40B4-BE49-F238E27FC236}">
                  <a16:creationId xmlns:a16="http://schemas.microsoft.com/office/drawing/2014/main" id="{F9201999-8A2B-42DA-B749-E60060F91556}"/>
                </a:ext>
              </a:extLst>
            </p:cNvPr>
            <p:cNvSpPr txBox="1"/>
            <p:nvPr/>
          </p:nvSpPr>
          <p:spPr>
            <a:xfrm>
              <a:off x="5504976" y="1406201"/>
              <a:ext cx="77966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grpSp>
      <p:grpSp>
        <p:nvGrpSpPr>
          <p:cNvPr id="5" name="Group 4">
            <a:extLst>
              <a:ext uri="{FF2B5EF4-FFF2-40B4-BE49-F238E27FC236}">
                <a16:creationId xmlns:a16="http://schemas.microsoft.com/office/drawing/2014/main" id="{BB9902E9-E6FF-4168-BF6A-0C686917E1D2}"/>
              </a:ext>
            </a:extLst>
          </p:cNvPr>
          <p:cNvGrpSpPr/>
          <p:nvPr/>
        </p:nvGrpSpPr>
        <p:grpSpPr>
          <a:xfrm>
            <a:off x="5796359" y="2772656"/>
            <a:ext cx="6391247" cy="1286087"/>
            <a:chOff x="4780729" y="1350371"/>
            <a:chExt cx="6391247" cy="1286087"/>
          </a:xfrm>
        </p:grpSpPr>
        <p:sp>
          <p:nvSpPr>
            <p:cNvPr id="31" name="Rectangle 30">
              <a:extLst>
                <a:ext uri="{FF2B5EF4-FFF2-40B4-BE49-F238E27FC236}">
                  <a16:creationId xmlns:a16="http://schemas.microsoft.com/office/drawing/2014/main" id="{3873F8FD-A95C-4566-9DEF-E80E3C733873}"/>
                </a:ext>
              </a:extLst>
            </p:cNvPr>
            <p:cNvSpPr/>
            <p:nvPr/>
          </p:nvSpPr>
          <p:spPr>
            <a:xfrm>
              <a:off x="4780729" y="2051242"/>
              <a:ext cx="6391247" cy="5852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Arrow: Pentagon 31">
              <a:extLst>
                <a:ext uri="{FF2B5EF4-FFF2-40B4-BE49-F238E27FC236}">
                  <a16:creationId xmlns:a16="http://schemas.microsoft.com/office/drawing/2014/main" id="{DDC4D8B4-5666-4FEB-86D0-D8401AB3D665}"/>
                </a:ext>
              </a:extLst>
            </p:cNvPr>
            <p:cNvSpPr/>
            <p:nvPr/>
          </p:nvSpPr>
          <p:spPr>
            <a:xfrm>
              <a:off x="5504979" y="1350372"/>
              <a:ext cx="1104522" cy="58847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TextBox 28">
              <a:extLst>
                <a:ext uri="{FF2B5EF4-FFF2-40B4-BE49-F238E27FC236}">
                  <a16:creationId xmlns:a16="http://schemas.microsoft.com/office/drawing/2014/main" id="{0FFD9E3E-20C7-406A-84CE-0B6B0BEA4BA9}"/>
                </a:ext>
              </a:extLst>
            </p:cNvPr>
            <p:cNvSpPr txBox="1"/>
            <p:nvPr/>
          </p:nvSpPr>
          <p:spPr>
            <a:xfrm>
              <a:off x="5733303" y="2097427"/>
              <a:ext cx="523044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b="1" dirty="0" err="1">
                  <a:solidFill>
                    <a:schemeClr val="bg1"/>
                  </a:solidFill>
                </a:rPr>
                <a:t>Laporan</a:t>
              </a:r>
              <a:r>
                <a:rPr lang="en-US" altLang="ko-KR" sz="1400" b="1" dirty="0">
                  <a:solidFill>
                    <a:schemeClr val="bg1"/>
                  </a:solidFill>
                </a:rPr>
                <a:t> Audit </a:t>
              </a:r>
              <a:r>
                <a:rPr lang="en-US" altLang="ko-KR" sz="1400" b="1" dirty="0" err="1">
                  <a:solidFill>
                    <a:schemeClr val="bg1"/>
                  </a:solidFill>
                </a:rPr>
                <a:t>Eksternal</a:t>
              </a:r>
              <a:r>
                <a:rPr lang="en-US" altLang="ko-KR" sz="1400" b="1" dirty="0">
                  <a:solidFill>
                    <a:schemeClr val="bg1"/>
                  </a:solidFill>
                </a:rPr>
                <a:t> (SMT ISO, SNI </a:t>
              </a:r>
              <a:r>
                <a:rPr lang="en-US" altLang="ko-KR" sz="1400" b="1" dirty="0" err="1">
                  <a:solidFill>
                    <a:schemeClr val="bg1"/>
                  </a:solidFill>
                </a:rPr>
                <a:t>Produk</a:t>
              </a:r>
              <a:r>
                <a:rPr lang="en-US" altLang="ko-KR" sz="1400" b="1" dirty="0">
                  <a:solidFill>
                    <a:schemeClr val="bg1"/>
                  </a:solidFill>
                </a:rPr>
                <a:t> &amp; Halal)</a:t>
              </a:r>
            </a:p>
          </p:txBody>
        </p:sp>
        <p:sp>
          <p:nvSpPr>
            <p:cNvPr id="34" name="Parallelogram 33">
              <a:extLst>
                <a:ext uri="{FF2B5EF4-FFF2-40B4-BE49-F238E27FC236}">
                  <a16:creationId xmlns:a16="http://schemas.microsoft.com/office/drawing/2014/main" id="{BB492DB5-1FAD-4920-857C-847FB1FE9B14}"/>
                </a:ext>
              </a:extLst>
            </p:cNvPr>
            <p:cNvSpPr/>
            <p:nvPr/>
          </p:nvSpPr>
          <p:spPr>
            <a:xfrm rot="5400000" flipH="1">
              <a:off x="4504583" y="1626517"/>
              <a:ext cx="1276539" cy="724247"/>
            </a:xfrm>
            <a:prstGeom prst="parallelogram">
              <a:avLst>
                <a:gd name="adj" fmla="val 9619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TextBox 26">
              <a:extLst>
                <a:ext uri="{FF2B5EF4-FFF2-40B4-BE49-F238E27FC236}">
                  <a16:creationId xmlns:a16="http://schemas.microsoft.com/office/drawing/2014/main" id="{213185C5-8671-404A-AE45-FA643291B9C3}"/>
                </a:ext>
              </a:extLst>
            </p:cNvPr>
            <p:cNvSpPr txBox="1"/>
            <p:nvPr/>
          </p:nvSpPr>
          <p:spPr>
            <a:xfrm>
              <a:off x="5504976" y="1406201"/>
              <a:ext cx="77966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grpSp>
      <p:grpSp>
        <p:nvGrpSpPr>
          <p:cNvPr id="6" name="Group 5">
            <a:extLst>
              <a:ext uri="{FF2B5EF4-FFF2-40B4-BE49-F238E27FC236}">
                <a16:creationId xmlns:a16="http://schemas.microsoft.com/office/drawing/2014/main" id="{81D92956-D402-42BF-8AB4-E9B9A3FCFCD5}"/>
              </a:ext>
            </a:extLst>
          </p:cNvPr>
          <p:cNvGrpSpPr/>
          <p:nvPr/>
        </p:nvGrpSpPr>
        <p:grpSpPr>
          <a:xfrm>
            <a:off x="5796359" y="4111124"/>
            <a:ext cx="6391247" cy="1286087"/>
            <a:chOff x="4780729" y="1350371"/>
            <a:chExt cx="6391247" cy="1286087"/>
          </a:xfrm>
        </p:grpSpPr>
        <p:sp>
          <p:nvSpPr>
            <p:cNvPr id="7" name="Rectangle 6">
              <a:extLst>
                <a:ext uri="{FF2B5EF4-FFF2-40B4-BE49-F238E27FC236}">
                  <a16:creationId xmlns:a16="http://schemas.microsoft.com/office/drawing/2014/main" id="{1CFF0094-C299-4EB1-9BE3-FF6518CA2A52}"/>
                </a:ext>
              </a:extLst>
            </p:cNvPr>
            <p:cNvSpPr/>
            <p:nvPr/>
          </p:nvSpPr>
          <p:spPr>
            <a:xfrm>
              <a:off x="4780729" y="2051242"/>
              <a:ext cx="6391247" cy="58521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Arrow: Pentagon 8">
              <a:extLst>
                <a:ext uri="{FF2B5EF4-FFF2-40B4-BE49-F238E27FC236}">
                  <a16:creationId xmlns:a16="http://schemas.microsoft.com/office/drawing/2014/main" id="{930AA34B-72D5-4833-8797-ED65CD7591EE}"/>
                </a:ext>
              </a:extLst>
            </p:cNvPr>
            <p:cNvSpPr/>
            <p:nvPr/>
          </p:nvSpPr>
          <p:spPr>
            <a:xfrm>
              <a:off x="5504979" y="1350372"/>
              <a:ext cx="1104522" cy="58847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0" name="TextBox 36">
              <a:extLst>
                <a:ext uri="{FF2B5EF4-FFF2-40B4-BE49-F238E27FC236}">
                  <a16:creationId xmlns:a16="http://schemas.microsoft.com/office/drawing/2014/main" id="{655B0296-DA86-4EB0-B8FD-5977A16F94C1}"/>
                </a:ext>
              </a:extLst>
            </p:cNvPr>
            <p:cNvSpPr txBox="1"/>
            <p:nvPr/>
          </p:nvSpPr>
          <p:spPr>
            <a:xfrm>
              <a:off x="5733303" y="2097427"/>
              <a:ext cx="523044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b="1" dirty="0" err="1">
                  <a:solidFill>
                    <a:schemeClr val="bg1"/>
                  </a:solidFill>
                </a:rPr>
                <a:t>Laporan</a:t>
              </a:r>
              <a:r>
                <a:rPr lang="en-US" altLang="ko-KR" sz="1400" b="1" dirty="0">
                  <a:solidFill>
                    <a:schemeClr val="bg1"/>
                  </a:solidFill>
                </a:rPr>
                <a:t> Hasil Stock </a:t>
              </a:r>
              <a:r>
                <a:rPr lang="en-US" altLang="ko-KR" sz="1400" b="1" dirty="0" err="1">
                  <a:solidFill>
                    <a:schemeClr val="bg1"/>
                  </a:solidFill>
                </a:rPr>
                <a:t>Opname</a:t>
              </a:r>
              <a:r>
                <a:rPr lang="en-US" altLang="ko-KR" sz="1400" b="1" dirty="0">
                  <a:solidFill>
                    <a:schemeClr val="bg1"/>
                  </a:solidFill>
                </a:rPr>
                <a:t> Asset </a:t>
              </a:r>
              <a:r>
                <a:rPr lang="en-US" altLang="ko-KR" sz="1400" b="1" dirty="0" err="1">
                  <a:solidFill>
                    <a:schemeClr val="bg1"/>
                  </a:solidFill>
                </a:rPr>
                <a:t>Subkontraktor</a:t>
              </a:r>
              <a:endParaRPr lang="en-US" altLang="ko-KR" sz="1400" b="1" dirty="0">
                <a:solidFill>
                  <a:schemeClr val="bg1"/>
                </a:solidFill>
              </a:endParaRPr>
            </a:p>
          </p:txBody>
        </p:sp>
        <p:sp>
          <p:nvSpPr>
            <p:cNvPr id="27" name="Parallelogram 26">
              <a:extLst>
                <a:ext uri="{FF2B5EF4-FFF2-40B4-BE49-F238E27FC236}">
                  <a16:creationId xmlns:a16="http://schemas.microsoft.com/office/drawing/2014/main" id="{FBE4CEC0-DC67-46F2-8E02-95FD0B74BC26}"/>
                </a:ext>
              </a:extLst>
            </p:cNvPr>
            <p:cNvSpPr/>
            <p:nvPr/>
          </p:nvSpPr>
          <p:spPr>
            <a:xfrm rot="5400000" flipH="1">
              <a:off x="4504583" y="1626517"/>
              <a:ext cx="1276539" cy="724247"/>
            </a:xfrm>
            <a:prstGeom prst="parallelogram">
              <a:avLst>
                <a:gd name="adj" fmla="val 9619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34">
              <a:extLst>
                <a:ext uri="{FF2B5EF4-FFF2-40B4-BE49-F238E27FC236}">
                  <a16:creationId xmlns:a16="http://schemas.microsoft.com/office/drawing/2014/main" id="{1905EADE-A5C0-4F73-90ED-C074B3CB964F}"/>
                </a:ext>
              </a:extLst>
            </p:cNvPr>
            <p:cNvSpPr txBox="1"/>
            <p:nvPr/>
          </p:nvSpPr>
          <p:spPr>
            <a:xfrm>
              <a:off x="5504976" y="1406201"/>
              <a:ext cx="77966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grpSp>
      <p:grpSp>
        <p:nvGrpSpPr>
          <p:cNvPr id="52" name="Group 51">
            <a:extLst>
              <a:ext uri="{FF2B5EF4-FFF2-40B4-BE49-F238E27FC236}">
                <a16:creationId xmlns:a16="http://schemas.microsoft.com/office/drawing/2014/main" id="{F5360035-3C30-7705-C6E8-9F6EA15197E3}"/>
              </a:ext>
            </a:extLst>
          </p:cNvPr>
          <p:cNvGrpSpPr/>
          <p:nvPr/>
        </p:nvGrpSpPr>
        <p:grpSpPr>
          <a:xfrm>
            <a:off x="5796358" y="5449593"/>
            <a:ext cx="6391247" cy="1286087"/>
            <a:chOff x="4780729" y="1350371"/>
            <a:chExt cx="6391247" cy="1286087"/>
          </a:xfrm>
        </p:grpSpPr>
        <p:sp>
          <p:nvSpPr>
            <p:cNvPr id="53" name="Rectangle 52">
              <a:extLst>
                <a:ext uri="{FF2B5EF4-FFF2-40B4-BE49-F238E27FC236}">
                  <a16:creationId xmlns:a16="http://schemas.microsoft.com/office/drawing/2014/main" id="{039CD51F-3A45-40BC-BD40-5B86BDE1952B}"/>
                </a:ext>
              </a:extLst>
            </p:cNvPr>
            <p:cNvSpPr/>
            <p:nvPr/>
          </p:nvSpPr>
          <p:spPr>
            <a:xfrm>
              <a:off x="4780729" y="2051242"/>
              <a:ext cx="6391247" cy="58521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Arrow: Pentagon 53">
              <a:extLst>
                <a:ext uri="{FF2B5EF4-FFF2-40B4-BE49-F238E27FC236}">
                  <a16:creationId xmlns:a16="http://schemas.microsoft.com/office/drawing/2014/main" id="{8E86B20C-E9B7-22ED-2AD9-D3CBA898DCEF}"/>
                </a:ext>
              </a:extLst>
            </p:cNvPr>
            <p:cNvSpPr/>
            <p:nvPr/>
          </p:nvSpPr>
          <p:spPr>
            <a:xfrm>
              <a:off x="5504979" y="1350372"/>
              <a:ext cx="1104522" cy="58847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5" name="TextBox 36">
              <a:extLst>
                <a:ext uri="{FF2B5EF4-FFF2-40B4-BE49-F238E27FC236}">
                  <a16:creationId xmlns:a16="http://schemas.microsoft.com/office/drawing/2014/main" id="{431194FB-C21B-066A-D9BB-940C03A391BB}"/>
                </a:ext>
              </a:extLst>
            </p:cNvPr>
            <p:cNvSpPr txBox="1"/>
            <p:nvPr/>
          </p:nvSpPr>
          <p:spPr>
            <a:xfrm>
              <a:off x="5733303" y="2097427"/>
              <a:ext cx="523044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1400" b="1" dirty="0">
                  <a:solidFill>
                    <a:schemeClr val="bg1"/>
                  </a:solidFill>
                </a:rPr>
                <a:t>Progress Implementasi SAP di DH</a:t>
              </a:r>
            </a:p>
          </p:txBody>
        </p:sp>
        <p:sp>
          <p:nvSpPr>
            <p:cNvPr id="56" name="Parallelogram 55">
              <a:extLst>
                <a:ext uri="{FF2B5EF4-FFF2-40B4-BE49-F238E27FC236}">
                  <a16:creationId xmlns:a16="http://schemas.microsoft.com/office/drawing/2014/main" id="{707CA2F4-BFCB-B067-5A7C-6FC198CA3F01}"/>
                </a:ext>
              </a:extLst>
            </p:cNvPr>
            <p:cNvSpPr/>
            <p:nvPr/>
          </p:nvSpPr>
          <p:spPr>
            <a:xfrm rot="5400000" flipH="1">
              <a:off x="4504583" y="1626517"/>
              <a:ext cx="1276539" cy="724247"/>
            </a:xfrm>
            <a:prstGeom prst="parallelogram">
              <a:avLst>
                <a:gd name="adj" fmla="val 9619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TextBox 34">
              <a:extLst>
                <a:ext uri="{FF2B5EF4-FFF2-40B4-BE49-F238E27FC236}">
                  <a16:creationId xmlns:a16="http://schemas.microsoft.com/office/drawing/2014/main" id="{EEF7F4BA-6780-20A8-9425-9DC8EDE74007}"/>
                </a:ext>
              </a:extLst>
            </p:cNvPr>
            <p:cNvSpPr txBox="1"/>
            <p:nvPr/>
          </p:nvSpPr>
          <p:spPr>
            <a:xfrm>
              <a:off x="5504976" y="1406201"/>
              <a:ext cx="77966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dirty="0">
                  <a:solidFill>
                    <a:schemeClr val="bg1"/>
                  </a:solidFill>
                  <a:cs typeface="Arial" pitchFamily="34" charset="0"/>
                </a:rPr>
                <a:t>05</a:t>
              </a:r>
              <a:endParaRPr lang="ko-KR" altLang="en-US" sz="24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37870C-C4BA-4F77-9E69-22381AC7C42D}"/>
              </a:ext>
            </a:extLst>
          </p:cNvPr>
          <p:cNvSpPr/>
          <p:nvPr/>
        </p:nvSpPr>
        <p:spPr>
          <a:xfrm>
            <a:off x="1" y="4667794"/>
            <a:ext cx="12185900" cy="2190206"/>
          </a:xfrm>
          <a:prstGeom prst="rect">
            <a:avLst/>
          </a:prstGeom>
          <a:solidFill>
            <a:srgbClr val="01418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cxnSp>
        <p:nvCxnSpPr>
          <p:cNvPr id="5" name="Straight Connector 4">
            <a:extLst>
              <a:ext uri="{FF2B5EF4-FFF2-40B4-BE49-F238E27FC236}">
                <a16:creationId xmlns:a16="http://schemas.microsoft.com/office/drawing/2014/main" id="{AB7F89BF-EA50-4838-A57F-083184DBED0E}"/>
              </a:ext>
            </a:extLst>
          </p:cNvPr>
          <p:cNvCxnSpPr>
            <a:cxnSpLocks/>
          </p:cNvCxnSpPr>
          <p:nvPr/>
        </p:nvCxnSpPr>
        <p:spPr>
          <a:xfrm>
            <a:off x="-6099" y="6295965"/>
            <a:ext cx="121859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66E4FF4-13A5-4AAF-AF7B-91E998F478DC}"/>
              </a:ext>
            </a:extLst>
          </p:cNvPr>
          <p:cNvSpPr txBox="1"/>
          <p:nvPr/>
        </p:nvSpPr>
        <p:spPr>
          <a:xfrm>
            <a:off x="627242" y="1055225"/>
            <a:ext cx="8272917"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dirty="0">
                <a:ln>
                  <a:noFill/>
                </a:ln>
                <a:effectLst/>
                <a:uLnTx/>
                <a:uFillTx/>
                <a:latin typeface="Arial"/>
                <a:ea typeface="Arial Unicode MS"/>
                <a:cs typeface="Arial" pitchFamily="34" charset="0"/>
              </a:rPr>
              <a:t>LAPORAN KEUANGAN AGUSTUS 2025</a:t>
            </a:r>
          </a:p>
        </p:txBody>
      </p:sp>
      <p:sp>
        <p:nvSpPr>
          <p:cNvPr id="13" name="TextBox 12">
            <a:extLst>
              <a:ext uri="{FF2B5EF4-FFF2-40B4-BE49-F238E27FC236}">
                <a16:creationId xmlns:a16="http://schemas.microsoft.com/office/drawing/2014/main" id="{7F1E7AAC-5184-108D-54B8-59BA6F3DF411}"/>
              </a:ext>
            </a:extLst>
          </p:cNvPr>
          <p:cNvSpPr txBox="1"/>
          <p:nvPr/>
        </p:nvSpPr>
        <p:spPr>
          <a:xfrm>
            <a:off x="10375815" y="5470509"/>
            <a:ext cx="1745570" cy="584775"/>
          </a:xfrm>
          <a:prstGeom prst="rect">
            <a:avLst/>
          </a:prstGeom>
          <a:solidFill>
            <a:srgbClr val="4BACC6"/>
          </a:solidFill>
        </p:spPr>
        <p:txBody>
          <a:bodyPr wrap="square">
            <a:spAutoFit/>
          </a:bodyPr>
          <a:lstStyle/>
          <a:p>
            <a:pPr algn="ctr"/>
            <a:r>
              <a:rPr lang="en-US" sz="1600" dirty="0">
                <a:solidFill>
                  <a:schemeClr val="bg1"/>
                </a:solidFill>
              </a:rPr>
              <a:t>LK CINT AGUSTUS 2025</a:t>
            </a:r>
          </a:p>
        </p:txBody>
      </p:sp>
      <p:sp>
        <p:nvSpPr>
          <p:cNvPr id="14" name="Freeform 11">
            <a:extLst>
              <a:ext uri="{FF2B5EF4-FFF2-40B4-BE49-F238E27FC236}">
                <a16:creationId xmlns:a16="http://schemas.microsoft.com/office/drawing/2014/main" id="{621FDACF-E365-3B75-C756-4F6191DF9E4C}"/>
              </a:ext>
            </a:extLst>
          </p:cNvPr>
          <p:cNvSpPr/>
          <p:nvPr/>
        </p:nvSpPr>
        <p:spPr>
          <a:xfrm>
            <a:off x="627243" y="192252"/>
            <a:ext cx="3266113" cy="794308"/>
          </a:xfrm>
          <a:custGeom>
            <a:avLst/>
            <a:gdLst/>
            <a:ahLst/>
            <a:cxnLst/>
            <a:rect l="l" t="t" r="r" b="b"/>
            <a:pathLst>
              <a:path w="3211019" h="780908">
                <a:moveTo>
                  <a:pt x="0" y="0"/>
                </a:moveTo>
                <a:lnTo>
                  <a:pt x="3211019" y="0"/>
                </a:lnTo>
                <a:lnTo>
                  <a:pt x="3211019" y="780908"/>
                </a:lnTo>
                <a:lnTo>
                  <a:pt x="0" y="780908"/>
                </a:lnTo>
                <a:lnTo>
                  <a:pt x="0" y="0"/>
                </a:lnTo>
                <a:close/>
              </a:path>
            </a:pathLst>
          </a:custGeom>
          <a:blipFill>
            <a:blip r:embed="rId2"/>
            <a:stretch>
              <a:fillRect t="-157767" b="-153423"/>
            </a:stretch>
          </a:blipFill>
        </p:spPr>
        <p:txBody>
          <a:bodyPr/>
          <a:lstStyle/>
          <a:p>
            <a:endParaRPr lang="en-ID"/>
          </a:p>
        </p:txBody>
      </p:sp>
      <p:grpSp>
        <p:nvGrpSpPr>
          <p:cNvPr id="18" name="Group 17">
            <a:extLst>
              <a:ext uri="{FF2B5EF4-FFF2-40B4-BE49-F238E27FC236}">
                <a16:creationId xmlns:a16="http://schemas.microsoft.com/office/drawing/2014/main" id="{A633D46E-4340-62EE-3050-B76417A53EC5}"/>
              </a:ext>
            </a:extLst>
          </p:cNvPr>
          <p:cNvGrpSpPr/>
          <p:nvPr/>
        </p:nvGrpSpPr>
        <p:grpSpPr>
          <a:xfrm>
            <a:off x="451315" y="5742683"/>
            <a:ext cx="665747" cy="637013"/>
            <a:chOff x="451315" y="5742683"/>
            <a:chExt cx="665747" cy="637013"/>
          </a:xfrm>
        </p:grpSpPr>
        <p:sp>
          <p:nvSpPr>
            <p:cNvPr id="6" name="Oval 5">
              <a:extLst>
                <a:ext uri="{FF2B5EF4-FFF2-40B4-BE49-F238E27FC236}">
                  <a16:creationId xmlns:a16="http://schemas.microsoft.com/office/drawing/2014/main" id="{E26F954A-5E85-4868-9E6F-79430267EB1F}"/>
                </a:ext>
              </a:extLst>
            </p:cNvPr>
            <p:cNvSpPr/>
            <p:nvPr/>
          </p:nvSpPr>
          <p:spPr>
            <a:xfrm>
              <a:off x="707991" y="6227300"/>
              <a:ext cx="152396" cy="152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 name="Text Placeholder 20">
              <a:extLst>
                <a:ext uri="{FF2B5EF4-FFF2-40B4-BE49-F238E27FC236}">
                  <a16:creationId xmlns:a16="http://schemas.microsoft.com/office/drawing/2014/main" id="{D4F63F84-6AFA-BB15-BA4D-10BF592603EF}"/>
                </a:ext>
              </a:extLst>
            </p:cNvPr>
            <p:cNvSpPr txBox="1">
              <a:spLocks/>
            </p:cNvSpPr>
            <p:nvPr/>
          </p:nvSpPr>
          <p:spPr>
            <a:xfrm>
              <a:off x="451315" y="5742683"/>
              <a:ext cx="665747" cy="3907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600" b="1" dirty="0">
                  <a:solidFill>
                    <a:schemeClr val="bg1"/>
                  </a:solidFill>
                  <a:cs typeface="Arial" pitchFamily="34" charset="0"/>
                </a:rPr>
                <a:t>JAN</a:t>
              </a:r>
            </a:p>
          </p:txBody>
        </p:sp>
      </p:grpSp>
      <p:grpSp>
        <p:nvGrpSpPr>
          <p:cNvPr id="19" name="Group 18">
            <a:extLst>
              <a:ext uri="{FF2B5EF4-FFF2-40B4-BE49-F238E27FC236}">
                <a16:creationId xmlns:a16="http://schemas.microsoft.com/office/drawing/2014/main" id="{DD8313F8-2E96-DD59-DFEA-A1A949D45F0B}"/>
              </a:ext>
            </a:extLst>
          </p:cNvPr>
          <p:cNvGrpSpPr/>
          <p:nvPr/>
        </p:nvGrpSpPr>
        <p:grpSpPr>
          <a:xfrm>
            <a:off x="1955526" y="5742683"/>
            <a:ext cx="665747" cy="637013"/>
            <a:chOff x="3137182" y="5742683"/>
            <a:chExt cx="665747" cy="637013"/>
          </a:xfrm>
        </p:grpSpPr>
        <p:sp>
          <p:nvSpPr>
            <p:cNvPr id="7" name="Oval 6">
              <a:extLst>
                <a:ext uri="{FF2B5EF4-FFF2-40B4-BE49-F238E27FC236}">
                  <a16:creationId xmlns:a16="http://schemas.microsoft.com/office/drawing/2014/main" id="{5467E58B-208A-41D0-AE21-67DF552621A3}"/>
                </a:ext>
              </a:extLst>
            </p:cNvPr>
            <p:cNvSpPr/>
            <p:nvPr/>
          </p:nvSpPr>
          <p:spPr>
            <a:xfrm>
              <a:off x="3393858" y="6227300"/>
              <a:ext cx="152396" cy="152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 name="Text Placeholder 20">
              <a:extLst>
                <a:ext uri="{FF2B5EF4-FFF2-40B4-BE49-F238E27FC236}">
                  <a16:creationId xmlns:a16="http://schemas.microsoft.com/office/drawing/2014/main" id="{B55A4EAC-E4CB-059D-D769-3A355650A707}"/>
                </a:ext>
              </a:extLst>
            </p:cNvPr>
            <p:cNvSpPr txBox="1">
              <a:spLocks/>
            </p:cNvSpPr>
            <p:nvPr/>
          </p:nvSpPr>
          <p:spPr>
            <a:xfrm>
              <a:off x="3137182" y="5742683"/>
              <a:ext cx="665747" cy="3907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600" b="1" dirty="0">
                  <a:solidFill>
                    <a:schemeClr val="bg1"/>
                  </a:solidFill>
                  <a:cs typeface="Arial" pitchFamily="34" charset="0"/>
                </a:rPr>
                <a:t>FEB</a:t>
              </a:r>
            </a:p>
          </p:txBody>
        </p:sp>
      </p:grpSp>
      <p:grpSp>
        <p:nvGrpSpPr>
          <p:cNvPr id="22" name="Group 21">
            <a:extLst>
              <a:ext uri="{FF2B5EF4-FFF2-40B4-BE49-F238E27FC236}">
                <a16:creationId xmlns:a16="http://schemas.microsoft.com/office/drawing/2014/main" id="{BD19D06E-C3FB-F1C7-14C0-510BB73B7CE0}"/>
              </a:ext>
            </a:extLst>
          </p:cNvPr>
          <p:cNvGrpSpPr/>
          <p:nvPr/>
        </p:nvGrpSpPr>
        <p:grpSpPr>
          <a:xfrm>
            <a:off x="6468159" y="5742683"/>
            <a:ext cx="665747" cy="637013"/>
            <a:chOff x="8772586" y="5742683"/>
            <a:chExt cx="665747" cy="637013"/>
          </a:xfrm>
        </p:grpSpPr>
        <p:sp>
          <p:nvSpPr>
            <p:cNvPr id="10" name="Oval 9">
              <a:extLst>
                <a:ext uri="{FF2B5EF4-FFF2-40B4-BE49-F238E27FC236}">
                  <a16:creationId xmlns:a16="http://schemas.microsoft.com/office/drawing/2014/main" id="{2633A563-3087-4305-8114-84F449110AAF}"/>
                </a:ext>
              </a:extLst>
            </p:cNvPr>
            <p:cNvSpPr/>
            <p:nvPr/>
          </p:nvSpPr>
          <p:spPr>
            <a:xfrm>
              <a:off x="9029262" y="6227300"/>
              <a:ext cx="152396" cy="152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5" name="Text Placeholder 20">
              <a:extLst>
                <a:ext uri="{FF2B5EF4-FFF2-40B4-BE49-F238E27FC236}">
                  <a16:creationId xmlns:a16="http://schemas.microsoft.com/office/drawing/2014/main" id="{4DA391AF-3EF8-B339-6917-62C42A9DC1F8}"/>
                </a:ext>
              </a:extLst>
            </p:cNvPr>
            <p:cNvSpPr txBox="1">
              <a:spLocks/>
            </p:cNvSpPr>
            <p:nvPr/>
          </p:nvSpPr>
          <p:spPr>
            <a:xfrm>
              <a:off x="8772586" y="5742683"/>
              <a:ext cx="665747" cy="3907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600" b="1" dirty="0">
                  <a:solidFill>
                    <a:schemeClr val="bg1"/>
                  </a:solidFill>
                  <a:cs typeface="Arial" pitchFamily="34" charset="0"/>
                </a:rPr>
                <a:t>MAY</a:t>
              </a:r>
            </a:p>
          </p:txBody>
        </p:sp>
      </p:grpSp>
      <p:grpSp>
        <p:nvGrpSpPr>
          <p:cNvPr id="21" name="Group 20">
            <a:extLst>
              <a:ext uri="{FF2B5EF4-FFF2-40B4-BE49-F238E27FC236}">
                <a16:creationId xmlns:a16="http://schemas.microsoft.com/office/drawing/2014/main" id="{D916377C-62C8-7A7B-3872-2519B04F88A7}"/>
              </a:ext>
            </a:extLst>
          </p:cNvPr>
          <p:cNvGrpSpPr/>
          <p:nvPr/>
        </p:nvGrpSpPr>
        <p:grpSpPr>
          <a:xfrm>
            <a:off x="4963948" y="5742683"/>
            <a:ext cx="665747" cy="637013"/>
            <a:chOff x="6894118" y="5742683"/>
            <a:chExt cx="665747" cy="637013"/>
          </a:xfrm>
        </p:grpSpPr>
        <p:sp>
          <p:nvSpPr>
            <p:cNvPr id="9" name="Oval 8">
              <a:extLst>
                <a:ext uri="{FF2B5EF4-FFF2-40B4-BE49-F238E27FC236}">
                  <a16:creationId xmlns:a16="http://schemas.microsoft.com/office/drawing/2014/main" id="{A8BDE10B-6445-41DA-83C4-D40BA11CCA86}"/>
                </a:ext>
              </a:extLst>
            </p:cNvPr>
            <p:cNvSpPr/>
            <p:nvPr/>
          </p:nvSpPr>
          <p:spPr>
            <a:xfrm>
              <a:off x="7150794" y="6227300"/>
              <a:ext cx="152396" cy="152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6" name="Text Placeholder 20">
              <a:extLst>
                <a:ext uri="{FF2B5EF4-FFF2-40B4-BE49-F238E27FC236}">
                  <a16:creationId xmlns:a16="http://schemas.microsoft.com/office/drawing/2014/main" id="{9D39BAE3-D097-9561-1A81-B025BA348B6F}"/>
                </a:ext>
              </a:extLst>
            </p:cNvPr>
            <p:cNvSpPr txBox="1">
              <a:spLocks/>
            </p:cNvSpPr>
            <p:nvPr/>
          </p:nvSpPr>
          <p:spPr>
            <a:xfrm>
              <a:off x="6894118" y="5742683"/>
              <a:ext cx="665747" cy="3907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600" b="1" dirty="0">
                  <a:solidFill>
                    <a:schemeClr val="bg1"/>
                  </a:solidFill>
                  <a:cs typeface="Arial" pitchFamily="34" charset="0"/>
                </a:rPr>
                <a:t>APR</a:t>
              </a:r>
            </a:p>
          </p:txBody>
        </p:sp>
      </p:grpSp>
      <p:grpSp>
        <p:nvGrpSpPr>
          <p:cNvPr id="20" name="Group 19">
            <a:extLst>
              <a:ext uri="{FF2B5EF4-FFF2-40B4-BE49-F238E27FC236}">
                <a16:creationId xmlns:a16="http://schemas.microsoft.com/office/drawing/2014/main" id="{2C37ED85-E048-9865-075B-C9BB9F330C98}"/>
              </a:ext>
            </a:extLst>
          </p:cNvPr>
          <p:cNvGrpSpPr/>
          <p:nvPr/>
        </p:nvGrpSpPr>
        <p:grpSpPr>
          <a:xfrm>
            <a:off x="3459737" y="5742683"/>
            <a:ext cx="665747" cy="637013"/>
            <a:chOff x="5015650" y="5742683"/>
            <a:chExt cx="665747" cy="637013"/>
          </a:xfrm>
        </p:grpSpPr>
        <p:sp>
          <p:nvSpPr>
            <p:cNvPr id="8" name="Oval 7">
              <a:extLst>
                <a:ext uri="{FF2B5EF4-FFF2-40B4-BE49-F238E27FC236}">
                  <a16:creationId xmlns:a16="http://schemas.microsoft.com/office/drawing/2014/main" id="{C7F17333-5693-4832-98EA-2EB12A681740}"/>
                </a:ext>
              </a:extLst>
            </p:cNvPr>
            <p:cNvSpPr/>
            <p:nvPr/>
          </p:nvSpPr>
          <p:spPr>
            <a:xfrm>
              <a:off x="5272326" y="6227300"/>
              <a:ext cx="152396" cy="152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7" name="Text Placeholder 20">
              <a:extLst>
                <a:ext uri="{FF2B5EF4-FFF2-40B4-BE49-F238E27FC236}">
                  <a16:creationId xmlns:a16="http://schemas.microsoft.com/office/drawing/2014/main" id="{588F3932-F229-4548-D17A-799FF6B0B0B1}"/>
                </a:ext>
              </a:extLst>
            </p:cNvPr>
            <p:cNvSpPr txBox="1">
              <a:spLocks/>
            </p:cNvSpPr>
            <p:nvPr/>
          </p:nvSpPr>
          <p:spPr>
            <a:xfrm>
              <a:off x="5015650" y="5742683"/>
              <a:ext cx="665747" cy="3907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600" b="1" dirty="0">
                  <a:solidFill>
                    <a:schemeClr val="bg1"/>
                  </a:solidFill>
                  <a:cs typeface="Arial" pitchFamily="34" charset="0"/>
                </a:rPr>
                <a:t>MAR</a:t>
              </a:r>
            </a:p>
          </p:txBody>
        </p:sp>
      </p:grpSp>
      <p:grpSp>
        <p:nvGrpSpPr>
          <p:cNvPr id="27" name="Group 26">
            <a:extLst>
              <a:ext uri="{FF2B5EF4-FFF2-40B4-BE49-F238E27FC236}">
                <a16:creationId xmlns:a16="http://schemas.microsoft.com/office/drawing/2014/main" id="{4B0B73AF-8843-6C82-C9ED-8CA47D104E8B}"/>
              </a:ext>
            </a:extLst>
          </p:cNvPr>
          <p:cNvGrpSpPr/>
          <p:nvPr/>
        </p:nvGrpSpPr>
        <p:grpSpPr>
          <a:xfrm>
            <a:off x="7972370" y="5742682"/>
            <a:ext cx="665747" cy="639183"/>
            <a:chOff x="9396997" y="5742682"/>
            <a:chExt cx="665747" cy="639183"/>
          </a:xfrm>
        </p:grpSpPr>
        <p:sp>
          <p:nvSpPr>
            <p:cNvPr id="11" name="Oval 10">
              <a:extLst>
                <a:ext uri="{FF2B5EF4-FFF2-40B4-BE49-F238E27FC236}">
                  <a16:creationId xmlns:a16="http://schemas.microsoft.com/office/drawing/2014/main" id="{DBAA77E1-1A92-4D18-8BCE-D352646C6D16}"/>
                </a:ext>
              </a:extLst>
            </p:cNvPr>
            <p:cNvSpPr/>
            <p:nvPr/>
          </p:nvSpPr>
          <p:spPr>
            <a:xfrm>
              <a:off x="9653673" y="6229469"/>
              <a:ext cx="152396" cy="152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3" name="Text Placeholder 20">
              <a:extLst>
                <a:ext uri="{FF2B5EF4-FFF2-40B4-BE49-F238E27FC236}">
                  <a16:creationId xmlns:a16="http://schemas.microsoft.com/office/drawing/2014/main" id="{A66CB6E8-F202-B6A0-EC23-6CF0C8D2BC36}"/>
                </a:ext>
              </a:extLst>
            </p:cNvPr>
            <p:cNvSpPr txBox="1">
              <a:spLocks/>
            </p:cNvSpPr>
            <p:nvPr/>
          </p:nvSpPr>
          <p:spPr>
            <a:xfrm>
              <a:off x="9396997" y="5742682"/>
              <a:ext cx="665747" cy="3907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600" b="1" dirty="0">
                  <a:solidFill>
                    <a:schemeClr val="bg1"/>
                  </a:solidFill>
                  <a:cs typeface="Arial" pitchFamily="34" charset="0"/>
                </a:rPr>
                <a:t>JUN</a:t>
              </a:r>
            </a:p>
          </p:txBody>
        </p:sp>
      </p:grpSp>
      <p:grpSp>
        <p:nvGrpSpPr>
          <p:cNvPr id="24" name="Group 23">
            <a:extLst>
              <a:ext uri="{FF2B5EF4-FFF2-40B4-BE49-F238E27FC236}">
                <a16:creationId xmlns:a16="http://schemas.microsoft.com/office/drawing/2014/main" id="{69E645E6-179F-F999-A303-9EC70130E3EC}"/>
              </a:ext>
            </a:extLst>
          </p:cNvPr>
          <p:cNvGrpSpPr/>
          <p:nvPr/>
        </p:nvGrpSpPr>
        <p:grpSpPr>
          <a:xfrm>
            <a:off x="9476581" y="5735150"/>
            <a:ext cx="665747" cy="637013"/>
            <a:chOff x="451315" y="5742683"/>
            <a:chExt cx="665747" cy="637013"/>
          </a:xfrm>
        </p:grpSpPr>
        <p:sp>
          <p:nvSpPr>
            <p:cNvPr id="25" name="Oval 24">
              <a:extLst>
                <a:ext uri="{FF2B5EF4-FFF2-40B4-BE49-F238E27FC236}">
                  <a16:creationId xmlns:a16="http://schemas.microsoft.com/office/drawing/2014/main" id="{CE75462B-53B5-1AA1-3993-E52B8DCB6A81}"/>
                </a:ext>
              </a:extLst>
            </p:cNvPr>
            <p:cNvSpPr/>
            <p:nvPr/>
          </p:nvSpPr>
          <p:spPr>
            <a:xfrm>
              <a:off x="707991" y="6227300"/>
              <a:ext cx="152396" cy="152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6" name="Text Placeholder 20">
              <a:extLst>
                <a:ext uri="{FF2B5EF4-FFF2-40B4-BE49-F238E27FC236}">
                  <a16:creationId xmlns:a16="http://schemas.microsoft.com/office/drawing/2014/main" id="{CEFD099B-982B-5098-45AC-4BED049E0661}"/>
                </a:ext>
              </a:extLst>
            </p:cNvPr>
            <p:cNvSpPr txBox="1">
              <a:spLocks/>
            </p:cNvSpPr>
            <p:nvPr/>
          </p:nvSpPr>
          <p:spPr>
            <a:xfrm>
              <a:off x="451315" y="5742683"/>
              <a:ext cx="665747" cy="3907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600" b="1" dirty="0">
                  <a:solidFill>
                    <a:schemeClr val="bg1"/>
                  </a:solidFill>
                  <a:cs typeface="Arial" pitchFamily="34" charset="0"/>
                </a:rPr>
                <a:t>JUL</a:t>
              </a:r>
            </a:p>
          </p:txBody>
        </p:sp>
      </p:grpSp>
      <p:grpSp>
        <p:nvGrpSpPr>
          <p:cNvPr id="29" name="Group 28">
            <a:extLst>
              <a:ext uri="{FF2B5EF4-FFF2-40B4-BE49-F238E27FC236}">
                <a16:creationId xmlns:a16="http://schemas.microsoft.com/office/drawing/2014/main" id="{1E319399-B211-E48C-FEF0-39793D5D166A}"/>
              </a:ext>
            </a:extLst>
          </p:cNvPr>
          <p:cNvGrpSpPr/>
          <p:nvPr/>
        </p:nvGrpSpPr>
        <p:grpSpPr>
          <a:xfrm>
            <a:off x="10980792" y="5741568"/>
            <a:ext cx="665747" cy="630595"/>
            <a:chOff x="10980792" y="5741568"/>
            <a:chExt cx="665747" cy="630595"/>
          </a:xfrm>
        </p:grpSpPr>
        <p:sp>
          <p:nvSpPr>
            <p:cNvPr id="12" name="Oval 11">
              <a:extLst>
                <a:ext uri="{FF2B5EF4-FFF2-40B4-BE49-F238E27FC236}">
                  <a16:creationId xmlns:a16="http://schemas.microsoft.com/office/drawing/2014/main" id="{D904E1A2-21DE-A5FA-212B-528B59B944E9}"/>
                </a:ext>
              </a:extLst>
            </p:cNvPr>
            <p:cNvSpPr/>
            <p:nvPr/>
          </p:nvSpPr>
          <p:spPr>
            <a:xfrm>
              <a:off x="11237469" y="6219767"/>
              <a:ext cx="152396" cy="152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8" name="Text Placeholder 20">
              <a:extLst>
                <a:ext uri="{FF2B5EF4-FFF2-40B4-BE49-F238E27FC236}">
                  <a16:creationId xmlns:a16="http://schemas.microsoft.com/office/drawing/2014/main" id="{54A7392A-4A29-0DEE-5A0A-A49B0E12DBE2}"/>
                </a:ext>
              </a:extLst>
            </p:cNvPr>
            <p:cNvSpPr txBox="1">
              <a:spLocks/>
            </p:cNvSpPr>
            <p:nvPr/>
          </p:nvSpPr>
          <p:spPr>
            <a:xfrm>
              <a:off x="10980792" y="5741568"/>
              <a:ext cx="665747" cy="3907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ko-KR" sz="1600" b="1" dirty="0">
                <a:solidFill>
                  <a:schemeClr val="bg1"/>
                </a:solidFill>
                <a:cs typeface="Arial" pitchFamily="34" charset="0"/>
              </a:endParaRPr>
            </a:p>
          </p:txBody>
        </p:sp>
      </p:grpSp>
    </p:spTree>
    <p:extLst>
      <p:ext uri="{BB962C8B-B14F-4D97-AF65-F5344CB8AC3E}">
        <p14:creationId xmlns:p14="http://schemas.microsoft.com/office/powerpoint/2010/main" val="3883369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9E64A-198F-9DE7-641D-9F4A0A6B421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24749B2-2819-0CCA-47BF-FE020AF756E0}"/>
              </a:ext>
            </a:extLst>
          </p:cNvPr>
          <p:cNvGrpSpPr/>
          <p:nvPr/>
        </p:nvGrpSpPr>
        <p:grpSpPr>
          <a:xfrm>
            <a:off x="0" y="1918544"/>
            <a:ext cx="11431630" cy="1405526"/>
            <a:chOff x="0" y="2023474"/>
            <a:chExt cx="11431630" cy="1405526"/>
          </a:xfrm>
          <a:solidFill>
            <a:schemeClr val="accent1"/>
          </a:solidFill>
        </p:grpSpPr>
        <p:sp>
          <p:nvSpPr>
            <p:cNvPr id="4" name="Rectangle 3">
              <a:extLst>
                <a:ext uri="{FF2B5EF4-FFF2-40B4-BE49-F238E27FC236}">
                  <a16:creationId xmlns:a16="http://schemas.microsoft.com/office/drawing/2014/main" id="{62D165A8-CBB7-5459-289F-20E0EAA8BAF9}"/>
                </a:ext>
              </a:extLst>
            </p:cNvPr>
            <p:cNvSpPr/>
            <p:nvPr userDrawn="1"/>
          </p:nvSpPr>
          <p:spPr>
            <a:xfrm>
              <a:off x="0" y="3200400"/>
              <a:ext cx="61354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 name="Rectangle 4">
              <a:extLst>
                <a:ext uri="{FF2B5EF4-FFF2-40B4-BE49-F238E27FC236}">
                  <a16:creationId xmlns:a16="http://schemas.microsoft.com/office/drawing/2014/main" id="{61ED1780-D584-69FB-4205-F70F0E64BC68}"/>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 name="Freeform: Shape 5">
              <a:extLst>
                <a:ext uri="{FF2B5EF4-FFF2-40B4-BE49-F238E27FC236}">
                  <a16:creationId xmlns:a16="http://schemas.microsoft.com/office/drawing/2014/main" id="{B01AD16A-CE43-0CBB-2F0D-BE783573D36C}"/>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7" name="Group 6">
            <a:extLst>
              <a:ext uri="{FF2B5EF4-FFF2-40B4-BE49-F238E27FC236}">
                <a16:creationId xmlns:a16="http://schemas.microsoft.com/office/drawing/2014/main" id="{AE606334-24D7-DAC5-E572-E9A1103D85B3}"/>
              </a:ext>
            </a:extLst>
          </p:cNvPr>
          <p:cNvGrpSpPr/>
          <p:nvPr/>
        </p:nvGrpSpPr>
        <p:grpSpPr>
          <a:xfrm rot="10800000">
            <a:off x="5518929" y="3559557"/>
            <a:ext cx="6673071" cy="1405526"/>
            <a:chOff x="4758559" y="2023474"/>
            <a:chExt cx="6673071" cy="1405526"/>
          </a:xfrm>
          <a:solidFill>
            <a:schemeClr val="accent1"/>
          </a:solidFill>
        </p:grpSpPr>
        <p:sp>
          <p:nvSpPr>
            <p:cNvPr id="8" name="Rectangle 7">
              <a:extLst>
                <a:ext uri="{FF2B5EF4-FFF2-40B4-BE49-F238E27FC236}">
                  <a16:creationId xmlns:a16="http://schemas.microsoft.com/office/drawing/2014/main" id="{EF79855D-5284-BA10-B2DF-AE50E18F492D}"/>
                </a:ext>
              </a:extLst>
            </p:cNvPr>
            <p:cNvSpPr/>
            <p:nvPr userDrawn="1"/>
          </p:nvSpPr>
          <p:spPr>
            <a:xfrm>
              <a:off x="4758559" y="3200400"/>
              <a:ext cx="1376923"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9" name="Rectangle 8">
              <a:extLst>
                <a:ext uri="{FF2B5EF4-FFF2-40B4-BE49-F238E27FC236}">
                  <a16:creationId xmlns:a16="http://schemas.microsoft.com/office/drawing/2014/main" id="{220FEA4C-CA4C-7BAF-E70D-478E4B326758}"/>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0" name="Freeform: Shape 9">
              <a:extLst>
                <a:ext uri="{FF2B5EF4-FFF2-40B4-BE49-F238E27FC236}">
                  <a16:creationId xmlns:a16="http://schemas.microsoft.com/office/drawing/2014/main" id="{03905B8D-5CB6-55FE-C448-3B3BF1806206}"/>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22" name="Text Placeholder 22">
            <a:extLst>
              <a:ext uri="{FF2B5EF4-FFF2-40B4-BE49-F238E27FC236}">
                <a16:creationId xmlns:a16="http://schemas.microsoft.com/office/drawing/2014/main" id="{FE01CFD0-A2AA-4744-C6C7-292F9766265D}"/>
              </a:ext>
            </a:extLst>
          </p:cNvPr>
          <p:cNvSpPr txBox="1">
            <a:spLocks/>
          </p:cNvSpPr>
          <p:nvPr/>
        </p:nvSpPr>
        <p:spPr>
          <a:xfrm>
            <a:off x="732641" y="880356"/>
            <a:ext cx="5778475" cy="193216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b="1" i="0" u="none" strike="noStrike" kern="1200" cap="none" spc="0" normalizeH="0" baseline="0" noProof="0" dirty="0">
                <a:ln>
                  <a:noFill/>
                </a:ln>
                <a:solidFill>
                  <a:srgbClr val="0E7FB7"/>
                </a:solidFill>
                <a:effectLst/>
                <a:uLnTx/>
                <a:uFillTx/>
                <a:latin typeface="Arial"/>
                <a:ea typeface="Arial Unicode MS"/>
                <a:cs typeface="Arial" pitchFamily="34" charset="0"/>
              </a:rPr>
              <a:t>LAPORAN AUDIT INTERNAL </a:t>
            </a:r>
          </a:p>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b="1" i="0" u="none" strike="noStrike" kern="1200" cap="none" spc="0" normalizeH="0" baseline="0" noProof="0" dirty="0">
                <a:ln>
                  <a:noFill/>
                </a:ln>
                <a:solidFill>
                  <a:srgbClr val="0E7FB7"/>
                </a:solidFill>
                <a:effectLst/>
                <a:uLnTx/>
                <a:uFillTx/>
                <a:latin typeface="Arial"/>
                <a:ea typeface="Arial Unicode MS"/>
                <a:cs typeface="Arial" pitchFamily="34" charset="0"/>
              </a:rPr>
              <a:t>SMT KUARTAL II </a:t>
            </a:r>
          </a:p>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b="1" i="0" u="none" strike="noStrike" kern="1200" cap="none" spc="0" normalizeH="0" baseline="0" noProof="0" dirty="0">
                <a:ln>
                  <a:noFill/>
                </a:ln>
                <a:solidFill>
                  <a:srgbClr val="0E7FB7"/>
                </a:solidFill>
                <a:effectLst/>
                <a:uLnTx/>
                <a:uFillTx/>
                <a:latin typeface="Arial"/>
                <a:ea typeface="Arial Unicode MS"/>
                <a:cs typeface="Arial" pitchFamily="34" charset="0"/>
              </a:rPr>
              <a:t>TAHUN 2025</a:t>
            </a:r>
          </a:p>
        </p:txBody>
      </p:sp>
      <p:pic>
        <p:nvPicPr>
          <p:cNvPr id="56" name="Picture Placeholder 55">
            <a:extLst>
              <a:ext uri="{FF2B5EF4-FFF2-40B4-BE49-F238E27FC236}">
                <a16:creationId xmlns:a16="http://schemas.microsoft.com/office/drawing/2014/main" id="{C46C74CE-7CE3-096D-7DD3-DE7035849A45}"/>
              </a:ext>
            </a:extLst>
          </p:cNvPr>
          <p:cNvPicPr>
            <a:picLocks noGrp="1" noChangeAspect="1"/>
          </p:cNvPicPr>
          <p:nvPr>
            <p:ph type="pic" idx="12"/>
          </p:nvPr>
        </p:nvPicPr>
        <p:blipFill>
          <a:blip r:embed="rId2">
            <a:extLst>
              <a:ext uri="{28A0092B-C50C-407E-A947-70E740481C1C}">
                <a14:useLocalDpi xmlns:a14="http://schemas.microsoft.com/office/drawing/2010/main" val="0"/>
              </a:ext>
            </a:extLst>
          </a:blip>
          <a:srcRect l="24221" r="24221"/>
          <a:stretch>
            <a:fillRect/>
          </a:stretch>
        </p:blipFill>
        <p:spPr/>
      </p:pic>
      <p:sp>
        <p:nvSpPr>
          <p:cNvPr id="2" name="Freeform 11">
            <a:extLst>
              <a:ext uri="{FF2B5EF4-FFF2-40B4-BE49-F238E27FC236}">
                <a16:creationId xmlns:a16="http://schemas.microsoft.com/office/drawing/2014/main" id="{582C75F9-44BD-BEE6-C309-990A7B890C91}"/>
              </a:ext>
            </a:extLst>
          </p:cNvPr>
          <p:cNvSpPr/>
          <p:nvPr/>
        </p:nvSpPr>
        <p:spPr>
          <a:xfrm>
            <a:off x="10502924" y="255449"/>
            <a:ext cx="1390212" cy="338095"/>
          </a:xfrm>
          <a:custGeom>
            <a:avLst/>
            <a:gdLst/>
            <a:ahLst/>
            <a:cxnLst/>
            <a:rect l="l" t="t" r="r" b="b"/>
            <a:pathLst>
              <a:path w="3211019" h="780908">
                <a:moveTo>
                  <a:pt x="0" y="0"/>
                </a:moveTo>
                <a:lnTo>
                  <a:pt x="3211019" y="0"/>
                </a:lnTo>
                <a:lnTo>
                  <a:pt x="3211019" y="780908"/>
                </a:lnTo>
                <a:lnTo>
                  <a:pt x="0" y="780908"/>
                </a:lnTo>
                <a:lnTo>
                  <a:pt x="0" y="0"/>
                </a:lnTo>
                <a:close/>
              </a:path>
            </a:pathLst>
          </a:custGeom>
          <a:blipFill>
            <a:blip r:embed="rId3"/>
            <a:stretch>
              <a:fillRect t="-157767" b="-15342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11" name="Chevron 13">
            <a:extLst>
              <a:ext uri="{FF2B5EF4-FFF2-40B4-BE49-F238E27FC236}">
                <a16:creationId xmlns:a16="http://schemas.microsoft.com/office/drawing/2014/main" id="{3C061E2C-6D09-54DF-E09B-6ADDE8D4E3F9}"/>
              </a:ext>
            </a:extLst>
          </p:cNvPr>
          <p:cNvSpPr/>
          <p:nvPr/>
        </p:nvSpPr>
        <p:spPr>
          <a:xfrm>
            <a:off x="546347" y="3695912"/>
            <a:ext cx="127762" cy="163824"/>
          </a:xfrm>
          <a:prstGeom prst="chevron">
            <a:avLst/>
          </a:prstGeom>
          <a:solidFill>
            <a:srgbClr val="4185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12" name="Chevron 21">
            <a:extLst>
              <a:ext uri="{FF2B5EF4-FFF2-40B4-BE49-F238E27FC236}">
                <a16:creationId xmlns:a16="http://schemas.microsoft.com/office/drawing/2014/main" id="{6CDB6196-AA46-E979-2263-9DD94C488EA6}"/>
              </a:ext>
            </a:extLst>
          </p:cNvPr>
          <p:cNvSpPr/>
          <p:nvPr/>
        </p:nvSpPr>
        <p:spPr>
          <a:xfrm>
            <a:off x="546347" y="4134506"/>
            <a:ext cx="127762" cy="163824"/>
          </a:xfrm>
          <a:prstGeom prst="chevron">
            <a:avLst/>
          </a:prstGeom>
          <a:solidFill>
            <a:srgbClr val="62B7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13" name="Chevron 29">
            <a:extLst>
              <a:ext uri="{FF2B5EF4-FFF2-40B4-BE49-F238E27FC236}">
                <a16:creationId xmlns:a16="http://schemas.microsoft.com/office/drawing/2014/main" id="{E4FB10C0-4195-857E-7BB5-4BF3F9F5DCEE}"/>
              </a:ext>
            </a:extLst>
          </p:cNvPr>
          <p:cNvSpPr/>
          <p:nvPr/>
        </p:nvSpPr>
        <p:spPr>
          <a:xfrm>
            <a:off x="546347" y="4573099"/>
            <a:ext cx="127762" cy="163824"/>
          </a:xfrm>
          <a:prstGeom prst="chevron">
            <a:avLst/>
          </a:prstGeom>
          <a:solidFill>
            <a:srgbClr val="1340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15" name="TextBox 14">
            <a:extLst>
              <a:ext uri="{FF2B5EF4-FFF2-40B4-BE49-F238E27FC236}">
                <a16:creationId xmlns:a16="http://schemas.microsoft.com/office/drawing/2014/main" id="{EA9946DB-142B-3804-53CF-7E63EAB003C8}"/>
              </a:ext>
            </a:extLst>
          </p:cNvPr>
          <p:cNvSpPr txBox="1"/>
          <p:nvPr/>
        </p:nvSpPr>
        <p:spPr>
          <a:xfrm>
            <a:off x="732641" y="4069836"/>
            <a:ext cx="4876472" cy="307777"/>
          </a:xfrm>
          <a:prstGeom prst="rect">
            <a:avLst/>
          </a:prstGeom>
          <a:noFill/>
        </p:spPr>
        <p:txBody>
          <a:bodyPr wrap="square">
            <a:spAutoFit/>
          </a:body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1400" b="0" i="0" u="none" strike="noStrike" kern="1200" cap="none" spc="0" normalizeH="0" baseline="0" noProof="0" dirty="0" err="1">
                <a:ln>
                  <a:noFill/>
                </a:ln>
                <a:solidFill>
                  <a:prstClr val="black">
                    <a:lumMod val="75000"/>
                    <a:lumOff val="25000"/>
                  </a:prstClr>
                </a:solidFill>
                <a:effectLst/>
                <a:uLnTx/>
                <a:uFillTx/>
                <a:latin typeface="Arial"/>
                <a:ea typeface="Arial Unicode MS"/>
                <a:cs typeface="Arial" pitchFamily="34" charset="0"/>
              </a:rPr>
              <a:t>Pelaksanaan</a:t>
            </a:r>
            <a:r>
              <a:rPr kumimoji="0" lang="en-US" altLang="ko-KR" sz="1400" b="0" i="0" u="none" strike="noStrike" kern="1200" cap="none" spc="0" normalizeH="0" baseline="0" noProof="0" dirty="0">
                <a:ln>
                  <a:noFill/>
                </a:ln>
                <a:solidFill>
                  <a:prstClr val="black">
                    <a:lumMod val="75000"/>
                    <a:lumOff val="25000"/>
                  </a:prstClr>
                </a:solidFill>
                <a:effectLst/>
                <a:uLnTx/>
                <a:uFillTx/>
                <a:latin typeface="Arial"/>
                <a:ea typeface="Arial Unicode MS"/>
                <a:cs typeface="Arial" pitchFamily="34" charset="0"/>
              </a:rPr>
              <a:t> Audit	: 11 – 20 Agustus 2025</a:t>
            </a:r>
          </a:p>
        </p:txBody>
      </p:sp>
      <p:sp>
        <p:nvSpPr>
          <p:cNvPr id="17" name="TextBox 16">
            <a:extLst>
              <a:ext uri="{FF2B5EF4-FFF2-40B4-BE49-F238E27FC236}">
                <a16:creationId xmlns:a16="http://schemas.microsoft.com/office/drawing/2014/main" id="{F565A3F1-9234-D542-97C9-3EE01A2C0707}"/>
              </a:ext>
            </a:extLst>
          </p:cNvPr>
          <p:cNvSpPr txBox="1"/>
          <p:nvPr/>
        </p:nvSpPr>
        <p:spPr>
          <a:xfrm>
            <a:off x="732641" y="4501122"/>
            <a:ext cx="4876472" cy="307777"/>
          </a:xfrm>
          <a:prstGeom prst="rect">
            <a:avLst/>
          </a:prstGeom>
          <a:noFill/>
        </p:spPr>
        <p:txBody>
          <a:bodyPr wrap="square">
            <a:spAutoFit/>
          </a:body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1400" b="0" i="0" u="none" strike="noStrike" kern="1200" cap="none" spc="0" normalizeH="0" baseline="0" noProof="0" dirty="0">
                <a:ln>
                  <a:noFill/>
                </a:ln>
                <a:solidFill>
                  <a:prstClr val="black">
                    <a:lumMod val="75000"/>
                    <a:lumOff val="25000"/>
                  </a:prstClr>
                </a:solidFill>
                <a:effectLst/>
                <a:uLnTx/>
                <a:uFillTx/>
                <a:latin typeface="Arial"/>
                <a:ea typeface="Arial Unicode MS"/>
                <a:cs typeface="Arial" pitchFamily="34" charset="0"/>
              </a:rPr>
              <a:t>Closing Meeting	: 15 </a:t>
            </a:r>
            <a:r>
              <a:rPr lang="en-US" altLang="ko-KR" sz="1400" dirty="0">
                <a:solidFill>
                  <a:prstClr val="black">
                    <a:lumMod val="75000"/>
                    <a:lumOff val="25000"/>
                  </a:prstClr>
                </a:solidFill>
                <a:latin typeface="Arial"/>
                <a:ea typeface="Arial Unicode MS"/>
                <a:cs typeface="Arial" pitchFamily="34" charset="0"/>
              </a:rPr>
              <a:t>September 2025</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a:ea typeface="Arial Unicode MS"/>
              <a:cs typeface="Arial" pitchFamily="34" charset="0"/>
            </a:endParaRPr>
          </a:p>
        </p:txBody>
      </p:sp>
      <p:sp>
        <p:nvSpPr>
          <p:cNvPr id="18" name="Text Placeholder 20">
            <a:extLst>
              <a:ext uri="{FF2B5EF4-FFF2-40B4-BE49-F238E27FC236}">
                <a16:creationId xmlns:a16="http://schemas.microsoft.com/office/drawing/2014/main" id="{4D79474A-9B8A-1586-CEAC-9A784389E513}"/>
              </a:ext>
            </a:extLst>
          </p:cNvPr>
          <p:cNvSpPr txBox="1">
            <a:spLocks/>
          </p:cNvSpPr>
          <p:nvPr/>
        </p:nvSpPr>
        <p:spPr>
          <a:xfrm>
            <a:off x="732641" y="3629986"/>
            <a:ext cx="4595869" cy="51726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1400" b="0" i="0" u="none" strike="noStrike" kern="1200" cap="none" spc="0" normalizeH="0" baseline="0" noProof="0" dirty="0">
                <a:ln>
                  <a:noFill/>
                </a:ln>
                <a:solidFill>
                  <a:prstClr val="black">
                    <a:lumMod val="75000"/>
                    <a:lumOff val="25000"/>
                  </a:prstClr>
                </a:solidFill>
                <a:effectLst/>
                <a:uLnTx/>
                <a:uFillTx/>
                <a:latin typeface="Arial"/>
                <a:ea typeface="Arial Unicode MS"/>
                <a:cs typeface="Arial" pitchFamily="34" charset="0"/>
              </a:rPr>
              <a:t>Opening Meeting 	: 08 Agustus 2025</a:t>
            </a:r>
          </a:p>
        </p:txBody>
      </p:sp>
    </p:spTree>
    <p:extLst>
      <p:ext uri="{BB962C8B-B14F-4D97-AF65-F5344CB8AC3E}">
        <p14:creationId xmlns:p14="http://schemas.microsoft.com/office/powerpoint/2010/main" val="3139960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9522D24-687F-956C-9FC4-DD7F87B018B3}"/>
              </a:ext>
            </a:extLst>
          </p:cNvPr>
          <p:cNvGraphicFramePr>
            <a:graphicFrameLocks/>
          </p:cNvGraphicFramePr>
          <p:nvPr>
            <p:extLst>
              <p:ext uri="{D42A27DB-BD31-4B8C-83A1-F6EECF244321}">
                <p14:modId xmlns:p14="http://schemas.microsoft.com/office/powerpoint/2010/main" val="1873868254"/>
              </p:ext>
            </p:extLst>
          </p:nvPr>
        </p:nvGraphicFramePr>
        <p:xfrm>
          <a:off x="6532496" y="888729"/>
          <a:ext cx="5486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DC051A2A-D9FE-6FFF-AB90-7A9087580289}"/>
              </a:ext>
            </a:extLst>
          </p:cNvPr>
          <p:cNvGraphicFramePr>
            <a:graphicFrameLocks/>
          </p:cNvGraphicFramePr>
          <p:nvPr>
            <p:extLst>
              <p:ext uri="{D42A27DB-BD31-4B8C-83A1-F6EECF244321}">
                <p14:modId xmlns:p14="http://schemas.microsoft.com/office/powerpoint/2010/main" val="3521729026"/>
              </p:ext>
            </p:extLst>
          </p:nvPr>
        </p:nvGraphicFramePr>
        <p:xfrm>
          <a:off x="773630" y="4275689"/>
          <a:ext cx="5486400" cy="2605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8C13C51-50AE-7EB3-C275-A92B50803BE9}"/>
              </a:ext>
            </a:extLst>
          </p:cNvPr>
          <p:cNvGraphicFramePr>
            <a:graphicFrameLocks/>
          </p:cNvGraphicFramePr>
          <p:nvPr>
            <p:extLst>
              <p:ext uri="{D42A27DB-BD31-4B8C-83A1-F6EECF244321}">
                <p14:modId xmlns:p14="http://schemas.microsoft.com/office/powerpoint/2010/main" val="226116342"/>
              </p:ext>
            </p:extLst>
          </p:nvPr>
        </p:nvGraphicFramePr>
        <p:xfrm>
          <a:off x="173104" y="888729"/>
          <a:ext cx="6687453" cy="3038383"/>
        </p:xfrm>
        <a:graphic>
          <a:graphicData uri="http://schemas.openxmlformats.org/drawingml/2006/chart">
            <c:chart xmlns:c="http://schemas.openxmlformats.org/drawingml/2006/chart" xmlns:r="http://schemas.openxmlformats.org/officeDocument/2006/relationships" r:id="rId4"/>
          </a:graphicData>
        </a:graphic>
      </p:graphicFrame>
      <p:sp>
        <p:nvSpPr>
          <p:cNvPr id="7" name="Freeform 11">
            <a:extLst>
              <a:ext uri="{FF2B5EF4-FFF2-40B4-BE49-F238E27FC236}">
                <a16:creationId xmlns:a16="http://schemas.microsoft.com/office/drawing/2014/main" id="{8C47E932-A7C6-F1B1-3FBF-FB4E8C0862FF}"/>
              </a:ext>
            </a:extLst>
          </p:cNvPr>
          <p:cNvSpPr/>
          <p:nvPr/>
        </p:nvSpPr>
        <p:spPr>
          <a:xfrm>
            <a:off x="10502924" y="255449"/>
            <a:ext cx="1390212" cy="338095"/>
          </a:xfrm>
          <a:custGeom>
            <a:avLst/>
            <a:gdLst/>
            <a:ahLst/>
            <a:cxnLst/>
            <a:rect l="l" t="t" r="r" b="b"/>
            <a:pathLst>
              <a:path w="3211019" h="780908">
                <a:moveTo>
                  <a:pt x="0" y="0"/>
                </a:moveTo>
                <a:lnTo>
                  <a:pt x="3211019" y="0"/>
                </a:lnTo>
                <a:lnTo>
                  <a:pt x="3211019" y="780908"/>
                </a:lnTo>
                <a:lnTo>
                  <a:pt x="0" y="780908"/>
                </a:lnTo>
                <a:lnTo>
                  <a:pt x="0" y="0"/>
                </a:lnTo>
                <a:close/>
              </a:path>
            </a:pathLst>
          </a:custGeom>
          <a:blipFill>
            <a:blip r:embed="rId5"/>
            <a:stretch>
              <a:fillRect t="-157767" b="-15342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10" name="TextBox 9">
            <a:extLst>
              <a:ext uri="{FF2B5EF4-FFF2-40B4-BE49-F238E27FC236}">
                <a16:creationId xmlns:a16="http://schemas.microsoft.com/office/drawing/2014/main" id="{798FD07E-2EF3-537D-8595-372862D51FF8}"/>
              </a:ext>
            </a:extLst>
          </p:cNvPr>
          <p:cNvSpPr txBox="1"/>
          <p:nvPr/>
        </p:nvSpPr>
        <p:spPr>
          <a:xfrm>
            <a:off x="4541520" y="193661"/>
            <a:ext cx="5776602" cy="461665"/>
          </a:xfrm>
          <a:prstGeom prst="rect">
            <a:avLst/>
          </a:prstGeom>
          <a:noFill/>
        </p:spPr>
        <p:txBody>
          <a:bodyPr wrap="square">
            <a:spAutoFit/>
          </a:bodyPr>
          <a:lstStyle/>
          <a:p>
            <a:pPr algn="r"/>
            <a:r>
              <a:rPr lang="en-ID" sz="2400" b="1" dirty="0">
                <a:latin typeface="Arial" panose="020B0604020202020204" pitchFamily="34" charset="0"/>
                <a:cs typeface="Arial" panose="020B0604020202020204" pitchFamily="34" charset="0"/>
              </a:rPr>
              <a:t>RINGKASAN TEMUAN AUDIT</a:t>
            </a:r>
          </a:p>
        </p:txBody>
      </p:sp>
      <p:sp>
        <p:nvSpPr>
          <p:cNvPr id="11" name="Rectangle 10">
            <a:extLst>
              <a:ext uri="{FF2B5EF4-FFF2-40B4-BE49-F238E27FC236}">
                <a16:creationId xmlns:a16="http://schemas.microsoft.com/office/drawing/2014/main" id="{8E87665B-2233-D2A2-673C-FDAF79DE9E0C}"/>
              </a:ext>
            </a:extLst>
          </p:cNvPr>
          <p:cNvSpPr/>
          <p:nvPr/>
        </p:nvSpPr>
        <p:spPr>
          <a:xfrm flipH="1">
            <a:off x="10364483" y="255447"/>
            <a:ext cx="45719" cy="338095"/>
          </a:xfrm>
          <a:prstGeom prst="rect">
            <a:avLst/>
          </a:prstGeom>
          <a:ln w="3175"/>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pic>
        <p:nvPicPr>
          <p:cNvPr id="5122" name="Picture 2">
            <a:hlinkClick r:id="rId6" action="ppaction://hlinkfile"/>
            <a:extLst>
              <a:ext uri="{FF2B5EF4-FFF2-40B4-BE49-F238E27FC236}">
                <a16:creationId xmlns:a16="http://schemas.microsoft.com/office/drawing/2014/main" id="{7B29BC26-5DBD-17C9-D26F-B3A89753A0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18281" y="6083296"/>
            <a:ext cx="656602" cy="6566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FB095FCE-88E9-1078-5E59-01CDFA2604F2}"/>
              </a:ext>
            </a:extLst>
          </p:cNvPr>
          <p:cNvGraphicFramePr>
            <a:graphicFrameLocks/>
          </p:cNvGraphicFramePr>
          <p:nvPr>
            <p:extLst>
              <p:ext uri="{D42A27DB-BD31-4B8C-83A1-F6EECF244321}">
                <p14:modId xmlns:p14="http://schemas.microsoft.com/office/powerpoint/2010/main" val="292534160"/>
              </p:ext>
            </p:extLst>
          </p:nvPr>
        </p:nvGraphicFramePr>
        <p:xfrm>
          <a:off x="6989696" y="4275689"/>
          <a:ext cx="4572000" cy="2605769"/>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Box 8">
            <a:extLst>
              <a:ext uri="{FF2B5EF4-FFF2-40B4-BE49-F238E27FC236}">
                <a16:creationId xmlns:a16="http://schemas.microsoft.com/office/drawing/2014/main" id="{50470999-B174-895B-40E2-0A43BE3041E6}"/>
              </a:ext>
            </a:extLst>
          </p:cNvPr>
          <p:cNvSpPr txBox="1"/>
          <p:nvPr/>
        </p:nvSpPr>
        <p:spPr>
          <a:xfrm>
            <a:off x="3262481" y="3773223"/>
            <a:ext cx="1827295" cy="276999"/>
          </a:xfrm>
          <a:prstGeom prst="rect">
            <a:avLst/>
          </a:prstGeom>
          <a:noFill/>
        </p:spPr>
        <p:txBody>
          <a:bodyPr wrap="square">
            <a:spAutoFit/>
          </a:body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1200" b="1" i="0" u="none" strike="noStrike" kern="1200" cap="none" spc="0" normalizeH="0" baseline="0" noProof="0" dirty="0" err="1">
                <a:ln>
                  <a:noFill/>
                </a:ln>
                <a:solidFill>
                  <a:prstClr val="black">
                    <a:lumMod val="75000"/>
                    <a:lumOff val="25000"/>
                  </a:prstClr>
                </a:solidFill>
                <a:effectLst/>
                <a:uLnTx/>
                <a:uFillTx/>
                <a:latin typeface="Arial"/>
                <a:ea typeface="Arial Unicode MS"/>
                <a:cs typeface="Arial" pitchFamily="34" charset="0"/>
              </a:rPr>
              <a:t>Jumlah</a:t>
            </a:r>
            <a:r>
              <a:rPr kumimoji="0" lang="en-US" altLang="ko-KR"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Arial" pitchFamily="34" charset="0"/>
              </a:rPr>
              <a:t> </a:t>
            </a:r>
            <a:r>
              <a:rPr kumimoji="0" lang="en-US" altLang="ko-KR" sz="1200" b="1" i="0" u="none" strike="noStrike" kern="1200" cap="none" spc="0" normalizeH="0" baseline="0" noProof="0" dirty="0" err="1">
                <a:ln>
                  <a:noFill/>
                </a:ln>
                <a:solidFill>
                  <a:prstClr val="black">
                    <a:lumMod val="75000"/>
                    <a:lumOff val="25000"/>
                  </a:prstClr>
                </a:solidFill>
                <a:effectLst/>
                <a:uLnTx/>
                <a:uFillTx/>
                <a:latin typeface="Arial"/>
                <a:ea typeface="Arial Unicode MS"/>
                <a:cs typeface="Arial" pitchFamily="34" charset="0"/>
              </a:rPr>
              <a:t>Temuan</a:t>
            </a:r>
            <a:r>
              <a:rPr kumimoji="0" lang="en-US" altLang="ko-KR" sz="1200" b="1" i="0" u="none" strike="noStrike" kern="1200" cap="none" spc="0" normalizeH="0" baseline="0" noProof="0" dirty="0">
                <a:ln>
                  <a:noFill/>
                </a:ln>
                <a:solidFill>
                  <a:prstClr val="black">
                    <a:lumMod val="75000"/>
                    <a:lumOff val="25000"/>
                  </a:prstClr>
                </a:solidFill>
                <a:effectLst/>
                <a:uLnTx/>
                <a:uFillTx/>
                <a:latin typeface="Arial"/>
                <a:ea typeface="Arial Unicode MS"/>
                <a:cs typeface="Arial" pitchFamily="34" charset="0"/>
              </a:rPr>
              <a:t>: 22</a:t>
            </a:r>
          </a:p>
        </p:txBody>
      </p:sp>
    </p:spTree>
    <p:extLst>
      <p:ext uri="{BB962C8B-B14F-4D97-AF65-F5344CB8AC3E}">
        <p14:creationId xmlns:p14="http://schemas.microsoft.com/office/powerpoint/2010/main" val="219698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EC6E1-908E-29D3-6C31-422BB5338F16}"/>
            </a:ext>
          </a:extLst>
        </p:cNvPr>
        <p:cNvGrpSpPr/>
        <p:nvPr/>
      </p:nvGrpSpPr>
      <p:grpSpPr>
        <a:xfrm>
          <a:off x="0" y="0"/>
          <a:ext cx="0" cy="0"/>
          <a:chOff x="0" y="0"/>
          <a:chExt cx="0" cy="0"/>
        </a:xfrm>
      </p:grpSpPr>
      <p:sp>
        <p:nvSpPr>
          <p:cNvPr id="7" name="Freeform 11">
            <a:extLst>
              <a:ext uri="{FF2B5EF4-FFF2-40B4-BE49-F238E27FC236}">
                <a16:creationId xmlns:a16="http://schemas.microsoft.com/office/drawing/2014/main" id="{83E2BAC6-62E6-C57B-8D22-216026D8B3F5}"/>
              </a:ext>
            </a:extLst>
          </p:cNvPr>
          <p:cNvSpPr/>
          <p:nvPr/>
        </p:nvSpPr>
        <p:spPr>
          <a:xfrm>
            <a:off x="10502924" y="255449"/>
            <a:ext cx="1390212" cy="338095"/>
          </a:xfrm>
          <a:custGeom>
            <a:avLst/>
            <a:gdLst/>
            <a:ahLst/>
            <a:cxnLst/>
            <a:rect l="l" t="t" r="r" b="b"/>
            <a:pathLst>
              <a:path w="3211019" h="780908">
                <a:moveTo>
                  <a:pt x="0" y="0"/>
                </a:moveTo>
                <a:lnTo>
                  <a:pt x="3211019" y="0"/>
                </a:lnTo>
                <a:lnTo>
                  <a:pt x="3211019" y="780908"/>
                </a:lnTo>
                <a:lnTo>
                  <a:pt x="0" y="780908"/>
                </a:lnTo>
                <a:lnTo>
                  <a:pt x="0" y="0"/>
                </a:lnTo>
                <a:close/>
              </a:path>
            </a:pathLst>
          </a:custGeom>
          <a:blipFill>
            <a:blip r:embed="rId2"/>
            <a:stretch>
              <a:fillRect t="-157767" b="-15342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10" name="TextBox 9">
            <a:extLst>
              <a:ext uri="{FF2B5EF4-FFF2-40B4-BE49-F238E27FC236}">
                <a16:creationId xmlns:a16="http://schemas.microsoft.com/office/drawing/2014/main" id="{C380D93A-AC28-85AF-BB73-92D8E6C97FEE}"/>
              </a:ext>
            </a:extLst>
          </p:cNvPr>
          <p:cNvSpPr txBox="1"/>
          <p:nvPr/>
        </p:nvSpPr>
        <p:spPr>
          <a:xfrm>
            <a:off x="4541520" y="193661"/>
            <a:ext cx="5776602" cy="461665"/>
          </a:xfrm>
          <a:prstGeom prst="rect">
            <a:avLst/>
          </a:prstGeom>
          <a:noFill/>
        </p:spPr>
        <p:txBody>
          <a:bodyPr wrap="square">
            <a:spAutoFit/>
          </a:bodyPr>
          <a:lstStyle/>
          <a:p>
            <a:pPr algn="r"/>
            <a:r>
              <a:rPr lang="en-ID" sz="2400" b="1" dirty="0">
                <a:latin typeface="Arial" panose="020B0604020202020204" pitchFamily="34" charset="0"/>
                <a:cs typeface="Arial" panose="020B0604020202020204" pitchFamily="34" charset="0"/>
              </a:rPr>
              <a:t>RINGKASAN TEMUAN AUDIT</a:t>
            </a:r>
          </a:p>
        </p:txBody>
      </p:sp>
      <p:sp>
        <p:nvSpPr>
          <p:cNvPr id="11" name="Rectangle 10">
            <a:extLst>
              <a:ext uri="{FF2B5EF4-FFF2-40B4-BE49-F238E27FC236}">
                <a16:creationId xmlns:a16="http://schemas.microsoft.com/office/drawing/2014/main" id="{3725FAEA-D30A-2E5F-2F3F-F0825EA29229}"/>
              </a:ext>
            </a:extLst>
          </p:cNvPr>
          <p:cNvSpPr/>
          <p:nvPr/>
        </p:nvSpPr>
        <p:spPr>
          <a:xfrm flipH="1">
            <a:off x="10364483" y="255447"/>
            <a:ext cx="45719" cy="338095"/>
          </a:xfrm>
          <a:prstGeom prst="rect">
            <a:avLst/>
          </a:prstGeom>
          <a:ln w="3175"/>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graphicFrame>
        <p:nvGraphicFramePr>
          <p:cNvPr id="9" name="Table 8">
            <a:extLst>
              <a:ext uri="{FF2B5EF4-FFF2-40B4-BE49-F238E27FC236}">
                <a16:creationId xmlns:a16="http://schemas.microsoft.com/office/drawing/2014/main" id="{89D46BFD-8DEA-BB85-D740-4F9654F63AA4}"/>
              </a:ext>
            </a:extLst>
          </p:cNvPr>
          <p:cNvGraphicFramePr>
            <a:graphicFrameLocks noGrp="1"/>
          </p:cNvGraphicFramePr>
          <p:nvPr>
            <p:extLst>
              <p:ext uri="{D42A27DB-BD31-4B8C-83A1-F6EECF244321}">
                <p14:modId xmlns:p14="http://schemas.microsoft.com/office/powerpoint/2010/main" val="336005725"/>
              </p:ext>
            </p:extLst>
          </p:nvPr>
        </p:nvGraphicFramePr>
        <p:xfrm>
          <a:off x="0" y="736918"/>
          <a:ext cx="12192000" cy="6354054"/>
        </p:xfrm>
        <a:graphic>
          <a:graphicData uri="http://schemas.openxmlformats.org/drawingml/2006/table">
            <a:tbl>
              <a:tblPr>
                <a:tableStyleId>{5C22544A-7EE6-4342-B048-85BDC9FD1C3A}</a:tableStyleId>
              </a:tblPr>
              <a:tblGrid>
                <a:gridCol w="396482">
                  <a:extLst>
                    <a:ext uri="{9D8B030D-6E8A-4147-A177-3AD203B41FA5}">
                      <a16:colId xmlns:a16="http://schemas.microsoft.com/office/drawing/2014/main" val="2242989744"/>
                    </a:ext>
                  </a:extLst>
                </a:gridCol>
                <a:gridCol w="1216691">
                  <a:extLst>
                    <a:ext uri="{9D8B030D-6E8A-4147-A177-3AD203B41FA5}">
                      <a16:colId xmlns:a16="http://schemas.microsoft.com/office/drawing/2014/main" val="758979006"/>
                    </a:ext>
                  </a:extLst>
                </a:gridCol>
                <a:gridCol w="3847476">
                  <a:extLst>
                    <a:ext uri="{9D8B030D-6E8A-4147-A177-3AD203B41FA5}">
                      <a16:colId xmlns:a16="http://schemas.microsoft.com/office/drawing/2014/main" val="1320409851"/>
                    </a:ext>
                  </a:extLst>
                </a:gridCol>
                <a:gridCol w="1532600">
                  <a:extLst>
                    <a:ext uri="{9D8B030D-6E8A-4147-A177-3AD203B41FA5}">
                      <a16:colId xmlns:a16="http://schemas.microsoft.com/office/drawing/2014/main" val="1479798610"/>
                    </a:ext>
                  </a:extLst>
                </a:gridCol>
                <a:gridCol w="662010">
                  <a:extLst>
                    <a:ext uri="{9D8B030D-6E8A-4147-A177-3AD203B41FA5}">
                      <a16:colId xmlns:a16="http://schemas.microsoft.com/office/drawing/2014/main" val="3574746982"/>
                    </a:ext>
                  </a:extLst>
                </a:gridCol>
                <a:gridCol w="2808853">
                  <a:extLst>
                    <a:ext uri="{9D8B030D-6E8A-4147-A177-3AD203B41FA5}">
                      <a16:colId xmlns:a16="http://schemas.microsoft.com/office/drawing/2014/main" val="3249363274"/>
                    </a:ext>
                  </a:extLst>
                </a:gridCol>
                <a:gridCol w="863944">
                  <a:extLst>
                    <a:ext uri="{9D8B030D-6E8A-4147-A177-3AD203B41FA5}">
                      <a16:colId xmlns:a16="http://schemas.microsoft.com/office/drawing/2014/main" val="4009137389"/>
                    </a:ext>
                  </a:extLst>
                </a:gridCol>
                <a:gridCol w="863944">
                  <a:extLst>
                    <a:ext uri="{9D8B030D-6E8A-4147-A177-3AD203B41FA5}">
                      <a16:colId xmlns:a16="http://schemas.microsoft.com/office/drawing/2014/main" val="1903669138"/>
                    </a:ext>
                  </a:extLst>
                </a:gridCol>
              </a:tblGrid>
              <a:tr h="399467">
                <a:tc>
                  <a:txBody>
                    <a:bodyPr/>
                    <a:lstStyle/>
                    <a:p>
                      <a:pPr algn="ctr" fontAlgn="b">
                        <a:buNone/>
                      </a:pPr>
                      <a:r>
                        <a:rPr lang="en-US"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a:t>
                      </a:r>
                      <a:endParaRPr lang="en-ID"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Dept</a:t>
                      </a:r>
                      <a:endParaRPr lang="en-ID"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Temuan</a:t>
                      </a:r>
                      <a:endParaRPr lang="en-ID"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Syarat Tidak Terpenuhi</a:t>
                      </a:r>
                      <a:endParaRPr lang="en-ID"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Kategori</a:t>
                      </a:r>
                      <a:endParaRPr lang="en-ID"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Dampak</a:t>
                      </a:r>
                      <a:endParaRPr lang="en-ID"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Target Closed </a:t>
                      </a:r>
                      <a:endParaRPr lang="en-ID"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US"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Status</a:t>
                      </a:r>
                      <a:endParaRPr lang="en-ID"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extLst>
                  <a:ext uri="{0D108BD9-81ED-4DB2-BD59-A6C34878D82A}">
                    <a16:rowId xmlns:a16="http://schemas.microsoft.com/office/drawing/2014/main" val="210771882"/>
                  </a:ext>
                </a:extLst>
              </a:tr>
              <a:tr h="794591">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D.4 QUALITY CONTROL</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Quality Control (QC)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belum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melaksanakan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training refreshment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untuk</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PIC Self QC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sejak</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penunjukan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resmi</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tanggal</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30 November 2018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melalui</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Surat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Tugas</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Internal No. 01/CINT/PRD/XI/2018.</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a:effectLst/>
                          <a:latin typeface="Calibri" panose="020F0502020204030204" pitchFamily="34" charset="0"/>
                          <a:ea typeface="Calibri" panose="020F0502020204030204" pitchFamily="34" charset="0"/>
                          <a:cs typeface="Calibri" panose="020F0502020204030204" pitchFamily="34" charset="0"/>
                        </a:rPr>
                        <a:t>ISO 9001:2015 Klausul 7.2 Kompetensi</a:t>
                      </a:r>
                      <a:endParaRPr lang="en-ID"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Minor</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1.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Penurunan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Kompetensi</a:t>
                      </a:r>
                      <a:b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b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2. Tidak Up-to-date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terhadap</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perubahan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standar</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QC</a:t>
                      </a:r>
                      <a:b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b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3.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Menurunnya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Kepatuhan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terhadap</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standar</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QC</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1038742630"/>
                  </a:ext>
                </a:extLst>
              </a:tr>
              <a:tr h="992154">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4019" marR="4019" marT="4019" marB="0" anchor="ctr"/>
                </a:tc>
                <a:tc>
                  <a:txBody>
                    <a:bodyPr/>
                    <a:lstStyle/>
                    <a:p>
                      <a:pPr algn="ctr" fontAlgn="b">
                        <a:buNone/>
                      </a:pPr>
                      <a:r>
                        <a:rPr lang="en-US" sz="1200" u="none" strike="noStrike">
                          <a:effectLst/>
                          <a:latin typeface="Calibri" panose="020F0502020204030204" pitchFamily="34" charset="0"/>
                          <a:ea typeface="Calibri" panose="020F0502020204030204" pitchFamily="34" charset="0"/>
                          <a:cs typeface="Calibri" panose="020F0502020204030204" pitchFamily="34" charset="0"/>
                        </a:rPr>
                        <a:t>C.4 GLOBAL SOURCING NSB</a:t>
                      </a:r>
                      <a:endPar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Terdapat</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ketidaksesuaian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dalam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rentang</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skala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penilaian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antara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dokumen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form survey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kepuasan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pelanggan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(5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skala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dengan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IK GSNSB.P.1/IK.3 INSTRUKSI KERJA SURVEY KEPUASAN PELANGGAN ALAT KESEHATAN( P-PKP ) &amp;amp; KPI BSC (4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skala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Lampiran I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Butir</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III.D. 2.c (CPAKB)</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a:effectLst/>
                          <a:latin typeface="Calibri" panose="020F0502020204030204" pitchFamily="34" charset="0"/>
                          <a:ea typeface="Calibri" panose="020F0502020204030204" pitchFamily="34" charset="0"/>
                          <a:cs typeface="Calibri" panose="020F0502020204030204" pitchFamily="34" charset="0"/>
                        </a:rPr>
                        <a:t>Perlu Perhatian</a:t>
                      </a:r>
                      <a:endParaRPr lang="en-ID"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a:effectLst/>
                          <a:latin typeface="Calibri" panose="020F0502020204030204" pitchFamily="34" charset="0"/>
                          <a:ea typeface="Calibri" panose="020F0502020204030204" pitchFamily="34" charset="0"/>
                          <a:cs typeface="Calibri" panose="020F0502020204030204" pitchFamily="34" charset="0"/>
                        </a:rPr>
                        <a:t>1. Ketidakkonsistenan ini dapat menyebabkan interpretasi hasil survei yang berbeda</a:t>
                      </a:r>
                      <a:br>
                        <a:rPr lang="en-ID" sz="1200" u="none" strike="noStrike">
                          <a:effectLst/>
                          <a:latin typeface="Calibri" panose="020F0502020204030204" pitchFamily="34" charset="0"/>
                          <a:ea typeface="Calibri" panose="020F0502020204030204" pitchFamily="34" charset="0"/>
                          <a:cs typeface="Calibri" panose="020F0502020204030204" pitchFamily="34" charset="0"/>
                        </a:rPr>
                      </a:br>
                      <a:r>
                        <a:rPr lang="en-ID" sz="1200" u="none" strike="noStrike">
                          <a:effectLst/>
                          <a:latin typeface="Calibri" panose="020F0502020204030204" pitchFamily="34" charset="0"/>
                          <a:ea typeface="Calibri" panose="020F0502020204030204" pitchFamily="34" charset="0"/>
                          <a:cs typeface="Calibri" panose="020F0502020204030204" pitchFamily="34" charset="0"/>
                        </a:rPr>
                        <a:t> 2. Kesulitan dalam pengolahan data</a:t>
                      </a:r>
                      <a:br>
                        <a:rPr lang="en-ID" sz="1200" u="none" strike="noStrike">
                          <a:effectLst/>
                          <a:latin typeface="Calibri" panose="020F0502020204030204" pitchFamily="34" charset="0"/>
                          <a:ea typeface="Calibri" panose="020F0502020204030204" pitchFamily="34" charset="0"/>
                          <a:cs typeface="Calibri" panose="020F0502020204030204" pitchFamily="34" charset="0"/>
                        </a:rPr>
                      </a:br>
                      <a:r>
                        <a:rPr lang="en-ID" sz="1200" u="none" strike="noStrike">
                          <a:effectLst/>
                          <a:latin typeface="Calibri" panose="020F0502020204030204" pitchFamily="34" charset="0"/>
                          <a:ea typeface="Calibri" panose="020F0502020204030204" pitchFamily="34" charset="0"/>
                          <a:cs typeface="Calibri" panose="020F0502020204030204" pitchFamily="34" charset="0"/>
                        </a:rPr>
                        <a:t> 3. Berpotensi menimbulkan kebingungan dalam evaluasi kinerja.</a:t>
                      </a:r>
                      <a:endParaRPr lang="en-ID"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264400016"/>
                  </a:ext>
                </a:extLst>
              </a:tr>
              <a:tr h="1332004">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4019" marR="4019" marT="4019" marB="0" anchor="ctr"/>
                </a:tc>
                <a:tc>
                  <a:txBody>
                    <a:bodyPr/>
                    <a:lstStyle/>
                    <a:p>
                      <a:pPr algn="ctr" fontAlgn="b">
                        <a:buNone/>
                      </a:pPr>
                      <a:r>
                        <a:rPr lang="en-US" sz="1200" u="none" strike="noStrike" dirty="0">
                          <a:effectLst/>
                          <a:latin typeface="Calibri" panose="020F0502020204030204" pitchFamily="34" charset="0"/>
                          <a:ea typeface="Calibri" panose="020F0502020204030204" pitchFamily="34" charset="0"/>
                          <a:cs typeface="Calibri" panose="020F0502020204030204" pitchFamily="34" charset="0"/>
                        </a:rPr>
                        <a:t>C.4 GLOBAL SOURCING NSB</a:t>
                      </a:r>
                      <a:endPar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Penyelesaiaan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audit CPAKB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untuk</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temuan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sebelumnya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Pastikan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penilaian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kinerja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pemasok</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mencakup</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sesuai</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parameter yang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telah</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ditetapkan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Contoh</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Timotion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parameter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pelayanan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dan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kepatuhan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terhadap</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peraturan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lingkungan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belum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ditemukan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penilaian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untuk</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kinerja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pemasok</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impor</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global sourcing</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it-IT" sz="1200" u="none" strike="noStrike" dirty="0">
                          <a:effectLst/>
                          <a:latin typeface="Calibri" panose="020F0502020204030204" pitchFamily="34" charset="0"/>
                          <a:ea typeface="Calibri" panose="020F0502020204030204" pitchFamily="34" charset="0"/>
                          <a:cs typeface="Calibri" panose="020F0502020204030204" pitchFamily="34" charset="0"/>
                        </a:rPr>
                        <a:t>CPAKB Lampiran I Butir III.D. 10.a</a:t>
                      </a:r>
                      <a:endParaRPr lang="it-IT"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Minor</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a:effectLst/>
                          <a:latin typeface="Calibri" panose="020F0502020204030204" pitchFamily="34" charset="0"/>
                          <a:ea typeface="Calibri" panose="020F0502020204030204" pitchFamily="34" charset="0"/>
                          <a:cs typeface="Calibri" panose="020F0502020204030204" pitchFamily="34" charset="0"/>
                        </a:rPr>
                        <a:t>Ketidakseragaman penilaian kinerja pemasok untuk supplier lokal dan import.</a:t>
                      </a:r>
                      <a:endParaRPr lang="en-ID"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1427456711"/>
                  </a:ext>
                </a:extLst>
              </a:tr>
              <a:tr h="983500">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4019" marR="4019" marT="4019" marB="0" anchor="ctr"/>
                </a:tc>
                <a:tc>
                  <a:txBody>
                    <a:bodyPr/>
                    <a:lstStyle/>
                    <a:p>
                      <a:pPr algn="ctr" fontAlgn="b">
                        <a:buNone/>
                      </a:pPr>
                      <a:r>
                        <a:rPr lang="en-US" sz="1200" u="none" strike="noStrike" dirty="0">
                          <a:effectLst/>
                          <a:latin typeface="Calibri" panose="020F0502020204030204" pitchFamily="34" charset="0"/>
                          <a:ea typeface="Calibri" panose="020F0502020204030204" pitchFamily="34" charset="0"/>
                          <a:cs typeface="Calibri" panose="020F0502020204030204" pitchFamily="34" charset="0"/>
                        </a:rPr>
                        <a:t>C.4 GLOBAL SOURCING NSB</a:t>
                      </a:r>
                      <a:endPar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a:effectLst/>
                          <a:latin typeface="Calibri" panose="020F0502020204030204" pitchFamily="34" charset="0"/>
                          <a:ea typeface="Calibri" panose="020F0502020204030204" pitchFamily="34" charset="0"/>
                          <a:cs typeface="Calibri" panose="020F0502020204030204" pitchFamily="34" charset="0"/>
                        </a:rPr>
                        <a:t>Ditemukan bahwa komplain pelanggan terkait produk GS dan NSB belum tercatat dalam sistem CIS Web.</a:t>
                      </a:r>
                      <a:endParaRPr lang="en-ID"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ISO 9001:2015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Klausul</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10.2 –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Ketidaksesuaian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dan Tindakan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Perbaikan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Minor</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1.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Risiko</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kurangnya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dokumentasi</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yang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lengkap</a:t>
                      </a:r>
                      <a:b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b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2.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Keterlambatan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tindak</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lanjut</a:t>
                      </a:r>
                      <a:b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b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3.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Potensi</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ketidakterlacakan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dalam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proses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penyelesaian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komplain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pelanggan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4032952190"/>
                  </a:ext>
                </a:extLst>
              </a:tr>
              <a:tr h="935525">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C.5 BUSINESS DEVELOPMENT</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Ditemukan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bahwa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komplain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pelanggan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terkait</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produk</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BusDev</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belum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tercatat</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dalam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sistem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CIS Web.</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a:effectLst/>
                          <a:latin typeface="Calibri" panose="020F0502020204030204" pitchFamily="34" charset="0"/>
                          <a:ea typeface="Calibri" panose="020F0502020204030204" pitchFamily="34" charset="0"/>
                          <a:cs typeface="Calibri" panose="020F0502020204030204" pitchFamily="34" charset="0"/>
                        </a:rPr>
                        <a:t>ISO 9001 Klausul 10.2 – Ketidaksesuaian dan Tindakan Perbaikan</a:t>
                      </a:r>
                      <a:endParaRPr lang="en-ID"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Minor</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1.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Risiko</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kurangnya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dokumentasi</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yang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lengkap</a:t>
                      </a:r>
                      <a:b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b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2.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Keterlambatan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tindak</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lanjut</a:t>
                      </a:r>
                      <a:b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b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3.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Potensi</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ketidakterlacakan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dalam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proses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penyelesaian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komplain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pelanggan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850353848"/>
                  </a:ext>
                </a:extLst>
              </a:tr>
              <a:tr h="683840">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C.5 BUSINESS DEVELOPMENT</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Dokumen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Order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dari</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PO Customer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sampai</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pengiriman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belum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direkap</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dan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disimpan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secara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terpusat</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dalam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bentuk</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softfile</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di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dalam</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satu</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folder yang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mudah</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diakses</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it-IT" sz="1200" u="none" strike="noStrike" dirty="0">
                          <a:effectLst/>
                          <a:latin typeface="Calibri" panose="020F0502020204030204" pitchFamily="34" charset="0"/>
                          <a:ea typeface="Calibri" panose="020F0502020204030204" pitchFamily="34" charset="0"/>
                          <a:cs typeface="Calibri" panose="020F0502020204030204" pitchFamily="34" charset="0"/>
                        </a:rPr>
                        <a:t>ISO 9001:2015 Klausul 7.5 – Informasi Terdokumentasi</a:t>
                      </a:r>
                      <a:endParaRPr lang="it-IT"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Perlu</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Perhatian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l"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1. Tidak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ada</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Back up data</a:t>
                      </a:r>
                      <a:b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b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2. </a:t>
                      </a:r>
                      <a:r>
                        <a:rPr lang="en-ID" sz="1200" u="none" strike="noStrike" dirty="0" err="1">
                          <a:effectLst/>
                          <a:latin typeface="Calibri" panose="020F0502020204030204" pitchFamily="34" charset="0"/>
                          <a:ea typeface="Calibri" panose="020F0502020204030204" pitchFamily="34" charset="0"/>
                          <a:cs typeface="Calibri" panose="020F0502020204030204" pitchFamily="34" charset="0"/>
                        </a:rPr>
                        <a:t>Kehilangan</a:t>
                      </a: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 data</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1341872050"/>
                  </a:ext>
                </a:extLst>
              </a:tr>
            </a:tbl>
          </a:graphicData>
        </a:graphic>
      </p:graphicFrame>
    </p:spTree>
    <p:extLst>
      <p:ext uri="{BB962C8B-B14F-4D97-AF65-F5344CB8AC3E}">
        <p14:creationId xmlns:p14="http://schemas.microsoft.com/office/powerpoint/2010/main" val="195319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6DB19-12DE-A0A5-AEFD-3C0EDA1AC320}"/>
            </a:ext>
          </a:extLst>
        </p:cNvPr>
        <p:cNvGrpSpPr/>
        <p:nvPr/>
      </p:nvGrpSpPr>
      <p:grpSpPr>
        <a:xfrm>
          <a:off x="0" y="0"/>
          <a:ext cx="0" cy="0"/>
          <a:chOff x="0" y="0"/>
          <a:chExt cx="0" cy="0"/>
        </a:xfrm>
      </p:grpSpPr>
      <p:sp>
        <p:nvSpPr>
          <p:cNvPr id="7" name="Freeform 11">
            <a:extLst>
              <a:ext uri="{FF2B5EF4-FFF2-40B4-BE49-F238E27FC236}">
                <a16:creationId xmlns:a16="http://schemas.microsoft.com/office/drawing/2014/main" id="{6980F59C-5743-83BA-8809-5B27BCF1A8CF}"/>
              </a:ext>
            </a:extLst>
          </p:cNvPr>
          <p:cNvSpPr/>
          <p:nvPr/>
        </p:nvSpPr>
        <p:spPr>
          <a:xfrm>
            <a:off x="10502924" y="255449"/>
            <a:ext cx="1390212" cy="338095"/>
          </a:xfrm>
          <a:custGeom>
            <a:avLst/>
            <a:gdLst/>
            <a:ahLst/>
            <a:cxnLst/>
            <a:rect l="l" t="t" r="r" b="b"/>
            <a:pathLst>
              <a:path w="3211019" h="780908">
                <a:moveTo>
                  <a:pt x="0" y="0"/>
                </a:moveTo>
                <a:lnTo>
                  <a:pt x="3211019" y="0"/>
                </a:lnTo>
                <a:lnTo>
                  <a:pt x="3211019" y="780908"/>
                </a:lnTo>
                <a:lnTo>
                  <a:pt x="0" y="780908"/>
                </a:lnTo>
                <a:lnTo>
                  <a:pt x="0" y="0"/>
                </a:lnTo>
                <a:close/>
              </a:path>
            </a:pathLst>
          </a:custGeom>
          <a:blipFill>
            <a:blip r:embed="rId2"/>
            <a:stretch>
              <a:fillRect t="-157767" b="-15342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10" name="TextBox 9">
            <a:extLst>
              <a:ext uri="{FF2B5EF4-FFF2-40B4-BE49-F238E27FC236}">
                <a16:creationId xmlns:a16="http://schemas.microsoft.com/office/drawing/2014/main" id="{33E0CF78-D547-AAC3-B523-B3C26CDACCDC}"/>
              </a:ext>
            </a:extLst>
          </p:cNvPr>
          <p:cNvSpPr txBox="1"/>
          <p:nvPr/>
        </p:nvSpPr>
        <p:spPr>
          <a:xfrm>
            <a:off x="4541520" y="193661"/>
            <a:ext cx="5776602" cy="461665"/>
          </a:xfrm>
          <a:prstGeom prst="rect">
            <a:avLst/>
          </a:prstGeom>
          <a:noFill/>
        </p:spPr>
        <p:txBody>
          <a:bodyPr wrap="square">
            <a:spAutoFit/>
          </a:bodyPr>
          <a:lstStyle/>
          <a:p>
            <a:pPr algn="r"/>
            <a:r>
              <a:rPr lang="en-ID" sz="2400" b="1" dirty="0">
                <a:latin typeface="Arial" panose="020B0604020202020204" pitchFamily="34" charset="0"/>
                <a:cs typeface="Arial" panose="020B0604020202020204" pitchFamily="34" charset="0"/>
              </a:rPr>
              <a:t>RINGKASAN TEMUAN AUDIT</a:t>
            </a:r>
          </a:p>
        </p:txBody>
      </p:sp>
      <p:sp>
        <p:nvSpPr>
          <p:cNvPr id="11" name="Rectangle 10">
            <a:extLst>
              <a:ext uri="{FF2B5EF4-FFF2-40B4-BE49-F238E27FC236}">
                <a16:creationId xmlns:a16="http://schemas.microsoft.com/office/drawing/2014/main" id="{5208FA1A-BA72-0970-91AF-AC3E1340C5BF}"/>
              </a:ext>
            </a:extLst>
          </p:cNvPr>
          <p:cNvSpPr/>
          <p:nvPr/>
        </p:nvSpPr>
        <p:spPr>
          <a:xfrm flipH="1">
            <a:off x="10364483" y="255447"/>
            <a:ext cx="45719" cy="338095"/>
          </a:xfrm>
          <a:prstGeom prst="rect">
            <a:avLst/>
          </a:prstGeom>
          <a:ln w="3175"/>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graphicFrame>
        <p:nvGraphicFramePr>
          <p:cNvPr id="9" name="Table 8">
            <a:extLst>
              <a:ext uri="{FF2B5EF4-FFF2-40B4-BE49-F238E27FC236}">
                <a16:creationId xmlns:a16="http://schemas.microsoft.com/office/drawing/2014/main" id="{B68F08AF-671A-4F88-7C61-F5F299DDD724}"/>
              </a:ext>
            </a:extLst>
          </p:cNvPr>
          <p:cNvGraphicFramePr>
            <a:graphicFrameLocks noGrp="1"/>
          </p:cNvGraphicFramePr>
          <p:nvPr>
            <p:extLst>
              <p:ext uri="{D42A27DB-BD31-4B8C-83A1-F6EECF244321}">
                <p14:modId xmlns:p14="http://schemas.microsoft.com/office/powerpoint/2010/main" val="2258616138"/>
              </p:ext>
            </p:extLst>
          </p:nvPr>
        </p:nvGraphicFramePr>
        <p:xfrm>
          <a:off x="0" y="736920"/>
          <a:ext cx="12192000" cy="6121081"/>
        </p:xfrm>
        <a:graphic>
          <a:graphicData uri="http://schemas.openxmlformats.org/drawingml/2006/table">
            <a:tbl>
              <a:tblPr>
                <a:tableStyleId>{5C22544A-7EE6-4342-B048-85BDC9FD1C3A}</a:tableStyleId>
              </a:tblPr>
              <a:tblGrid>
                <a:gridCol w="396482">
                  <a:extLst>
                    <a:ext uri="{9D8B030D-6E8A-4147-A177-3AD203B41FA5}">
                      <a16:colId xmlns:a16="http://schemas.microsoft.com/office/drawing/2014/main" val="2242989744"/>
                    </a:ext>
                  </a:extLst>
                </a:gridCol>
                <a:gridCol w="1216691">
                  <a:extLst>
                    <a:ext uri="{9D8B030D-6E8A-4147-A177-3AD203B41FA5}">
                      <a16:colId xmlns:a16="http://schemas.microsoft.com/office/drawing/2014/main" val="758979006"/>
                    </a:ext>
                  </a:extLst>
                </a:gridCol>
                <a:gridCol w="3847476">
                  <a:extLst>
                    <a:ext uri="{9D8B030D-6E8A-4147-A177-3AD203B41FA5}">
                      <a16:colId xmlns:a16="http://schemas.microsoft.com/office/drawing/2014/main" val="1320409851"/>
                    </a:ext>
                  </a:extLst>
                </a:gridCol>
                <a:gridCol w="1532600">
                  <a:extLst>
                    <a:ext uri="{9D8B030D-6E8A-4147-A177-3AD203B41FA5}">
                      <a16:colId xmlns:a16="http://schemas.microsoft.com/office/drawing/2014/main" val="1479798610"/>
                    </a:ext>
                  </a:extLst>
                </a:gridCol>
                <a:gridCol w="662010">
                  <a:extLst>
                    <a:ext uri="{9D8B030D-6E8A-4147-A177-3AD203B41FA5}">
                      <a16:colId xmlns:a16="http://schemas.microsoft.com/office/drawing/2014/main" val="3574746982"/>
                    </a:ext>
                  </a:extLst>
                </a:gridCol>
                <a:gridCol w="2808853">
                  <a:extLst>
                    <a:ext uri="{9D8B030D-6E8A-4147-A177-3AD203B41FA5}">
                      <a16:colId xmlns:a16="http://schemas.microsoft.com/office/drawing/2014/main" val="3249363274"/>
                    </a:ext>
                  </a:extLst>
                </a:gridCol>
                <a:gridCol w="863944">
                  <a:extLst>
                    <a:ext uri="{9D8B030D-6E8A-4147-A177-3AD203B41FA5}">
                      <a16:colId xmlns:a16="http://schemas.microsoft.com/office/drawing/2014/main" val="4009137389"/>
                    </a:ext>
                  </a:extLst>
                </a:gridCol>
                <a:gridCol w="863944">
                  <a:extLst>
                    <a:ext uri="{9D8B030D-6E8A-4147-A177-3AD203B41FA5}">
                      <a16:colId xmlns:a16="http://schemas.microsoft.com/office/drawing/2014/main" val="2275544813"/>
                    </a:ext>
                  </a:extLst>
                </a:gridCol>
              </a:tblGrid>
              <a:tr h="241667">
                <a:tc>
                  <a:txBody>
                    <a:bodyPr/>
                    <a:lstStyle/>
                    <a:p>
                      <a:pPr algn="ctr" fontAlgn="b">
                        <a:buNone/>
                      </a:pPr>
                      <a:r>
                        <a:rPr lang="en-US"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a:t>
                      </a:r>
                      <a:endParaRPr lang="en-ID"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Dept</a:t>
                      </a:r>
                      <a:endParaRPr lang="en-ID"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Temuan</a:t>
                      </a:r>
                      <a:endParaRPr lang="en-ID"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Syarat Tidak Terpenuhi</a:t>
                      </a:r>
                      <a:endParaRPr lang="en-ID"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Kategori</a:t>
                      </a:r>
                      <a:endParaRPr lang="en-ID" sz="12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Dampak</a:t>
                      </a:r>
                      <a:endParaRPr lang="en-ID"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ID" sz="12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Target Closed </a:t>
                      </a:r>
                      <a:endParaRPr lang="en-ID"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tc>
                  <a:txBody>
                    <a:bodyPr/>
                    <a:lstStyle/>
                    <a:p>
                      <a:pPr algn="ctr" fontAlgn="b">
                        <a:buNone/>
                      </a:pPr>
                      <a:r>
                        <a:rPr lang="en-US"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Status</a:t>
                      </a:r>
                      <a:endParaRPr lang="en-ID"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solidFill>
                      <a:srgbClr val="0E7FB7"/>
                    </a:solidFill>
                  </a:tcPr>
                </a:tc>
                <a:extLst>
                  <a:ext uri="{0D108BD9-81ED-4DB2-BD59-A6C34878D82A}">
                    <a16:rowId xmlns:a16="http://schemas.microsoft.com/office/drawing/2014/main" val="210771882"/>
                  </a:ext>
                </a:extLst>
              </a:tr>
              <a:tr h="1192264">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Narrow" panose="020B0004020202020204" pitchFamily="34" charset="0"/>
                          <a:ea typeface="Arial Unicode MS"/>
                          <a:cs typeface="+mn-cs"/>
                        </a:rPr>
                        <a:t>B.1 FIACO</a:t>
                      </a:r>
                      <a:endParaRPr kumimoji="0" lang="en-US" sz="1100" b="0" i="0" u="none" strike="noStrike" kern="1200" cap="none" spc="0" normalizeH="0" baseline="0" noProof="0" dirty="0">
                        <a:ln>
                          <a:noFill/>
                        </a:ln>
                        <a:solidFill>
                          <a:srgbClr val="000000"/>
                        </a:solidFill>
                        <a:effectLst/>
                        <a:uLnTx/>
                        <a:uFillTx/>
                        <a:latin typeface="Aptos Narrow" panose="020B0004020202020204" pitchFamily="34" charset="0"/>
                        <a:ea typeface="Arial Unicode MS"/>
                        <a:cs typeface="+mn-cs"/>
                      </a:endParaRPr>
                    </a:p>
                  </a:txBody>
                  <a:tcPr marL="7620" marR="7620" marT="7620" marB="0" anchor="ctr"/>
                </a:tc>
                <a:tc>
                  <a:txBody>
                    <a:bodyPr/>
                    <a:lstStyle/>
                    <a:p>
                      <a:pPr algn="l" fontAlgn="b">
                        <a:buNone/>
                      </a:pPr>
                      <a:r>
                        <a:rPr lang="en-ID" sz="1100" b="0" i="0" u="none" strike="noStrike">
                          <a:solidFill>
                            <a:srgbClr val="000000"/>
                          </a:solidFill>
                          <a:effectLst/>
                          <a:latin typeface="Aptos Narrow" panose="020B0004020202020204" pitchFamily="34" charset="0"/>
                        </a:rPr>
                        <a:t>Frekuensi pelaksanaan stock opname aset telah ditetapkan dalam bentuk memo, namun belum dilakukan sosialisasi secara menyeluruh kepada seluruh departemen. Selain itu, hingga audit dilaksanakan, belum tersedia SOP Pengelolaan Asset yang mengatur secara formal mengenai proses pengajuan aset, pencatatan aset, disposal aset, stock opname aset, dan perpindahan asset yang ada di eksternal.</a:t>
                      </a:r>
                    </a:p>
                  </a:txBody>
                  <a:tcPr marL="7620" marR="7620" marT="7620" marB="0" anchor="b"/>
                </a:tc>
                <a:tc>
                  <a:txBody>
                    <a:bodyPr/>
                    <a:lstStyle/>
                    <a:p>
                      <a:pPr algn="l" fontAlgn="b">
                        <a:buNone/>
                      </a:pPr>
                      <a:r>
                        <a:rPr lang="es-ES" sz="1100" b="0" i="0" u="none" strike="noStrike" dirty="0">
                          <a:solidFill>
                            <a:srgbClr val="000000"/>
                          </a:solidFill>
                          <a:effectLst/>
                          <a:latin typeface="Aptos Narrow" panose="020B0004020202020204" pitchFamily="34" charset="0"/>
                        </a:rPr>
                        <a:t>ISO 9001:2015 </a:t>
                      </a:r>
                      <a:r>
                        <a:rPr lang="es-ES" sz="1100" b="0" i="0" u="none" strike="noStrike" dirty="0" err="1">
                          <a:solidFill>
                            <a:srgbClr val="000000"/>
                          </a:solidFill>
                          <a:effectLst/>
                          <a:latin typeface="Aptos Narrow" panose="020B0004020202020204" pitchFamily="34" charset="0"/>
                        </a:rPr>
                        <a:t>Klausul</a:t>
                      </a:r>
                      <a:r>
                        <a:rPr lang="es-ES" sz="1100" b="0" i="0" u="none" strike="noStrike" dirty="0">
                          <a:solidFill>
                            <a:srgbClr val="000000"/>
                          </a:solidFill>
                          <a:effectLst/>
                          <a:latin typeface="Aptos Narrow" panose="020B0004020202020204" pitchFamily="34" charset="0"/>
                        </a:rPr>
                        <a:t> 8.1 – </a:t>
                      </a:r>
                      <a:r>
                        <a:rPr lang="es-ES" sz="1100" b="0" i="0" u="none" strike="noStrike" dirty="0" err="1">
                          <a:solidFill>
                            <a:srgbClr val="000000"/>
                          </a:solidFill>
                          <a:effectLst/>
                          <a:latin typeface="Aptos Narrow" panose="020B0004020202020204" pitchFamily="34" charset="0"/>
                        </a:rPr>
                        <a:t>Perencanaan</a:t>
                      </a:r>
                      <a:r>
                        <a:rPr lang="es-ES" sz="1100" b="0" i="0" u="none" strike="noStrike" dirty="0">
                          <a:solidFill>
                            <a:srgbClr val="000000"/>
                          </a:solidFill>
                          <a:effectLst/>
                          <a:latin typeface="Aptos Narrow" panose="020B0004020202020204" pitchFamily="34" charset="0"/>
                        </a:rPr>
                        <a:t> dan </a:t>
                      </a:r>
                      <a:r>
                        <a:rPr lang="es-ES" sz="1100" b="0" i="0" u="none" strike="noStrike" dirty="0" err="1">
                          <a:solidFill>
                            <a:srgbClr val="000000"/>
                          </a:solidFill>
                          <a:effectLst/>
                          <a:latin typeface="Aptos Narrow" panose="020B0004020202020204" pitchFamily="34" charset="0"/>
                        </a:rPr>
                        <a:t>Pengendalian</a:t>
                      </a:r>
                      <a:r>
                        <a:rPr lang="es-ES" sz="1100" b="0" i="0" u="none" strike="noStrike" dirty="0">
                          <a:solidFill>
                            <a:srgbClr val="000000"/>
                          </a:solidFill>
                          <a:effectLst/>
                          <a:latin typeface="Aptos Narrow" panose="020B0004020202020204" pitchFamily="34" charset="0"/>
                        </a:rPr>
                        <a:t> </a:t>
                      </a:r>
                      <a:r>
                        <a:rPr lang="es-ES" sz="1100" b="0" i="0" u="none" strike="noStrike" dirty="0" err="1">
                          <a:solidFill>
                            <a:srgbClr val="000000"/>
                          </a:solidFill>
                          <a:effectLst/>
                          <a:latin typeface="Aptos Narrow" panose="020B0004020202020204" pitchFamily="34" charset="0"/>
                        </a:rPr>
                        <a:t>Operasional</a:t>
                      </a:r>
                      <a:endParaRPr lang="es-ES" sz="11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ID" sz="1100" b="0" i="0" u="none" strike="noStrike">
                          <a:solidFill>
                            <a:srgbClr val="000000"/>
                          </a:solidFill>
                          <a:effectLst/>
                          <a:latin typeface="Aptos Narrow" panose="020B0004020202020204" pitchFamily="34" charset="0"/>
                        </a:rPr>
                        <a:t>Perlu Perhatian</a:t>
                      </a:r>
                    </a:p>
                  </a:txBody>
                  <a:tcPr marL="7620" marR="7620" marT="7620" marB="0" anchor="ctr"/>
                </a:tc>
                <a:tc>
                  <a:txBody>
                    <a:bodyPr/>
                    <a:lstStyle/>
                    <a:p>
                      <a:pPr marL="228600" indent="-228600" algn="l" fontAlgn="b">
                        <a:buFont typeface="+mj-lt"/>
                        <a:buAutoNum type="arabicPeriod"/>
                      </a:pPr>
                      <a:r>
                        <a:rPr lang="en-ID" sz="1100" b="0" i="0" u="none" strike="noStrike" dirty="0" err="1">
                          <a:solidFill>
                            <a:srgbClr val="000000"/>
                          </a:solidFill>
                          <a:effectLst/>
                          <a:latin typeface="Aptos Narrow" panose="020B0004020202020204" pitchFamily="34" charset="0"/>
                        </a:rPr>
                        <a:t>Ketidakkonsistenan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Pelaksanaan</a:t>
                      </a:r>
                      <a:r>
                        <a:rPr lang="en-ID" sz="1100" b="0" i="0" u="none" strike="noStrike" dirty="0">
                          <a:solidFill>
                            <a:srgbClr val="000000"/>
                          </a:solidFill>
                          <a:effectLst/>
                          <a:latin typeface="Aptos Narrow" panose="020B0004020202020204" pitchFamily="34" charset="0"/>
                        </a:rPr>
                        <a:t> Stock </a:t>
                      </a:r>
                      <a:r>
                        <a:rPr lang="en-ID" sz="1100" b="0" i="0" u="none" strike="noStrike" dirty="0" err="1">
                          <a:solidFill>
                            <a:srgbClr val="000000"/>
                          </a:solidFill>
                          <a:effectLst/>
                          <a:latin typeface="Aptos Narrow" panose="020B0004020202020204" pitchFamily="34" charset="0"/>
                        </a:rPr>
                        <a:t>Opname</a:t>
                      </a:r>
                      <a:r>
                        <a:rPr lang="en-ID" sz="1100" b="0" i="0" u="none" strike="noStrike" dirty="0">
                          <a:solidFill>
                            <a:srgbClr val="000000"/>
                          </a:solidFill>
                          <a:effectLst/>
                          <a:latin typeface="Aptos Narrow" panose="020B0004020202020204" pitchFamily="34" charset="0"/>
                        </a:rPr>
                        <a:t> Aset</a:t>
                      </a:r>
                    </a:p>
                    <a:p>
                      <a:pPr marL="228600" indent="-228600" algn="l" fontAlgn="b">
                        <a:buFont typeface="+mj-lt"/>
                        <a:buAutoNum type="arabicPeriod"/>
                      </a:pPr>
                      <a:r>
                        <a:rPr lang="en-ID" sz="1100" b="0" i="0" u="none" strike="noStrike" dirty="0" err="1">
                          <a:solidFill>
                            <a:srgbClr val="000000"/>
                          </a:solidFill>
                          <a:effectLst/>
                          <a:latin typeface="Aptos Narrow" panose="020B0004020202020204" pitchFamily="34" charset="0"/>
                        </a:rPr>
                        <a:t>Risiko</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Kehilangan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atau</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Penyalahgunaan</a:t>
                      </a:r>
                      <a:r>
                        <a:rPr lang="en-ID" sz="1100" b="0" i="0" u="none" strike="noStrike" dirty="0">
                          <a:solidFill>
                            <a:srgbClr val="000000"/>
                          </a:solidFill>
                          <a:effectLst/>
                          <a:latin typeface="Aptos Narrow" panose="020B0004020202020204" pitchFamily="34" charset="0"/>
                        </a:rPr>
                        <a:t> Aset</a:t>
                      </a:r>
                    </a:p>
                    <a:p>
                      <a:pPr marL="228600" indent="-228600" algn="l" fontAlgn="b">
                        <a:buFont typeface="+mj-lt"/>
                        <a:buAutoNum type="arabicPeriod"/>
                      </a:pPr>
                      <a:r>
                        <a:rPr lang="en-ID" sz="1100" b="0" i="0" u="none" strike="noStrike" dirty="0" err="1">
                          <a:solidFill>
                            <a:srgbClr val="000000"/>
                          </a:solidFill>
                          <a:effectLst/>
                          <a:latin typeface="Aptos Narrow" panose="020B0004020202020204" pitchFamily="34" charset="0"/>
                        </a:rPr>
                        <a:t>Kesulitan</a:t>
                      </a:r>
                      <a:r>
                        <a:rPr lang="en-ID" sz="1100" b="0" i="0" u="none" strike="noStrike" dirty="0">
                          <a:solidFill>
                            <a:srgbClr val="000000"/>
                          </a:solidFill>
                          <a:effectLst/>
                          <a:latin typeface="Aptos Narrow" panose="020B0004020202020204" pitchFamily="34" charset="0"/>
                        </a:rPr>
                        <a:t> Dalam </a:t>
                      </a:r>
                      <a:r>
                        <a:rPr lang="en-ID" sz="1100" b="0" i="0" u="none" strike="noStrike" dirty="0" err="1">
                          <a:solidFill>
                            <a:srgbClr val="000000"/>
                          </a:solidFill>
                          <a:effectLst/>
                          <a:latin typeface="Aptos Narrow" panose="020B0004020202020204" pitchFamily="34" charset="0"/>
                        </a:rPr>
                        <a:t>Pelaporan</a:t>
                      </a:r>
                      <a:r>
                        <a:rPr lang="en-ID" sz="1100" b="0" i="0" u="none" strike="noStrike" dirty="0">
                          <a:solidFill>
                            <a:srgbClr val="000000"/>
                          </a:solidFill>
                          <a:effectLst/>
                          <a:latin typeface="Aptos Narrow" panose="020B0004020202020204" pitchFamily="34" charset="0"/>
                        </a:rPr>
                        <a:t> dan Stock </a:t>
                      </a:r>
                      <a:r>
                        <a:rPr lang="en-ID" sz="1100" b="0" i="0" u="none" strike="noStrike" dirty="0" err="1">
                          <a:solidFill>
                            <a:srgbClr val="000000"/>
                          </a:solidFill>
                          <a:effectLst/>
                          <a:latin typeface="Aptos Narrow" panose="020B0004020202020204" pitchFamily="34" charset="0"/>
                        </a:rPr>
                        <a:t>Opname</a:t>
                      </a:r>
                      <a:r>
                        <a:rPr lang="en-ID" sz="1100" b="0" i="0" u="none" strike="noStrike" dirty="0">
                          <a:solidFill>
                            <a:srgbClr val="000000"/>
                          </a:solidFill>
                          <a:effectLst/>
                          <a:latin typeface="Aptos Narrow" panose="020B0004020202020204" pitchFamily="34" charset="0"/>
                        </a:rPr>
                        <a:t> Asset</a:t>
                      </a:r>
                    </a:p>
                  </a:txBody>
                  <a:tcPr marL="7620" marR="7620" marT="7620"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1038742630"/>
                  </a:ext>
                </a:extLst>
              </a:tr>
              <a:tr h="684591">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4019" marR="4019" marT="4019"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Narrow" panose="020B0004020202020204" pitchFamily="34" charset="0"/>
                          <a:ea typeface="Arial Unicode MS"/>
                          <a:cs typeface="+mn-cs"/>
                        </a:rPr>
                        <a:t>B.1 FIACO</a:t>
                      </a:r>
                      <a:endParaRPr kumimoji="0" lang="en-US" sz="1100" b="0" i="0" u="none" strike="noStrike" kern="1200" cap="none" spc="0" normalizeH="0" baseline="0" noProof="0" dirty="0">
                        <a:ln>
                          <a:noFill/>
                        </a:ln>
                        <a:solidFill>
                          <a:srgbClr val="000000"/>
                        </a:solidFill>
                        <a:effectLst/>
                        <a:uLnTx/>
                        <a:uFillTx/>
                        <a:latin typeface="Aptos Narrow" panose="020B0004020202020204" pitchFamily="34" charset="0"/>
                        <a:ea typeface="Arial Unicode MS"/>
                        <a:cs typeface="+mn-cs"/>
                      </a:endParaRPr>
                    </a:p>
                  </a:txBody>
                  <a:tcPr marL="7620" marR="7620" marT="7620" marB="0" anchor="ctr"/>
                </a:tc>
                <a:tc>
                  <a:txBody>
                    <a:bodyPr/>
                    <a:lstStyle/>
                    <a:p>
                      <a:pPr algn="l" fontAlgn="b">
                        <a:buNone/>
                      </a:pPr>
                      <a:r>
                        <a:rPr lang="en-ID" sz="1100" b="0" i="0" u="none" strike="noStrike">
                          <a:solidFill>
                            <a:srgbClr val="000000"/>
                          </a:solidFill>
                          <a:effectLst/>
                          <a:latin typeface="Aptos Narrow" panose="020B0004020202020204" pitchFamily="34" charset="0"/>
                        </a:rPr>
                        <a:t>Proses sampling stock opname telah dilaksanakan sesuai dengan SOP FIACO P.4 – Prosedur Stock Opname Sampling, namun belum terdapat mekanisme atau bukti monitoring terhadap material yang telah disampling.</a:t>
                      </a:r>
                    </a:p>
                  </a:txBody>
                  <a:tcPr marL="7620" marR="7620" marT="7620" marB="0" anchor="b"/>
                </a:tc>
                <a:tc>
                  <a:txBody>
                    <a:bodyPr/>
                    <a:lstStyle/>
                    <a:p>
                      <a:pPr algn="l" fontAlgn="b">
                        <a:buNone/>
                      </a:pPr>
                      <a:r>
                        <a:rPr lang="es-ES" sz="1100" b="0" i="0" u="none" strike="noStrike" dirty="0">
                          <a:solidFill>
                            <a:srgbClr val="000000"/>
                          </a:solidFill>
                          <a:effectLst/>
                          <a:latin typeface="Aptos Narrow" panose="020B0004020202020204" pitchFamily="34" charset="0"/>
                        </a:rPr>
                        <a:t>ISO 9001:2015 </a:t>
                      </a:r>
                      <a:r>
                        <a:rPr lang="es-ES" sz="1100" b="0" i="0" u="none" strike="noStrike" dirty="0" err="1">
                          <a:solidFill>
                            <a:srgbClr val="000000"/>
                          </a:solidFill>
                          <a:effectLst/>
                          <a:latin typeface="Aptos Narrow" panose="020B0004020202020204" pitchFamily="34" charset="0"/>
                        </a:rPr>
                        <a:t>Klausul</a:t>
                      </a:r>
                      <a:r>
                        <a:rPr lang="es-ES" sz="1100" b="0" i="0" u="none" strike="noStrike" dirty="0">
                          <a:solidFill>
                            <a:srgbClr val="000000"/>
                          </a:solidFill>
                          <a:effectLst/>
                          <a:latin typeface="Aptos Narrow" panose="020B0004020202020204" pitchFamily="34" charset="0"/>
                        </a:rPr>
                        <a:t> 8.1 – </a:t>
                      </a:r>
                      <a:r>
                        <a:rPr lang="es-ES" sz="1100" b="0" i="0" u="none" strike="noStrike" dirty="0" err="1">
                          <a:solidFill>
                            <a:srgbClr val="000000"/>
                          </a:solidFill>
                          <a:effectLst/>
                          <a:latin typeface="Aptos Narrow" panose="020B0004020202020204" pitchFamily="34" charset="0"/>
                        </a:rPr>
                        <a:t>Perencanaan</a:t>
                      </a:r>
                      <a:r>
                        <a:rPr lang="es-ES" sz="1100" b="0" i="0" u="none" strike="noStrike" dirty="0">
                          <a:solidFill>
                            <a:srgbClr val="000000"/>
                          </a:solidFill>
                          <a:effectLst/>
                          <a:latin typeface="Aptos Narrow" panose="020B0004020202020204" pitchFamily="34" charset="0"/>
                        </a:rPr>
                        <a:t> dan </a:t>
                      </a:r>
                      <a:r>
                        <a:rPr lang="es-ES" sz="1100" b="0" i="0" u="none" strike="noStrike" dirty="0" err="1">
                          <a:solidFill>
                            <a:srgbClr val="000000"/>
                          </a:solidFill>
                          <a:effectLst/>
                          <a:latin typeface="Aptos Narrow" panose="020B0004020202020204" pitchFamily="34" charset="0"/>
                        </a:rPr>
                        <a:t>Pengendalian</a:t>
                      </a:r>
                      <a:r>
                        <a:rPr lang="es-ES" sz="1100" b="0" i="0" u="none" strike="noStrike" dirty="0">
                          <a:solidFill>
                            <a:srgbClr val="000000"/>
                          </a:solidFill>
                          <a:effectLst/>
                          <a:latin typeface="Aptos Narrow" panose="020B0004020202020204" pitchFamily="34" charset="0"/>
                        </a:rPr>
                        <a:t> </a:t>
                      </a:r>
                      <a:r>
                        <a:rPr lang="es-ES" sz="1100" b="0" i="0" u="none" strike="noStrike" dirty="0" err="1">
                          <a:solidFill>
                            <a:srgbClr val="000000"/>
                          </a:solidFill>
                          <a:effectLst/>
                          <a:latin typeface="Aptos Narrow" panose="020B0004020202020204" pitchFamily="34" charset="0"/>
                        </a:rPr>
                        <a:t>Operasional</a:t>
                      </a:r>
                      <a:endParaRPr lang="es-ES" sz="11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ID" sz="1100" b="0" i="0" u="none" strike="noStrike">
                          <a:solidFill>
                            <a:srgbClr val="000000"/>
                          </a:solidFill>
                          <a:effectLst/>
                          <a:latin typeface="Aptos Narrow" panose="020B0004020202020204" pitchFamily="34" charset="0"/>
                        </a:rPr>
                        <a:t>Perlu Perhatian</a:t>
                      </a:r>
                    </a:p>
                  </a:txBody>
                  <a:tcPr marL="7620" marR="7620" marT="7620" marB="0" anchor="ctr"/>
                </a:tc>
                <a:tc>
                  <a:txBody>
                    <a:bodyPr/>
                    <a:lstStyle/>
                    <a:p>
                      <a:pPr marL="228600" indent="-228600" algn="l" fontAlgn="b">
                        <a:buFont typeface="+mj-lt"/>
                        <a:buAutoNum type="arabicPeriod"/>
                      </a:pPr>
                      <a:r>
                        <a:rPr lang="en-ID" sz="1100" b="0" i="0" u="none" strike="noStrike" dirty="0">
                          <a:solidFill>
                            <a:srgbClr val="000000"/>
                          </a:solidFill>
                          <a:effectLst/>
                          <a:latin typeface="Aptos Narrow" panose="020B0004020202020204" pitchFamily="34" charset="0"/>
                        </a:rPr>
                        <a:t>Double sampling.</a:t>
                      </a:r>
                    </a:p>
                    <a:p>
                      <a:pPr marL="228600" indent="-228600" algn="l" fontAlgn="b">
                        <a:buFont typeface="+mj-lt"/>
                        <a:buAutoNum type="arabicPeriod"/>
                      </a:pPr>
                      <a:r>
                        <a:rPr lang="en-ID" sz="1100" b="0" i="0" u="none" strike="noStrike" dirty="0">
                          <a:solidFill>
                            <a:srgbClr val="000000"/>
                          </a:solidFill>
                          <a:effectLst/>
                          <a:latin typeface="Aptos Narrow" panose="020B0004020202020204" pitchFamily="34" charset="0"/>
                        </a:rPr>
                        <a:t>Tidak </a:t>
                      </a:r>
                      <a:r>
                        <a:rPr lang="en-ID" sz="1100" b="0" i="0" u="none" strike="noStrike" dirty="0" err="1">
                          <a:solidFill>
                            <a:srgbClr val="000000"/>
                          </a:solidFill>
                          <a:effectLst/>
                          <a:latin typeface="Aptos Narrow" panose="020B0004020202020204" pitchFamily="34" charset="0"/>
                        </a:rPr>
                        <a:t>mewakili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keseluruhan</a:t>
                      </a:r>
                      <a:r>
                        <a:rPr lang="en-ID" sz="1100" b="0" i="0" u="none" strike="noStrike" dirty="0">
                          <a:solidFill>
                            <a:srgbClr val="000000"/>
                          </a:solidFill>
                          <a:effectLst/>
                          <a:latin typeface="Aptos Narrow" panose="020B0004020202020204" pitchFamily="34" charset="0"/>
                        </a:rPr>
                        <a:t> inventory.</a:t>
                      </a:r>
                    </a:p>
                  </a:txBody>
                  <a:tcPr marL="7620" marR="7620" marT="7620"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264400016"/>
                  </a:ext>
                </a:extLst>
              </a:tr>
              <a:tr h="1023040">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4019" marR="4019" marT="4019"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ptos Narrow" panose="020B0004020202020204" pitchFamily="34" charset="0"/>
                          <a:ea typeface="Arial Unicode MS"/>
                          <a:cs typeface="+mn-cs"/>
                        </a:rPr>
                        <a:t>B.1 FIACO</a:t>
                      </a:r>
                    </a:p>
                  </a:txBody>
                  <a:tcPr marL="7620" marR="7620" marT="7620" marB="0" anchor="ctr"/>
                </a:tc>
                <a:tc>
                  <a:txBody>
                    <a:bodyPr/>
                    <a:lstStyle/>
                    <a:p>
                      <a:pPr algn="l" fontAlgn="b">
                        <a:buNone/>
                      </a:pPr>
                      <a:r>
                        <a:rPr lang="en-ID" sz="1100" b="0" i="0" u="none" strike="noStrike">
                          <a:solidFill>
                            <a:srgbClr val="000000"/>
                          </a:solidFill>
                          <a:effectLst/>
                          <a:latin typeface="Aptos Narrow" panose="020B0004020202020204" pitchFamily="34" charset="0"/>
                        </a:rPr>
                        <a:t>Proses penerimaan kas dari penjualan Raw Material ke subkontraktor mengacu pada SOP FIACO P.2. Prosedur Penjualan Non Produk dan Penerimaan Kas Perusahaan. Namun, SOP tersebut belum secara spesifik mencakup atau mengatur mengenai penjualan raw material ke subkontraktor.</a:t>
                      </a:r>
                    </a:p>
                  </a:txBody>
                  <a:tcPr marL="7620" marR="7620" marT="7620" marB="0" anchor="b"/>
                </a:tc>
                <a:tc>
                  <a:txBody>
                    <a:bodyPr/>
                    <a:lstStyle/>
                    <a:p>
                      <a:pPr algn="l" fontAlgn="b">
                        <a:buNone/>
                      </a:pPr>
                      <a:r>
                        <a:rPr lang="en-ID" sz="1100" b="0" i="0" u="none" strike="noStrike" dirty="0">
                          <a:solidFill>
                            <a:srgbClr val="000000"/>
                          </a:solidFill>
                          <a:effectLst/>
                          <a:latin typeface="Aptos Narrow" panose="020B0004020202020204" pitchFamily="34" charset="0"/>
                        </a:rPr>
                        <a:t>ISO 9001:2015 </a:t>
                      </a:r>
                      <a:r>
                        <a:rPr lang="en-ID" sz="1100" b="0" i="0" u="none" strike="noStrike" dirty="0" err="1">
                          <a:solidFill>
                            <a:srgbClr val="000000"/>
                          </a:solidFill>
                          <a:effectLst/>
                          <a:latin typeface="Aptos Narrow" panose="020B0004020202020204" pitchFamily="34" charset="0"/>
                        </a:rPr>
                        <a:t>Klausul</a:t>
                      </a:r>
                      <a:r>
                        <a:rPr lang="en-ID" sz="1100" b="0" i="0" u="none" strike="noStrike" dirty="0">
                          <a:solidFill>
                            <a:srgbClr val="000000"/>
                          </a:solidFill>
                          <a:effectLst/>
                          <a:latin typeface="Aptos Narrow" panose="020B0004020202020204" pitchFamily="34" charset="0"/>
                        </a:rPr>
                        <a:t> 4.3 – </a:t>
                      </a:r>
                      <a:r>
                        <a:rPr lang="en-ID" sz="1100" b="0" i="0" u="none" strike="noStrike" dirty="0" err="1">
                          <a:solidFill>
                            <a:srgbClr val="000000"/>
                          </a:solidFill>
                          <a:effectLst/>
                          <a:latin typeface="Aptos Narrow" panose="020B0004020202020204" pitchFamily="34" charset="0"/>
                        </a:rPr>
                        <a:t>Penentuan</a:t>
                      </a:r>
                      <a:r>
                        <a:rPr lang="en-ID" sz="1100" b="0" i="0" u="none" strike="noStrike" dirty="0">
                          <a:solidFill>
                            <a:srgbClr val="000000"/>
                          </a:solidFill>
                          <a:effectLst/>
                          <a:latin typeface="Aptos Narrow" panose="020B0004020202020204" pitchFamily="34" charset="0"/>
                        </a:rPr>
                        <a:t> Ruang </a:t>
                      </a:r>
                      <a:r>
                        <a:rPr lang="en-ID" sz="1100" b="0" i="0" u="none" strike="noStrike" dirty="0" err="1">
                          <a:solidFill>
                            <a:srgbClr val="000000"/>
                          </a:solidFill>
                          <a:effectLst/>
                          <a:latin typeface="Aptos Narrow" panose="020B0004020202020204" pitchFamily="34" charset="0"/>
                        </a:rPr>
                        <a:t>Lingkup</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Sistem</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Manajemen</a:t>
                      </a:r>
                      <a:r>
                        <a:rPr lang="en-ID" sz="1100" b="0" i="0" u="none" strike="noStrike" dirty="0">
                          <a:solidFill>
                            <a:srgbClr val="000000"/>
                          </a:solidFill>
                          <a:effectLst/>
                          <a:latin typeface="Aptos Narrow" panose="020B0004020202020204" pitchFamily="34" charset="0"/>
                        </a:rPr>
                        <a:t> Mutu, </a:t>
                      </a:r>
                      <a:r>
                        <a:rPr lang="en-ID" sz="1100" b="0" i="0" u="none" strike="noStrike" dirty="0" err="1">
                          <a:solidFill>
                            <a:srgbClr val="000000"/>
                          </a:solidFill>
                          <a:effectLst/>
                          <a:latin typeface="Aptos Narrow" panose="020B0004020202020204" pitchFamily="34" charset="0"/>
                        </a:rPr>
                        <a:t>Klausul</a:t>
                      </a:r>
                      <a:r>
                        <a:rPr lang="en-ID" sz="1100" b="0" i="0" u="none" strike="noStrike" dirty="0">
                          <a:solidFill>
                            <a:srgbClr val="000000"/>
                          </a:solidFill>
                          <a:effectLst/>
                          <a:latin typeface="Aptos Narrow" panose="020B0004020202020204" pitchFamily="34" charset="0"/>
                        </a:rPr>
                        <a:t> </a:t>
                      </a:r>
                    </a:p>
                    <a:p>
                      <a:pPr algn="l" fontAlgn="b">
                        <a:buNone/>
                      </a:pPr>
                      <a:r>
                        <a:rPr lang="en-ID" sz="1100" b="0" i="0" u="none" strike="noStrike" dirty="0">
                          <a:solidFill>
                            <a:srgbClr val="000000"/>
                          </a:solidFill>
                          <a:effectLst/>
                          <a:latin typeface="Aptos Narrow" panose="020B0004020202020204" pitchFamily="34" charset="0"/>
                        </a:rPr>
                        <a:t>8.1 – </a:t>
                      </a:r>
                      <a:r>
                        <a:rPr lang="en-ID" sz="1100" b="0" i="0" u="none" strike="noStrike" dirty="0" err="1">
                          <a:solidFill>
                            <a:srgbClr val="000000"/>
                          </a:solidFill>
                          <a:effectLst/>
                          <a:latin typeface="Aptos Narrow" panose="020B0004020202020204" pitchFamily="34" charset="0"/>
                        </a:rPr>
                        <a:t>Perencanaan</a:t>
                      </a:r>
                      <a:r>
                        <a:rPr lang="en-ID" sz="1100" b="0" i="0" u="none" strike="noStrike" dirty="0">
                          <a:solidFill>
                            <a:srgbClr val="000000"/>
                          </a:solidFill>
                          <a:effectLst/>
                          <a:latin typeface="Aptos Narrow" panose="020B0004020202020204" pitchFamily="34" charset="0"/>
                        </a:rPr>
                        <a:t> dan </a:t>
                      </a:r>
                      <a:r>
                        <a:rPr lang="en-ID" sz="1100" b="0" i="0" u="none" strike="noStrike" dirty="0" err="1">
                          <a:solidFill>
                            <a:srgbClr val="000000"/>
                          </a:solidFill>
                          <a:effectLst/>
                          <a:latin typeface="Aptos Narrow" panose="020B0004020202020204" pitchFamily="34" charset="0"/>
                        </a:rPr>
                        <a:t>Pengendalian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Operasional</a:t>
                      </a:r>
                      <a:endParaRPr lang="en-ID" sz="11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ID" sz="1100" b="0" i="0" u="none" strike="noStrike">
                          <a:solidFill>
                            <a:srgbClr val="000000"/>
                          </a:solidFill>
                          <a:effectLst/>
                          <a:latin typeface="Aptos Narrow" panose="020B0004020202020204" pitchFamily="34" charset="0"/>
                        </a:rPr>
                        <a:t>Perlu Perhatian</a:t>
                      </a:r>
                    </a:p>
                  </a:txBody>
                  <a:tcPr marL="7620" marR="7620" marT="7620" marB="0" anchor="ctr"/>
                </a:tc>
                <a:tc>
                  <a:txBody>
                    <a:bodyPr/>
                    <a:lstStyle/>
                    <a:p>
                      <a:pPr algn="l" fontAlgn="b">
                        <a:buNone/>
                      </a:pPr>
                      <a:r>
                        <a:rPr lang="nn-NO" sz="1100" b="0" i="0" u="none" strike="noStrike">
                          <a:solidFill>
                            <a:srgbClr val="000000"/>
                          </a:solidFill>
                          <a:effectLst/>
                          <a:latin typeface="Aptos Narrow" panose="020B0004020202020204" pitchFamily="34" charset="0"/>
                        </a:rPr>
                        <a:t>Ketidaksesuaian Proses dengan Dokumen Acuan</a:t>
                      </a:r>
                    </a:p>
                  </a:txBody>
                  <a:tcPr marL="7620" marR="7620" marT="7620"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1427456711"/>
                  </a:ext>
                </a:extLst>
              </a:tr>
              <a:tr h="594990">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4019" marR="4019" marT="4019" marB="0" anchor="ctr"/>
                </a:tc>
                <a:tc>
                  <a:txBody>
                    <a:bodyPr/>
                    <a:lstStyle/>
                    <a:p>
                      <a:pPr algn="ctr" fontAlgn="b">
                        <a:buNone/>
                      </a:pPr>
                      <a:r>
                        <a:rPr lang="en-ID" sz="1100" b="0" i="0" u="none" strike="noStrike" dirty="0">
                          <a:solidFill>
                            <a:srgbClr val="000000"/>
                          </a:solidFill>
                          <a:effectLst/>
                          <a:latin typeface="Aptos Narrow" panose="020B0004020202020204" pitchFamily="34" charset="0"/>
                        </a:rPr>
                        <a:t>D.6 R and D</a:t>
                      </a:r>
                    </a:p>
                  </a:txBody>
                  <a:tcPr marL="7620" marR="7620" marT="7620" marB="0" anchor="ctr"/>
                </a:tc>
                <a:tc>
                  <a:txBody>
                    <a:bodyPr/>
                    <a:lstStyle/>
                    <a:p>
                      <a:pPr algn="l" fontAlgn="b">
                        <a:buNone/>
                      </a:pPr>
                      <a:r>
                        <a:rPr lang="en-ID" sz="1100" b="0" i="0" u="none" strike="noStrike">
                          <a:solidFill>
                            <a:srgbClr val="000000"/>
                          </a:solidFill>
                          <a:effectLst/>
                          <a:latin typeface="Aptos Narrow" panose="020B0004020202020204" pitchFamily="34" charset="0"/>
                        </a:rPr>
                        <a:t>Proses perubahan BOM menggunakan formulir Pengajuan Perubahan Spesifikasi/Komponen/Proses belum konsisten dilaksanakan karena belum diatur secara jelas dalam prosedur.</a:t>
                      </a:r>
                    </a:p>
                  </a:txBody>
                  <a:tcPr marL="7620" marR="7620" marT="7620" marB="0" anchor="b"/>
                </a:tc>
                <a:tc>
                  <a:txBody>
                    <a:bodyPr/>
                    <a:lstStyle/>
                    <a:p>
                      <a:pPr algn="l" fontAlgn="b">
                        <a:buNone/>
                      </a:pPr>
                      <a:r>
                        <a:rPr lang="en-ID" sz="1100" b="0" i="0" u="none" strike="noStrike" dirty="0">
                          <a:solidFill>
                            <a:srgbClr val="000000"/>
                          </a:solidFill>
                          <a:effectLst/>
                          <a:latin typeface="Aptos Narrow" panose="020B0004020202020204" pitchFamily="34" charset="0"/>
                        </a:rPr>
                        <a:t>ISO 9001:2015 </a:t>
                      </a:r>
                      <a:r>
                        <a:rPr lang="en-ID" sz="1100" b="0" i="0" u="none" strike="noStrike" dirty="0" err="1">
                          <a:solidFill>
                            <a:srgbClr val="000000"/>
                          </a:solidFill>
                          <a:effectLst/>
                          <a:latin typeface="Aptos Narrow" panose="020B0004020202020204" pitchFamily="34" charset="0"/>
                        </a:rPr>
                        <a:t>klausul</a:t>
                      </a:r>
                      <a:r>
                        <a:rPr lang="en-ID" sz="1100" b="0" i="0" u="none" strike="noStrike" dirty="0">
                          <a:solidFill>
                            <a:srgbClr val="000000"/>
                          </a:solidFill>
                          <a:effectLst/>
                          <a:latin typeface="Aptos Narrow" panose="020B0004020202020204" pitchFamily="34" charset="0"/>
                        </a:rPr>
                        <a:t> 7.5 </a:t>
                      </a:r>
                      <a:r>
                        <a:rPr lang="en-ID" sz="1100" b="0" i="0" u="none" strike="noStrike" dirty="0" err="1">
                          <a:solidFill>
                            <a:srgbClr val="000000"/>
                          </a:solidFill>
                          <a:effectLst/>
                          <a:latin typeface="Aptos Narrow" panose="020B0004020202020204" pitchFamily="34" charset="0"/>
                        </a:rPr>
                        <a:t>Informasi</a:t>
                      </a:r>
                      <a:r>
                        <a:rPr lang="en-ID" sz="1100" b="0" i="0" u="none" strike="noStrike" dirty="0">
                          <a:solidFill>
                            <a:srgbClr val="000000"/>
                          </a:solidFill>
                          <a:effectLst/>
                          <a:latin typeface="Aptos Narrow" panose="020B0004020202020204" pitchFamily="34" charset="0"/>
                        </a:rPr>
                        <a:t> yang </a:t>
                      </a:r>
                      <a:r>
                        <a:rPr lang="en-ID" sz="1100" b="0" i="0" u="none" strike="noStrike" dirty="0" err="1">
                          <a:solidFill>
                            <a:srgbClr val="000000"/>
                          </a:solidFill>
                          <a:effectLst/>
                          <a:latin typeface="Aptos Narrow" panose="020B0004020202020204" pitchFamily="34" charset="0"/>
                        </a:rPr>
                        <a:t>Terdokumentasi</a:t>
                      </a:r>
                      <a:endParaRPr lang="en-ID" sz="11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ID" sz="1100" b="0" i="0" u="none" strike="noStrike">
                          <a:solidFill>
                            <a:srgbClr val="000000"/>
                          </a:solidFill>
                          <a:effectLst/>
                          <a:latin typeface="Aptos Narrow" panose="020B0004020202020204" pitchFamily="34" charset="0"/>
                        </a:rPr>
                        <a:t>Minor</a:t>
                      </a:r>
                    </a:p>
                  </a:txBody>
                  <a:tcPr marL="7620" marR="7620" marT="7620" marB="0" anchor="ctr"/>
                </a:tc>
                <a:tc>
                  <a:txBody>
                    <a:bodyPr/>
                    <a:lstStyle/>
                    <a:p>
                      <a:pPr marL="228600" indent="-228600" algn="l" fontAlgn="b">
                        <a:buFont typeface="+mj-lt"/>
                        <a:buAutoNum type="arabicPeriod"/>
                      </a:pPr>
                      <a:r>
                        <a:rPr lang="en-ID" sz="1100" b="0" i="0" u="none" strike="noStrike" dirty="0" err="1">
                          <a:solidFill>
                            <a:srgbClr val="000000"/>
                          </a:solidFill>
                          <a:effectLst/>
                          <a:latin typeface="Aptos Narrow" panose="020B0004020202020204" pitchFamily="34" charset="0"/>
                        </a:rPr>
                        <a:t>Perubahan</a:t>
                      </a:r>
                      <a:r>
                        <a:rPr lang="en-ID" sz="1100" b="0" i="0" u="none" strike="noStrike" dirty="0">
                          <a:solidFill>
                            <a:srgbClr val="000000"/>
                          </a:solidFill>
                          <a:effectLst/>
                          <a:latin typeface="Aptos Narrow" panose="020B0004020202020204" pitchFamily="34" charset="0"/>
                        </a:rPr>
                        <a:t> BOM </a:t>
                      </a:r>
                      <a:r>
                        <a:rPr lang="en-ID" sz="1100" b="0" i="0" u="none" strike="noStrike" dirty="0" err="1">
                          <a:solidFill>
                            <a:srgbClr val="000000"/>
                          </a:solidFill>
                          <a:effectLst/>
                          <a:latin typeface="Aptos Narrow" panose="020B0004020202020204" pitchFamily="34" charset="0"/>
                        </a:rPr>
                        <a:t>tidak</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terecord</a:t>
                      </a:r>
                      <a:endParaRPr lang="en-ID" sz="1100" b="0" i="0" u="none" strike="noStrike" dirty="0">
                        <a:solidFill>
                          <a:srgbClr val="000000"/>
                        </a:solidFill>
                        <a:effectLst/>
                        <a:latin typeface="Aptos Narrow" panose="020B0004020202020204" pitchFamily="34" charset="0"/>
                      </a:endParaRPr>
                    </a:p>
                    <a:p>
                      <a:pPr marL="228600" indent="-228600" algn="l" fontAlgn="b">
                        <a:buFont typeface="+mj-lt"/>
                        <a:buAutoNum type="arabicPeriod"/>
                      </a:pPr>
                      <a:r>
                        <a:rPr lang="en-ID" sz="1100" b="0" i="0" u="none" strike="noStrike" dirty="0" err="1">
                          <a:solidFill>
                            <a:srgbClr val="000000"/>
                          </a:solidFill>
                          <a:effectLst/>
                          <a:latin typeface="Aptos Narrow" panose="020B0004020202020204" pitchFamily="34" charset="0"/>
                        </a:rPr>
                        <a:t>Kekeliruan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harga</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jual</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karena</a:t>
                      </a:r>
                      <a:r>
                        <a:rPr lang="en-ID" sz="1100" b="0" i="0" u="none" strike="noStrike" dirty="0">
                          <a:solidFill>
                            <a:srgbClr val="000000"/>
                          </a:solidFill>
                          <a:effectLst/>
                          <a:latin typeface="Aptos Narrow" panose="020B0004020202020204" pitchFamily="34" charset="0"/>
                        </a:rPr>
                        <a:t> salah costing</a:t>
                      </a:r>
                    </a:p>
                  </a:txBody>
                  <a:tcPr marL="7620" marR="7620" marT="7620"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4032952190"/>
                  </a:ext>
                </a:extLst>
              </a:tr>
              <a:tr h="1869163">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100" b="0" i="0" u="none" strike="noStrike" dirty="0">
                          <a:solidFill>
                            <a:srgbClr val="000000"/>
                          </a:solidFill>
                          <a:effectLst/>
                          <a:latin typeface="Aptos Narrow" panose="020B0004020202020204" pitchFamily="34" charset="0"/>
                        </a:rPr>
                        <a:t>D.6 R and D</a:t>
                      </a:r>
                    </a:p>
                  </a:txBody>
                  <a:tcPr marL="7620" marR="7620" marT="7620" marB="0" anchor="ctr"/>
                </a:tc>
                <a:tc>
                  <a:txBody>
                    <a:bodyPr/>
                    <a:lstStyle/>
                    <a:p>
                      <a:pPr algn="l" fontAlgn="b">
                        <a:buNone/>
                      </a:pPr>
                      <a:r>
                        <a:rPr lang="en-ID" sz="1100" b="0" i="0" u="none" strike="noStrike" dirty="0">
                          <a:solidFill>
                            <a:srgbClr val="000000"/>
                          </a:solidFill>
                          <a:effectLst/>
                          <a:latin typeface="Aptos Narrow" panose="020B0004020202020204" pitchFamily="34" charset="0"/>
                        </a:rPr>
                        <a:t>SOP R&amp;D.P.1/R&amp;amp;D.IK.4 (</a:t>
                      </a:r>
                      <a:r>
                        <a:rPr lang="en-ID" sz="1100" b="0" i="0" u="none" strike="noStrike" dirty="0" err="1">
                          <a:solidFill>
                            <a:srgbClr val="000000"/>
                          </a:solidFill>
                          <a:effectLst/>
                          <a:latin typeface="Aptos Narrow" panose="020B0004020202020204" pitchFamily="34" charset="0"/>
                        </a:rPr>
                        <a:t>Instruksi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Kerja</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Keluaran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Perancangan</a:t>
                      </a:r>
                      <a:r>
                        <a:rPr lang="en-ID" sz="1100" b="0" i="0" u="none" strike="noStrike" dirty="0">
                          <a:solidFill>
                            <a:srgbClr val="000000"/>
                          </a:solidFill>
                          <a:effectLst/>
                          <a:latin typeface="Aptos Narrow" panose="020B0004020202020204" pitchFamily="34" charset="0"/>
                        </a:rPr>
                        <a:t> dan </a:t>
                      </a:r>
                      <a:r>
                        <a:rPr lang="en-ID" sz="1100" b="0" i="0" u="none" strike="noStrike" dirty="0" err="1">
                          <a:solidFill>
                            <a:srgbClr val="000000"/>
                          </a:solidFill>
                          <a:effectLst/>
                          <a:latin typeface="Aptos Narrow" panose="020B0004020202020204" pitchFamily="34" charset="0"/>
                        </a:rPr>
                        <a:t>Pengembangan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Produk</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mengatur</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adanya</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dokumen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hasil</a:t>
                      </a:r>
                      <a:r>
                        <a:rPr lang="en-ID" sz="1100" b="0" i="0" u="none" strike="noStrike" dirty="0">
                          <a:solidFill>
                            <a:srgbClr val="000000"/>
                          </a:solidFill>
                          <a:effectLst/>
                          <a:latin typeface="Aptos Narrow" panose="020B0004020202020204" pitchFamily="34" charset="0"/>
                        </a:rPr>
                        <a:t> uji QC </a:t>
                      </a:r>
                      <a:r>
                        <a:rPr lang="en-ID" sz="1100" b="0" i="0" u="none" strike="noStrike" dirty="0" err="1">
                          <a:solidFill>
                            <a:srgbClr val="000000"/>
                          </a:solidFill>
                          <a:effectLst/>
                          <a:latin typeface="Aptos Narrow" panose="020B0004020202020204" pitchFamily="34" charset="0"/>
                        </a:rPr>
                        <a:t>sebagai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syarat</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keluaran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perancangan</a:t>
                      </a:r>
                      <a:r>
                        <a:rPr lang="en-ID" sz="1100" b="0" i="0" u="none" strike="noStrike" dirty="0">
                          <a:solidFill>
                            <a:srgbClr val="000000"/>
                          </a:solidFill>
                          <a:effectLst/>
                          <a:latin typeface="Aptos Narrow" panose="020B0004020202020204" pitchFamily="34" charset="0"/>
                        </a:rPr>
                        <a:t> dan </a:t>
                      </a:r>
                      <a:r>
                        <a:rPr lang="en-ID" sz="1100" b="0" i="0" u="none" strike="noStrike" dirty="0" err="1">
                          <a:solidFill>
                            <a:srgbClr val="000000"/>
                          </a:solidFill>
                          <a:effectLst/>
                          <a:latin typeface="Aptos Narrow" panose="020B0004020202020204" pitchFamily="34" charset="0"/>
                        </a:rPr>
                        <a:t>pengembangan</a:t>
                      </a:r>
                      <a:r>
                        <a:rPr lang="en-ID" sz="1100" b="0" i="0" u="none" strike="noStrike" dirty="0">
                          <a:solidFill>
                            <a:srgbClr val="000000"/>
                          </a:solidFill>
                          <a:effectLst/>
                          <a:latin typeface="Aptos Narrow" panose="020B0004020202020204" pitchFamily="34" charset="0"/>
                        </a:rPr>
                        <a:t> , </a:t>
                      </a:r>
                      <a:r>
                        <a:rPr lang="en-ID" sz="1100" b="0" i="0" u="none" strike="noStrike" dirty="0" err="1">
                          <a:solidFill>
                            <a:srgbClr val="000000"/>
                          </a:solidFill>
                          <a:effectLst/>
                          <a:latin typeface="Aptos Narrow" panose="020B0004020202020204" pitchFamily="34" charset="0"/>
                        </a:rPr>
                        <a:t>namun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tidak</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ditemukan</a:t>
                      </a:r>
                      <a:r>
                        <a:rPr lang="en-ID" sz="1100" b="0" i="0" u="none" strike="noStrike" dirty="0">
                          <a:solidFill>
                            <a:srgbClr val="000000"/>
                          </a:solidFill>
                          <a:effectLst/>
                          <a:latin typeface="Aptos Narrow" panose="020B0004020202020204" pitchFamily="34" charset="0"/>
                        </a:rPr>
                        <a:t> proses uji QC </a:t>
                      </a:r>
                      <a:r>
                        <a:rPr lang="en-ID" sz="1100" b="0" i="0" u="none" strike="noStrike" dirty="0" err="1">
                          <a:solidFill>
                            <a:srgbClr val="000000"/>
                          </a:solidFill>
                          <a:effectLst/>
                          <a:latin typeface="Aptos Narrow" panose="020B0004020202020204" pitchFamily="34" charset="0"/>
                        </a:rPr>
                        <a:t>dalam</a:t>
                      </a:r>
                      <a:r>
                        <a:rPr lang="en-ID" sz="1100" b="0" i="0" u="none" strike="noStrike" dirty="0">
                          <a:solidFill>
                            <a:srgbClr val="000000"/>
                          </a:solidFill>
                          <a:effectLst/>
                          <a:latin typeface="Aptos Narrow" panose="020B0004020202020204" pitchFamily="34" charset="0"/>
                        </a:rPr>
                        <a:t> SOP </a:t>
                      </a:r>
                      <a:r>
                        <a:rPr lang="en-ID" sz="1100" b="0" i="0" u="none" strike="noStrike" dirty="0" err="1">
                          <a:solidFill>
                            <a:srgbClr val="000000"/>
                          </a:solidFill>
                          <a:effectLst/>
                          <a:latin typeface="Aptos Narrow" panose="020B0004020202020204" pitchFamily="34" charset="0"/>
                        </a:rPr>
                        <a:t>tersebut</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Contoh</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kasus</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dalam</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pelaksanaan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saat</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akan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masspro</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produk</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Echool</a:t>
                      </a:r>
                      <a:r>
                        <a:rPr lang="en-ID" sz="1100" b="0" i="0" u="none" strike="noStrike" dirty="0">
                          <a:solidFill>
                            <a:srgbClr val="000000"/>
                          </a:solidFill>
                          <a:effectLst/>
                          <a:latin typeface="Aptos Narrow" panose="020B0004020202020204" pitchFamily="34" charset="0"/>
                        </a:rPr>
                        <a:t> No. 4, packing case </a:t>
                      </a:r>
                      <a:r>
                        <a:rPr lang="en-ID" sz="1100" b="0" i="0" u="none" strike="noStrike" dirty="0" err="1">
                          <a:solidFill>
                            <a:srgbClr val="000000"/>
                          </a:solidFill>
                          <a:effectLst/>
                          <a:latin typeface="Aptos Narrow" panose="020B0004020202020204" pitchFamily="34" charset="0"/>
                        </a:rPr>
                        <a:t>tidak</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dilakukan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pengujian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kualitas</a:t>
                      </a:r>
                      <a:r>
                        <a:rPr lang="en-ID" sz="1100" b="0" i="0" u="none" strike="noStrike" dirty="0">
                          <a:solidFill>
                            <a:srgbClr val="000000"/>
                          </a:solidFill>
                          <a:effectLst/>
                          <a:latin typeface="Aptos Narrow" panose="020B0004020202020204" pitchFamily="34" charset="0"/>
                        </a:rPr>
                        <a:t> oleh QC. </a:t>
                      </a:r>
                      <a:r>
                        <a:rPr lang="en-ID" sz="1100" b="0" i="0" u="none" strike="noStrike" dirty="0" err="1">
                          <a:solidFill>
                            <a:srgbClr val="000000"/>
                          </a:solidFill>
                          <a:effectLst/>
                          <a:latin typeface="Aptos Narrow" panose="020B0004020202020204" pitchFamily="34" charset="0"/>
                        </a:rPr>
                        <a:t>Pengujian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hanya</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dilakukan</a:t>
                      </a:r>
                      <a:r>
                        <a:rPr lang="en-ID" sz="1100" b="0" i="0" u="none" strike="noStrike" dirty="0">
                          <a:solidFill>
                            <a:srgbClr val="000000"/>
                          </a:solidFill>
                          <a:effectLst/>
                          <a:latin typeface="Aptos Narrow" panose="020B0004020202020204" pitchFamily="34" charset="0"/>
                        </a:rPr>
                        <a:t> oleh </a:t>
                      </a:r>
                      <a:r>
                        <a:rPr lang="en-ID" sz="1100" b="0" i="0" u="none" strike="noStrike" dirty="0" err="1">
                          <a:solidFill>
                            <a:srgbClr val="000000"/>
                          </a:solidFill>
                          <a:effectLst/>
                          <a:latin typeface="Aptos Narrow" panose="020B0004020202020204" pitchFamily="34" charset="0"/>
                        </a:rPr>
                        <a:t>tim</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R&amp;amp;D</a:t>
                      </a:r>
                      <a:r>
                        <a:rPr lang="en-ID" sz="1100" b="0" i="0" u="none" strike="noStrike" dirty="0">
                          <a:solidFill>
                            <a:srgbClr val="000000"/>
                          </a:solidFill>
                          <a:effectLst/>
                          <a:latin typeface="Aptos Narrow" panose="020B0004020202020204" pitchFamily="34" charset="0"/>
                        </a:rPr>
                        <a:t> dan </a:t>
                      </a:r>
                      <a:r>
                        <a:rPr lang="en-ID" sz="1100" b="0" i="0" u="none" strike="noStrike" dirty="0" err="1">
                          <a:solidFill>
                            <a:srgbClr val="000000"/>
                          </a:solidFill>
                          <a:effectLst/>
                          <a:latin typeface="Aptos Narrow" panose="020B0004020202020204" pitchFamily="34" charset="0"/>
                        </a:rPr>
                        <a:t>tidak</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langsung</a:t>
                      </a:r>
                      <a:r>
                        <a:rPr lang="en-ID" sz="1100" b="0" i="0" u="none" strike="noStrike" dirty="0">
                          <a:solidFill>
                            <a:srgbClr val="000000"/>
                          </a:solidFill>
                          <a:effectLst/>
                          <a:latin typeface="Aptos Narrow" panose="020B0004020202020204" pitchFamily="34" charset="0"/>
                        </a:rPr>
                        <a:t> di </a:t>
                      </a:r>
                      <a:r>
                        <a:rPr lang="en-ID" sz="1100" b="0" i="0" u="none" strike="noStrike" dirty="0" err="1">
                          <a:solidFill>
                            <a:srgbClr val="000000"/>
                          </a:solidFill>
                          <a:effectLst/>
                          <a:latin typeface="Aptos Narrow" panose="020B0004020202020204" pitchFamily="34" charset="0"/>
                        </a:rPr>
                        <a:t>lini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produksi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sehingga</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saat</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produksi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massal</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terjadi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banyak</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kerusakan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kardus</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seperti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jebol</a:t>
                      </a:r>
                      <a:r>
                        <a:rPr lang="en-ID" sz="1100" b="0" i="0" u="none" strike="noStrike" dirty="0">
                          <a:solidFill>
                            <a:srgbClr val="000000"/>
                          </a:solidFill>
                          <a:effectLst/>
                          <a:latin typeface="Aptos Narrow" panose="020B0004020202020204" pitchFamily="34" charset="0"/>
                        </a:rPr>
                        <a:t> dan </a:t>
                      </a:r>
                      <a:r>
                        <a:rPr lang="en-ID" sz="1100" b="0" i="0" u="none" strike="noStrike" dirty="0" err="1">
                          <a:solidFill>
                            <a:srgbClr val="000000"/>
                          </a:solidFill>
                          <a:effectLst/>
                          <a:latin typeface="Aptos Narrow" panose="020B0004020202020204" pitchFamily="34" charset="0"/>
                        </a:rPr>
                        <a:t>rusak</a:t>
                      </a:r>
                      <a:r>
                        <a:rPr lang="en-ID" sz="1100" b="0" i="0" u="none" strike="noStrike" dirty="0">
                          <a:solidFill>
                            <a:srgbClr val="000000"/>
                          </a:solidFill>
                          <a:effectLst/>
                          <a:latin typeface="Aptos Narrow" panose="020B0004020202020204" pitchFamily="34" charset="0"/>
                        </a:rPr>
                        <a:t>.</a:t>
                      </a:r>
                      <a:br>
                        <a:rPr lang="en-ID" sz="1100" b="0" i="0" u="none" strike="noStrike" dirty="0">
                          <a:solidFill>
                            <a:srgbClr val="000000"/>
                          </a:solidFill>
                          <a:effectLst/>
                          <a:latin typeface="Aptos Narrow" panose="020B0004020202020204" pitchFamily="34" charset="0"/>
                        </a:rPr>
                      </a:br>
                      <a:r>
                        <a:rPr lang="en-ID" sz="1100" b="0" i="0" u="none" strike="noStrike" dirty="0">
                          <a:solidFill>
                            <a:srgbClr val="000000"/>
                          </a:solidFill>
                          <a:effectLst/>
                          <a:latin typeface="Aptos Narrow" panose="020B0004020202020204" pitchFamily="34" charset="0"/>
                        </a:rPr>
                        <a:t> </a:t>
                      </a:r>
                      <a:br>
                        <a:rPr lang="en-ID" sz="1100" b="0" i="0" u="none" strike="noStrike" dirty="0">
                          <a:solidFill>
                            <a:srgbClr val="000000"/>
                          </a:solidFill>
                          <a:effectLst/>
                          <a:latin typeface="Aptos Narrow" panose="020B0004020202020204" pitchFamily="34" charset="0"/>
                        </a:rPr>
                      </a:br>
                      <a:r>
                        <a:rPr lang="en-ID" sz="1100" b="0" i="0" u="none" strike="noStrike" dirty="0">
                          <a:solidFill>
                            <a:srgbClr val="000000"/>
                          </a:solidFill>
                          <a:effectLst/>
                          <a:latin typeface="Aptos Narrow" panose="020B0004020202020204" pitchFamily="34" charset="0"/>
                        </a:rPr>
                        <a:t>  </a:t>
                      </a:r>
                    </a:p>
                  </a:txBody>
                  <a:tcPr marL="7620" marR="7620" marT="7620" marB="0" anchor="b"/>
                </a:tc>
                <a:tc>
                  <a:txBody>
                    <a:bodyPr/>
                    <a:lstStyle/>
                    <a:p>
                      <a:pPr algn="l" fontAlgn="b">
                        <a:buNone/>
                      </a:pPr>
                      <a:r>
                        <a:rPr lang="en-US" sz="1100" b="0" i="0" u="none" strike="noStrike" dirty="0">
                          <a:solidFill>
                            <a:srgbClr val="000000"/>
                          </a:solidFill>
                          <a:effectLst/>
                          <a:latin typeface="Aptos Narrow" panose="020B0004020202020204" pitchFamily="34" charset="0"/>
                        </a:rPr>
                        <a:t>ISO 9001:2015 </a:t>
                      </a:r>
                      <a:r>
                        <a:rPr lang="en-US" sz="1100" b="0" i="0" u="none" strike="noStrike" dirty="0" err="1">
                          <a:solidFill>
                            <a:srgbClr val="000000"/>
                          </a:solidFill>
                          <a:effectLst/>
                          <a:latin typeface="Aptos Narrow" panose="020B0004020202020204" pitchFamily="34" charset="0"/>
                        </a:rPr>
                        <a:t>Klausul</a:t>
                      </a:r>
                      <a:r>
                        <a:rPr lang="en-US" sz="1100" b="0" i="0" u="none" strike="noStrike" dirty="0">
                          <a:solidFill>
                            <a:srgbClr val="000000"/>
                          </a:solidFill>
                          <a:effectLst/>
                          <a:latin typeface="Aptos Narrow" panose="020B0004020202020204" pitchFamily="34" charset="0"/>
                        </a:rPr>
                        <a:t> 8.1 Operational Planning and Control</a:t>
                      </a:r>
                    </a:p>
                  </a:txBody>
                  <a:tcPr marL="7620" marR="7620" marT="7620" marB="0" anchor="ctr"/>
                </a:tc>
                <a:tc>
                  <a:txBody>
                    <a:bodyPr/>
                    <a:lstStyle/>
                    <a:p>
                      <a:pPr algn="ctr" fontAlgn="b">
                        <a:buNone/>
                      </a:pPr>
                      <a:r>
                        <a:rPr lang="en-ID" sz="1100" b="0" i="0" u="none" strike="noStrike" dirty="0">
                          <a:solidFill>
                            <a:srgbClr val="000000"/>
                          </a:solidFill>
                          <a:effectLst/>
                          <a:latin typeface="Aptos Narrow" panose="020B0004020202020204" pitchFamily="34" charset="0"/>
                        </a:rPr>
                        <a:t>Minor</a:t>
                      </a:r>
                    </a:p>
                  </a:txBody>
                  <a:tcPr marL="7620" marR="7620" marT="7620" marB="0" anchor="ctr"/>
                </a:tc>
                <a:tc>
                  <a:txBody>
                    <a:bodyPr/>
                    <a:lstStyle/>
                    <a:p>
                      <a:pPr marL="228600" indent="-228600" algn="l" fontAlgn="b">
                        <a:buFont typeface="+mj-lt"/>
                        <a:buAutoNum type="arabicPeriod"/>
                      </a:pPr>
                      <a:r>
                        <a:rPr lang="en-ID" sz="1100" b="0" i="0" u="none" strike="noStrike" dirty="0" err="1">
                          <a:solidFill>
                            <a:srgbClr val="000000"/>
                          </a:solidFill>
                          <a:effectLst/>
                          <a:latin typeface="Aptos Narrow" panose="020B0004020202020204" pitchFamily="34" charset="0"/>
                        </a:rPr>
                        <a:t>Potensi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barang</a:t>
                      </a:r>
                      <a:r>
                        <a:rPr lang="en-ID" sz="1100" b="0" i="0" u="none" strike="noStrike" dirty="0">
                          <a:solidFill>
                            <a:srgbClr val="000000"/>
                          </a:solidFill>
                          <a:effectLst/>
                          <a:latin typeface="Aptos Narrow" panose="020B0004020202020204" pitchFamily="34" charset="0"/>
                        </a:rPr>
                        <a:t> FG </a:t>
                      </a:r>
                      <a:r>
                        <a:rPr lang="en-ID" sz="1100" b="0" i="0" u="none" strike="noStrike" dirty="0" err="1">
                          <a:solidFill>
                            <a:srgbClr val="000000"/>
                          </a:solidFill>
                          <a:effectLst/>
                          <a:latin typeface="Aptos Narrow" panose="020B0004020202020204" pitchFamily="34" charset="0"/>
                        </a:rPr>
                        <a:t>rusak</a:t>
                      </a:r>
                      <a:endParaRPr lang="en-ID" sz="1100" b="0" i="0" u="none" strike="noStrike" dirty="0">
                        <a:solidFill>
                          <a:srgbClr val="000000"/>
                        </a:solidFill>
                        <a:effectLst/>
                        <a:latin typeface="Aptos Narrow" panose="020B0004020202020204" pitchFamily="34" charset="0"/>
                      </a:endParaRPr>
                    </a:p>
                    <a:p>
                      <a:pPr marL="228600" indent="-228600" algn="l" fontAlgn="b">
                        <a:buFont typeface="+mj-lt"/>
                        <a:buAutoNum type="arabicPeriod"/>
                      </a:pPr>
                      <a:r>
                        <a:rPr lang="en-ID" sz="1100" b="0" i="0" u="none" strike="noStrike" dirty="0" err="1">
                          <a:solidFill>
                            <a:srgbClr val="000000"/>
                          </a:solidFill>
                          <a:effectLst/>
                          <a:latin typeface="Aptos Narrow" panose="020B0004020202020204" pitchFamily="34" charset="0"/>
                        </a:rPr>
                        <a:t>Potensi</a:t>
                      </a:r>
                      <a:r>
                        <a:rPr lang="en-ID" sz="1100" b="0" i="0" u="none" strike="noStrike" dirty="0">
                          <a:solidFill>
                            <a:srgbClr val="000000"/>
                          </a:solidFill>
                          <a:effectLst/>
                          <a:latin typeface="Aptos Narrow" panose="020B0004020202020204" pitchFamily="34" charset="0"/>
                        </a:rPr>
                        <a:t> Customer Complain </a:t>
                      </a:r>
                    </a:p>
                    <a:p>
                      <a:pPr marL="228600" indent="-228600" algn="l" fontAlgn="b">
                        <a:buFont typeface="+mj-lt"/>
                        <a:buAutoNum type="arabicPeriod"/>
                      </a:pPr>
                      <a:r>
                        <a:rPr lang="en-ID" sz="1100" b="0" i="0" u="none" strike="noStrike" dirty="0" err="1">
                          <a:solidFill>
                            <a:srgbClr val="000000"/>
                          </a:solidFill>
                          <a:effectLst/>
                          <a:latin typeface="Aptos Narrow" panose="020B0004020202020204" pitchFamily="34" charset="0"/>
                        </a:rPr>
                        <a:t>Potensi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kerugian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karena</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penggantian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krdus</a:t>
                      </a:r>
                      <a:r>
                        <a:rPr lang="en-ID" sz="1100" b="0" i="0" u="none" strike="noStrike" dirty="0">
                          <a:solidFill>
                            <a:srgbClr val="000000"/>
                          </a:solidFill>
                          <a:effectLst/>
                          <a:latin typeface="Aptos Narrow" panose="020B0004020202020204" pitchFamily="34" charset="0"/>
                        </a:rPr>
                        <a:t> yang </a:t>
                      </a:r>
                      <a:r>
                        <a:rPr lang="en-ID" sz="1100" b="0" i="0" u="none" strike="noStrike" dirty="0" err="1">
                          <a:solidFill>
                            <a:srgbClr val="000000"/>
                          </a:solidFill>
                          <a:effectLst/>
                          <a:latin typeface="Aptos Narrow" panose="020B0004020202020204" pitchFamily="34" charset="0"/>
                        </a:rPr>
                        <a:t>rusak</a:t>
                      </a:r>
                      <a:endParaRPr lang="en-ID" sz="11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850353848"/>
                  </a:ext>
                </a:extLst>
              </a:tr>
              <a:tr h="515366">
                <a:tc>
                  <a:txBody>
                    <a:bodyPr/>
                    <a:lstStyle/>
                    <a:p>
                      <a:pPr algn="ctr" fontAlgn="b">
                        <a:buNone/>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lang="en-ID" sz="1100" b="0" i="0" u="none" strike="noStrike" dirty="0">
                          <a:solidFill>
                            <a:srgbClr val="000000"/>
                          </a:solidFill>
                          <a:effectLst/>
                          <a:latin typeface="Aptos Narrow" panose="020B0004020202020204" pitchFamily="34" charset="0"/>
                        </a:rPr>
                        <a:t>C.2 SALES DISTRIBUTION</a:t>
                      </a:r>
                    </a:p>
                  </a:txBody>
                  <a:tcPr marL="7620" marR="7620" marT="7620" marB="0" anchor="ctr"/>
                </a:tc>
                <a:tc>
                  <a:txBody>
                    <a:bodyPr/>
                    <a:lstStyle/>
                    <a:p>
                      <a:pPr algn="l" fontAlgn="b">
                        <a:buNone/>
                      </a:pPr>
                      <a:r>
                        <a:rPr lang="en-ID" sz="1100" b="0" i="0" u="none" strike="noStrike">
                          <a:solidFill>
                            <a:srgbClr val="000000"/>
                          </a:solidFill>
                          <a:effectLst/>
                          <a:latin typeface="Aptos Narrow" panose="020B0004020202020204" pitchFamily="34" charset="0"/>
                        </a:rPr>
                        <a:t>Pada aplikasi CIS Web ditemukan 68 komplain internal dan 6 komplain delivery dengan status masih open.</a:t>
                      </a:r>
                    </a:p>
                  </a:txBody>
                  <a:tcPr marL="7620" marR="7620" marT="7620" marB="0" anchor="b"/>
                </a:tc>
                <a:tc>
                  <a:txBody>
                    <a:bodyPr/>
                    <a:lstStyle/>
                    <a:p>
                      <a:pPr algn="l" fontAlgn="b">
                        <a:buNone/>
                      </a:pPr>
                      <a:r>
                        <a:rPr lang="en-ID" sz="1100" b="0" i="0" u="none" strike="noStrike" dirty="0">
                          <a:solidFill>
                            <a:srgbClr val="000000"/>
                          </a:solidFill>
                          <a:effectLst/>
                          <a:latin typeface="Aptos Narrow" panose="020B0004020202020204" pitchFamily="34" charset="0"/>
                        </a:rPr>
                        <a:t>ISO 9001:2015 </a:t>
                      </a:r>
                      <a:r>
                        <a:rPr lang="en-ID" sz="1100" b="0" i="0" u="none" strike="noStrike" dirty="0" err="1">
                          <a:solidFill>
                            <a:srgbClr val="000000"/>
                          </a:solidFill>
                          <a:effectLst/>
                          <a:latin typeface="Aptos Narrow" panose="020B0004020202020204" pitchFamily="34" charset="0"/>
                        </a:rPr>
                        <a:t>Klausul</a:t>
                      </a:r>
                      <a:r>
                        <a:rPr lang="en-ID" sz="1100" b="0" i="0" u="none" strike="noStrike" dirty="0">
                          <a:solidFill>
                            <a:srgbClr val="000000"/>
                          </a:solidFill>
                          <a:effectLst/>
                          <a:latin typeface="Aptos Narrow" panose="020B0004020202020204" pitchFamily="34" charset="0"/>
                        </a:rPr>
                        <a:t> 10.2 – </a:t>
                      </a:r>
                      <a:r>
                        <a:rPr lang="en-ID" sz="1100" b="0" i="0" u="none" strike="noStrike" dirty="0" err="1">
                          <a:solidFill>
                            <a:srgbClr val="000000"/>
                          </a:solidFill>
                          <a:effectLst/>
                          <a:latin typeface="Aptos Narrow" panose="020B0004020202020204" pitchFamily="34" charset="0"/>
                        </a:rPr>
                        <a:t>Ketidaksesuaian</a:t>
                      </a:r>
                      <a:r>
                        <a:rPr lang="en-ID" sz="1100" b="0" i="0" u="none" strike="noStrike" dirty="0">
                          <a:solidFill>
                            <a:srgbClr val="000000"/>
                          </a:solidFill>
                          <a:effectLst/>
                          <a:latin typeface="Aptos Narrow" panose="020B0004020202020204" pitchFamily="34" charset="0"/>
                        </a:rPr>
                        <a:t> dan Tindakan </a:t>
                      </a:r>
                      <a:r>
                        <a:rPr lang="en-ID" sz="1100" b="0" i="0" u="none" strike="noStrike" dirty="0" err="1">
                          <a:solidFill>
                            <a:srgbClr val="000000"/>
                          </a:solidFill>
                          <a:effectLst/>
                          <a:latin typeface="Aptos Narrow" panose="020B0004020202020204" pitchFamily="34" charset="0"/>
                        </a:rPr>
                        <a:t>Perbaikan</a:t>
                      </a:r>
                      <a:endParaRPr lang="en-ID" sz="11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ID" sz="1100" b="0" i="0" u="none" strike="noStrike" dirty="0">
                          <a:solidFill>
                            <a:srgbClr val="000000"/>
                          </a:solidFill>
                          <a:effectLst/>
                          <a:latin typeface="Aptos Narrow" panose="020B0004020202020204" pitchFamily="34" charset="0"/>
                        </a:rPr>
                        <a:t>Minor</a:t>
                      </a:r>
                    </a:p>
                  </a:txBody>
                  <a:tcPr marL="7620" marR="7620" marT="7620" marB="0" anchor="ctr"/>
                </a:tc>
                <a:tc>
                  <a:txBody>
                    <a:bodyPr/>
                    <a:lstStyle/>
                    <a:p>
                      <a:pPr marL="228600" indent="-228600" algn="l" fontAlgn="b">
                        <a:buFont typeface="+mj-lt"/>
                        <a:buAutoNum type="arabicPeriod"/>
                      </a:pPr>
                      <a:r>
                        <a:rPr lang="en-ID" sz="1100" b="0" i="0" u="none" strike="noStrike" dirty="0" err="1">
                          <a:solidFill>
                            <a:srgbClr val="000000"/>
                          </a:solidFill>
                          <a:effectLst/>
                          <a:latin typeface="Aptos Narrow" panose="020B0004020202020204" pitchFamily="34" charset="0"/>
                        </a:rPr>
                        <a:t>Berpotensi</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mengganggu</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kepuasan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pelanggan</a:t>
                      </a:r>
                      <a:endParaRPr lang="en-ID" sz="1100" b="0" i="0" u="none" strike="noStrike" dirty="0">
                        <a:solidFill>
                          <a:srgbClr val="000000"/>
                        </a:solidFill>
                        <a:effectLst/>
                        <a:latin typeface="Aptos Narrow" panose="020B0004020202020204" pitchFamily="34" charset="0"/>
                      </a:endParaRPr>
                    </a:p>
                    <a:p>
                      <a:pPr marL="228600" indent="-228600" algn="l" fontAlgn="b">
                        <a:buFont typeface="+mj-lt"/>
                        <a:buAutoNum type="arabicPeriod"/>
                      </a:pPr>
                      <a:r>
                        <a:rPr lang="en-ID" sz="1100" b="0" i="0" u="none" strike="noStrike" dirty="0" err="1">
                          <a:solidFill>
                            <a:srgbClr val="000000"/>
                          </a:solidFill>
                          <a:effectLst/>
                          <a:latin typeface="Aptos Narrow" panose="020B0004020202020204" pitchFamily="34" charset="0"/>
                        </a:rPr>
                        <a:t>Menurunkan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kepercayaan</a:t>
                      </a:r>
                      <a:r>
                        <a:rPr lang="en-ID" sz="1100" b="0" i="0" u="none" strike="noStrike" dirty="0">
                          <a:solidFill>
                            <a:srgbClr val="000000"/>
                          </a:solidFill>
                          <a:effectLst/>
                          <a:latin typeface="Aptos Narrow" panose="020B0004020202020204" pitchFamily="34" charset="0"/>
                        </a:rPr>
                        <a:t> </a:t>
                      </a:r>
                      <a:r>
                        <a:rPr lang="en-ID" sz="1100" b="0" i="0" u="none" strike="noStrike" dirty="0" err="1">
                          <a:solidFill>
                            <a:srgbClr val="000000"/>
                          </a:solidFill>
                          <a:effectLst/>
                          <a:latin typeface="Aptos Narrow" panose="020B0004020202020204" pitchFamily="34" charset="0"/>
                        </a:rPr>
                        <a:t>terhadap</a:t>
                      </a:r>
                      <a:r>
                        <a:rPr lang="en-ID" sz="1100" b="0" i="0" u="none" strike="noStrike" dirty="0">
                          <a:solidFill>
                            <a:srgbClr val="000000"/>
                          </a:solidFill>
                          <a:effectLst/>
                          <a:latin typeface="Aptos Narrow" panose="020B0004020202020204" pitchFamily="34" charset="0"/>
                        </a:rPr>
                        <a:t> proses </a:t>
                      </a:r>
                      <a:r>
                        <a:rPr lang="en-ID" sz="1100" b="0" i="0" u="none" strike="noStrike" dirty="0" err="1">
                          <a:solidFill>
                            <a:srgbClr val="000000"/>
                          </a:solidFill>
                          <a:effectLst/>
                          <a:latin typeface="Aptos Narrow" panose="020B0004020202020204" pitchFamily="34" charset="0"/>
                        </a:rPr>
                        <a:t>layanan</a:t>
                      </a:r>
                      <a:endParaRPr lang="en-ID" sz="11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buNone/>
                      </a:pPr>
                      <a:r>
                        <a:rPr lang="en-ID" sz="1200" u="none" strike="noStrike" dirty="0">
                          <a:effectLst/>
                          <a:latin typeface="Calibri" panose="020F0502020204030204" pitchFamily="34" charset="0"/>
                          <a:ea typeface="Calibri" panose="020F0502020204030204" pitchFamily="34" charset="0"/>
                          <a:cs typeface="Calibri" panose="020F0502020204030204" pitchFamily="34" charset="0"/>
                        </a:rPr>
                        <a:t>29-09-2025</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tc>
                  <a:txBody>
                    <a:bodyPr/>
                    <a:lstStyle/>
                    <a:p>
                      <a:pPr algn="ctr" fontAlgn="b">
                        <a:buNone/>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Open</a:t>
                      </a:r>
                      <a:endParaRPr lang="en-ID"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19" marR="4019" marT="4019" marB="0" anchor="ctr"/>
                </a:tc>
                <a:extLst>
                  <a:ext uri="{0D108BD9-81ED-4DB2-BD59-A6C34878D82A}">
                    <a16:rowId xmlns:a16="http://schemas.microsoft.com/office/drawing/2014/main" val="1341872050"/>
                  </a:ext>
                </a:extLst>
              </a:tr>
            </a:tbl>
          </a:graphicData>
        </a:graphic>
      </p:graphicFrame>
    </p:spTree>
    <p:extLst>
      <p:ext uri="{BB962C8B-B14F-4D97-AF65-F5344CB8AC3E}">
        <p14:creationId xmlns:p14="http://schemas.microsoft.com/office/powerpoint/2010/main" val="45613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86B2B-348A-21B5-69A3-74A14FD1122E}"/>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87D0EAA-AD60-DD3F-5402-EC16996FDDA3}"/>
              </a:ext>
            </a:extLst>
          </p:cNvPr>
          <p:cNvGraphicFramePr>
            <a:graphicFrameLocks noGrp="1"/>
          </p:cNvGraphicFramePr>
          <p:nvPr/>
        </p:nvGraphicFramePr>
        <p:xfrm>
          <a:off x="0" y="1379450"/>
          <a:ext cx="12191999" cy="4731983"/>
        </p:xfrm>
        <a:graphic>
          <a:graphicData uri="http://schemas.openxmlformats.org/drawingml/2006/table">
            <a:tbl>
              <a:tblPr>
                <a:tableStyleId>{5C22544A-7EE6-4342-B048-85BDC9FD1C3A}</a:tableStyleId>
              </a:tblPr>
              <a:tblGrid>
                <a:gridCol w="1225431">
                  <a:extLst>
                    <a:ext uri="{9D8B030D-6E8A-4147-A177-3AD203B41FA5}">
                      <a16:colId xmlns:a16="http://schemas.microsoft.com/office/drawing/2014/main" val="372495146"/>
                    </a:ext>
                  </a:extLst>
                </a:gridCol>
                <a:gridCol w="4480575">
                  <a:extLst>
                    <a:ext uri="{9D8B030D-6E8A-4147-A177-3AD203B41FA5}">
                      <a16:colId xmlns:a16="http://schemas.microsoft.com/office/drawing/2014/main" val="2896959019"/>
                    </a:ext>
                  </a:extLst>
                </a:gridCol>
                <a:gridCol w="1589173">
                  <a:extLst>
                    <a:ext uri="{9D8B030D-6E8A-4147-A177-3AD203B41FA5}">
                      <a16:colId xmlns:a16="http://schemas.microsoft.com/office/drawing/2014/main" val="4059136372"/>
                    </a:ext>
                  </a:extLst>
                </a:gridCol>
                <a:gridCol w="813356">
                  <a:extLst>
                    <a:ext uri="{9D8B030D-6E8A-4147-A177-3AD203B41FA5}">
                      <a16:colId xmlns:a16="http://schemas.microsoft.com/office/drawing/2014/main" val="1160512183"/>
                    </a:ext>
                  </a:extLst>
                </a:gridCol>
                <a:gridCol w="2586899">
                  <a:extLst>
                    <a:ext uri="{9D8B030D-6E8A-4147-A177-3AD203B41FA5}">
                      <a16:colId xmlns:a16="http://schemas.microsoft.com/office/drawing/2014/main" val="2231137462"/>
                    </a:ext>
                  </a:extLst>
                </a:gridCol>
                <a:gridCol w="1496565">
                  <a:extLst>
                    <a:ext uri="{9D8B030D-6E8A-4147-A177-3AD203B41FA5}">
                      <a16:colId xmlns:a16="http://schemas.microsoft.com/office/drawing/2014/main" val="771909848"/>
                    </a:ext>
                  </a:extLst>
                </a:gridCol>
              </a:tblGrid>
              <a:tr h="768519">
                <a:tc>
                  <a:txBody>
                    <a:bodyPr/>
                    <a:lstStyle/>
                    <a:p>
                      <a:pPr algn="ctr" fontAlgn="ctr">
                        <a:buNone/>
                      </a:pPr>
                      <a:r>
                        <a:rPr lang="en-ID" sz="1200" b="1" u="none" strike="noStrike" dirty="0" err="1">
                          <a:solidFill>
                            <a:schemeClr val="bg1"/>
                          </a:solidFill>
                          <a:effectLst/>
                        </a:rPr>
                        <a:t>Departemen</a:t>
                      </a:r>
                      <a:endParaRPr lang="en-ID" sz="1200" b="1" i="0" u="none" strike="noStrike" dirty="0">
                        <a:solidFill>
                          <a:schemeClr val="bg1"/>
                        </a:solidFill>
                        <a:effectLst/>
                        <a:latin typeface="Aptos Narrow" panose="020B0004020202020204" pitchFamily="34" charset="0"/>
                      </a:endParaRPr>
                    </a:p>
                  </a:txBody>
                  <a:tcPr marL="4016" marR="4016" marT="4016" marB="0" anchor="ctr">
                    <a:solidFill>
                      <a:schemeClr val="accent1">
                        <a:lumMod val="75000"/>
                      </a:schemeClr>
                    </a:solidFill>
                  </a:tcPr>
                </a:tc>
                <a:tc>
                  <a:txBody>
                    <a:bodyPr/>
                    <a:lstStyle/>
                    <a:p>
                      <a:pPr algn="ctr" fontAlgn="b">
                        <a:buNone/>
                      </a:pPr>
                      <a:r>
                        <a:rPr lang="en-ID" sz="1200" b="1" u="none" strike="noStrike" dirty="0" err="1">
                          <a:solidFill>
                            <a:schemeClr val="bg1"/>
                          </a:solidFill>
                          <a:effectLst/>
                        </a:rPr>
                        <a:t>Temuan</a:t>
                      </a:r>
                      <a:r>
                        <a:rPr lang="en-ID" sz="1200" b="1" u="none" strike="noStrike" dirty="0">
                          <a:solidFill>
                            <a:schemeClr val="bg1"/>
                          </a:solidFill>
                          <a:effectLst/>
                        </a:rPr>
                        <a:t> Audit</a:t>
                      </a:r>
                      <a:endParaRPr lang="en-ID" sz="1200" b="1" i="0" u="none" strike="noStrike" dirty="0">
                        <a:solidFill>
                          <a:schemeClr val="bg1"/>
                        </a:solidFill>
                        <a:effectLst/>
                        <a:latin typeface="Aptos Narrow" panose="020B0004020202020204" pitchFamily="34" charset="0"/>
                      </a:endParaRPr>
                    </a:p>
                  </a:txBody>
                  <a:tcPr marL="4016" marR="4016" marT="4016" marB="0" anchor="ctr">
                    <a:solidFill>
                      <a:schemeClr val="accent1">
                        <a:lumMod val="75000"/>
                      </a:schemeClr>
                    </a:solidFill>
                  </a:tcPr>
                </a:tc>
                <a:tc>
                  <a:txBody>
                    <a:bodyPr/>
                    <a:lstStyle/>
                    <a:p>
                      <a:pPr algn="ctr" fontAlgn="b">
                        <a:buNone/>
                      </a:pPr>
                      <a:r>
                        <a:rPr lang="en-ID" sz="1200" b="1" u="none" strike="noStrike" dirty="0" err="1">
                          <a:solidFill>
                            <a:schemeClr val="bg1"/>
                          </a:solidFill>
                          <a:effectLst/>
                        </a:rPr>
                        <a:t>Referensi</a:t>
                      </a:r>
                      <a:endParaRPr lang="en-ID" sz="1200" b="1" i="0" u="none" strike="noStrike" dirty="0">
                        <a:solidFill>
                          <a:schemeClr val="bg1"/>
                        </a:solidFill>
                        <a:effectLst/>
                        <a:latin typeface="Aptos Narrow" panose="020B0004020202020204" pitchFamily="34" charset="0"/>
                      </a:endParaRPr>
                    </a:p>
                  </a:txBody>
                  <a:tcPr marL="4016" marR="4016" marT="4016" marB="0" anchor="ctr">
                    <a:solidFill>
                      <a:schemeClr val="accent1">
                        <a:lumMod val="75000"/>
                      </a:schemeClr>
                    </a:solidFill>
                  </a:tcPr>
                </a:tc>
                <a:tc>
                  <a:txBody>
                    <a:bodyPr/>
                    <a:lstStyle/>
                    <a:p>
                      <a:pPr algn="ctr" fontAlgn="b">
                        <a:buNone/>
                      </a:pPr>
                      <a:r>
                        <a:rPr lang="en-ID" sz="1200" b="1" u="none" strike="noStrike" dirty="0" err="1">
                          <a:solidFill>
                            <a:schemeClr val="bg1"/>
                          </a:solidFill>
                          <a:effectLst/>
                        </a:rPr>
                        <a:t>Kategori</a:t>
                      </a:r>
                      <a:r>
                        <a:rPr lang="en-ID" sz="1200" b="1" u="none" strike="noStrike" dirty="0">
                          <a:solidFill>
                            <a:schemeClr val="bg1"/>
                          </a:solidFill>
                          <a:effectLst/>
                        </a:rPr>
                        <a:t> </a:t>
                      </a:r>
                      <a:r>
                        <a:rPr lang="en-ID" sz="1200" b="1" u="none" strike="noStrike" dirty="0" err="1">
                          <a:solidFill>
                            <a:schemeClr val="bg1"/>
                          </a:solidFill>
                          <a:effectLst/>
                        </a:rPr>
                        <a:t>Temuan</a:t>
                      </a:r>
                      <a:endParaRPr lang="en-ID" sz="1200" b="1" i="0" u="none" strike="noStrike" dirty="0">
                        <a:solidFill>
                          <a:schemeClr val="bg1"/>
                        </a:solidFill>
                        <a:effectLst/>
                        <a:latin typeface="Aptos Narrow" panose="020B0004020202020204" pitchFamily="34" charset="0"/>
                      </a:endParaRPr>
                    </a:p>
                  </a:txBody>
                  <a:tcPr marL="4016" marR="4016" marT="4016" marB="0" anchor="ctr">
                    <a:solidFill>
                      <a:schemeClr val="accent1">
                        <a:lumMod val="75000"/>
                      </a:schemeClr>
                    </a:solidFill>
                  </a:tcPr>
                </a:tc>
                <a:tc>
                  <a:txBody>
                    <a:bodyPr/>
                    <a:lstStyle/>
                    <a:p>
                      <a:pPr algn="ctr" fontAlgn="b">
                        <a:buNone/>
                      </a:pPr>
                      <a:r>
                        <a:rPr lang="en-ID" sz="1200" b="1" u="none" strike="noStrike" dirty="0">
                          <a:solidFill>
                            <a:schemeClr val="bg1"/>
                          </a:solidFill>
                          <a:effectLst/>
                        </a:rPr>
                        <a:t>Tindakan </a:t>
                      </a:r>
                      <a:r>
                        <a:rPr lang="en-ID" sz="1200" b="1" u="none" strike="noStrike" dirty="0" err="1">
                          <a:solidFill>
                            <a:schemeClr val="bg1"/>
                          </a:solidFill>
                          <a:effectLst/>
                        </a:rPr>
                        <a:t>Perbaikan</a:t>
                      </a:r>
                      <a:r>
                        <a:rPr lang="en-ID" sz="1200" b="1" u="none" strike="noStrike" dirty="0">
                          <a:solidFill>
                            <a:schemeClr val="bg1"/>
                          </a:solidFill>
                          <a:effectLst/>
                        </a:rPr>
                        <a:t>/</a:t>
                      </a:r>
                      <a:r>
                        <a:rPr lang="en-ID" sz="1200" b="1" u="none" strike="noStrike" dirty="0" err="1">
                          <a:solidFill>
                            <a:schemeClr val="bg1"/>
                          </a:solidFill>
                          <a:effectLst/>
                        </a:rPr>
                        <a:t>Pencegahan</a:t>
                      </a:r>
                      <a:endParaRPr lang="en-ID" sz="1200" b="1" i="0" u="none" strike="noStrike" dirty="0">
                        <a:solidFill>
                          <a:schemeClr val="bg1"/>
                        </a:solidFill>
                        <a:effectLst/>
                        <a:latin typeface="Aptos Narrow" panose="020B0004020202020204" pitchFamily="34" charset="0"/>
                      </a:endParaRPr>
                    </a:p>
                  </a:txBody>
                  <a:tcPr marL="4016" marR="4016" marT="4016" marB="0" anchor="ctr">
                    <a:solidFill>
                      <a:schemeClr val="accent1">
                        <a:lumMod val="75000"/>
                      </a:schemeClr>
                    </a:solidFill>
                  </a:tcPr>
                </a:tc>
                <a:tc>
                  <a:txBody>
                    <a:bodyPr/>
                    <a:lstStyle/>
                    <a:p>
                      <a:pPr algn="ctr" fontAlgn="ctr">
                        <a:buNone/>
                      </a:pPr>
                      <a:r>
                        <a:rPr lang="en-ID" sz="1200" b="1" u="none" strike="noStrike" dirty="0">
                          <a:solidFill>
                            <a:schemeClr val="bg1"/>
                          </a:solidFill>
                          <a:effectLst/>
                        </a:rPr>
                        <a:t>Status</a:t>
                      </a:r>
                      <a:endParaRPr lang="en-ID" sz="1200" b="1" i="0" u="none" strike="noStrike" dirty="0">
                        <a:solidFill>
                          <a:schemeClr val="bg1"/>
                        </a:solidFill>
                        <a:effectLst/>
                        <a:latin typeface="Aptos Narrow" panose="020B0004020202020204" pitchFamily="34" charset="0"/>
                      </a:endParaRPr>
                    </a:p>
                  </a:txBody>
                  <a:tcPr marL="4016" marR="4016" marT="4016" marB="0" anchor="ctr">
                    <a:solidFill>
                      <a:schemeClr val="accent1">
                        <a:lumMod val="75000"/>
                      </a:schemeClr>
                    </a:solidFill>
                  </a:tcPr>
                </a:tc>
                <a:extLst>
                  <a:ext uri="{0D108BD9-81ED-4DB2-BD59-A6C34878D82A}">
                    <a16:rowId xmlns:a16="http://schemas.microsoft.com/office/drawing/2014/main" val="739943551"/>
                  </a:ext>
                </a:extLst>
              </a:tr>
              <a:tr h="1585386">
                <a:tc>
                  <a:txBody>
                    <a:bodyPr/>
                    <a:lstStyle/>
                    <a:p>
                      <a:pPr algn="ctr" fontAlgn="ctr">
                        <a:buNone/>
                      </a:pPr>
                      <a:r>
                        <a:rPr lang="en-ID" sz="1200" u="none" strike="noStrike" dirty="0">
                          <a:effectLst/>
                        </a:rPr>
                        <a:t>IT</a:t>
                      </a:r>
                      <a:endParaRPr lang="en-ID" sz="1200" b="0" i="0" u="none" strike="noStrike" dirty="0">
                        <a:solidFill>
                          <a:srgbClr val="000000"/>
                        </a:solidFill>
                        <a:effectLst/>
                        <a:latin typeface="Aptos Narrow" panose="020B0004020202020204" pitchFamily="34" charset="0"/>
                      </a:endParaRPr>
                    </a:p>
                  </a:txBody>
                  <a:tcPr marL="4016" marR="4016" marT="4016" marB="0" anchor="ctr"/>
                </a:tc>
                <a:tc>
                  <a:txBody>
                    <a:bodyPr/>
                    <a:lstStyle/>
                    <a:p>
                      <a:pPr algn="l" fontAlgn="b">
                        <a:buNone/>
                      </a:pPr>
                      <a:r>
                        <a:rPr lang="en-US" sz="1200" u="none" strike="noStrike" dirty="0">
                          <a:effectLst/>
                        </a:rPr>
                        <a:t>Hardware and software repair requests from users are already well monitored, Considering that the process can use a system (E.g. E-Ticket). to simplify the process and trace the history.</a:t>
                      </a:r>
                      <a:endParaRPr lang="en-US" sz="1200" b="0" i="0" u="none" strike="noStrike" dirty="0">
                        <a:solidFill>
                          <a:srgbClr val="000000"/>
                        </a:solidFill>
                        <a:effectLst/>
                        <a:latin typeface="Aptos Narrow" panose="020B0004020202020204" pitchFamily="34" charset="0"/>
                      </a:endParaRPr>
                    </a:p>
                  </a:txBody>
                  <a:tcPr marL="4016" marR="4016" marT="4016" marB="0" anchor="ctr"/>
                </a:tc>
                <a:tc>
                  <a:txBody>
                    <a:bodyPr/>
                    <a:lstStyle/>
                    <a:p>
                      <a:pPr algn="ctr" fontAlgn="ctr">
                        <a:buNone/>
                      </a:pPr>
                      <a:r>
                        <a:rPr lang="en-ID" sz="1200" u="none" strike="noStrike" dirty="0">
                          <a:effectLst/>
                        </a:rPr>
                        <a:t>ISO 9001:2015</a:t>
                      </a:r>
                      <a:endParaRPr lang="en-ID" sz="1200" b="0" i="0" u="none" strike="noStrike" dirty="0">
                        <a:solidFill>
                          <a:srgbClr val="000000"/>
                        </a:solidFill>
                        <a:effectLst/>
                        <a:latin typeface="Aptos Narrow" panose="020B0004020202020204" pitchFamily="34" charset="0"/>
                      </a:endParaRPr>
                    </a:p>
                  </a:txBody>
                  <a:tcPr marL="4016" marR="4016" marT="4016" marB="0" anchor="ctr"/>
                </a:tc>
                <a:tc>
                  <a:txBody>
                    <a:bodyPr/>
                    <a:lstStyle/>
                    <a:p>
                      <a:pPr algn="ctr" fontAlgn="ctr">
                        <a:buNone/>
                      </a:pPr>
                      <a:r>
                        <a:rPr lang="en-ID" sz="1200" u="none" strike="noStrike">
                          <a:effectLst/>
                        </a:rPr>
                        <a:t>OFI</a:t>
                      </a:r>
                      <a:endParaRPr lang="en-ID" sz="1200" b="0" i="0" u="none" strike="noStrike">
                        <a:solidFill>
                          <a:srgbClr val="000000"/>
                        </a:solidFill>
                        <a:effectLst/>
                        <a:latin typeface="Aptos Narrow" panose="020B0004020202020204" pitchFamily="34" charset="0"/>
                      </a:endParaRPr>
                    </a:p>
                  </a:txBody>
                  <a:tcPr marL="4016" marR="4016" marT="4016" marB="0" anchor="ctr"/>
                </a:tc>
                <a:tc>
                  <a:txBody>
                    <a:bodyPr/>
                    <a:lstStyle/>
                    <a:p>
                      <a:pPr algn="ctr" fontAlgn="ctr">
                        <a:buNone/>
                      </a:pPr>
                      <a:r>
                        <a:rPr lang="en-ID" sz="1200" u="none" strike="noStrike" dirty="0">
                          <a:effectLst/>
                        </a:rPr>
                        <a:t>Development </a:t>
                      </a:r>
                      <a:r>
                        <a:rPr lang="en-ID" sz="1200" u="none" strike="noStrike" dirty="0" err="1">
                          <a:effectLst/>
                        </a:rPr>
                        <a:t>dimulai</a:t>
                      </a:r>
                      <a:r>
                        <a:rPr lang="en-ID" sz="1200" u="none" strike="noStrike" dirty="0">
                          <a:effectLst/>
                        </a:rPr>
                        <a:t> </a:t>
                      </a:r>
                      <a:r>
                        <a:rPr lang="en-ID" sz="1200" u="none" strike="noStrike" dirty="0" err="1">
                          <a:effectLst/>
                        </a:rPr>
                        <a:t>bulan</a:t>
                      </a:r>
                      <a:r>
                        <a:rPr lang="en-ID" sz="1200" u="none" strike="noStrike" dirty="0">
                          <a:effectLst/>
                        </a:rPr>
                        <a:t> November dan </a:t>
                      </a:r>
                      <a:r>
                        <a:rPr lang="en-ID" sz="1200" u="none" strike="noStrike" dirty="0" err="1">
                          <a:effectLst/>
                        </a:rPr>
                        <a:t>rencana</a:t>
                      </a:r>
                      <a:r>
                        <a:rPr lang="en-ID" sz="1200" u="none" strike="noStrike" dirty="0">
                          <a:effectLst/>
                        </a:rPr>
                        <a:t> </a:t>
                      </a:r>
                      <a:r>
                        <a:rPr lang="en-ID" sz="1200" u="none" strike="noStrike" dirty="0" err="1">
                          <a:effectLst/>
                        </a:rPr>
                        <a:t>selesai</a:t>
                      </a:r>
                      <a:r>
                        <a:rPr lang="en-ID" sz="1200" u="none" strike="noStrike" dirty="0">
                          <a:effectLst/>
                        </a:rPr>
                        <a:t> di Bulan </a:t>
                      </a:r>
                      <a:r>
                        <a:rPr lang="en-ID" sz="1200" u="none" strike="noStrike" dirty="0" err="1">
                          <a:effectLst/>
                        </a:rPr>
                        <a:t>Desember</a:t>
                      </a:r>
                      <a:r>
                        <a:rPr lang="en-ID" sz="1200" u="none" strike="noStrike" dirty="0">
                          <a:effectLst/>
                        </a:rPr>
                        <a:t> 2025.</a:t>
                      </a:r>
                      <a:endParaRPr lang="en-ID" sz="1200" b="0" i="0" u="none" strike="noStrike" dirty="0">
                        <a:solidFill>
                          <a:srgbClr val="000000"/>
                        </a:solidFill>
                        <a:effectLst/>
                        <a:latin typeface="Aptos Narrow" panose="020B0004020202020204" pitchFamily="34" charset="0"/>
                      </a:endParaRPr>
                    </a:p>
                  </a:txBody>
                  <a:tcPr marL="4016" marR="4016" marT="4016" marB="0" anchor="ctr"/>
                </a:tc>
                <a:tc>
                  <a:txBody>
                    <a:bodyPr/>
                    <a:lstStyle/>
                    <a:p>
                      <a:pPr algn="ctr" fontAlgn="ctr">
                        <a:buNone/>
                      </a:pPr>
                      <a:r>
                        <a:rPr lang="en-ID" sz="1200" u="none" strike="noStrike" dirty="0">
                          <a:effectLst/>
                        </a:rPr>
                        <a:t>Open</a:t>
                      </a:r>
                    </a:p>
                    <a:p>
                      <a:pPr algn="ctr" fontAlgn="ctr">
                        <a:buNone/>
                      </a:pPr>
                      <a:br>
                        <a:rPr lang="en-ID" sz="1200" u="none" strike="noStrike" dirty="0">
                          <a:effectLst/>
                        </a:rPr>
                      </a:br>
                      <a:r>
                        <a:rPr lang="en-ID" sz="1200" u="none" strike="noStrike" dirty="0">
                          <a:effectLst/>
                        </a:rPr>
                        <a:t>On progress </a:t>
                      </a:r>
                      <a:r>
                        <a:rPr lang="en-ID" sz="1200" u="none" strike="noStrike" dirty="0" err="1">
                          <a:effectLst/>
                        </a:rPr>
                        <a:t>sampai</a:t>
                      </a:r>
                      <a:r>
                        <a:rPr lang="en-ID" sz="1200" u="none" strike="noStrike" dirty="0">
                          <a:effectLst/>
                        </a:rPr>
                        <a:t> </a:t>
                      </a:r>
                      <a:r>
                        <a:rPr lang="en-ID" sz="1200" u="none" strike="noStrike" dirty="0" err="1">
                          <a:effectLst/>
                        </a:rPr>
                        <a:t>Desember</a:t>
                      </a:r>
                      <a:r>
                        <a:rPr lang="en-ID" sz="1200" u="none" strike="noStrike" dirty="0">
                          <a:effectLst/>
                        </a:rPr>
                        <a:t> 2025</a:t>
                      </a:r>
                      <a:endParaRPr lang="en-ID" sz="1200" b="0" i="0" u="none" strike="noStrike" dirty="0">
                        <a:solidFill>
                          <a:srgbClr val="000000"/>
                        </a:solidFill>
                        <a:effectLst/>
                        <a:latin typeface="Aptos Narrow" panose="020B0004020202020204" pitchFamily="34" charset="0"/>
                      </a:endParaRPr>
                    </a:p>
                  </a:txBody>
                  <a:tcPr marL="4016" marR="4016" marT="4016" marB="0" anchor="ctr"/>
                </a:tc>
                <a:extLst>
                  <a:ext uri="{0D108BD9-81ED-4DB2-BD59-A6C34878D82A}">
                    <a16:rowId xmlns:a16="http://schemas.microsoft.com/office/drawing/2014/main" val="2519361508"/>
                  </a:ext>
                </a:extLst>
              </a:tr>
              <a:tr h="2378078">
                <a:tc>
                  <a:txBody>
                    <a:bodyPr/>
                    <a:lstStyle/>
                    <a:p>
                      <a:pPr algn="ctr" fontAlgn="ctr">
                        <a:buNone/>
                      </a:pPr>
                      <a:r>
                        <a:rPr lang="en-ID" sz="1200" u="none" strike="noStrike">
                          <a:effectLst/>
                        </a:rPr>
                        <a:t>CMS</a:t>
                      </a:r>
                      <a:endParaRPr lang="en-ID" sz="1200" b="0" i="0" u="none" strike="noStrike">
                        <a:solidFill>
                          <a:srgbClr val="000000"/>
                        </a:solidFill>
                        <a:effectLst/>
                        <a:latin typeface="Aptos Narrow" panose="020B0004020202020204" pitchFamily="34" charset="0"/>
                      </a:endParaRPr>
                    </a:p>
                  </a:txBody>
                  <a:tcPr marL="4016" marR="4016" marT="4016" marB="0" anchor="ctr"/>
                </a:tc>
                <a:tc>
                  <a:txBody>
                    <a:bodyPr/>
                    <a:lstStyle/>
                    <a:p>
                      <a:pPr algn="l" fontAlgn="b">
                        <a:buNone/>
                      </a:pPr>
                      <a:r>
                        <a:rPr lang="en-US" sz="1200" u="none" strike="noStrike" dirty="0">
                          <a:effectLst/>
                        </a:rPr>
                        <a:t>The </a:t>
                      </a:r>
                      <a:r>
                        <a:rPr lang="en-US" sz="1200" u="none" strike="noStrike" dirty="0" err="1">
                          <a:effectLst/>
                        </a:rPr>
                        <a:t>organisation</a:t>
                      </a:r>
                      <a:r>
                        <a:rPr lang="en-US" sz="1200" u="none" strike="noStrike" dirty="0">
                          <a:effectLst/>
                        </a:rPr>
                        <a:t> has a document control procedure with distribution through the portal. New IK/ work </a:t>
                      </a:r>
                      <a:r>
                        <a:rPr lang="en-US" sz="1200" u="none" strike="noStrike" dirty="0" err="1">
                          <a:effectLst/>
                        </a:rPr>
                        <a:t>instruktion</a:t>
                      </a:r>
                      <a:r>
                        <a:rPr lang="en-US" sz="1200" u="none" strike="noStrike" dirty="0">
                          <a:effectLst/>
                        </a:rPr>
                        <a:t> has been shown e.g. MKT.P.6/IK.3 revision 1, effective as of 14/05/2025. However, updates to the portal and master list are still in process and will be checked during the next audit.</a:t>
                      </a:r>
                      <a:endParaRPr lang="en-US" sz="1200" b="0" i="0" u="none" strike="noStrike" dirty="0">
                        <a:solidFill>
                          <a:srgbClr val="000000"/>
                        </a:solidFill>
                        <a:effectLst/>
                        <a:latin typeface="Aptos Narrow" panose="020B0004020202020204" pitchFamily="34" charset="0"/>
                      </a:endParaRPr>
                    </a:p>
                  </a:txBody>
                  <a:tcPr marL="4016" marR="4016" marT="4016" marB="0" anchor="ctr"/>
                </a:tc>
                <a:tc>
                  <a:txBody>
                    <a:bodyPr/>
                    <a:lstStyle/>
                    <a:p>
                      <a:pPr algn="ctr" fontAlgn="ctr">
                        <a:buNone/>
                      </a:pPr>
                      <a:r>
                        <a:rPr lang="en-ID" sz="1200" u="none" strike="noStrike" dirty="0">
                          <a:effectLst/>
                        </a:rPr>
                        <a:t>ISO 9001:2015</a:t>
                      </a:r>
                      <a:endParaRPr lang="en-ID" sz="1200" b="0" i="0" u="none" strike="noStrike" dirty="0">
                        <a:solidFill>
                          <a:srgbClr val="000000"/>
                        </a:solidFill>
                        <a:effectLst/>
                        <a:latin typeface="Aptos Narrow" panose="020B0004020202020204" pitchFamily="34" charset="0"/>
                      </a:endParaRPr>
                    </a:p>
                  </a:txBody>
                  <a:tcPr marL="4016" marR="4016" marT="4016" marB="0" anchor="ctr"/>
                </a:tc>
                <a:tc>
                  <a:txBody>
                    <a:bodyPr/>
                    <a:lstStyle/>
                    <a:p>
                      <a:pPr algn="ctr" fontAlgn="ctr">
                        <a:buNone/>
                      </a:pPr>
                      <a:r>
                        <a:rPr lang="en-ID" sz="1200" u="none" strike="noStrike">
                          <a:effectLst/>
                        </a:rPr>
                        <a:t>PNC</a:t>
                      </a:r>
                      <a:endParaRPr lang="en-ID" sz="1200" b="0" i="0" u="none" strike="noStrike">
                        <a:solidFill>
                          <a:srgbClr val="000000"/>
                        </a:solidFill>
                        <a:effectLst/>
                        <a:latin typeface="Aptos Narrow" panose="020B0004020202020204" pitchFamily="34" charset="0"/>
                      </a:endParaRPr>
                    </a:p>
                  </a:txBody>
                  <a:tcPr marL="4016" marR="4016" marT="4016" marB="0" anchor="ctr"/>
                </a:tc>
                <a:tc>
                  <a:txBody>
                    <a:bodyPr/>
                    <a:lstStyle/>
                    <a:p>
                      <a:pPr algn="ctr" fontAlgn="ctr">
                        <a:buNone/>
                      </a:pPr>
                      <a:r>
                        <a:rPr lang="en-ID" sz="1200" u="none" strike="noStrike" dirty="0">
                          <a:effectLst/>
                        </a:rPr>
                        <a:t>Daftar </a:t>
                      </a:r>
                      <a:r>
                        <a:rPr lang="en-ID" sz="1200" u="none" strike="noStrike" dirty="0" err="1">
                          <a:effectLst/>
                        </a:rPr>
                        <a:t>induk</a:t>
                      </a:r>
                      <a:r>
                        <a:rPr lang="en-ID" sz="1200" u="none" strike="noStrike" dirty="0">
                          <a:effectLst/>
                        </a:rPr>
                        <a:t> </a:t>
                      </a:r>
                      <a:r>
                        <a:rPr lang="en-ID" sz="1200" u="none" strike="noStrike" dirty="0" err="1">
                          <a:effectLst/>
                        </a:rPr>
                        <a:t>akan</a:t>
                      </a:r>
                      <a:r>
                        <a:rPr lang="en-ID" sz="1200" u="none" strike="noStrike" dirty="0">
                          <a:effectLst/>
                        </a:rPr>
                        <a:t> </a:t>
                      </a:r>
                      <a:r>
                        <a:rPr lang="en-ID" sz="1200" u="none" strike="noStrike" dirty="0" err="1">
                          <a:effectLst/>
                        </a:rPr>
                        <a:t>diupdate</a:t>
                      </a:r>
                      <a:r>
                        <a:rPr lang="en-ID" sz="1200" u="none" strike="noStrike" dirty="0">
                          <a:effectLst/>
                        </a:rPr>
                        <a:t> </a:t>
                      </a:r>
                      <a:r>
                        <a:rPr lang="en-ID" sz="1200" u="none" strike="noStrike" dirty="0" err="1">
                          <a:effectLst/>
                        </a:rPr>
                        <a:t>setelah</a:t>
                      </a:r>
                      <a:r>
                        <a:rPr lang="en-ID" sz="1200" u="none" strike="noStrike" dirty="0">
                          <a:effectLst/>
                        </a:rPr>
                        <a:t> proses </a:t>
                      </a:r>
                      <a:r>
                        <a:rPr lang="en-ID" sz="1200" u="none" strike="noStrike" dirty="0" err="1">
                          <a:effectLst/>
                        </a:rPr>
                        <a:t>manajemen</a:t>
                      </a:r>
                      <a:r>
                        <a:rPr lang="en-ID" sz="1200" u="none" strike="noStrike" dirty="0">
                          <a:effectLst/>
                        </a:rPr>
                        <a:t> review </a:t>
                      </a:r>
                      <a:r>
                        <a:rPr lang="en-ID" sz="1200" u="none" strike="noStrike" dirty="0" err="1">
                          <a:effectLst/>
                        </a:rPr>
                        <a:t>selesai</a:t>
                      </a:r>
                      <a:endParaRPr lang="en-ID" sz="1200" b="0" i="0" u="none" strike="noStrike" dirty="0">
                        <a:solidFill>
                          <a:srgbClr val="000000"/>
                        </a:solidFill>
                        <a:effectLst/>
                        <a:latin typeface="Aptos Narrow" panose="020B0004020202020204" pitchFamily="34" charset="0"/>
                      </a:endParaRPr>
                    </a:p>
                  </a:txBody>
                  <a:tcPr marL="4016" marR="4016" marT="4016" marB="0" anchor="ctr"/>
                </a:tc>
                <a:tc>
                  <a:txBody>
                    <a:bodyPr/>
                    <a:lstStyle/>
                    <a:p>
                      <a:pPr algn="ctr" fontAlgn="ctr">
                        <a:buNone/>
                      </a:pPr>
                      <a:r>
                        <a:rPr lang="en-US" sz="1200" u="none" strike="noStrike" dirty="0">
                          <a:effectLst/>
                        </a:rPr>
                        <a:t>Open</a:t>
                      </a:r>
                    </a:p>
                    <a:p>
                      <a:pPr algn="ctr" fontAlgn="ctr">
                        <a:buNone/>
                      </a:pPr>
                      <a:br>
                        <a:rPr lang="en-US" sz="1200" u="none" strike="noStrike" dirty="0">
                          <a:effectLst/>
                        </a:rPr>
                      </a:br>
                      <a:r>
                        <a:rPr lang="en-US" sz="1200" u="none" strike="noStrike" dirty="0">
                          <a:effectLst/>
                        </a:rPr>
                        <a:t>On progress </a:t>
                      </a:r>
                      <a:r>
                        <a:rPr lang="en-US" sz="1200" u="none" strike="noStrike" dirty="0" err="1">
                          <a:effectLst/>
                        </a:rPr>
                        <a:t>sampai</a:t>
                      </a:r>
                      <a:r>
                        <a:rPr lang="en-US" sz="1200" u="none" strike="noStrike" dirty="0">
                          <a:effectLst/>
                        </a:rPr>
                        <a:t> </a:t>
                      </a:r>
                      <a:r>
                        <a:rPr lang="en-US" sz="1200" u="none" strike="noStrike" dirty="0" err="1">
                          <a:effectLst/>
                        </a:rPr>
                        <a:t>Desember</a:t>
                      </a:r>
                      <a:r>
                        <a:rPr lang="en-US" sz="1200" u="none" strike="noStrike" dirty="0">
                          <a:effectLst/>
                        </a:rPr>
                        <a:t> 2025</a:t>
                      </a:r>
                      <a:endParaRPr lang="en-US" sz="1200" b="0" i="0" u="none" strike="noStrike" dirty="0">
                        <a:solidFill>
                          <a:srgbClr val="000000"/>
                        </a:solidFill>
                        <a:effectLst/>
                        <a:latin typeface="Aptos Narrow" panose="020B0004020202020204" pitchFamily="34" charset="0"/>
                      </a:endParaRPr>
                    </a:p>
                  </a:txBody>
                  <a:tcPr marL="4016" marR="4016" marT="4016" marB="0" anchor="ctr"/>
                </a:tc>
                <a:extLst>
                  <a:ext uri="{0D108BD9-81ED-4DB2-BD59-A6C34878D82A}">
                    <a16:rowId xmlns:a16="http://schemas.microsoft.com/office/drawing/2014/main" val="2771409171"/>
                  </a:ext>
                </a:extLst>
              </a:tr>
            </a:tbl>
          </a:graphicData>
        </a:graphic>
      </p:graphicFrame>
      <p:sp>
        <p:nvSpPr>
          <p:cNvPr id="2" name="Freeform 32">
            <a:extLst>
              <a:ext uri="{FF2B5EF4-FFF2-40B4-BE49-F238E27FC236}">
                <a16:creationId xmlns:a16="http://schemas.microsoft.com/office/drawing/2014/main" id="{0B750BD2-8E17-1933-CA3D-BE90671911E3}"/>
              </a:ext>
            </a:extLst>
          </p:cNvPr>
          <p:cNvSpPr/>
          <p:nvPr/>
        </p:nvSpPr>
        <p:spPr>
          <a:xfrm flipH="1">
            <a:off x="10576890" y="0"/>
            <a:ext cx="1615110" cy="1180754"/>
          </a:xfrm>
          <a:custGeom>
            <a:avLst/>
            <a:gdLst/>
            <a:ahLst/>
            <a:cxnLst/>
            <a:rect l="l" t="t" r="r" b="b"/>
            <a:pathLst>
              <a:path w="2441335" h="1842098">
                <a:moveTo>
                  <a:pt x="0" y="0"/>
                </a:moveTo>
                <a:lnTo>
                  <a:pt x="2441335" y="0"/>
                </a:lnTo>
                <a:lnTo>
                  <a:pt x="2441335" y="1842098"/>
                </a:lnTo>
                <a:lnTo>
                  <a:pt x="0" y="18420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4" name="Freeform 11">
            <a:extLst>
              <a:ext uri="{FF2B5EF4-FFF2-40B4-BE49-F238E27FC236}">
                <a16:creationId xmlns:a16="http://schemas.microsoft.com/office/drawing/2014/main" id="{2A5B9B0F-CD69-D375-8784-FF9F16D97DC2}"/>
              </a:ext>
            </a:extLst>
          </p:cNvPr>
          <p:cNvSpPr/>
          <p:nvPr/>
        </p:nvSpPr>
        <p:spPr>
          <a:xfrm>
            <a:off x="10689339" y="6345838"/>
            <a:ext cx="1390212" cy="338095"/>
          </a:xfrm>
          <a:custGeom>
            <a:avLst/>
            <a:gdLst/>
            <a:ahLst/>
            <a:cxnLst/>
            <a:rect l="l" t="t" r="r" b="b"/>
            <a:pathLst>
              <a:path w="3211019" h="780908">
                <a:moveTo>
                  <a:pt x="0" y="0"/>
                </a:moveTo>
                <a:lnTo>
                  <a:pt x="3211019" y="0"/>
                </a:lnTo>
                <a:lnTo>
                  <a:pt x="3211019" y="780908"/>
                </a:lnTo>
                <a:lnTo>
                  <a:pt x="0" y="780908"/>
                </a:lnTo>
                <a:lnTo>
                  <a:pt x="0" y="0"/>
                </a:lnTo>
                <a:close/>
              </a:path>
            </a:pathLst>
          </a:custGeom>
          <a:blipFill>
            <a:blip r:embed="rId4"/>
            <a:stretch>
              <a:fillRect t="-157767" b="-153423"/>
            </a:stretch>
          </a:blipFill>
        </p:spPr>
        <p:txBody>
          <a:bodyPr/>
          <a:lstStyle/>
          <a:p>
            <a:endParaRPr lang="en-ID"/>
          </a:p>
        </p:txBody>
      </p:sp>
      <p:sp>
        <p:nvSpPr>
          <p:cNvPr id="5" name="Text Placeholder 4">
            <a:extLst>
              <a:ext uri="{FF2B5EF4-FFF2-40B4-BE49-F238E27FC236}">
                <a16:creationId xmlns:a16="http://schemas.microsoft.com/office/drawing/2014/main" id="{1D2AC24F-DA5D-704F-7D5B-FAEEBCA3C6A4}"/>
              </a:ext>
            </a:extLst>
          </p:cNvPr>
          <p:cNvSpPr txBox="1">
            <a:spLocks/>
          </p:cNvSpPr>
          <p:nvPr/>
        </p:nvSpPr>
        <p:spPr>
          <a:xfrm>
            <a:off x="323529" y="339509"/>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400" b="1" dirty="0"/>
              <a:t>LAPORAN AUDIT SURVEILLANCE KE-2</a:t>
            </a:r>
          </a:p>
          <a:p>
            <a:r>
              <a:rPr lang="nn-NO" sz="2400" b="1" dirty="0"/>
              <a:t>SISTEM MANAJEMEN TERINTEGRASI OLEH PT URS</a:t>
            </a:r>
            <a:endParaRPr lang="en-US" sz="2400" b="1" dirty="0"/>
          </a:p>
        </p:txBody>
      </p:sp>
    </p:spTree>
    <p:extLst>
      <p:ext uri="{BB962C8B-B14F-4D97-AF65-F5344CB8AC3E}">
        <p14:creationId xmlns:p14="http://schemas.microsoft.com/office/powerpoint/2010/main" val="46297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92854439-B1B4-5C4B-C0DE-6A85CC1B7E86}"/>
              </a:ext>
            </a:extLst>
          </p:cNvPr>
          <p:cNvSpPr txBox="1">
            <a:spLocks/>
          </p:cNvSpPr>
          <p:nvPr/>
        </p:nvSpPr>
        <p:spPr>
          <a:xfrm>
            <a:off x="323529" y="339509"/>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400" b="1" dirty="0"/>
              <a:t>UPDATE  PROSES SERTIFIKASI SNI PRODUK FURNITURE &amp; HALAL</a:t>
            </a:r>
            <a:endParaRPr lang="en-US" sz="2400" b="1" dirty="0"/>
          </a:p>
        </p:txBody>
      </p:sp>
      <p:cxnSp>
        <p:nvCxnSpPr>
          <p:cNvPr id="4" name="Straight Connector 3">
            <a:extLst>
              <a:ext uri="{FF2B5EF4-FFF2-40B4-BE49-F238E27FC236}">
                <a16:creationId xmlns:a16="http://schemas.microsoft.com/office/drawing/2014/main" id="{1951EBCA-0705-4E6B-BABF-129D2E9F3221}"/>
              </a:ext>
            </a:extLst>
          </p:cNvPr>
          <p:cNvCxnSpPr>
            <a:cxnSpLocks/>
            <a:endCxn id="11" idx="2"/>
          </p:cNvCxnSpPr>
          <p:nvPr/>
        </p:nvCxnSpPr>
        <p:spPr>
          <a:xfrm>
            <a:off x="0" y="5170964"/>
            <a:ext cx="300116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FC9EEC8-0D19-42B8-B2EE-84F99588510B}"/>
              </a:ext>
            </a:extLst>
          </p:cNvPr>
          <p:cNvCxnSpPr>
            <a:cxnSpLocks/>
            <a:stCxn id="11" idx="6"/>
            <a:endCxn id="12" idx="3"/>
          </p:cNvCxnSpPr>
          <p:nvPr/>
        </p:nvCxnSpPr>
        <p:spPr>
          <a:xfrm flipV="1">
            <a:off x="3164913" y="4614434"/>
            <a:ext cx="1217014" cy="5565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D47B6E-185E-40A2-8D45-A807D528FAEF}"/>
              </a:ext>
            </a:extLst>
          </p:cNvPr>
          <p:cNvCxnSpPr>
            <a:cxnSpLocks/>
            <a:endCxn id="13" idx="2"/>
          </p:cNvCxnSpPr>
          <p:nvPr/>
        </p:nvCxnSpPr>
        <p:spPr>
          <a:xfrm>
            <a:off x="4439818" y="4563101"/>
            <a:ext cx="1884166" cy="22382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850CEE4-DDDD-469F-8FC0-D26E81290EA8}"/>
              </a:ext>
            </a:extLst>
          </p:cNvPr>
          <p:cNvCxnSpPr>
            <a:cxnSpLocks/>
            <a:stCxn id="13" idx="7"/>
            <a:endCxn id="14" idx="3"/>
          </p:cNvCxnSpPr>
          <p:nvPr/>
        </p:nvCxnSpPr>
        <p:spPr>
          <a:xfrm flipV="1">
            <a:off x="6463747" y="3196239"/>
            <a:ext cx="1647122" cy="153279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B4A42DA-BF99-40F9-A171-70875443F20E}"/>
              </a:ext>
            </a:extLst>
          </p:cNvPr>
          <p:cNvCxnSpPr>
            <a:cxnSpLocks/>
            <a:stCxn id="14" idx="6"/>
            <a:endCxn id="15" idx="1"/>
          </p:cNvCxnSpPr>
          <p:nvPr/>
        </p:nvCxnSpPr>
        <p:spPr>
          <a:xfrm>
            <a:off x="8250634" y="3138346"/>
            <a:ext cx="1318874" cy="73404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6E68B5E-7AAB-463A-89CD-4912B7B80808}"/>
              </a:ext>
            </a:extLst>
          </p:cNvPr>
          <p:cNvCxnSpPr>
            <a:cxnSpLocks/>
            <a:stCxn id="15" idx="7"/>
          </p:cNvCxnSpPr>
          <p:nvPr/>
        </p:nvCxnSpPr>
        <p:spPr>
          <a:xfrm flipV="1">
            <a:off x="9685290" y="2279569"/>
            <a:ext cx="2506712" cy="159282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18BB750-E568-4032-A872-AB9602EF6ACD}"/>
              </a:ext>
            </a:extLst>
          </p:cNvPr>
          <p:cNvSpPr/>
          <p:nvPr/>
        </p:nvSpPr>
        <p:spPr>
          <a:xfrm>
            <a:off x="3001168" y="5089093"/>
            <a:ext cx="163742" cy="163742"/>
          </a:xfrm>
          <a:prstGeom prst="ellipse">
            <a:avLst/>
          </a:prstGeom>
          <a:solidFill>
            <a:schemeClr val="bg1"/>
          </a:solidFill>
          <a:ln w="508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11">
            <a:extLst>
              <a:ext uri="{FF2B5EF4-FFF2-40B4-BE49-F238E27FC236}">
                <a16:creationId xmlns:a16="http://schemas.microsoft.com/office/drawing/2014/main" id="{475C9A7F-6AD0-4840-B2BF-95E26276CDB2}"/>
              </a:ext>
            </a:extLst>
          </p:cNvPr>
          <p:cNvSpPr/>
          <p:nvPr/>
        </p:nvSpPr>
        <p:spPr>
          <a:xfrm>
            <a:off x="4357946" y="4474671"/>
            <a:ext cx="163742" cy="163742"/>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Oval 12">
            <a:extLst>
              <a:ext uri="{FF2B5EF4-FFF2-40B4-BE49-F238E27FC236}">
                <a16:creationId xmlns:a16="http://schemas.microsoft.com/office/drawing/2014/main" id="{98DF0193-DDB4-4FA6-A18B-8BFF227F5A35}"/>
              </a:ext>
            </a:extLst>
          </p:cNvPr>
          <p:cNvSpPr/>
          <p:nvPr/>
        </p:nvSpPr>
        <p:spPr>
          <a:xfrm>
            <a:off x="6323984" y="4705057"/>
            <a:ext cx="163742" cy="163742"/>
          </a:xfrm>
          <a:prstGeom prst="ellipse">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Oval 13">
            <a:extLst>
              <a:ext uri="{FF2B5EF4-FFF2-40B4-BE49-F238E27FC236}">
                <a16:creationId xmlns:a16="http://schemas.microsoft.com/office/drawing/2014/main" id="{9CE54CF6-21B0-4FEE-93D9-82AE87EE21FC}"/>
              </a:ext>
            </a:extLst>
          </p:cNvPr>
          <p:cNvSpPr/>
          <p:nvPr/>
        </p:nvSpPr>
        <p:spPr>
          <a:xfrm>
            <a:off x="8086890" y="3056476"/>
            <a:ext cx="163742" cy="163742"/>
          </a:xfrm>
          <a:prstGeom prst="ellipse">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Oval 14">
            <a:extLst>
              <a:ext uri="{FF2B5EF4-FFF2-40B4-BE49-F238E27FC236}">
                <a16:creationId xmlns:a16="http://schemas.microsoft.com/office/drawing/2014/main" id="{A885FC8B-3658-49F8-8324-D074DED400B1}"/>
              </a:ext>
            </a:extLst>
          </p:cNvPr>
          <p:cNvSpPr/>
          <p:nvPr/>
        </p:nvSpPr>
        <p:spPr>
          <a:xfrm>
            <a:off x="9545526" y="3848412"/>
            <a:ext cx="163742" cy="163742"/>
          </a:xfrm>
          <a:prstGeom prst="ellipse">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TextBox 15">
            <a:extLst>
              <a:ext uri="{FF2B5EF4-FFF2-40B4-BE49-F238E27FC236}">
                <a16:creationId xmlns:a16="http://schemas.microsoft.com/office/drawing/2014/main" id="{2C823B56-390C-470D-B44F-F0A1F588CE7F}"/>
              </a:ext>
            </a:extLst>
          </p:cNvPr>
          <p:cNvSpPr txBox="1"/>
          <p:nvPr/>
        </p:nvSpPr>
        <p:spPr>
          <a:xfrm>
            <a:off x="4067566" y="3790300"/>
            <a:ext cx="744506" cy="584775"/>
          </a:xfrm>
          <a:prstGeom prst="rect">
            <a:avLst/>
          </a:prstGeom>
          <a:noFill/>
        </p:spPr>
        <p:txBody>
          <a:bodyPr wrap="square" rtlCol="0" anchor="ctr">
            <a:spAutoFit/>
          </a:bodyPr>
          <a:lstStyle/>
          <a:p>
            <a:pPr algn="ctr"/>
            <a:r>
              <a:rPr lang="en-US" altLang="ko-KR" sz="3200" b="1" dirty="0">
                <a:solidFill>
                  <a:schemeClr val="accent1"/>
                </a:solidFill>
                <a:cs typeface="Arial" pitchFamily="34" charset="0"/>
              </a:rPr>
              <a:t>02</a:t>
            </a:r>
            <a:endParaRPr lang="ko-KR" altLang="en-US" sz="3200" b="1" dirty="0">
              <a:solidFill>
                <a:schemeClr val="accent1"/>
              </a:solidFill>
              <a:cs typeface="Arial" pitchFamily="34" charset="0"/>
            </a:endParaRPr>
          </a:p>
        </p:txBody>
      </p:sp>
      <p:sp>
        <p:nvSpPr>
          <p:cNvPr id="17" name="TextBox 16">
            <a:extLst>
              <a:ext uri="{FF2B5EF4-FFF2-40B4-BE49-F238E27FC236}">
                <a16:creationId xmlns:a16="http://schemas.microsoft.com/office/drawing/2014/main" id="{F7BC498A-15B2-4E59-A92A-E81DD766A13B}"/>
              </a:ext>
            </a:extLst>
          </p:cNvPr>
          <p:cNvSpPr txBox="1"/>
          <p:nvPr/>
        </p:nvSpPr>
        <p:spPr>
          <a:xfrm>
            <a:off x="6031113" y="5110482"/>
            <a:ext cx="744506" cy="584775"/>
          </a:xfrm>
          <a:prstGeom prst="rect">
            <a:avLst/>
          </a:prstGeom>
          <a:noFill/>
        </p:spPr>
        <p:txBody>
          <a:bodyPr wrap="square" rtlCol="0" anchor="ctr">
            <a:spAutoFit/>
          </a:bodyPr>
          <a:lstStyle/>
          <a:p>
            <a:pPr algn="ctr"/>
            <a:r>
              <a:rPr lang="en-US" altLang="ko-KR" sz="3200" b="1" dirty="0">
                <a:solidFill>
                  <a:schemeClr val="accent2"/>
                </a:solidFill>
                <a:cs typeface="Arial" pitchFamily="34" charset="0"/>
              </a:rPr>
              <a:t>03</a:t>
            </a:r>
            <a:endParaRPr lang="ko-KR" altLang="en-US" sz="3200" b="1" dirty="0">
              <a:solidFill>
                <a:schemeClr val="accent2"/>
              </a:solidFill>
              <a:cs typeface="Arial" pitchFamily="34" charset="0"/>
            </a:endParaRPr>
          </a:p>
        </p:txBody>
      </p:sp>
      <p:sp>
        <p:nvSpPr>
          <p:cNvPr id="18" name="TextBox 17">
            <a:extLst>
              <a:ext uri="{FF2B5EF4-FFF2-40B4-BE49-F238E27FC236}">
                <a16:creationId xmlns:a16="http://schemas.microsoft.com/office/drawing/2014/main" id="{E39016C9-416E-407C-A7C3-C0F821B42291}"/>
              </a:ext>
            </a:extLst>
          </p:cNvPr>
          <p:cNvSpPr txBox="1"/>
          <p:nvPr/>
        </p:nvSpPr>
        <p:spPr>
          <a:xfrm>
            <a:off x="7796510" y="2258750"/>
            <a:ext cx="744506" cy="584775"/>
          </a:xfrm>
          <a:prstGeom prst="rect">
            <a:avLst/>
          </a:prstGeom>
          <a:noFill/>
        </p:spPr>
        <p:txBody>
          <a:bodyPr wrap="square" rtlCol="0" anchor="ctr">
            <a:spAutoFit/>
          </a:bodyPr>
          <a:lstStyle/>
          <a:p>
            <a:pPr algn="ctr"/>
            <a:r>
              <a:rPr lang="en-US" altLang="ko-KR" sz="3200" b="1" dirty="0">
                <a:solidFill>
                  <a:schemeClr val="accent3"/>
                </a:solidFill>
                <a:cs typeface="Arial" pitchFamily="34" charset="0"/>
              </a:rPr>
              <a:t>04</a:t>
            </a:r>
            <a:endParaRPr lang="ko-KR" altLang="en-US" sz="3200" b="1" dirty="0">
              <a:solidFill>
                <a:schemeClr val="accent3"/>
              </a:solidFill>
              <a:cs typeface="Arial" pitchFamily="34" charset="0"/>
            </a:endParaRPr>
          </a:p>
        </p:txBody>
      </p:sp>
      <p:sp>
        <p:nvSpPr>
          <p:cNvPr id="19" name="TextBox 18">
            <a:extLst>
              <a:ext uri="{FF2B5EF4-FFF2-40B4-BE49-F238E27FC236}">
                <a16:creationId xmlns:a16="http://schemas.microsoft.com/office/drawing/2014/main" id="{74B264DC-14D7-4FF5-B96E-EC28FE117F8B}"/>
              </a:ext>
            </a:extLst>
          </p:cNvPr>
          <p:cNvSpPr txBox="1"/>
          <p:nvPr/>
        </p:nvSpPr>
        <p:spPr>
          <a:xfrm>
            <a:off x="9255146" y="4150337"/>
            <a:ext cx="744506" cy="584775"/>
          </a:xfrm>
          <a:prstGeom prst="rect">
            <a:avLst/>
          </a:prstGeom>
          <a:noFill/>
        </p:spPr>
        <p:txBody>
          <a:bodyPr wrap="square" rtlCol="0" anchor="ctr">
            <a:spAutoFit/>
          </a:bodyPr>
          <a:lstStyle/>
          <a:p>
            <a:pPr algn="ctr"/>
            <a:r>
              <a:rPr lang="en-US" altLang="ko-KR" sz="3200" b="1" dirty="0">
                <a:solidFill>
                  <a:schemeClr val="accent4"/>
                </a:solidFill>
                <a:cs typeface="Arial" pitchFamily="34" charset="0"/>
              </a:rPr>
              <a:t>05</a:t>
            </a:r>
            <a:endParaRPr lang="ko-KR" altLang="en-US" sz="3200" b="1" dirty="0">
              <a:solidFill>
                <a:schemeClr val="accent4"/>
              </a:solidFill>
              <a:cs typeface="Arial" pitchFamily="34" charset="0"/>
            </a:endParaRPr>
          </a:p>
        </p:txBody>
      </p:sp>
      <p:grpSp>
        <p:nvGrpSpPr>
          <p:cNvPr id="20" name="Group 19">
            <a:extLst>
              <a:ext uri="{FF2B5EF4-FFF2-40B4-BE49-F238E27FC236}">
                <a16:creationId xmlns:a16="http://schemas.microsoft.com/office/drawing/2014/main" id="{0DD21ADA-3FE0-4ABB-8F2F-EF94A41F2C61}"/>
              </a:ext>
            </a:extLst>
          </p:cNvPr>
          <p:cNvGrpSpPr/>
          <p:nvPr/>
        </p:nvGrpSpPr>
        <p:grpSpPr>
          <a:xfrm>
            <a:off x="2276072" y="3490673"/>
            <a:ext cx="1731699" cy="863897"/>
            <a:chOff x="993672" y="3632214"/>
            <a:chExt cx="1989414" cy="863897"/>
          </a:xfrm>
        </p:grpSpPr>
        <p:sp>
          <p:nvSpPr>
            <p:cNvPr id="21" name="TextBox 20">
              <a:extLst>
                <a:ext uri="{FF2B5EF4-FFF2-40B4-BE49-F238E27FC236}">
                  <a16:creationId xmlns:a16="http://schemas.microsoft.com/office/drawing/2014/main" id="{C27A4ABD-450D-4D94-B637-7A282FD447C0}"/>
                </a:ext>
              </a:extLst>
            </p:cNvPr>
            <p:cNvSpPr txBox="1"/>
            <p:nvPr/>
          </p:nvSpPr>
          <p:spPr>
            <a:xfrm>
              <a:off x="993672" y="3632214"/>
              <a:ext cx="1989414" cy="523220"/>
            </a:xfrm>
            <a:prstGeom prst="rect">
              <a:avLst/>
            </a:prstGeom>
            <a:noFill/>
          </p:spPr>
          <p:txBody>
            <a:bodyPr wrap="square" rtlCol="0">
              <a:spAutoFit/>
            </a:bodyPr>
            <a:lstStyle/>
            <a:p>
              <a:pPr algn="r"/>
              <a:r>
                <a:rPr lang="en-US" altLang="ko-KR" sz="1400" b="1" dirty="0" err="1">
                  <a:solidFill>
                    <a:schemeClr val="tx1">
                      <a:lumMod val="75000"/>
                      <a:lumOff val="25000"/>
                    </a:schemeClr>
                  </a:solidFill>
                  <a:cs typeface="Arial" pitchFamily="34" charset="0"/>
                </a:rPr>
                <a:t>Pendampingan</a:t>
              </a:r>
              <a:r>
                <a:rPr lang="en-US" altLang="ko-KR" sz="1400" b="1" dirty="0">
                  <a:solidFill>
                    <a:schemeClr val="tx1">
                      <a:lumMod val="75000"/>
                      <a:lumOff val="25000"/>
                    </a:schemeClr>
                  </a:solidFill>
                  <a:cs typeface="Arial" pitchFamily="34" charset="0"/>
                </a:rPr>
                <a:t> Halal</a:t>
              </a:r>
            </a:p>
          </p:txBody>
        </p:sp>
        <p:sp>
          <p:nvSpPr>
            <p:cNvPr id="22" name="TextBox 21">
              <a:extLst>
                <a:ext uri="{FF2B5EF4-FFF2-40B4-BE49-F238E27FC236}">
                  <a16:creationId xmlns:a16="http://schemas.microsoft.com/office/drawing/2014/main" id="{AF59F7A8-4AD2-420C-9EB7-2446106A77D7}"/>
                </a:ext>
              </a:extLst>
            </p:cNvPr>
            <p:cNvSpPr txBox="1"/>
            <p:nvPr/>
          </p:nvSpPr>
          <p:spPr>
            <a:xfrm>
              <a:off x="993672" y="4219112"/>
              <a:ext cx="1989414" cy="27699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10-11 Juli 2025</a:t>
              </a:r>
              <a:endParaRPr lang="ko-KR" altLang="en-US" sz="1200" dirty="0">
                <a:solidFill>
                  <a:schemeClr val="tx1">
                    <a:lumMod val="75000"/>
                    <a:lumOff val="25000"/>
                  </a:schemeClr>
                </a:solidFill>
                <a:cs typeface="Arial" pitchFamily="34" charset="0"/>
              </a:endParaRPr>
            </a:p>
          </p:txBody>
        </p:sp>
      </p:grpSp>
      <p:grpSp>
        <p:nvGrpSpPr>
          <p:cNvPr id="23" name="Group 22">
            <a:extLst>
              <a:ext uri="{FF2B5EF4-FFF2-40B4-BE49-F238E27FC236}">
                <a16:creationId xmlns:a16="http://schemas.microsoft.com/office/drawing/2014/main" id="{600E90E5-7B25-4DB2-B099-5B5FE6C2F560}"/>
              </a:ext>
            </a:extLst>
          </p:cNvPr>
          <p:cNvGrpSpPr/>
          <p:nvPr/>
        </p:nvGrpSpPr>
        <p:grpSpPr>
          <a:xfrm>
            <a:off x="6931094" y="4937873"/>
            <a:ext cx="1981577" cy="922327"/>
            <a:chOff x="977109" y="3632214"/>
            <a:chExt cx="2005977" cy="922327"/>
          </a:xfrm>
        </p:grpSpPr>
        <p:sp>
          <p:nvSpPr>
            <p:cNvPr id="24" name="TextBox 23">
              <a:extLst>
                <a:ext uri="{FF2B5EF4-FFF2-40B4-BE49-F238E27FC236}">
                  <a16:creationId xmlns:a16="http://schemas.microsoft.com/office/drawing/2014/main" id="{64B7BEAB-FE4E-4DE7-94CF-2227DD0CD8C7}"/>
                </a:ext>
              </a:extLst>
            </p:cNvPr>
            <p:cNvSpPr txBox="1"/>
            <p:nvPr/>
          </p:nvSpPr>
          <p:spPr>
            <a:xfrm>
              <a:off x="993672" y="3632214"/>
              <a:ext cx="1989414" cy="738664"/>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Audit </a:t>
              </a:r>
              <a:r>
                <a:rPr lang="en-US" altLang="ko-KR" sz="1400" b="1" dirty="0" err="1">
                  <a:solidFill>
                    <a:schemeClr val="tx1">
                      <a:lumMod val="75000"/>
                      <a:lumOff val="25000"/>
                    </a:schemeClr>
                  </a:solidFill>
                  <a:cs typeface="Arial" pitchFamily="34" charset="0"/>
                </a:rPr>
                <a:t>Dokumen</a:t>
              </a:r>
              <a:r>
                <a:rPr lang="en-US" altLang="ko-KR" sz="1400" b="1" dirty="0">
                  <a:solidFill>
                    <a:schemeClr val="tx1">
                      <a:lumMod val="75000"/>
                      <a:lumOff val="25000"/>
                    </a:schemeClr>
                  </a:solidFill>
                  <a:cs typeface="Arial" pitchFamily="34" charset="0"/>
                </a:rPr>
                <a:t> SNI </a:t>
              </a:r>
              <a:r>
                <a:rPr lang="en-US" altLang="ko-KR" sz="1400" b="1" dirty="0" err="1">
                  <a:solidFill>
                    <a:schemeClr val="tx1">
                      <a:lumMod val="75000"/>
                      <a:lumOff val="25000"/>
                    </a:schemeClr>
                  </a:solidFill>
                  <a:cs typeface="Arial" pitchFamily="34" charset="0"/>
                </a:rPr>
                <a:t>Produk</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Tahap</a:t>
              </a:r>
              <a:r>
                <a:rPr lang="en-US" altLang="ko-KR" sz="1400" b="1" dirty="0">
                  <a:solidFill>
                    <a:schemeClr val="tx1">
                      <a:lumMod val="75000"/>
                      <a:lumOff val="25000"/>
                    </a:schemeClr>
                  </a:solidFill>
                  <a:cs typeface="Arial" pitchFamily="34" charset="0"/>
                </a:rPr>
                <a:t> 1</a:t>
              </a:r>
            </a:p>
          </p:txBody>
        </p:sp>
        <p:sp>
          <p:nvSpPr>
            <p:cNvPr id="25" name="TextBox 24">
              <a:extLst>
                <a:ext uri="{FF2B5EF4-FFF2-40B4-BE49-F238E27FC236}">
                  <a16:creationId xmlns:a16="http://schemas.microsoft.com/office/drawing/2014/main" id="{78512DDD-B306-4644-83B1-AE68060ACA04}"/>
                </a:ext>
              </a:extLst>
            </p:cNvPr>
            <p:cNvSpPr txBox="1"/>
            <p:nvPr/>
          </p:nvSpPr>
          <p:spPr>
            <a:xfrm>
              <a:off x="977109" y="4277542"/>
              <a:ext cx="1989414"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21 Juli 2025</a:t>
              </a:r>
              <a:endParaRPr lang="ko-KR" altLang="en-US" sz="1200" dirty="0">
                <a:solidFill>
                  <a:schemeClr val="tx1">
                    <a:lumMod val="75000"/>
                    <a:lumOff val="25000"/>
                  </a:schemeClr>
                </a:solidFill>
                <a:cs typeface="Arial" pitchFamily="34" charset="0"/>
              </a:endParaRPr>
            </a:p>
          </p:txBody>
        </p:sp>
      </p:grpSp>
      <p:grpSp>
        <p:nvGrpSpPr>
          <p:cNvPr id="26" name="Group 25">
            <a:extLst>
              <a:ext uri="{FF2B5EF4-FFF2-40B4-BE49-F238E27FC236}">
                <a16:creationId xmlns:a16="http://schemas.microsoft.com/office/drawing/2014/main" id="{5BF3ACD2-689E-4F21-86DB-3985DFF5A5C5}"/>
              </a:ext>
            </a:extLst>
          </p:cNvPr>
          <p:cNvGrpSpPr/>
          <p:nvPr/>
        </p:nvGrpSpPr>
        <p:grpSpPr>
          <a:xfrm>
            <a:off x="6058125" y="2240304"/>
            <a:ext cx="1738385" cy="850888"/>
            <a:chOff x="993672" y="3632214"/>
            <a:chExt cx="1997095" cy="850888"/>
          </a:xfrm>
        </p:grpSpPr>
        <p:sp>
          <p:nvSpPr>
            <p:cNvPr id="27" name="TextBox 26">
              <a:extLst>
                <a:ext uri="{FF2B5EF4-FFF2-40B4-BE49-F238E27FC236}">
                  <a16:creationId xmlns:a16="http://schemas.microsoft.com/office/drawing/2014/main" id="{7002AE39-817B-436D-BB6C-DE82A401162D}"/>
                </a:ext>
              </a:extLst>
            </p:cNvPr>
            <p:cNvSpPr txBox="1"/>
            <p:nvPr/>
          </p:nvSpPr>
          <p:spPr>
            <a:xfrm>
              <a:off x="993672" y="3632214"/>
              <a:ext cx="1989414"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Upload Data </a:t>
              </a:r>
              <a:r>
                <a:rPr lang="en-US" altLang="ko-KR" sz="1400" b="1" dirty="0" err="1">
                  <a:solidFill>
                    <a:schemeClr val="tx1">
                      <a:lumMod val="75000"/>
                      <a:lumOff val="25000"/>
                    </a:schemeClr>
                  </a:solidFill>
                  <a:cs typeface="Arial" pitchFamily="34" charset="0"/>
                </a:rPr>
                <a:t>Produk</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ke</a:t>
              </a:r>
              <a:r>
                <a:rPr lang="en-US" altLang="ko-KR" sz="1400" b="1" dirty="0">
                  <a:solidFill>
                    <a:schemeClr val="tx1">
                      <a:lumMod val="75000"/>
                      <a:lumOff val="25000"/>
                    </a:schemeClr>
                  </a:solidFill>
                  <a:cs typeface="Arial" pitchFamily="34" charset="0"/>
                </a:rPr>
                <a:t> Si Halal</a:t>
              </a:r>
            </a:p>
          </p:txBody>
        </p:sp>
        <p:sp>
          <p:nvSpPr>
            <p:cNvPr id="28" name="TextBox 27">
              <a:extLst>
                <a:ext uri="{FF2B5EF4-FFF2-40B4-BE49-F238E27FC236}">
                  <a16:creationId xmlns:a16="http://schemas.microsoft.com/office/drawing/2014/main" id="{F81D4A6C-7242-4F34-BCE3-8C29677B5169}"/>
                </a:ext>
              </a:extLst>
            </p:cNvPr>
            <p:cNvSpPr txBox="1"/>
            <p:nvPr/>
          </p:nvSpPr>
          <p:spPr>
            <a:xfrm>
              <a:off x="1001353" y="4206103"/>
              <a:ext cx="1989414" cy="27699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Agustus 2025</a:t>
              </a:r>
              <a:endParaRPr lang="ko-KR" altLang="en-US" sz="1200" dirty="0">
                <a:solidFill>
                  <a:schemeClr val="tx1">
                    <a:lumMod val="75000"/>
                    <a:lumOff val="25000"/>
                  </a:schemeClr>
                </a:solidFill>
                <a:cs typeface="Arial" pitchFamily="34" charset="0"/>
              </a:endParaRPr>
            </a:p>
          </p:txBody>
        </p:sp>
      </p:grpSp>
      <p:grpSp>
        <p:nvGrpSpPr>
          <p:cNvPr id="29" name="Group 28">
            <a:extLst>
              <a:ext uri="{FF2B5EF4-FFF2-40B4-BE49-F238E27FC236}">
                <a16:creationId xmlns:a16="http://schemas.microsoft.com/office/drawing/2014/main" id="{9B34ED4F-67EB-41F4-B0E5-4AAA6604DC21}"/>
              </a:ext>
            </a:extLst>
          </p:cNvPr>
          <p:cNvGrpSpPr/>
          <p:nvPr/>
        </p:nvGrpSpPr>
        <p:grpSpPr>
          <a:xfrm>
            <a:off x="9338945" y="4714799"/>
            <a:ext cx="2160328" cy="1088180"/>
            <a:chOff x="993672" y="3632214"/>
            <a:chExt cx="2481832" cy="1088180"/>
          </a:xfrm>
        </p:grpSpPr>
        <p:sp>
          <p:nvSpPr>
            <p:cNvPr id="30" name="TextBox 29">
              <a:extLst>
                <a:ext uri="{FF2B5EF4-FFF2-40B4-BE49-F238E27FC236}">
                  <a16:creationId xmlns:a16="http://schemas.microsoft.com/office/drawing/2014/main" id="{D2918CF8-C97B-40B6-AAD4-D1BB67BC362D}"/>
                </a:ext>
              </a:extLst>
            </p:cNvPr>
            <p:cNvSpPr txBox="1"/>
            <p:nvPr/>
          </p:nvSpPr>
          <p:spPr>
            <a:xfrm>
              <a:off x="993672" y="3632214"/>
              <a:ext cx="2481832" cy="738664"/>
            </a:xfrm>
            <a:prstGeom prst="rect">
              <a:avLst/>
            </a:prstGeom>
            <a:noFill/>
          </p:spPr>
          <p:txBody>
            <a:bodyPr wrap="square" rtlCol="0">
              <a:spAutoFit/>
            </a:bodyPr>
            <a:lstStyle/>
            <a:p>
              <a:r>
                <a:rPr lang="nl-NL" altLang="ko-KR" sz="1400" b="1" dirty="0">
                  <a:solidFill>
                    <a:schemeClr val="tx1">
                      <a:lumMod val="75000"/>
                      <a:lumOff val="25000"/>
                    </a:schemeClr>
                  </a:solidFill>
                  <a:cs typeface="Arial" pitchFamily="34" charset="0"/>
                </a:rPr>
                <a:t>Audit SNI Produk Tahap 2 Onsite dan Audit Halal</a:t>
              </a:r>
            </a:p>
          </p:txBody>
        </p:sp>
        <p:sp>
          <p:nvSpPr>
            <p:cNvPr id="31" name="TextBox 30">
              <a:extLst>
                <a:ext uri="{FF2B5EF4-FFF2-40B4-BE49-F238E27FC236}">
                  <a16:creationId xmlns:a16="http://schemas.microsoft.com/office/drawing/2014/main" id="{0B124555-5E7B-4AAA-BC67-13FCD1D164C4}"/>
                </a:ext>
              </a:extLst>
            </p:cNvPr>
            <p:cNvSpPr txBox="1"/>
            <p:nvPr/>
          </p:nvSpPr>
          <p:spPr>
            <a:xfrm>
              <a:off x="993672" y="4443395"/>
              <a:ext cx="2481832"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1 - 3 Oktober 2025</a:t>
              </a:r>
              <a:endParaRPr lang="ko-KR" altLang="en-US" sz="1200" dirty="0">
                <a:solidFill>
                  <a:schemeClr val="tx1">
                    <a:lumMod val="75000"/>
                    <a:lumOff val="25000"/>
                  </a:schemeClr>
                </a:solidFill>
                <a:cs typeface="Arial" pitchFamily="34" charset="0"/>
              </a:endParaRPr>
            </a:p>
          </p:txBody>
        </p:sp>
      </p:grpSp>
      <p:sp>
        <p:nvSpPr>
          <p:cNvPr id="32" name="TextBox 31">
            <a:extLst>
              <a:ext uri="{FF2B5EF4-FFF2-40B4-BE49-F238E27FC236}">
                <a16:creationId xmlns:a16="http://schemas.microsoft.com/office/drawing/2014/main" id="{969AC3BD-2644-4D4A-A977-150F72BB3641}"/>
              </a:ext>
            </a:extLst>
          </p:cNvPr>
          <p:cNvSpPr txBox="1"/>
          <p:nvPr/>
        </p:nvSpPr>
        <p:spPr>
          <a:xfrm>
            <a:off x="2672049" y="5527228"/>
            <a:ext cx="744506" cy="584775"/>
          </a:xfrm>
          <a:prstGeom prst="rect">
            <a:avLst/>
          </a:prstGeom>
          <a:noFill/>
        </p:spPr>
        <p:txBody>
          <a:bodyPr wrap="square" rtlCol="0" anchor="ctr">
            <a:spAutoFit/>
          </a:bodyPr>
          <a:lstStyle/>
          <a:p>
            <a:pPr algn="ctr"/>
            <a:r>
              <a:rPr lang="en-US" altLang="ko-KR" sz="3200" b="1" dirty="0">
                <a:solidFill>
                  <a:schemeClr val="accent1">
                    <a:lumMod val="40000"/>
                    <a:lumOff val="60000"/>
                  </a:schemeClr>
                </a:solidFill>
                <a:cs typeface="Arial" pitchFamily="34" charset="0"/>
              </a:rPr>
              <a:t>01</a:t>
            </a:r>
            <a:endParaRPr lang="ko-KR" altLang="en-US" sz="3200" b="1" dirty="0">
              <a:solidFill>
                <a:schemeClr val="accent1">
                  <a:lumMod val="40000"/>
                  <a:lumOff val="60000"/>
                </a:schemeClr>
              </a:solidFill>
              <a:cs typeface="Arial" pitchFamily="34" charset="0"/>
            </a:endParaRPr>
          </a:p>
        </p:txBody>
      </p:sp>
      <p:grpSp>
        <p:nvGrpSpPr>
          <p:cNvPr id="33" name="Group 30">
            <a:extLst>
              <a:ext uri="{FF2B5EF4-FFF2-40B4-BE49-F238E27FC236}">
                <a16:creationId xmlns:a16="http://schemas.microsoft.com/office/drawing/2014/main" id="{87E6D24D-8E5A-4F0E-9337-18F797236DC0}"/>
              </a:ext>
            </a:extLst>
          </p:cNvPr>
          <p:cNvGrpSpPr/>
          <p:nvPr/>
        </p:nvGrpSpPr>
        <p:grpSpPr>
          <a:xfrm>
            <a:off x="880555" y="5354619"/>
            <a:ext cx="1731699" cy="1015663"/>
            <a:chOff x="993672" y="3632214"/>
            <a:chExt cx="1989414" cy="1015663"/>
          </a:xfrm>
        </p:grpSpPr>
        <p:sp>
          <p:nvSpPr>
            <p:cNvPr id="34" name="TextBox 33">
              <a:extLst>
                <a:ext uri="{FF2B5EF4-FFF2-40B4-BE49-F238E27FC236}">
                  <a16:creationId xmlns:a16="http://schemas.microsoft.com/office/drawing/2014/main" id="{AAFCCE0D-FC6F-4BFB-860F-7B9D7F932E8B}"/>
                </a:ext>
              </a:extLst>
            </p:cNvPr>
            <p:cNvSpPr txBox="1"/>
            <p:nvPr/>
          </p:nvSpPr>
          <p:spPr>
            <a:xfrm>
              <a:off x="993672" y="3632214"/>
              <a:ext cx="1989414" cy="738664"/>
            </a:xfrm>
            <a:prstGeom prst="rect">
              <a:avLst/>
            </a:prstGeom>
            <a:noFill/>
          </p:spPr>
          <p:txBody>
            <a:bodyPr wrap="square" rtlCol="0">
              <a:spAutoFit/>
            </a:bodyPr>
            <a:lstStyle/>
            <a:p>
              <a:pPr algn="r"/>
              <a:r>
                <a:rPr lang="en-US" altLang="ko-KR" sz="1400" b="1" dirty="0" err="1">
                  <a:solidFill>
                    <a:schemeClr val="tx1">
                      <a:lumMod val="75000"/>
                      <a:lumOff val="25000"/>
                    </a:schemeClr>
                  </a:solidFill>
                  <a:cs typeface="Arial" pitchFamily="34" charset="0"/>
                </a:rPr>
                <a:t>Pemenuhan</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Persyaratan</a:t>
              </a:r>
              <a:r>
                <a:rPr lang="en-US" altLang="ko-KR" sz="1400" b="1" dirty="0">
                  <a:solidFill>
                    <a:schemeClr val="tx1">
                      <a:lumMod val="75000"/>
                      <a:lumOff val="25000"/>
                    </a:schemeClr>
                  </a:solidFill>
                  <a:cs typeface="Arial" pitchFamily="34" charset="0"/>
                </a:rPr>
                <a:t> SNI </a:t>
              </a:r>
              <a:r>
                <a:rPr lang="en-US" altLang="ko-KR" sz="1400" b="1" dirty="0" err="1">
                  <a:solidFill>
                    <a:schemeClr val="tx1">
                      <a:lumMod val="75000"/>
                      <a:lumOff val="25000"/>
                    </a:schemeClr>
                  </a:solidFill>
                  <a:cs typeface="Arial" pitchFamily="34" charset="0"/>
                </a:rPr>
                <a:t>Produk</a:t>
              </a:r>
              <a:r>
                <a:rPr lang="en-US" altLang="ko-KR" sz="1400" b="1" dirty="0">
                  <a:solidFill>
                    <a:schemeClr val="tx1">
                      <a:lumMod val="75000"/>
                      <a:lumOff val="25000"/>
                    </a:schemeClr>
                  </a:solidFill>
                  <a:cs typeface="Arial" pitchFamily="34" charset="0"/>
                </a:rPr>
                <a:t> &amp; Halal</a:t>
              </a:r>
            </a:p>
          </p:txBody>
        </p:sp>
        <p:sp>
          <p:nvSpPr>
            <p:cNvPr id="35" name="TextBox 34">
              <a:extLst>
                <a:ext uri="{FF2B5EF4-FFF2-40B4-BE49-F238E27FC236}">
                  <a16:creationId xmlns:a16="http://schemas.microsoft.com/office/drawing/2014/main" id="{D4DF0A36-ADE3-4405-A50E-D3F8984AB5F9}"/>
                </a:ext>
              </a:extLst>
            </p:cNvPr>
            <p:cNvSpPr txBox="1"/>
            <p:nvPr/>
          </p:nvSpPr>
          <p:spPr>
            <a:xfrm>
              <a:off x="993672" y="4370878"/>
              <a:ext cx="1989414" cy="27699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Maret 2025</a:t>
              </a:r>
              <a:endParaRPr lang="ko-KR" altLang="en-US" sz="1200" dirty="0">
                <a:solidFill>
                  <a:schemeClr val="tx1">
                    <a:lumMod val="75000"/>
                    <a:lumOff val="25000"/>
                  </a:schemeClr>
                </a:solidFill>
                <a:cs typeface="Arial" pitchFamily="34" charset="0"/>
              </a:endParaRPr>
            </a:p>
          </p:txBody>
        </p:sp>
      </p:grpSp>
      <p:grpSp>
        <p:nvGrpSpPr>
          <p:cNvPr id="2" name="Group 1">
            <a:extLst>
              <a:ext uri="{FF2B5EF4-FFF2-40B4-BE49-F238E27FC236}">
                <a16:creationId xmlns:a16="http://schemas.microsoft.com/office/drawing/2014/main" id="{7009D156-B28D-BDF4-D25C-B39A6FF48FBB}"/>
              </a:ext>
            </a:extLst>
          </p:cNvPr>
          <p:cNvGrpSpPr/>
          <p:nvPr/>
        </p:nvGrpSpPr>
        <p:grpSpPr>
          <a:xfrm>
            <a:off x="8227215" y="1522038"/>
            <a:ext cx="2055856" cy="2133802"/>
            <a:chOff x="5385243" y="2322311"/>
            <a:chExt cx="2055856" cy="2133802"/>
          </a:xfrm>
        </p:grpSpPr>
        <p:sp>
          <p:nvSpPr>
            <p:cNvPr id="37" name="Freeform: Shape 36">
              <a:extLst>
                <a:ext uri="{FF2B5EF4-FFF2-40B4-BE49-F238E27FC236}">
                  <a16:creationId xmlns:a16="http://schemas.microsoft.com/office/drawing/2014/main" id="{2D41E6E4-9F4B-4AF2-B608-81585ABC039C}"/>
                </a:ext>
              </a:extLst>
            </p:cNvPr>
            <p:cNvSpPr/>
            <p:nvPr/>
          </p:nvSpPr>
          <p:spPr>
            <a:xfrm rot="20524197">
              <a:off x="5385243" y="2361174"/>
              <a:ext cx="1949371" cy="2094939"/>
            </a:xfrm>
            <a:custGeom>
              <a:avLst/>
              <a:gdLst>
                <a:gd name="connsiteX0" fmla="*/ 2916809 w 2933700"/>
                <a:gd name="connsiteY0" fmla="*/ 1216399 h 3152775"/>
                <a:gd name="connsiteX1" fmla="*/ 2574861 w 2933700"/>
                <a:gd name="connsiteY1" fmla="*/ 1129721 h 3152775"/>
                <a:gd name="connsiteX2" fmla="*/ 2549144 w 2933700"/>
                <a:gd name="connsiteY2" fmla="*/ 1112576 h 3152775"/>
                <a:gd name="connsiteX3" fmla="*/ 2419604 w 2933700"/>
                <a:gd name="connsiteY3" fmla="*/ 923029 h 3152775"/>
                <a:gd name="connsiteX4" fmla="*/ 2414842 w 2933700"/>
                <a:gd name="connsiteY4" fmla="*/ 901121 h 3152775"/>
                <a:gd name="connsiteX5" fmla="*/ 2442464 w 2933700"/>
                <a:gd name="connsiteY5" fmla="*/ 646804 h 3152775"/>
                <a:gd name="connsiteX6" fmla="*/ 2421509 w 2933700"/>
                <a:gd name="connsiteY6" fmla="*/ 613466 h 3152775"/>
                <a:gd name="connsiteX7" fmla="*/ 2421509 w 2933700"/>
                <a:gd name="connsiteY7" fmla="*/ 613466 h 3152775"/>
                <a:gd name="connsiteX8" fmla="*/ 2426271 w 2933700"/>
                <a:gd name="connsiteY8" fmla="*/ 608704 h 3152775"/>
                <a:gd name="connsiteX9" fmla="*/ 2426271 w 2933700"/>
                <a:gd name="connsiteY9" fmla="*/ 608704 h 3152775"/>
                <a:gd name="connsiteX10" fmla="*/ 2485326 w 2933700"/>
                <a:gd name="connsiteY10" fmla="*/ 593464 h 3152775"/>
                <a:gd name="connsiteX11" fmla="*/ 2595817 w 2933700"/>
                <a:gd name="connsiteY11" fmla="*/ 596321 h 3152775"/>
                <a:gd name="connsiteX12" fmla="*/ 2649156 w 2933700"/>
                <a:gd name="connsiteY12" fmla="*/ 562984 h 3152775"/>
                <a:gd name="connsiteX13" fmla="*/ 2660586 w 2933700"/>
                <a:gd name="connsiteY13" fmla="*/ 525836 h 3152775"/>
                <a:gd name="connsiteX14" fmla="*/ 2697734 w 2933700"/>
                <a:gd name="connsiteY14" fmla="*/ 465829 h 3152775"/>
                <a:gd name="connsiteX15" fmla="*/ 2698686 w 2933700"/>
                <a:gd name="connsiteY15" fmla="*/ 463924 h 3152775"/>
                <a:gd name="connsiteX16" fmla="*/ 2720594 w 2933700"/>
                <a:gd name="connsiteY16" fmla="*/ 445826 h 3152775"/>
                <a:gd name="connsiteX17" fmla="*/ 2738692 w 2933700"/>
                <a:gd name="connsiteY17" fmla="*/ 422966 h 3152775"/>
                <a:gd name="connsiteX18" fmla="*/ 2721546 w 2933700"/>
                <a:gd name="connsiteY18" fmla="*/ 377246 h 3152775"/>
                <a:gd name="connsiteX19" fmla="*/ 2717736 w 2933700"/>
                <a:gd name="connsiteY19" fmla="*/ 332479 h 3152775"/>
                <a:gd name="connsiteX20" fmla="*/ 2729167 w 2933700"/>
                <a:gd name="connsiteY20" fmla="*/ 265804 h 3152775"/>
                <a:gd name="connsiteX21" fmla="*/ 2732976 w 2933700"/>
                <a:gd name="connsiteY21" fmla="*/ 214369 h 3152775"/>
                <a:gd name="connsiteX22" fmla="*/ 2732976 w 2933700"/>
                <a:gd name="connsiteY22" fmla="*/ 214369 h 3152775"/>
                <a:gd name="connsiteX23" fmla="*/ 2752979 w 2933700"/>
                <a:gd name="connsiteY23" fmla="*/ 200081 h 3152775"/>
                <a:gd name="connsiteX24" fmla="*/ 2782506 w 2933700"/>
                <a:gd name="connsiteY24" fmla="*/ 180079 h 3152775"/>
                <a:gd name="connsiteX25" fmla="*/ 2769171 w 2933700"/>
                <a:gd name="connsiteY25" fmla="*/ 141026 h 3152775"/>
                <a:gd name="connsiteX26" fmla="*/ 2749169 w 2933700"/>
                <a:gd name="connsiteY26" fmla="*/ 116261 h 3152775"/>
                <a:gd name="connsiteX27" fmla="*/ 2611056 w 2933700"/>
                <a:gd name="connsiteY27" fmla="*/ 17201 h 3152775"/>
                <a:gd name="connsiteX28" fmla="*/ 2487231 w 2933700"/>
                <a:gd name="connsiteY28" fmla="*/ 12439 h 3152775"/>
                <a:gd name="connsiteX29" fmla="*/ 2398649 w 2933700"/>
                <a:gd name="connsiteY29" fmla="*/ 41014 h 3152775"/>
                <a:gd name="connsiteX30" fmla="*/ 2311019 w 2933700"/>
                <a:gd name="connsiteY30" fmla="*/ 110546 h 3152775"/>
                <a:gd name="connsiteX31" fmla="*/ 2268156 w 2933700"/>
                <a:gd name="connsiteY31" fmla="*/ 326764 h 3152775"/>
                <a:gd name="connsiteX32" fmla="*/ 2232914 w 2933700"/>
                <a:gd name="connsiteY32" fmla="*/ 382009 h 3152775"/>
                <a:gd name="connsiteX33" fmla="*/ 2202434 w 2933700"/>
                <a:gd name="connsiteY33" fmla="*/ 373436 h 3152775"/>
                <a:gd name="connsiteX34" fmla="*/ 2121471 w 2933700"/>
                <a:gd name="connsiteY34" fmla="*/ 290569 h 3152775"/>
                <a:gd name="connsiteX35" fmla="*/ 2033841 w 2933700"/>
                <a:gd name="connsiteY35" fmla="*/ 268661 h 3152775"/>
                <a:gd name="connsiteX36" fmla="*/ 1955736 w 2933700"/>
                <a:gd name="connsiteY36" fmla="*/ 313429 h 3152775"/>
                <a:gd name="connsiteX37" fmla="*/ 1863344 w 2933700"/>
                <a:gd name="connsiteY37" fmla="*/ 352481 h 3152775"/>
                <a:gd name="connsiteX38" fmla="*/ 1585214 w 2933700"/>
                <a:gd name="connsiteY38" fmla="*/ 398201 h 3152775"/>
                <a:gd name="connsiteX39" fmla="*/ 1358519 w 2933700"/>
                <a:gd name="connsiteY39" fmla="*/ 575366 h 3152775"/>
                <a:gd name="connsiteX40" fmla="*/ 1212786 w 2933700"/>
                <a:gd name="connsiteY40" fmla="*/ 991609 h 3152775"/>
                <a:gd name="connsiteX41" fmla="*/ 1268031 w 2933700"/>
                <a:gd name="connsiteY41" fmla="*/ 1056379 h 3152775"/>
                <a:gd name="connsiteX42" fmla="*/ 1271841 w 2933700"/>
                <a:gd name="connsiteY42" fmla="*/ 1058284 h 3152775"/>
                <a:gd name="connsiteX43" fmla="*/ 1263269 w 2933700"/>
                <a:gd name="connsiteY43" fmla="*/ 1069714 h 3152775"/>
                <a:gd name="connsiteX44" fmla="*/ 1077531 w 2933700"/>
                <a:gd name="connsiteY44" fmla="*/ 1262119 h 3152775"/>
                <a:gd name="connsiteX45" fmla="*/ 1076579 w 2933700"/>
                <a:gd name="connsiteY45" fmla="*/ 1310696 h 3152775"/>
                <a:gd name="connsiteX46" fmla="*/ 1098486 w 2933700"/>
                <a:gd name="connsiteY46" fmla="*/ 1351654 h 3152775"/>
                <a:gd name="connsiteX47" fmla="*/ 1085151 w 2933700"/>
                <a:gd name="connsiteY47" fmla="*/ 1518341 h 3152775"/>
                <a:gd name="connsiteX48" fmla="*/ 1065149 w 2933700"/>
                <a:gd name="connsiteY48" fmla="*/ 1900294 h 3152775"/>
                <a:gd name="connsiteX49" fmla="*/ 1043241 w 2933700"/>
                <a:gd name="connsiteY49" fmla="*/ 1912676 h 3152775"/>
                <a:gd name="connsiteX50" fmla="*/ 746061 w 2933700"/>
                <a:gd name="connsiteY50" fmla="*/ 1781231 h 3152775"/>
                <a:gd name="connsiteX51" fmla="*/ 727964 w 2933700"/>
                <a:gd name="connsiteY51" fmla="*/ 1768849 h 3152775"/>
                <a:gd name="connsiteX52" fmla="*/ 621284 w 2933700"/>
                <a:gd name="connsiteY52" fmla="*/ 1670741 h 3152775"/>
                <a:gd name="connsiteX53" fmla="*/ 600329 w 2933700"/>
                <a:gd name="connsiteY53" fmla="*/ 1646929 h 3152775"/>
                <a:gd name="connsiteX54" fmla="*/ 545084 w 2933700"/>
                <a:gd name="connsiteY54" fmla="*/ 1553584 h 3152775"/>
                <a:gd name="connsiteX55" fmla="*/ 458406 w 2933700"/>
                <a:gd name="connsiteY55" fmla="*/ 1531676 h 3152775"/>
                <a:gd name="connsiteX56" fmla="*/ 375539 w 2933700"/>
                <a:gd name="connsiteY56" fmla="*/ 1581206 h 3152775"/>
                <a:gd name="connsiteX57" fmla="*/ 367919 w 2933700"/>
                <a:gd name="connsiteY57" fmla="*/ 1617401 h 3152775"/>
                <a:gd name="connsiteX58" fmla="*/ 362204 w 2933700"/>
                <a:gd name="connsiteY58" fmla="*/ 1621211 h 3152775"/>
                <a:gd name="connsiteX59" fmla="*/ 341249 w 2933700"/>
                <a:gd name="connsiteY59" fmla="*/ 1627879 h 3152775"/>
                <a:gd name="connsiteX60" fmla="*/ 105981 w 2933700"/>
                <a:gd name="connsiteY60" fmla="*/ 1765991 h 3152775"/>
                <a:gd name="connsiteX61" fmla="*/ 6921 w 2933700"/>
                <a:gd name="connsiteY61" fmla="*/ 1906961 h 3152775"/>
                <a:gd name="connsiteX62" fmla="*/ 25971 w 2933700"/>
                <a:gd name="connsiteY62" fmla="*/ 1963159 h 3152775"/>
                <a:gd name="connsiteX63" fmla="*/ 105981 w 2933700"/>
                <a:gd name="connsiteY63" fmla="*/ 1961254 h 3152775"/>
                <a:gd name="connsiteX64" fmla="*/ 272669 w 2933700"/>
                <a:gd name="connsiteY64" fmla="*/ 1891721 h 3152775"/>
                <a:gd name="connsiteX65" fmla="*/ 370776 w 2933700"/>
                <a:gd name="connsiteY65" fmla="*/ 1880291 h 3152775"/>
                <a:gd name="connsiteX66" fmla="*/ 459359 w 2933700"/>
                <a:gd name="connsiteY66" fmla="*/ 1869814 h 3152775"/>
                <a:gd name="connsiteX67" fmla="*/ 424116 w 2933700"/>
                <a:gd name="connsiteY67" fmla="*/ 2043169 h 3152775"/>
                <a:gd name="connsiteX68" fmla="*/ 439356 w 2933700"/>
                <a:gd name="connsiteY68" fmla="*/ 2071744 h 3152775"/>
                <a:gd name="connsiteX69" fmla="*/ 1011809 w 2933700"/>
                <a:gd name="connsiteY69" fmla="*/ 2313679 h 3152775"/>
                <a:gd name="connsiteX70" fmla="*/ 1171829 w 2933700"/>
                <a:gd name="connsiteY70" fmla="*/ 2384164 h 3152775"/>
                <a:gd name="connsiteX71" fmla="*/ 1314704 w 2933700"/>
                <a:gd name="connsiteY71" fmla="*/ 2327966 h 3152775"/>
                <a:gd name="connsiteX72" fmla="*/ 1398524 w 2933700"/>
                <a:gd name="connsiteY72" fmla="*/ 2157469 h 3152775"/>
                <a:gd name="connsiteX73" fmla="*/ 1503299 w 2933700"/>
                <a:gd name="connsiteY73" fmla="*/ 1907914 h 3152775"/>
                <a:gd name="connsiteX74" fmla="*/ 1674749 w 2933700"/>
                <a:gd name="connsiteY74" fmla="*/ 2120321 h 3152775"/>
                <a:gd name="connsiteX75" fmla="*/ 1678559 w 2933700"/>
                <a:gd name="connsiteY75" fmla="*/ 2155564 h 3152775"/>
                <a:gd name="connsiteX76" fmla="*/ 1382331 w 2933700"/>
                <a:gd name="connsiteY76" fmla="*/ 2868034 h 3152775"/>
                <a:gd name="connsiteX77" fmla="*/ 1374711 w 2933700"/>
                <a:gd name="connsiteY77" fmla="*/ 2886132 h 3152775"/>
                <a:gd name="connsiteX78" fmla="*/ 1340421 w 2933700"/>
                <a:gd name="connsiteY78" fmla="*/ 2912801 h 3152775"/>
                <a:gd name="connsiteX79" fmla="*/ 1325181 w 2933700"/>
                <a:gd name="connsiteY79" fmla="*/ 2924232 h 3152775"/>
                <a:gd name="connsiteX80" fmla="*/ 1284224 w 2933700"/>
                <a:gd name="connsiteY80" fmla="*/ 3113779 h 3152775"/>
                <a:gd name="connsiteX81" fmla="*/ 1300416 w 2933700"/>
                <a:gd name="connsiteY81" fmla="*/ 3126162 h 3152775"/>
                <a:gd name="connsiteX82" fmla="*/ 1475676 w 2933700"/>
                <a:gd name="connsiteY82" fmla="*/ 3136639 h 3152775"/>
                <a:gd name="connsiteX83" fmla="*/ 1504251 w 2933700"/>
                <a:gd name="connsiteY83" fmla="*/ 3114732 h 3152775"/>
                <a:gd name="connsiteX84" fmla="*/ 1522349 w 2933700"/>
                <a:gd name="connsiteY84" fmla="*/ 3101396 h 3152775"/>
                <a:gd name="connsiteX85" fmla="*/ 1700466 w 2933700"/>
                <a:gd name="connsiteY85" fmla="*/ 3151879 h 3152775"/>
                <a:gd name="connsiteX86" fmla="*/ 1864296 w 2933700"/>
                <a:gd name="connsiteY86" fmla="*/ 3148069 h 3152775"/>
                <a:gd name="connsiteX87" fmla="*/ 1930971 w 2933700"/>
                <a:gd name="connsiteY87" fmla="*/ 3117589 h 3152775"/>
                <a:gd name="connsiteX88" fmla="*/ 1919541 w 2933700"/>
                <a:gd name="connsiteY88" fmla="*/ 3057582 h 3152775"/>
                <a:gd name="connsiteX89" fmla="*/ 1849056 w 2933700"/>
                <a:gd name="connsiteY89" fmla="*/ 3047104 h 3152775"/>
                <a:gd name="connsiteX90" fmla="*/ 1731899 w 2933700"/>
                <a:gd name="connsiteY90" fmla="*/ 3031864 h 3152775"/>
                <a:gd name="connsiteX91" fmla="*/ 1653794 w 2933700"/>
                <a:gd name="connsiteY91" fmla="*/ 2957569 h 3152775"/>
                <a:gd name="connsiteX92" fmla="*/ 1731899 w 2933700"/>
                <a:gd name="connsiteY92" fmla="*/ 2977571 h 3152775"/>
                <a:gd name="connsiteX93" fmla="*/ 1758569 w 2933700"/>
                <a:gd name="connsiteY93" fmla="*/ 2964236 h 3152775"/>
                <a:gd name="connsiteX94" fmla="*/ 2045271 w 2933700"/>
                <a:gd name="connsiteY94" fmla="*/ 2250814 h 3152775"/>
                <a:gd name="connsiteX95" fmla="*/ 2063369 w 2933700"/>
                <a:gd name="connsiteY95" fmla="*/ 2090794 h 3152775"/>
                <a:gd name="connsiteX96" fmla="*/ 1989074 w 2933700"/>
                <a:gd name="connsiteY96" fmla="*/ 1882196 h 3152775"/>
                <a:gd name="connsiteX97" fmla="*/ 1919541 w 2933700"/>
                <a:gd name="connsiteY97" fmla="*/ 1741226 h 3152775"/>
                <a:gd name="connsiteX98" fmla="*/ 1962404 w 2933700"/>
                <a:gd name="connsiteY98" fmla="*/ 1698364 h 3152775"/>
                <a:gd name="connsiteX99" fmla="*/ 1955736 w 2933700"/>
                <a:gd name="connsiteY99" fmla="*/ 1662169 h 3152775"/>
                <a:gd name="connsiteX100" fmla="*/ 1892871 w 2933700"/>
                <a:gd name="connsiteY100" fmla="*/ 1337366 h 3152775"/>
                <a:gd name="connsiteX101" fmla="*/ 1904301 w 2933700"/>
                <a:gd name="connsiteY101" fmla="*/ 1308791 h 3152775"/>
                <a:gd name="connsiteX102" fmla="*/ 2181479 w 2933700"/>
                <a:gd name="connsiteY102" fmla="*/ 1113529 h 3152775"/>
                <a:gd name="connsiteX103" fmla="*/ 2204339 w 2933700"/>
                <a:gd name="connsiteY103" fmla="*/ 1116386 h 3152775"/>
                <a:gd name="connsiteX104" fmla="*/ 2305304 w 2933700"/>
                <a:gd name="connsiteY104" fmla="*/ 1225924 h 3152775"/>
                <a:gd name="connsiteX105" fmla="*/ 2608199 w 2933700"/>
                <a:gd name="connsiteY105" fmla="*/ 1395469 h 3152775"/>
                <a:gd name="connsiteX106" fmla="*/ 2902521 w 2933700"/>
                <a:gd name="connsiteY106" fmla="*/ 1445951 h 3152775"/>
                <a:gd name="connsiteX107" fmla="*/ 2912999 w 2933700"/>
                <a:gd name="connsiteY107" fmla="*/ 1435474 h 3152775"/>
                <a:gd name="connsiteX108" fmla="*/ 2933954 w 2933700"/>
                <a:gd name="connsiteY108" fmla="*/ 1239259 h 3152775"/>
                <a:gd name="connsiteX109" fmla="*/ 2916809 w 2933700"/>
                <a:gd name="connsiteY109" fmla="*/ 1216399 h 3152775"/>
                <a:gd name="connsiteX110" fmla="*/ 1512824 w 2933700"/>
                <a:gd name="connsiteY110" fmla="*/ 846829 h 3152775"/>
                <a:gd name="connsiteX111" fmla="*/ 1561401 w 2933700"/>
                <a:gd name="connsiteY111" fmla="*/ 754436 h 3152775"/>
                <a:gd name="connsiteX112" fmla="*/ 1658556 w 2933700"/>
                <a:gd name="connsiteY112" fmla="*/ 705859 h 3152775"/>
                <a:gd name="connsiteX113" fmla="*/ 1512824 w 2933700"/>
                <a:gd name="connsiteY113" fmla="*/ 846829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3700" h="3152775">
                  <a:moveTo>
                    <a:pt x="2916809" y="1216399"/>
                  </a:moveTo>
                  <a:cubicBezTo>
                    <a:pt x="2802509" y="1187824"/>
                    <a:pt x="2689161" y="1158296"/>
                    <a:pt x="2574861" y="1129721"/>
                  </a:cubicBezTo>
                  <a:cubicBezTo>
                    <a:pt x="2563431" y="1126864"/>
                    <a:pt x="2555811" y="1123054"/>
                    <a:pt x="2549144" y="1112576"/>
                  </a:cubicBezTo>
                  <a:cubicBezTo>
                    <a:pt x="2506281" y="1048759"/>
                    <a:pt x="2462467" y="985894"/>
                    <a:pt x="2419604" y="923029"/>
                  </a:cubicBezTo>
                  <a:cubicBezTo>
                    <a:pt x="2414842" y="916361"/>
                    <a:pt x="2411984" y="910646"/>
                    <a:pt x="2414842" y="901121"/>
                  </a:cubicBezTo>
                  <a:cubicBezTo>
                    <a:pt x="2437701" y="818254"/>
                    <a:pt x="2444369" y="732529"/>
                    <a:pt x="2442464" y="646804"/>
                  </a:cubicBezTo>
                  <a:cubicBezTo>
                    <a:pt x="2442464" y="629659"/>
                    <a:pt x="2440559" y="617276"/>
                    <a:pt x="2421509" y="613466"/>
                  </a:cubicBezTo>
                  <a:cubicBezTo>
                    <a:pt x="2421509" y="613466"/>
                    <a:pt x="2421509" y="613466"/>
                    <a:pt x="2421509" y="613466"/>
                  </a:cubicBezTo>
                  <a:cubicBezTo>
                    <a:pt x="2423414" y="611561"/>
                    <a:pt x="2424367" y="610609"/>
                    <a:pt x="2426271" y="608704"/>
                  </a:cubicBezTo>
                  <a:lnTo>
                    <a:pt x="2426271" y="608704"/>
                  </a:lnTo>
                  <a:cubicBezTo>
                    <a:pt x="2448179" y="611561"/>
                    <a:pt x="2466276" y="599179"/>
                    <a:pt x="2485326" y="593464"/>
                  </a:cubicBezTo>
                  <a:cubicBezTo>
                    <a:pt x="2522474" y="582986"/>
                    <a:pt x="2557717" y="573461"/>
                    <a:pt x="2595817" y="596321"/>
                  </a:cubicBezTo>
                  <a:cubicBezTo>
                    <a:pt x="2626296" y="615371"/>
                    <a:pt x="2647251" y="600131"/>
                    <a:pt x="2649156" y="562984"/>
                  </a:cubicBezTo>
                  <a:cubicBezTo>
                    <a:pt x="2650109" y="549649"/>
                    <a:pt x="2655824" y="538219"/>
                    <a:pt x="2660586" y="525836"/>
                  </a:cubicBezTo>
                  <a:cubicBezTo>
                    <a:pt x="2670111" y="502976"/>
                    <a:pt x="2681542" y="483926"/>
                    <a:pt x="2697734" y="465829"/>
                  </a:cubicBezTo>
                  <a:cubicBezTo>
                    <a:pt x="2697734" y="464876"/>
                    <a:pt x="2698686" y="463924"/>
                    <a:pt x="2698686" y="463924"/>
                  </a:cubicBezTo>
                  <a:cubicBezTo>
                    <a:pt x="2697734" y="447731"/>
                    <a:pt x="2707259" y="443921"/>
                    <a:pt x="2720594" y="445826"/>
                  </a:cubicBezTo>
                  <a:cubicBezTo>
                    <a:pt x="2739644" y="447731"/>
                    <a:pt x="2741549" y="436301"/>
                    <a:pt x="2738692" y="422966"/>
                  </a:cubicBezTo>
                  <a:cubicBezTo>
                    <a:pt x="2734881" y="406774"/>
                    <a:pt x="2727261" y="392486"/>
                    <a:pt x="2721546" y="377246"/>
                  </a:cubicBezTo>
                  <a:cubicBezTo>
                    <a:pt x="2715831" y="362959"/>
                    <a:pt x="2708211" y="346766"/>
                    <a:pt x="2717736" y="332479"/>
                  </a:cubicBezTo>
                  <a:cubicBezTo>
                    <a:pt x="2731071" y="311524"/>
                    <a:pt x="2729167" y="288664"/>
                    <a:pt x="2729167" y="265804"/>
                  </a:cubicBezTo>
                  <a:cubicBezTo>
                    <a:pt x="2730119" y="248659"/>
                    <a:pt x="2725356" y="231514"/>
                    <a:pt x="2732976" y="214369"/>
                  </a:cubicBezTo>
                  <a:cubicBezTo>
                    <a:pt x="2732976" y="214369"/>
                    <a:pt x="2732976" y="214369"/>
                    <a:pt x="2732976" y="214369"/>
                  </a:cubicBezTo>
                  <a:cubicBezTo>
                    <a:pt x="2739644" y="209606"/>
                    <a:pt x="2746311" y="205796"/>
                    <a:pt x="2752979" y="200081"/>
                  </a:cubicBezTo>
                  <a:cubicBezTo>
                    <a:pt x="2762504" y="191509"/>
                    <a:pt x="2782506" y="199129"/>
                    <a:pt x="2782506" y="180079"/>
                  </a:cubicBezTo>
                  <a:cubicBezTo>
                    <a:pt x="2782506" y="166744"/>
                    <a:pt x="2777744" y="152456"/>
                    <a:pt x="2769171" y="141026"/>
                  </a:cubicBezTo>
                  <a:cubicBezTo>
                    <a:pt x="2762504" y="132454"/>
                    <a:pt x="2756789" y="123881"/>
                    <a:pt x="2749169" y="116261"/>
                  </a:cubicBezTo>
                  <a:cubicBezTo>
                    <a:pt x="2709164" y="75304"/>
                    <a:pt x="2662492" y="41966"/>
                    <a:pt x="2611056" y="17201"/>
                  </a:cubicBezTo>
                  <a:cubicBezTo>
                    <a:pt x="2571051" y="-2801"/>
                    <a:pt x="2529142" y="-6611"/>
                    <a:pt x="2487231" y="12439"/>
                  </a:cubicBezTo>
                  <a:cubicBezTo>
                    <a:pt x="2458656" y="24821"/>
                    <a:pt x="2429129" y="34346"/>
                    <a:pt x="2398649" y="41014"/>
                  </a:cubicBezTo>
                  <a:cubicBezTo>
                    <a:pt x="2357692" y="49586"/>
                    <a:pt x="2329117" y="72446"/>
                    <a:pt x="2311019" y="110546"/>
                  </a:cubicBezTo>
                  <a:cubicBezTo>
                    <a:pt x="2277681" y="179126"/>
                    <a:pt x="2264346" y="251516"/>
                    <a:pt x="2268156" y="326764"/>
                  </a:cubicBezTo>
                  <a:cubicBezTo>
                    <a:pt x="2270061" y="357244"/>
                    <a:pt x="2262442" y="373436"/>
                    <a:pt x="2232914" y="382009"/>
                  </a:cubicBezTo>
                  <a:cubicBezTo>
                    <a:pt x="2218626" y="385819"/>
                    <a:pt x="2211959" y="384866"/>
                    <a:pt x="2202434" y="373436"/>
                  </a:cubicBezTo>
                  <a:cubicBezTo>
                    <a:pt x="2177669" y="342956"/>
                    <a:pt x="2151951" y="314381"/>
                    <a:pt x="2121471" y="290569"/>
                  </a:cubicBezTo>
                  <a:cubicBezTo>
                    <a:pt x="2095754" y="270566"/>
                    <a:pt x="2067179" y="261994"/>
                    <a:pt x="2033841" y="268661"/>
                  </a:cubicBezTo>
                  <a:cubicBezTo>
                    <a:pt x="2002409" y="275329"/>
                    <a:pt x="1979549" y="295331"/>
                    <a:pt x="1955736" y="313429"/>
                  </a:cubicBezTo>
                  <a:cubicBezTo>
                    <a:pt x="1928114" y="334384"/>
                    <a:pt x="1897634" y="346766"/>
                    <a:pt x="1863344" y="352481"/>
                  </a:cubicBezTo>
                  <a:cubicBezTo>
                    <a:pt x="1770951" y="367721"/>
                    <a:pt x="1677606" y="382961"/>
                    <a:pt x="1585214" y="398201"/>
                  </a:cubicBezTo>
                  <a:cubicBezTo>
                    <a:pt x="1478534" y="416299"/>
                    <a:pt x="1396619" y="467734"/>
                    <a:pt x="1358519" y="575366"/>
                  </a:cubicBezTo>
                  <a:cubicBezTo>
                    <a:pt x="1310894" y="714431"/>
                    <a:pt x="1260411" y="852544"/>
                    <a:pt x="1212786" y="991609"/>
                  </a:cubicBezTo>
                  <a:cubicBezTo>
                    <a:pt x="1194689" y="1044949"/>
                    <a:pt x="1212786" y="1064951"/>
                    <a:pt x="1268031" y="1056379"/>
                  </a:cubicBezTo>
                  <a:cubicBezTo>
                    <a:pt x="1268984" y="1056379"/>
                    <a:pt x="1270889" y="1057331"/>
                    <a:pt x="1271841" y="1058284"/>
                  </a:cubicBezTo>
                  <a:cubicBezTo>
                    <a:pt x="1271841" y="1063999"/>
                    <a:pt x="1266126" y="1065904"/>
                    <a:pt x="1263269" y="1069714"/>
                  </a:cubicBezTo>
                  <a:cubicBezTo>
                    <a:pt x="1201356" y="1133531"/>
                    <a:pt x="1139444" y="1197349"/>
                    <a:pt x="1077531" y="1262119"/>
                  </a:cubicBezTo>
                  <a:cubicBezTo>
                    <a:pt x="1054671" y="1285931"/>
                    <a:pt x="1055624" y="1284979"/>
                    <a:pt x="1076579" y="1310696"/>
                  </a:cubicBezTo>
                  <a:cubicBezTo>
                    <a:pt x="1086104" y="1322126"/>
                    <a:pt x="1104201" y="1329746"/>
                    <a:pt x="1098486" y="1351654"/>
                  </a:cubicBezTo>
                  <a:cubicBezTo>
                    <a:pt x="1085151" y="1406899"/>
                    <a:pt x="1085151" y="1462144"/>
                    <a:pt x="1085151" y="1518341"/>
                  </a:cubicBezTo>
                  <a:cubicBezTo>
                    <a:pt x="1085151" y="1645976"/>
                    <a:pt x="1090866" y="1773611"/>
                    <a:pt x="1065149" y="1900294"/>
                  </a:cubicBezTo>
                  <a:cubicBezTo>
                    <a:pt x="1061339" y="1917439"/>
                    <a:pt x="1059434" y="1920296"/>
                    <a:pt x="1043241" y="1912676"/>
                  </a:cubicBezTo>
                  <a:cubicBezTo>
                    <a:pt x="944181" y="1867909"/>
                    <a:pt x="845121" y="1825046"/>
                    <a:pt x="746061" y="1781231"/>
                  </a:cubicBezTo>
                  <a:cubicBezTo>
                    <a:pt x="739394" y="1778374"/>
                    <a:pt x="732726" y="1776469"/>
                    <a:pt x="727964" y="1768849"/>
                  </a:cubicBezTo>
                  <a:cubicBezTo>
                    <a:pt x="700341" y="1727891"/>
                    <a:pt x="661289" y="1698364"/>
                    <a:pt x="621284" y="1670741"/>
                  </a:cubicBezTo>
                  <a:cubicBezTo>
                    <a:pt x="611759" y="1665026"/>
                    <a:pt x="605091" y="1657406"/>
                    <a:pt x="600329" y="1646929"/>
                  </a:cubicBezTo>
                  <a:cubicBezTo>
                    <a:pt x="584136" y="1614544"/>
                    <a:pt x="567944" y="1582159"/>
                    <a:pt x="545084" y="1553584"/>
                  </a:cubicBezTo>
                  <a:cubicBezTo>
                    <a:pt x="519366" y="1520246"/>
                    <a:pt x="497459" y="1515484"/>
                    <a:pt x="458406" y="1531676"/>
                  </a:cubicBezTo>
                  <a:cubicBezTo>
                    <a:pt x="428879" y="1545011"/>
                    <a:pt x="403161" y="1564061"/>
                    <a:pt x="375539" y="1581206"/>
                  </a:cubicBezTo>
                  <a:cubicBezTo>
                    <a:pt x="359346" y="1591684"/>
                    <a:pt x="346011" y="1600256"/>
                    <a:pt x="367919" y="1617401"/>
                  </a:cubicBezTo>
                  <a:cubicBezTo>
                    <a:pt x="365061" y="1619306"/>
                    <a:pt x="364109" y="1620259"/>
                    <a:pt x="362204" y="1621211"/>
                  </a:cubicBezTo>
                  <a:cubicBezTo>
                    <a:pt x="355536" y="1623116"/>
                    <a:pt x="347916" y="1625021"/>
                    <a:pt x="341249" y="1627879"/>
                  </a:cubicBezTo>
                  <a:cubicBezTo>
                    <a:pt x="251714" y="1655501"/>
                    <a:pt x="169799" y="1694554"/>
                    <a:pt x="105981" y="1765991"/>
                  </a:cubicBezTo>
                  <a:cubicBezTo>
                    <a:pt x="66929" y="1808854"/>
                    <a:pt x="30734" y="1853621"/>
                    <a:pt x="6921" y="1906961"/>
                  </a:cubicBezTo>
                  <a:cubicBezTo>
                    <a:pt x="-6414" y="1936489"/>
                    <a:pt x="-699" y="1946966"/>
                    <a:pt x="25971" y="1963159"/>
                  </a:cubicBezTo>
                  <a:cubicBezTo>
                    <a:pt x="53594" y="1980304"/>
                    <a:pt x="79311" y="1979351"/>
                    <a:pt x="105981" y="1961254"/>
                  </a:cubicBezTo>
                  <a:cubicBezTo>
                    <a:pt x="156464" y="1926964"/>
                    <a:pt x="210756" y="1899341"/>
                    <a:pt x="272669" y="1891721"/>
                  </a:cubicBezTo>
                  <a:cubicBezTo>
                    <a:pt x="305054" y="1887911"/>
                    <a:pt x="338391" y="1883149"/>
                    <a:pt x="370776" y="1880291"/>
                  </a:cubicBezTo>
                  <a:cubicBezTo>
                    <a:pt x="400304" y="1878386"/>
                    <a:pt x="429831" y="1868861"/>
                    <a:pt x="459359" y="1869814"/>
                  </a:cubicBezTo>
                  <a:cubicBezTo>
                    <a:pt x="447929" y="1928869"/>
                    <a:pt x="437451" y="1986971"/>
                    <a:pt x="424116" y="2043169"/>
                  </a:cubicBezTo>
                  <a:cubicBezTo>
                    <a:pt x="420306" y="2060314"/>
                    <a:pt x="424116" y="2066029"/>
                    <a:pt x="439356" y="2071744"/>
                  </a:cubicBezTo>
                  <a:cubicBezTo>
                    <a:pt x="633666" y="2143182"/>
                    <a:pt x="824166" y="2224144"/>
                    <a:pt x="1011809" y="2313679"/>
                  </a:cubicBezTo>
                  <a:cubicBezTo>
                    <a:pt x="1064196" y="2339396"/>
                    <a:pt x="1114679" y="2369876"/>
                    <a:pt x="1171829" y="2384164"/>
                  </a:cubicBezTo>
                  <a:cubicBezTo>
                    <a:pt x="1238504" y="2401309"/>
                    <a:pt x="1277556" y="2386069"/>
                    <a:pt x="1314704" y="2327966"/>
                  </a:cubicBezTo>
                  <a:cubicBezTo>
                    <a:pt x="1348994" y="2274626"/>
                    <a:pt x="1373759" y="2215571"/>
                    <a:pt x="1398524" y="2157469"/>
                  </a:cubicBezTo>
                  <a:cubicBezTo>
                    <a:pt x="1433766" y="2075554"/>
                    <a:pt x="1468056" y="1992686"/>
                    <a:pt x="1503299" y="1907914"/>
                  </a:cubicBezTo>
                  <a:cubicBezTo>
                    <a:pt x="1560449" y="1979351"/>
                    <a:pt x="1617599" y="2050789"/>
                    <a:pt x="1674749" y="2120321"/>
                  </a:cubicBezTo>
                  <a:cubicBezTo>
                    <a:pt x="1684274" y="2132704"/>
                    <a:pt x="1684274" y="2141276"/>
                    <a:pt x="1678559" y="2155564"/>
                  </a:cubicBezTo>
                  <a:cubicBezTo>
                    <a:pt x="1579499" y="2392736"/>
                    <a:pt x="1481391" y="2630861"/>
                    <a:pt x="1382331" y="2868034"/>
                  </a:cubicBezTo>
                  <a:cubicBezTo>
                    <a:pt x="1379474" y="2873749"/>
                    <a:pt x="1375664" y="2879464"/>
                    <a:pt x="1374711" y="2886132"/>
                  </a:cubicBezTo>
                  <a:cubicBezTo>
                    <a:pt x="1371854" y="2909944"/>
                    <a:pt x="1362329" y="2918516"/>
                    <a:pt x="1340421" y="2912801"/>
                  </a:cubicBezTo>
                  <a:cubicBezTo>
                    <a:pt x="1328039" y="2909944"/>
                    <a:pt x="1328039" y="2919469"/>
                    <a:pt x="1325181" y="2924232"/>
                  </a:cubicBezTo>
                  <a:cubicBezTo>
                    <a:pt x="1287081" y="2982334"/>
                    <a:pt x="1281366" y="3047104"/>
                    <a:pt x="1284224" y="3113779"/>
                  </a:cubicBezTo>
                  <a:cubicBezTo>
                    <a:pt x="1285176" y="3126162"/>
                    <a:pt x="1291844" y="3125209"/>
                    <a:pt x="1300416" y="3126162"/>
                  </a:cubicBezTo>
                  <a:cubicBezTo>
                    <a:pt x="1358519" y="3129019"/>
                    <a:pt x="1417574" y="3131876"/>
                    <a:pt x="1475676" y="3136639"/>
                  </a:cubicBezTo>
                  <a:cubicBezTo>
                    <a:pt x="1493774" y="3137591"/>
                    <a:pt x="1505204" y="3136639"/>
                    <a:pt x="1504251" y="3114732"/>
                  </a:cubicBezTo>
                  <a:cubicBezTo>
                    <a:pt x="1503299" y="3102349"/>
                    <a:pt x="1507109" y="3095682"/>
                    <a:pt x="1522349" y="3101396"/>
                  </a:cubicBezTo>
                  <a:cubicBezTo>
                    <a:pt x="1580451" y="3122351"/>
                    <a:pt x="1639506" y="3139496"/>
                    <a:pt x="1700466" y="3151879"/>
                  </a:cubicBezTo>
                  <a:cubicBezTo>
                    <a:pt x="1755711" y="3159499"/>
                    <a:pt x="1810004" y="3159499"/>
                    <a:pt x="1864296" y="3148069"/>
                  </a:cubicBezTo>
                  <a:cubicBezTo>
                    <a:pt x="1888109" y="3141401"/>
                    <a:pt x="1911921" y="3135687"/>
                    <a:pt x="1930971" y="3117589"/>
                  </a:cubicBezTo>
                  <a:cubicBezTo>
                    <a:pt x="1956689" y="3093776"/>
                    <a:pt x="1952879" y="3069964"/>
                    <a:pt x="1919541" y="3057582"/>
                  </a:cubicBezTo>
                  <a:cubicBezTo>
                    <a:pt x="1896681" y="3049009"/>
                    <a:pt x="1872869" y="3049009"/>
                    <a:pt x="1849056" y="3047104"/>
                  </a:cubicBezTo>
                  <a:cubicBezTo>
                    <a:pt x="1810004" y="3045199"/>
                    <a:pt x="1769999" y="3044246"/>
                    <a:pt x="1731899" y="3031864"/>
                  </a:cubicBezTo>
                  <a:cubicBezTo>
                    <a:pt x="1694751" y="3019482"/>
                    <a:pt x="1670939" y="2994716"/>
                    <a:pt x="1653794" y="2957569"/>
                  </a:cubicBezTo>
                  <a:cubicBezTo>
                    <a:pt x="1682369" y="2965189"/>
                    <a:pt x="1707134" y="2969951"/>
                    <a:pt x="1731899" y="2977571"/>
                  </a:cubicBezTo>
                  <a:cubicBezTo>
                    <a:pt x="1747139" y="2982334"/>
                    <a:pt x="1752854" y="2978524"/>
                    <a:pt x="1758569" y="2964236"/>
                  </a:cubicBezTo>
                  <a:cubicBezTo>
                    <a:pt x="1853819" y="2726111"/>
                    <a:pt x="1950021" y="2488939"/>
                    <a:pt x="2045271" y="2250814"/>
                  </a:cubicBezTo>
                  <a:cubicBezTo>
                    <a:pt x="2066226" y="2199379"/>
                    <a:pt x="2071941" y="2146039"/>
                    <a:pt x="2063369" y="2090794"/>
                  </a:cubicBezTo>
                  <a:cubicBezTo>
                    <a:pt x="2050986" y="2016499"/>
                    <a:pt x="2020506" y="1949824"/>
                    <a:pt x="1989074" y="1882196"/>
                  </a:cubicBezTo>
                  <a:cubicBezTo>
                    <a:pt x="1967166" y="1835524"/>
                    <a:pt x="1943354" y="1788851"/>
                    <a:pt x="1919541" y="1741226"/>
                  </a:cubicBezTo>
                  <a:cubicBezTo>
                    <a:pt x="1970976" y="1748846"/>
                    <a:pt x="1970976" y="1748846"/>
                    <a:pt x="1962404" y="1698364"/>
                  </a:cubicBezTo>
                  <a:cubicBezTo>
                    <a:pt x="1960499" y="1685981"/>
                    <a:pt x="1957641" y="1674551"/>
                    <a:pt x="1955736" y="1662169"/>
                  </a:cubicBezTo>
                  <a:cubicBezTo>
                    <a:pt x="1934781" y="1553584"/>
                    <a:pt x="1914779" y="1445951"/>
                    <a:pt x="1892871" y="1337366"/>
                  </a:cubicBezTo>
                  <a:cubicBezTo>
                    <a:pt x="1890014" y="1324031"/>
                    <a:pt x="1892871" y="1316411"/>
                    <a:pt x="1904301" y="1308791"/>
                  </a:cubicBezTo>
                  <a:cubicBezTo>
                    <a:pt x="1996694" y="1244021"/>
                    <a:pt x="2089086" y="1179251"/>
                    <a:pt x="2181479" y="1113529"/>
                  </a:cubicBezTo>
                  <a:cubicBezTo>
                    <a:pt x="2191956" y="1105909"/>
                    <a:pt x="2196719" y="1106861"/>
                    <a:pt x="2204339" y="1116386"/>
                  </a:cubicBezTo>
                  <a:cubicBezTo>
                    <a:pt x="2235771" y="1154486"/>
                    <a:pt x="2270061" y="1190681"/>
                    <a:pt x="2305304" y="1225924"/>
                  </a:cubicBezTo>
                  <a:cubicBezTo>
                    <a:pt x="2390076" y="1311649"/>
                    <a:pt x="2488184" y="1374514"/>
                    <a:pt x="2608199" y="1395469"/>
                  </a:cubicBezTo>
                  <a:cubicBezTo>
                    <a:pt x="2706306" y="1412614"/>
                    <a:pt x="2805367" y="1422139"/>
                    <a:pt x="2902521" y="1445951"/>
                  </a:cubicBezTo>
                  <a:cubicBezTo>
                    <a:pt x="2913951" y="1448809"/>
                    <a:pt x="2912999" y="1442141"/>
                    <a:pt x="2912999" y="1435474"/>
                  </a:cubicBezTo>
                  <a:cubicBezTo>
                    <a:pt x="2919667" y="1369751"/>
                    <a:pt x="2926334" y="1304029"/>
                    <a:pt x="2933954" y="1239259"/>
                  </a:cubicBezTo>
                  <a:cubicBezTo>
                    <a:pt x="2933954" y="1224019"/>
                    <a:pt x="2929192" y="1220209"/>
                    <a:pt x="2916809" y="1216399"/>
                  </a:cubicBezTo>
                  <a:close/>
                  <a:moveTo>
                    <a:pt x="1512824" y="846829"/>
                  </a:moveTo>
                  <a:cubicBezTo>
                    <a:pt x="1523301" y="812539"/>
                    <a:pt x="1546161" y="784916"/>
                    <a:pt x="1561401" y="754436"/>
                  </a:cubicBezTo>
                  <a:cubicBezTo>
                    <a:pt x="1581404" y="713479"/>
                    <a:pt x="1608074" y="690619"/>
                    <a:pt x="1658556" y="705859"/>
                  </a:cubicBezTo>
                  <a:cubicBezTo>
                    <a:pt x="1609979" y="754436"/>
                    <a:pt x="1568069" y="806824"/>
                    <a:pt x="1512824" y="846829"/>
                  </a:cubicBezTo>
                  <a:close/>
                </a:path>
              </a:pathLst>
            </a:custGeom>
            <a:solidFill>
              <a:srgbClr val="00000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9EF7618-AF55-43FE-893F-5E31D3D2A9FE}"/>
                </a:ext>
              </a:extLst>
            </p:cNvPr>
            <p:cNvSpPr/>
            <p:nvPr/>
          </p:nvSpPr>
          <p:spPr>
            <a:xfrm rot="20524197">
              <a:off x="7244896" y="2832724"/>
              <a:ext cx="196203" cy="151899"/>
            </a:xfrm>
            <a:custGeom>
              <a:avLst/>
              <a:gdLst>
                <a:gd name="connsiteX0" fmla="*/ 266000 w 295275"/>
                <a:gd name="connsiteY0" fmla="*/ 66170 h 228600"/>
                <a:gd name="connsiteX1" fmla="*/ 286002 w 295275"/>
                <a:gd name="connsiteY1" fmla="*/ 146180 h 228600"/>
                <a:gd name="connsiteX2" fmla="*/ 200277 w 295275"/>
                <a:gd name="connsiteY2" fmla="*/ 226190 h 228600"/>
                <a:gd name="connsiteX3" fmla="*/ 135507 w 295275"/>
                <a:gd name="connsiteY3" fmla="*/ 219523 h 228600"/>
                <a:gd name="connsiteX4" fmla="*/ 101217 w 295275"/>
                <a:gd name="connsiteY4" fmla="*/ 211903 h 228600"/>
                <a:gd name="connsiteX5" fmla="*/ 5014 w 295275"/>
                <a:gd name="connsiteY5" fmla="*/ 191900 h 228600"/>
                <a:gd name="connsiteX6" fmla="*/ 252 w 295275"/>
                <a:gd name="connsiteY6" fmla="*/ 175708 h 228600"/>
                <a:gd name="connsiteX7" fmla="*/ 6920 w 295275"/>
                <a:gd name="connsiteY7" fmla="*/ 72838 h 228600"/>
                <a:gd name="connsiteX8" fmla="*/ 21207 w 295275"/>
                <a:gd name="connsiteY8" fmla="*/ 53788 h 228600"/>
                <a:gd name="connsiteX9" fmla="*/ 112647 w 295275"/>
                <a:gd name="connsiteY9" fmla="*/ 18545 h 228600"/>
                <a:gd name="connsiteX10" fmla="*/ 259332 w 295275"/>
                <a:gd name="connsiteY10" fmla="*/ 12830 h 228600"/>
                <a:gd name="connsiteX11" fmla="*/ 266000 w 295275"/>
                <a:gd name="connsiteY11" fmla="*/ 6617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28600">
                  <a:moveTo>
                    <a:pt x="266000" y="66170"/>
                  </a:moveTo>
                  <a:cubicBezTo>
                    <a:pt x="305052" y="85220"/>
                    <a:pt x="314577" y="102365"/>
                    <a:pt x="286002" y="146180"/>
                  </a:cubicBezTo>
                  <a:cubicBezTo>
                    <a:pt x="264095" y="180470"/>
                    <a:pt x="235520" y="208093"/>
                    <a:pt x="200277" y="226190"/>
                  </a:cubicBezTo>
                  <a:cubicBezTo>
                    <a:pt x="180275" y="236668"/>
                    <a:pt x="153604" y="239525"/>
                    <a:pt x="135507" y="219523"/>
                  </a:cubicBezTo>
                  <a:cubicBezTo>
                    <a:pt x="124077" y="207140"/>
                    <a:pt x="115504" y="205235"/>
                    <a:pt x="101217" y="211903"/>
                  </a:cubicBezTo>
                  <a:cubicBezTo>
                    <a:pt x="64070" y="230953"/>
                    <a:pt x="35495" y="205235"/>
                    <a:pt x="5014" y="191900"/>
                  </a:cubicBezTo>
                  <a:cubicBezTo>
                    <a:pt x="-1653" y="189043"/>
                    <a:pt x="252" y="182375"/>
                    <a:pt x="252" y="175708"/>
                  </a:cubicBezTo>
                  <a:cubicBezTo>
                    <a:pt x="3109" y="141418"/>
                    <a:pt x="5014" y="107128"/>
                    <a:pt x="6920" y="72838"/>
                  </a:cubicBezTo>
                  <a:cubicBezTo>
                    <a:pt x="7872" y="63313"/>
                    <a:pt x="8825" y="51883"/>
                    <a:pt x="21207" y="53788"/>
                  </a:cubicBezTo>
                  <a:cubicBezTo>
                    <a:pt x="58354" y="59503"/>
                    <a:pt x="85977" y="35690"/>
                    <a:pt x="112647" y="18545"/>
                  </a:cubicBezTo>
                  <a:cubicBezTo>
                    <a:pt x="162177" y="-13840"/>
                    <a:pt x="210754" y="4258"/>
                    <a:pt x="259332" y="12830"/>
                  </a:cubicBezTo>
                  <a:cubicBezTo>
                    <a:pt x="286002" y="17593"/>
                    <a:pt x="287907" y="43310"/>
                    <a:pt x="266000" y="661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reeform: Shape 38">
              <a:extLst>
                <a:ext uri="{FF2B5EF4-FFF2-40B4-BE49-F238E27FC236}">
                  <a16:creationId xmlns:a16="http://schemas.microsoft.com/office/drawing/2014/main" id="{AC66850A-4C66-4377-8375-DA40CDEAFBF0}"/>
                </a:ext>
              </a:extLst>
            </p:cNvPr>
            <p:cNvSpPr/>
            <p:nvPr/>
          </p:nvSpPr>
          <p:spPr>
            <a:xfrm rot="20524197">
              <a:off x="7217008" y="2885706"/>
              <a:ext cx="44304" cy="126583"/>
            </a:xfrm>
            <a:custGeom>
              <a:avLst/>
              <a:gdLst>
                <a:gd name="connsiteX0" fmla="*/ 28732 w 66675"/>
                <a:gd name="connsiteY0" fmla="*/ 0 h 190500"/>
                <a:gd name="connsiteX1" fmla="*/ 74849 w 66675"/>
                <a:gd name="connsiteY1" fmla="*/ 7183 h 190500"/>
                <a:gd name="connsiteX2" fmla="*/ 46118 w 66675"/>
                <a:gd name="connsiteY2" fmla="*/ 191651 h 190500"/>
                <a:gd name="connsiteX3" fmla="*/ 0 w 66675"/>
                <a:gd name="connsiteY3" fmla="*/ 184469 h 190500"/>
              </a:gdLst>
              <a:ahLst/>
              <a:cxnLst>
                <a:cxn ang="0">
                  <a:pos x="connsiteX0" y="connsiteY0"/>
                </a:cxn>
                <a:cxn ang="0">
                  <a:pos x="connsiteX1" y="connsiteY1"/>
                </a:cxn>
                <a:cxn ang="0">
                  <a:pos x="connsiteX2" y="connsiteY2"/>
                </a:cxn>
                <a:cxn ang="0">
                  <a:pos x="connsiteX3" y="connsiteY3"/>
                </a:cxn>
              </a:cxnLst>
              <a:rect l="l" t="t" r="r" b="b"/>
              <a:pathLst>
                <a:path w="66675" h="190500">
                  <a:moveTo>
                    <a:pt x="28732" y="0"/>
                  </a:moveTo>
                  <a:lnTo>
                    <a:pt x="74849" y="7183"/>
                  </a:lnTo>
                  <a:lnTo>
                    <a:pt x="46118" y="191651"/>
                  </a:lnTo>
                  <a:lnTo>
                    <a:pt x="0" y="184469"/>
                  </a:lnTo>
                  <a:close/>
                </a:path>
              </a:pathLst>
            </a:custGeom>
            <a:solidFill>
              <a:srgbClr val="F2F2F2"/>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17EDC15-025B-45E9-A08B-003CB6C70920}"/>
                </a:ext>
              </a:extLst>
            </p:cNvPr>
            <p:cNvSpPr/>
            <p:nvPr/>
          </p:nvSpPr>
          <p:spPr>
            <a:xfrm rot="20524197">
              <a:off x="6655695" y="2322311"/>
              <a:ext cx="284810" cy="265822"/>
            </a:xfrm>
            <a:custGeom>
              <a:avLst/>
              <a:gdLst>
                <a:gd name="connsiteX0" fmla="*/ 9123 w 428625"/>
                <a:gd name="connsiteY0" fmla="*/ 188526 h 400050"/>
                <a:gd name="connsiteX1" fmla="*/ 108183 w 428625"/>
                <a:gd name="connsiteY1" fmla="*/ 147568 h 400050"/>
                <a:gd name="connsiteX2" fmla="*/ 125328 w 428625"/>
                <a:gd name="connsiteY2" fmla="*/ 111373 h 400050"/>
                <a:gd name="connsiteX3" fmla="*/ 168190 w 428625"/>
                <a:gd name="connsiteY3" fmla="*/ 62796 h 400050"/>
                <a:gd name="connsiteX4" fmla="*/ 202480 w 428625"/>
                <a:gd name="connsiteY4" fmla="*/ 79941 h 400050"/>
                <a:gd name="connsiteX5" fmla="*/ 209148 w 428625"/>
                <a:gd name="connsiteY5" fmla="*/ 126613 h 400050"/>
                <a:gd name="connsiteX6" fmla="*/ 224388 w 428625"/>
                <a:gd name="connsiteY6" fmla="*/ 143758 h 400050"/>
                <a:gd name="connsiteX7" fmla="*/ 247248 w 428625"/>
                <a:gd name="connsiteY7" fmla="*/ 132328 h 400050"/>
                <a:gd name="connsiteX8" fmla="*/ 306303 w 428625"/>
                <a:gd name="connsiteY8" fmla="*/ 66606 h 400050"/>
                <a:gd name="connsiteX9" fmla="*/ 314876 w 428625"/>
                <a:gd name="connsiteY9" fmla="*/ 48508 h 400050"/>
                <a:gd name="connsiteX10" fmla="*/ 364405 w 428625"/>
                <a:gd name="connsiteY10" fmla="*/ 1836 h 400050"/>
                <a:gd name="connsiteX11" fmla="*/ 423460 w 428625"/>
                <a:gd name="connsiteY11" fmla="*/ 10408 h 400050"/>
                <a:gd name="connsiteX12" fmla="*/ 419651 w 428625"/>
                <a:gd name="connsiteY12" fmla="*/ 61843 h 400050"/>
                <a:gd name="connsiteX13" fmla="*/ 408221 w 428625"/>
                <a:gd name="connsiteY13" fmla="*/ 128518 h 400050"/>
                <a:gd name="connsiteX14" fmla="*/ 412030 w 428625"/>
                <a:gd name="connsiteY14" fmla="*/ 173286 h 400050"/>
                <a:gd name="connsiteX15" fmla="*/ 429176 w 428625"/>
                <a:gd name="connsiteY15" fmla="*/ 219006 h 400050"/>
                <a:gd name="connsiteX16" fmla="*/ 411078 w 428625"/>
                <a:gd name="connsiteY16" fmla="*/ 241866 h 400050"/>
                <a:gd name="connsiteX17" fmla="*/ 389171 w 428625"/>
                <a:gd name="connsiteY17" fmla="*/ 259963 h 400050"/>
                <a:gd name="connsiteX18" fmla="*/ 388218 w 428625"/>
                <a:gd name="connsiteY18" fmla="*/ 261868 h 400050"/>
                <a:gd name="connsiteX19" fmla="*/ 351071 w 428625"/>
                <a:gd name="connsiteY19" fmla="*/ 321876 h 400050"/>
                <a:gd name="connsiteX20" fmla="*/ 339640 w 428625"/>
                <a:gd name="connsiteY20" fmla="*/ 359023 h 400050"/>
                <a:gd name="connsiteX21" fmla="*/ 286301 w 428625"/>
                <a:gd name="connsiteY21" fmla="*/ 392361 h 400050"/>
                <a:gd name="connsiteX22" fmla="*/ 175810 w 428625"/>
                <a:gd name="connsiteY22" fmla="*/ 389503 h 400050"/>
                <a:gd name="connsiteX23" fmla="*/ 116755 w 428625"/>
                <a:gd name="connsiteY23" fmla="*/ 404743 h 400050"/>
                <a:gd name="connsiteX24" fmla="*/ 96753 w 428625"/>
                <a:gd name="connsiteY24" fmla="*/ 380931 h 400050"/>
                <a:gd name="connsiteX25" fmla="*/ 6265 w 428625"/>
                <a:gd name="connsiteY25" fmla="*/ 215196 h 400050"/>
                <a:gd name="connsiteX26" fmla="*/ 9123 w 428625"/>
                <a:gd name="connsiteY26" fmla="*/ 18852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5" h="400050">
                  <a:moveTo>
                    <a:pt x="9123" y="188526"/>
                  </a:moveTo>
                  <a:cubicBezTo>
                    <a:pt x="44365" y="179953"/>
                    <a:pt x="76751" y="163761"/>
                    <a:pt x="108183" y="147568"/>
                  </a:cubicBezTo>
                  <a:cubicBezTo>
                    <a:pt x="122471" y="139948"/>
                    <a:pt x="124376" y="125661"/>
                    <a:pt x="125328" y="111373"/>
                  </a:cubicBezTo>
                  <a:cubicBezTo>
                    <a:pt x="128185" y="85656"/>
                    <a:pt x="144378" y="71368"/>
                    <a:pt x="168190" y="62796"/>
                  </a:cubicBezTo>
                  <a:cubicBezTo>
                    <a:pt x="186288" y="57081"/>
                    <a:pt x="195813" y="62796"/>
                    <a:pt x="202480" y="79941"/>
                  </a:cubicBezTo>
                  <a:cubicBezTo>
                    <a:pt x="207243" y="95181"/>
                    <a:pt x="207243" y="110421"/>
                    <a:pt x="209148" y="126613"/>
                  </a:cubicBezTo>
                  <a:cubicBezTo>
                    <a:pt x="210101" y="136138"/>
                    <a:pt x="212005" y="143758"/>
                    <a:pt x="224388" y="143758"/>
                  </a:cubicBezTo>
                  <a:cubicBezTo>
                    <a:pt x="234865" y="143758"/>
                    <a:pt x="244390" y="145663"/>
                    <a:pt x="247248" y="132328"/>
                  </a:cubicBezTo>
                  <a:cubicBezTo>
                    <a:pt x="255821" y="99943"/>
                    <a:pt x="272965" y="76131"/>
                    <a:pt x="306303" y="66606"/>
                  </a:cubicBezTo>
                  <a:cubicBezTo>
                    <a:pt x="315828" y="63748"/>
                    <a:pt x="313923" y="55176"/>
                    <a:pt x="314876" y="48508"/>
                  </a:cubicBezTo>
                  <a:cubicBezTo>
                    <a:pt x="319638" y="15171"/>
                    <a:pt x="331068" y="2788"/>
                    <a:pt x="364405" y="1836"/>
                  </a:cubicBezTo>
                  <a:cubicBezTo>
                    <a:pt x="384408" y="883"/>
                    <a:pt x="405363" y="-4832"/>
                    <a:pt x="423460" y="10408"/>
                  </a:cubicBezTo>
                  <a:cubicBezTo>
                    <a:pt x="415840" y="26601"/>
                    <a:pt x="419651" y="44698"/>
                    <a:pt x="419651" y="61843"/>
                  </a:cubicBezTo>
                  <a:cubicBezTo>
                    <a:pt x="418698" y="84703"/>
                    <a:pt x="420603" y="107563"/>
                    <a:pt x="408221" y="128518"/>
                  </a:cubicBezTo>
                  <a:cubicBezTo>
                    <a:pt x="398696" y="143758"/>
                    <a:pt x="407268" y="158998"/>
                    <a:pt x="412030" y="173286"/>
                  </a:cubicBezTo>
                  <a:cubicBezTo>
                    <a:pt x="417746" y="188526"/>
                    <a:pt x="424413" y="203766"/>
                    <a:pt x="429176" y="219006"/>
                  </a:cubicBezTo>
                  <a:cubicBezTo>
                    <a:pt x="432985" y="232341"/>
                    <a:pt x="430128" y="244723"/>
                    <a:pt x="411078" y="241866"/>
                  </a:cubicBezTo>
                  <a:cubicBezTo>
                    <a:pt x="397743" y="239961"/>
                    <a:pt x="388218" y="243771"/>
                    <a:pt x="389171" y="259963"/>
                  </a:cubicBezTo>
                  <a:cubicBezTo>
                    <a:pt x="389171" y="260916"/>
                    <a:pt x="389171" y="261868"/>
                    <a:pt x="388218" y="261868"/>
                  </a:cubicBezTo>
                  <a:cubicBezTo>
                    <a:pt x="372978" y="279966"/>
                    <a:pt x="360596" y="299968"/>
                    <a:pt x="351071" y="321876"/>
                  </a:cubicBezTo>
                  <a:cubicBezTo>
                    <a:pt x="346308" y="334258"/>
                    <a:pt x="339640" y="345688"/>
                    <a:pt x="339640" y="359023"/>
                  </a:cubicBezTo>
                  <a:cubicBezTo>
                    <a:pt x="337735" y="396171"/>
                    <a:pt x="316780" y="411411"/>
                    <a:pt x="286301" y="392361"/>
                  </a:cubicBezTo>
                  <a:cubicBezTo>
                    <a:pt x="248201" y="369501"/>
                    <a:pt x="212958" y="379026"/>
                    <a:pt x="175810" y="389503"/>
                  </a:cubicBezTo>
                  <a:cubicBezTo>
                    <a:pt x="156760" y="395218"/>
                    <a:pt x="138663" y="406648"/>
                    <a:pt x="116755" y="404743"/>
                  </a:cubicBezTo>
                  <a:cubicBezTo>
                    <a:pt x="105326" y="400933"/>
                    <a:pt x="102468" y="389503"/>
                    <a:pt x="96753" y="380931"/>
                  </a:cubicBezTo>
                  <a:cubicBezTo>
                    <a:pt x="65321" y="325686"/>
                    <a:pt x="33888" y="271393"/>
                    <a:pt x="6265" y="215196"/>
                  </a:cubicBezTo>
                  <a:cubicBezTo>
                    <a:pt x="2455" y="207576"/>
                    <a:pt x="-7070" y="197098"/>
                    <a:pt x="9123" y="188526"/>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reeform: Shape 40">
              <a:extLst>
                <a:ext uri="{FF2B5EF4-FFF2-40B4-BE49-F238E27FC236}">
                  <a16:creationId xmlns:a16="http://schemas.microsoft.com/office/drawing/2014/main" id="{DC4C679A-6BB2-4F6A-AEE6-30D3D26FF096}"/>
                </a:ext>
              </a:extLst>
            </p:cNvPr>
            <p:cNvSpPr/>
            <p:nvPr/>
          </p:nvSpPr>
          <p:spPr>
            <a:xfrm rot="20524197">
              <a:off x="6673701" y="2471053"/>
              <a:ext cx="101266" cy="335444"/>
            </a:xfrm>
            <a:custGeom>
              <a:avLst/>
              <a:gdLst>
                <a:gd name="connsiteX0" fmla="*/ 49530 w 152400"/>
                <a:gd name="connsiteY0" fmla="*/ 116 h 504825"/>
                <a:gd name="connsiteX1" fmla="*/ 57150 w 152400"/>
                <a:gd name="connsiteY1" fmla="*/ 35359 h 504825"/>
                <a:gd name="connsiteX2" fmla="*/ 158115 w 152400"/>
                <a:gd name="connsiteY2" fmla="*/ 218239 h 504825"/>
                <a:gd name="connsiteX3" fmla="*/ 153353 w 152400"/>
                <a:gd name="connsiteY3" fmla="*/ 223002 h 504825"/>
                <a:gd name="connsiteX4" fmla="*/ 136208 w 152400"/>
                <a:gd name="connsiteY4" fmla="*/ 240146 h 504825"/>
                <a:gd name="connsiteX5" fmla="*/ 103823 w 152400"/>
                <a:gd name="connsiteY5" fmla="*/ 273484 h 504825"/>
                <a:gd name="connsiteX6" fmla="*/ 122873 w 152400"/>
                <a:gd name="connsiteY6" fmla="*/ 312536 h 504825"/>
                <a:gd name="connsiteX7" fmla="*/ 108585 w 152400"/>
                <a:gd name="connsiteY7" fmla="*/ 397309 h 504825"/>
                <a:gd name="connsiteX8" fmla="*/ 0 w 152400"/>
                <a:gd name="connsiteY8" fmla="*/ 512561 h 504825"/>
                <a:gd name="connsiteX9" fmla="*/ 44768 w 152400"/>
                <a:gd name="connsiteY9" fmla="*/ 346827 h 504825"/>
                <a:gd name="connsiteX10" fmla="*/ 58103 w 152400"/>
                <a:gd name="connsiteY10" fmla="*/ 96319 h 504825"/>
                <a:gd name="connsiteX11" fmla="*/ 34290 w 152400"/>
                <a:gd name="connsiteY11" fmla="*/ 19166 h 504825"/>
                <a:gd name="connsiteX12" fmla="*/ 49530 w 152400"/>
                <a:gd name="connsiteY12" fmla="*/ 116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504825">
                  <a:moveTo>
                    <a:pt x="49530" y="116"/>
                  </a:moveTo>
                  <a:cubicBezTo>
                    <a:pt x="39053" y="14404"/>
                    <a:pt x="51435" y="24881"/>
                    <a:pt x="57150" y="35359"/>
                  </a:cubicBezTo>
                  <a:cubicBezTo>
                    <a:pt x="90488" y="96319"/>
                    <a:pt x="123825" y="157279"/>
                    <a:pt x="158115" y="218239"/>
                  </a:cubicBezTo>
                  <a:cubicBezTo>
                    <a:pt x="156210" y="220144"/>
                    <a:pt x="155258" y="221096"/>
                    <a:pt x="153353" y="223002"/>
                  </a:cubicBezTo>
                  <a:cubicBezTo>
                    <a:pt x="147638" y="228717"/>
                    <a:pt x="141923" y="234431"/>
                    <a:pt x="136208" y="240146"/>
                  </a:cubicBezTo>
                  <a:cubicBezTo>
                    <a:pt x="124778" y="251577"/>
                    <a:pt x="109538" y="260149"/>
                    <a:pt x="103823" y="273484"/>
                  </a:cubicBezTo>
                  <a:cubicBezTo>
                    <a:pt x="98108" y="287771"/>
                    <a:pt x="119063" y="298249"/>
                    <a:pt x="122873" y="312536"/>
                  </a:cubicBezTo>
                  <a:cubicBezTo>
                    <a:pt x="130493" y="343017"/>
                    <a:pt x="122873" y="370639"/>
                    <a:pt x="108585" y="397309"/>
                  </a:cubicBezTo>
                  <a:cubicBezTo>
                    <a:pt x="83820" y="445886"/>
                    <a:pt x="40005" y="477319"/>
                    <a:pt x="0" y="512561"/>
                  </a:cubicBezTo>
                  <a:cubicBezTo>
                    <a:pt x="20003" y="458269"/>
                    <a:pt x="36195" y="403977"/>
                    <a:pt x="44768" y="346827"/>
                  </a:cubicBezTo>
                  <a:cubicBezTo>
                    <a:pt x="57150" y="263959"/>
                    <a:pt x="68580" y="181091"/>
                    <a:pt x="58103" y="96319"/>
                  </a:cubicBezTo>
                  <a:cubicBezTo>
                    <a:pt x="55245" y="68696"/>
                    <a:pt x="47625" y="42979"/>
                    <a:pt x="34290" y="19166"/>
                  </a:cubicBezTo>
                  <a:cubicBezTo>
                    <a:pt x="26670" y="3927"/>
                    <a:pt x="34290" y="-836"/>
                    <a:pt x="49530" y="116"/>
                  </a:cubicBezTo>
                  <a:close/>
                </a:path>
              </a:pathLst>
            </a:custGeom>
            <a:solidFill>
              <a:srgbClr val="FDFDFD"/>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826EFE3-EDEF-4E2E-97D2-F3AE2044DDFD}"/>
                </a:ext>
              </a:extLst>
            </p:cNvPr>
            <p:cNvSpPr/>
            <p:nvPr/>
          </p:nvSpPr>
          <p:spPr>
            <a:xfrm rot="20524197">
              <a:off x="6127351" y="3067861"/>
              <a:ext cx="215189" cy="240507"/>
            </a:xfrm>
            <a:custGeom>
              <a:avLst/>
              <a:gdLst>
                <a:gd name="connsiteX0" fmla="*/ 230378 w 323850"/>
                <a:gd name="connsiteY0" fmla="*/ 180370 h 361950"/>
                <a:gd name="connsiteX1" fmla="*/ 212280 w 323850"/>
                <a:gd name="connsiteY1" fmla="*/ 280383 h 361950"/>
                <a:gd name="connsiteX2" fmla="*/ 175133 w 323850"/>
                <a:gd name="connsiteY2" fmla="*/ 337533 h 361950"/>
                <a:gd name="connsiteX3" fmla="*/ 151320 w 323850"/>
                <a:gd name="connsiteY3" fmla="*/ 348963 h 361950"/>
                <a:gd name="connsiteX4" fmla="*/ 101790 w 323850"/>
                <a:gd name="connsiteY4" fmla="*/ 359441 h 361950"/>
                <a:gd name="connsiteX5" fmla="*/ 74168 w 323850"/>
                <a:gd name="connsiteY5" fmla="*/ 357535 h 361950"/>
                <a:gd name="connsiteX6" fmla="*/ 73215 w 323850"/>
                <a:gd name="connsiteY6" fmla="*/ 321341 h 361950"/>
                <a:gd name="connsiteX7" fmla="*/ 44640 w 323850"/>
                <a:gd name="connsiteY7" fmla="*/ 270858 h 361950"/>
                <a:gd name="connsiteX8" fmla="*/ 63690 w 323850"/>
                <a:gd name="connsiteY8" fmla="*/ 184180 h 361950"/>
                <a:gd name="connsiteX9" fmla="*/ 47497 w 323850"/>
                <a:gd name="connsiteY9" fmla="*/ 221328 h 361950"/>
                <a:gd name="connsiteX10" fmla="*/ 15113 w 323850"/>
                <a:gd name="connsiteY10" fmla="*/ 236568 h 361950"/>
                <a:gd name="connsiteX11" fmla="*/ 2730 w 323850"/>
                <a:gd name="connsiteY11" fmla="*/ 203230 h 361950"/>
                <a:gd name="connsiteX12" fmla="*/ 78930 w 323850"/>
                <a:gd name="connsiteY12" fmla="*/ 12730 h 361950"/>
                <a:gd name="connsiteX13" fmla="*/ 100838 w 323850"/>
                <a:gd name="connsiteY13" fmla="*/ 2253 h 361950"/>
                <a:gd name="connsiteX14" fmla="*/ 234188 w 323850"/>
                <a:gd name="connsiteY14" fmla="*/ 60355 h 361950"/>
                <a:gd name="connsiteX15" fmla="*/ 269430 w 323850"/>
                <a:gd name="connsiteY15" fmla="*/ 114648 h 361950"/>
                <a:gd name="connsiteX16" fmla="*/ 313245 w 323850"/>
                <a:gd name="connsiteY16" fmla="*/ 218470 h 361950"/>
                <a:gd name="connsiteX17" fmla="*/ 322770 w 323850"/>
                <a:gd name="connsiteY17" fmla="*/ 248950 h 361950"/>
                <a:gd name="connsiteX18" fmla="*/ 284670 w 323850"/>
                <a:gd name="connsiteY18" fmla="*/ 246093 h 361950"/>
                <a:gd name="connsiteX19" fmla="*/ 254190 w 323850"/>
                <a:gd name="connsiteY19" fmla="*/ 210850 h 361950"/>
                <a:gd name="connsiteX20" fmla="*/ 230378 w 323850"/>
                <a:gd name="connsiteY20" fmla="*/ 18037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50" h="361950">
                  <a:moveTo>
                    <a:pt x="230378" y="180370"/>
                  </a:moveTo>
                  <a:cubicBezTo>
                    <a:pt x="223710" y="215613"/>
                    <a:pt x="223710" y="248950"/>
                    <a:pt x="212280" y="280383"/>
                  </a:cubicBezTo>
                  <a:cubicBezTo>
                    <a:pt x="204660" y="302291"/>
                    <a:pt x="193230" y="322293"/>
                    <a:pt x="175133" y="337533"/>
                  </a:cubicBezTo>
                  <a:cubicBezTo>
                    <a:pt x="168465" y="343248"/>
                    <a:pt x="157988" y="351820"/>
                    <a:pt x="151320" y="348963"/>
                  </a:cubicBezTo>
                  <a:cubicBezTo>
                    <a:pt x="131318" y="339438"/>
                    <a:pt x="117030" y="348010"/>
                    <a:pt x="101790" y="359441"/>
                  </a:cubicBezTo>
                  <a:cubicBezTo>
                    <a:pt x="94170" y="365155"/>
                    <a:pt x="82740" y="365155"/>
                    <a:pt x="74168" y="357535"/>
                  </a:cubicBezTo>
                  <a:cubicBezTo>
                    <a:pt x="61785" y="346105"/>
                    <a:pt x="70358" y="333723"/>
                    <a:pt x="73215" y="321341"/>
                  </a:cubicBezTo>
                  <a:cubicBezTo>
                    <a:pt x="39878" y="313720"/>
                    <a:pt x="33210" y="303243"/>
                    <a:pt x="44640" y="270858"/>
                  </a:cubicBezTo>
                  <a:cubicBezTo>
                    <a:pt x="54165" y="243235"/>
                    <a:pt x="67500" y="216566"/>
                    <a:pt x="63690" y="184180"/>
                  </a:cubicBezTo>
                  <a:cubicBezTo>
                    <a:pt x="52260" y="194658"/>
                    <a:pt x="54165" y="210850"/>
                    <a:pt x="47497" y="221328"/>
                  </a:cubicBezTo>
                  <a:cubicBezTo>
                    <a:pt x="39878" y="233710"/>
                    <a:pt x="31305" y="243235"/>
                    <a:pt x="15113" y="236568"/>
                  </a:cubicBezTo>
                  <a:cubicBezTo>
                    <a:pt x="-128" y="230853"/>
                    <a:pt x="-2985" y="217518"/>
                    <a:pt x="2730" y="203230"/>
                  </a:cubicBezTo>
                  <a:cubicBezTo>
                    <a:pt x="27495" y="139413"/>
                    <a:pt x="37972" y="69880"/>
                    <a:pt x="78930" y="12730"/>
                  </a:cubicBezTo>
                  <a:cubicBezTo>
                    <a:pt x="84645" y="5110"/>
                    <a:pt x="86550" y="-4415"/>
                    <a:pt x="100838" y="2253"/>
                  </a:cubicBezTo>
                  <a:cubicBezTo>
                    <a:pt x="145605" y="21303"/>
                    <a:pt x="191325" y="37495"/>
                    <a:pt x="234188" y="60355"/>
                  </a:cubicBezTo>
                  <a:cubicBezTo>
                    <a:pt x="256095" y="71785"/>
                    <a:pt x="269430" y="87025"/>
                    <a:pt x="269430" y="114648"/>
                  </a:cubicBezTo>
                  <a:cubicBezTo>
                    <a:pt x="268478" y="154653"/>
                    <a:pt x="284670" y="189895"/>
                    <a:pt x="313245" y="218470"/>
                  </a:cubicBezTo>
                  <a:cubicBezTo>
                    <a:pt x="320865" y="226091"/>
                    <a:pt x="336105" y="235616"/>
                    <a:pt x="322770" y="248950"/>
                  </a:cubicBezTo>
                  <a:cubicBezTo>
                    <a:pt x="311340" y="261333"/>
                    <a:pt x="297053" y="254666"/>
                    <a:pt x="284670" y="246093"/>
                  </a:cubicBezTo>
                  <a:cubicBezTo>
                    <a:pt x="271335" y="237520"/>
                    <a:pt x="262763" y="223233"/>
                    <a:pt x="254190" y="210850"/>
                  </a:cubicBezTo>
                  <a:cubicBezTo>
                    <a:pt x="247522" y="201325"/>
                    <a:pt x="243713" y="189895"/>
                    <a:pt x="230378" y="1803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3" name="Freeform 32">
            <a:extLst>
              <a:ext uri="{FF2B5EF4-FFF2-40B4-BE49-F238E27FC236}">
                <a16:creationId xmlns:a16="http://schemas.microsoft.com/office/drawing/2014/main" id="{5071C23C-499F-6074-9292-10BA5E3B2C7F}"/>
              </a:ext>
            </a:extLst>
          </p:cNvPr>
          <p:cNvSpPr/>
          <p:nvPr/>
        </p:nvSpPr>
        <p:spPr>
          <a:xfrm flipH="1">
            <a:off x="10576890" y="0"/>
            <a:ext cx="1615110" cy="1180754"/>
          </a:xfrm>
          <a:custGeom>
            <a:avLst/>
            <a:gdLst/>
            <a:ahLst/>
            <a:cxnLst/>
            <a:rect l="l" t="t" r="r" b="b"/>
            <a:pathLst>
              <a:path w="2441335" h="1842098">
                <a:moveTo>
                  <a:pt x="0" y="0"/>
                </a:moveTo>
                <a:lnTo>
                  <a:pt x="2441335" y="0"/>
                </a:lnTo>
                <a:lnTo>
                  <a:pt x="2441335" y="1842098"/>
                </a:lnTo>
                <a:lnTo>
                  <a:pt x="0" y="18420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45" name="Freeform 11">
            <a:extLst>
              <a:ext uri="{FF2B5EF4-FFF2-40B4-BE49-F238E27FC236}">
                <a16:creationId xmlns:a16="http://schemas.microsoft.com/office/drawing/2014/main" id="{5799F69E-6474-12D2-4720-9DD697969323}"/>
              </a:ext>
            </a:extLst>
          </p:cNvPr>
          <p:cNvSpPr/>
          <p:nvPr/>
        </p:nvSpPr>
        <p:spPr>
          <a:xfrm>
            <a:off x="10969952" y="6389762"/>
            <a:ext cx="1058642" cy="257458"/>
          </a:xfrm>
          <a:custGeom>
            <a:avLst/>
            <a:gdLst/>
            <a:ahLst/>
            <a:cxnLst/>
            <a:rect l="l" t="t" r="r" b="b"/>
            <a:pathLst>
              <a:path w="3211019" h="780908">
                <a:moveTo>
                  <a:pt x="0" y="0"/>
                </a:moveTo>
                <a:lnTo>
                  <a:pt x="3211019" y="0"/>
                </a:lnTo>
                <a:lnTo>
                  <a:pt x="3211019" y="780908"/>
                </a:lnTo>
                <a:lnTo>
                  <a:pt x="0" y="780908"/>
                </a:lnTo>
                <a:lnTo>
                  <a:pt x="0" y="0"/>
                </a:lnTo>
                <a:close/>
              </a:path>
            </a:pathLst>
          </a:custGeom>
          <a:blipFill>
            <a:blip r:embed="rId4"/>
            <a:stretch>
              <a:fillRect t="-157767" b="-153423"/>
            </a:stretch>
          </a:blipFill>
        </p:spPr>
        <p:txBody>
          <a:bodyPr/>
          <a:lstStyle/>
          <a:p>
            <a:endParaRPr lang="en-ID"/>
          </a:p>
        </p:txBody>
      </p:sp>
    </p:spTree>
    <p:extLst>
      <p:ext uri="{BB962C8B-B14F-4D97-AF65-F5344CB8AC3E}">
        <p14:creationId xmlns:p14="http://schemas.microsoft.com/office/powerpoint/2010/main" val="1557309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nts Slide Master">
  <a:themeElements>
    <a:clrScheme name="ALLPPT-211">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211">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209">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7067</TotalTime>
  <Words>1480</Words>
  <Application>Microsoft Office PowerPoint</Application>
  <PresentationFormat>Widescreen</PresentationFormat>
  <Paragraphs>248</Paragraphs>
  <Slides>12</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Aptos Narrow</vt:lpstr>
      <vt:lpstr>Arial</vt:lpstr>
      <vt:lpstr>Calibri</vt:lpstr>
      <vt:lpstr>HK Grotesk</vt:lpstr>
      <vt:lpstr>League Spartan</vt:lpstr>
      <vt:lpstr>TT Commons Pro Bold</vt:lpstr>
      <vt:lpstr>Contents Slide Master</vt:lpstr>
      <vt:lpstr>Section Break Slide Master</vt:lpstr>
      <vt:lpstr>1_Contents Slide Master</vt:lpstr>
      <vt:lpstr>2_Contents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IT02</cp:lastModifiedBy>
  <cp:revision>195</cp:revision>
  <dcterms:created xsi:type="dcterms:W3CDTF">2020-01-20T05:08:25Z</dcterms:created>
  <dcterms:modified xsi:type="dcterms:W3CDTF">2025-09-23T08:08:25Z</dcterms:modified>
</cp:coreProperties>
</file>