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70" r:id="rId4"/>
    <p:sldId id="258" r:id="rId5"/>
    <p:sldId id="273" r:id="rId6"/>
    <p:sldId id="378" r:id="rId7"/>
  </p:sldIdLst>
  <p:sldSz cx="18288000" cy="10287000"/>
  <p:notesSz cx="6858000" cy="9144000"/>
  <p:embeddedFontLst>
    <p:embeddedFont>
      <p:font typeface="Neue Montreal" panose="020B0604020202020204" charset="0"/>
      <p:regular r:id="rId9"/>
    </p:embeddedFont>
    <p:embeddedFont>
      <p:font typeface="Neue Montreal Medium" panose="020B0604020202020204" charset="0"/>
      <p:regular r:id="rId10"/>
    </p:embeddedFont>
    <p:embeddedFont>
      <p:font typeface="Proxima Nova" panose="020B0604020202020204" charset="0"/>
      <p:regular r:id="rId11"/>
    </p:embeddedFont>
    <p:embeddedFont>
      <p:font typeface="Proxima Nova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716" y="1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%20Data\2.%20WORK\3.%20CINT\3.%20RTM\2.%202025\Semester%202\Stok%20Opname%20Per%2031%20Des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%20Data\2.%20WORK\3.%20CINT\17.%20Materi%20Meeting%20Komite%20Audit\1.%202025\10.%20Oktober\Summary%20STO%20Asset%20Subk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Sheet1!$F$1</c:f>
              <c:strCache>
                <c:ptCount val="1"/>
                <c:pt idx="0">
                  <c:v>Difference Ammount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Sheet1!$A$2:$B$12</c:f>
              <c:multiLvlStrCache>
                <c:ptCount val="11"/>
                <c:lvl>
                  <c:pt idx="0">
                    <c:v>Gudang Induk RM</c:v>
                  </c:pt>
                  <c:pt idx="1">
                    <c:v>Gudang FG Baros</c:v>
                  </c:pt>
                  <c:pt idx="2">
                    <c:v>Subkon</c:v>
                  </c:pt>
                  <c:pt idx="3">
                    <c:v>Woodline</c:v>
                  </c:pt>
                  <c:pt idx="4">
                    <c:v>Nailing</c:v>
                  </c:pt>
                  <c:pt idx="5">
                    <c:v>Kontruksi</c:v>
                  </c:pt>
                  <c:pt idx="6">
                    <c:v>Kontruksi NSB</c:v>
                  </c:pt>
                  <c:pt idx="7">
                    <c:v>Powder Coating</c:v>
                  </c:pt>
                  <c:pt idx="8">
                    <c:v>Asembling NSB</c:v>
                  </c:pt>
                  <c:pt idx="9">
                    <c:v>Asembling Industri</c:v>
                  </c:pt>
                </c:lvl>
                <c:lvl>
                  <c:pt idx="0">
                    <c:v>CIIC</c:v>
                  </c:pt>
                  <c:pt idx="1">
                    <c:v>CIWH</c:v>
                  </c:pt>
                  <c:pt idx="2">
                    <c:v>SUBKON</c:v>
                  </c:pt>
                  <c:pt idx="3">
                    <c:v>CIWP</c:v>
                  </c:pt>
                  <c:pt idx="4">
                    <c:v>CINL</c:v>
                  </c:pt>
                  <c:pt idx="5">
                    <c:v>CICT</c:v>
                  </c:pt>
                  <c:pt idx="6">
                    <c:v>CICN</c:v>
                  </c:pt>
                  <c:pt idx="7">
                    <c:v>CIPC</c:v>
                  </c:pt>
                  <c:pt idx="8">
                    <c:v>CIAN</c:v>
                  </c:pt>
                  <c:pt idx="9">
                    <c:v>CIAI</c:v>
                  </c:pt>
                  <c:pt idx="10">
                    <c:v>TOTAL</c:v>
                  </c:pt>
                </c:lvl>
              </c:multiLvlStrCache>
            </c:multiLvlStrRef>
          </c:cat>
          <c:val>
            <c:numRef>
              <c:f>Sheet1!$F$2:$F$12</c:f>
              <c:numCache>
                <c:formatCode>_(* #,##0_);_(* \(#,##0\);_(* "-"??_);_(@_)</c:formatCode>
                <c:ptCount val="11"/>
                <c:pt idx="0">
                  <c:v>-2480</c:v>
                </c:pt>
                <c:pt idx="1">
                  <c:v>693823</c:v>
                </c:pt>
                <c:pt idx="2">
                  <c:v>-68677</c:v>
                </c:pt>
                <c:pt idx="3">
                  <c:v>1821528</c:v>
                </c:pt>
                <c:pt idx="4">
                  <c:v>205368</c:v>
                </c:pt>
                <c:pt idx="5">
                  <c:v>1032713</c:v>
                </c:pt>
                <c:pt idx="6">
                  <c:v>804279</c:v>
                </c:pt>
                <c:pt idx="7">
                  <c:v>2871528</c:v>
                </c:pt>
                <c:pt idx="8">
                  <c:v>-3381481</c:v>
                </c:pt>
                <c:pt idx="9">
                  <c:v>258089</c:v>
                </c:pt>
                <c:pt idx="10">
                  <c:v>4234690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74-42A2-967F-5305AAE6F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2776415"/>
        <c:axId val="562774015"/>
      </c:barChart>
      <c:catAx>
        <c:axId val="562776415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774015"/>
        <c:crosses val="autoZero"/>
        <c:auto val="1"/>
        <c:lblAlgn val="ctr"/>
        <c:lblOffset val="100"/>
        <c:noMultiLvlLbl val="0"/>
      </c:catAx>
      <c:valAx>
        <c:axId val="56277401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D" sz="2000" dirty="0"/>
                  <a:t>Rupiah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77641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Progress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Sheet1!$B$2:$B$9</c:f>
              <c:strCache>
                <c:ptCount val="8"/>
                <c:pt idx="0">
                  <c:v>SAMARINDA FURINDO</c:v>
                </c:pt>
                <c:pt idx="1">
                  <c:v>SEJAHTERA PALEMBANG FURINDO</c:v>
                </c:pt>
                <c:pt idx="2">
                  <c:v>SINAR SEJAHTERA MANDIRI</c:v>
                </c:pt>
                <c:pt idx="3">
                  <c:v>TRIJATI PRIMULA</c:v>
                </c:pt>
                <c:pt idx="4">
                  <c:v>DELTA FURINDOTAMA</c:v>
                </c:pt>
                <c:pt idx="5">
                  <c:v>SEJAHTERA WAHANA GEMILANG</c:v>
                </c:pt>
                <c:pt idx="6">
                  <c:v>CHITOSE C ENGINEERING INDONESIA</c:v>
                </c:pt>
                <c:pt idx="7">
                  <c:v>MEGA INTI MANDIRI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A1-48B6-BB02-413DE641B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28606047"/>
        <c:axId val="1028612767"/>
      </c:barChart>
      <c:catAx>
        <c:axId val="10286060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612767"/>
        <c:crosses val="autoZero"/>
        <c:auto val="1"/>
        <c:lblAlgn val="ctr"/>
        <c:lblOffset val="100"/>
        <c:noMultiLvlLbl val="0"/>
      </c:catAx>
      <c:valAx>
        <c:axId val="1028612767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28606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E18BD-F6AB-426E-828D-5799175553D4}" type="datetimeFigureOut">
              <a:rPr lang="en-ID" smtClean="0"/>
              <a:t>20/01/2026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3D5BF-DBFD-4620-AA40-F257A2A3E0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469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3D5BF-DBFD-4620-AA40-F257A2A3E0CD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933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12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CINT-Desember%2025.xlsx" TargetMode="Externa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hart" Target="../charts/char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571500"/>
            <a:ext cx="7080250" cy="9144000"/>
            <a:chOff x="0" y="0"/>
            <a:chExt cx="2647227" cy="3418840"/>
          </a:xfrm>
        </p:grpSpPr>
        <p:sp>
          <p:nvSpPr>
            <p:cNvPr id="3" name="Freeform 3"/>
            <p:cNvSpPr/>
            <p:nvPr/>
          </p:nvSpPr>
          <p:spPr>
            <a:xfrm>
              <a:off x="-201" y="-2019"/>
              <a:ext cx="2647428" cy="3417049"/>
            </a:xfrm>
            <a:custGeom>
              <a:avLst/>
              <a:gdLst/>
              <a:ahLst/>
              <a:cxnLst/>
              <a:rect l="l" t="t" r="r" b="b"/>
              <a:pathLst>
                <a:path w="2647428" h="3417049">
                  <a:moveTo>
                    <a:pt x="69139" y="2415019"/>
                  </a:moveTo>
                  <a:lnTo>
                    <a:pt x="67886" y="2413749"/>
                  </a:lnTo>
                  <a:cubicBezTo>
                    <a:pt x="31537" y="2340089"/>
                    <a:pt x="41564" y="2252459"/>
                    <a:pt x="41564" y="2173719"/>
                  </a:cubicBezTo>
                  <a:cubicBezTo>
                    <a:pt x="41564" y="2140699"/>
                    <a:pt x="41564" y="2098789"/>
                    <a:pt x="42817" y="2067039"/>
                  </a:cubicBezTo>
                  <a:cubicBezTo>
                    <a:pt x="46578" y="1961629"/>
                    <a:pt x="20256" y="1858759"/>
                    <a:pt x="100475" y="1776209"/>
                  </a:cubicBezTo>
                  <a:cubicBezTo>
                    <a:pt x="146851" y="1726679"/>
                    <a:pt x="212029" y="1700009"/>
                    <a:pt x="284728" y="1701279"/>
                  </a:cubicBezTo>
                  <a:cubicBezTo>
                    <a:pt x="284728" y="1701279"/>
                    <a:pt x="537919" y="1702549"/>
                    <a:pt x="537919" y="1702549"/>
                  </a:cubicBezTo>
                  <a:cubicBezTo>
                    <a:pt x="685823" y="1710169"/>
                    <a:pt x="824953" y="1686039"/>
                    <a:pt x="872583" y="1545069"/>
                  </a:cubicBezTo>
                  <a:cubicBezTo>
                    <a:pt x="885117" y="1503159"/>
                    <a:pt x="881357" y="1418069"/>
                    <a:pt x="882610" y="1373619"/>
                  </a:cubicBezTo>
                  <a:cubicBezTo>
                    <a:pt x="881357" y="1354569"/>
                    <a:pt x="887624" y="1155179"/>
                    <a:pt x="883863" y="1142479"/>
                  </a:cubicBezTo>
                  <a:cubicBezTo>
                    <a:pt x="871329" y="1002779"/>
                    <a:pt x="991658" y="884669"/>
                    <a:pt x="1128281" y="891019"/>
                  </a:cubicBezTo>
                  <a:cubicBezTo>
                    <a:pt x="1234821" y="892289"/>
                    <a:pt x="1350136" y="891019"/>
                    <a:pt x="1456677" y="891019"/>
                  </a:cubicBezTo>
                  <a:cubicBezTo>
                    <a:pt x="1584526" y="888479"/>
                    <a:pt x="1708615" y="734809"/>
                    <a:pt x="1706108" y="602729"/>
                  </a:cubicBezTo>
                  <a:cubicBezTo>
                    <a:pt x="1708615" y="503669"/>
                    <a:pt x="1708615" y="308089"/>
                    <a:pt x="1712375" y="206489"/>
                  </a:cubicBezTo>
                  <a:cubicBezTo>
                    <a:pt x="1732430" y="-38621"/>
                    <a:pt x="1968073" y="4559"/>
                    <a:pt x="2144806" y="749"/>
                  </a:cubicBezTo>
                  <a:cubicBezTo>
                    <a:pt x="2146059" y="749"/>
                    <a:pt x="2395490" y="749"/>
                    <a:pt x="2396744" y="749"/>
                  </a:cubicBezTo>
                  <a:cubicBezTo>
                    <a:pt x="2709658" y="15989"/>
                    <a:pt x="2619853" y="402069"/>
                    <a:pt x="2633640" y="595109"/>
                  </a:cubicBezTo>
                  <a:cubicBezTo>
                    <a:pt x="2633640" y="732269"/>
                    <a:pt x="2529606" y="855459"/>
                    <a:pt x="2394237" y="849109"/>
                  </a:cubicBezTo>
                  <a:cubicBezTo>
                    <a:pt x="2282682" y="846569"/>
                    <a:pt x="2063333" y="849109"/>
                    <a:pt x="1921697" y="849109"/>
                  </a:cubicBezTo>
                  <a:cubicBezTo>
                    <a:pt x="1864039" y="849109"/>
                    <a:pt x="1797608" y="910069"/>
                    <a:pt x="1738697" y="1016749"/>
                  </a:cubicBezTo>
                  <a:cubicBezTo>
                    <a:pt x="1721149" y="1048499"/>
                    <a:pt x="1711122" y="1085329"/>
                    <a:pt x="1709868" y="1123429"/>
                  </a:cubicBezTo>
                  <a:cubicBezTo>
                    <a:pt x="1706108" y="1203439"/>
                    <a:pt x="1707362" y="1285989"/>
                    <a:pt x="1708615" y="1365999"/>
                  </a:cubicBezTo>
                  <a:lnTo>
                    <a:pt x="1709868" y="1471409"/>
                  </a:lnTo>
                  <a:cubicBezTo>
                    <a:pt x="1711122" y="1625079"/>
                    <a:pt x="1604581" y="1724139"/>
                    <a:pt x="1467958" y="1725409"/>
                  </a:cubicBezTo>
                  <a:cubicBezTo>
                    <a:pt x="1467958" y="1725409"/>
                    <a:pt x="1120760" y="1725409"/>
                    <a:pt x="1120760" y="1725409"/>
                  </a:cubicBezTo>
                  <a:cubicBezTo>
                    <a:pt x="995418" y="1725409"/>
                    <a:pt x="877596" y="1796529"/>
                    <a:pt x="873836" y="1933689"/>
                  </a:cubicBezTo>
                  <a:cubicBezTo>
                    <a:pt x="868822" y="2042909"/>
                    <a:pt x="873836" y="2174989"/>
                    <a:pt x="872583" y="2285479"/>
                  </a:cubicBezTo>
                  <a:cubicBezTo>
                    <a:pt x="871329" y="2442959"/>
                    <a:pt x="769802" y="2534399"/>
                    <a:pt x="596830" y="2535669"/>
                  </a:cubicBezTo>
                  <a:lnTo>
                    <a:pt x="306036" y="2535669"/>
                  </a:lnTo>
                  <a:cubicBezTo>
                    <a:pt x="196988" y="2538209"/>
                    <a:pt x="123036" y="2520429"/>
                    <a:pt x="69139" y="2415019"/>
                  </a:cubicBezTo>
                  <a:close/>
                  <a:moveTo>
                    <a:pt x="243365" y="1654289"/>
                  </a:moveTo>
                  <a:lnTo>
                    <a:pt x="575522" y="1654289"/>
                  </a:lnTo>
                  <a:cubicBezTo>
                    <a:pt x="727186" y="1654289"/>
                    <a:pt x="824953" y="1555229"/>
                    <a:pt x="824953" y="1401559"/>
                  </a:cubicBezTo>
                  <a:lnTo>
                    <a:pt x="824953" y="1303769"/>
                  </a:lnTo>
                  <a:cubicBezTo>
                    <a:pt x="823699" y="1219949"/>
                    <a:pt x="823699" y="1133589"/>
                    <a:pt x="827459" y="1049769"/>
                  </a:cubicBezTo>
                  <a:cubicBezTo>
                    <a:pt x="831220" y="934199"/>
                    <a:pt x="917706" y="837679"/>
                    <a:pt x="1038034" y="841489"/>
                  </a:cubicBezTo>
                  <a:cubicBezTo>
                    <a:pt x="1038034" y="841489"/>
                    <a:pt x="1407794" y="841489"/>
                    <a:pt x="1407794" y="841489"/>
                  </a:cubicBezTo>
                  <a:cubicBezTo>
                    <a:pt x="1407794" y="841489"/>
                    <a:pt x="1419074" y="841489"/>
                    <a:pt x="1419074" y="841489"/>
                  </a:cubicBezTo>
                  <a:cubicBezTo>
                    <a:pt x="1481746" y="840219"/>
                    <a:pt x="1539403" y="813549"/>
                    <a:pt x="1582019" y="769099"/>
                  </a:cubicBezTo>
                  <a:cubicBezTo>
                    <a:pt x="1624636" y="723379"/>
                    <a:pt x="1647197" y="663689"/>
                    <a:pt x="1645944" y="601459"/>
                  </a:cubicBezTo>
                  <a:lnTo>
                    <a:pt x="1645944" y="249669"/>
                  </a:lnTo>
                  <a:cubicBezTo>
                    <a:pt x="1644690" y="104889"/>
                    <a:pt x="1551937" y="9639"/>
                    <a:pt x="1409047" y="7099"/>
                  </a:cubicBezTo>
                  <a:cubicBezTo>
                    <a:pt x="1409047" y="7099"/>
                    <a:pt x="1286212" y="7099"/>
                    <a:pt x="1286212" y="7099"/>
                  </a:cubicBezTo>
                  <a:cubicBezTo>
                    <a:pt x="1197219" y="7099"/>
                    <a:pt x="1095692" y="7099"/>
                    <a:pt x="1024247" y="10909"/>
                  </a:cubicBezTo>
                  <a:cubicBezTo>
                    <a:pt x="921466" y="15989"/>
                    <a:pt x="831220" y="108699"/>
                    <a:pt x="827459" y="211569"/>
                  </a:cubicBezTo>
                  <a:cubicBezTo>
                    <a:pt x="824953" y="275069"/>
                    <a:pt x="824953" y="339839"/>
                    <a:pt x="823699" y="400799"/>
                  </a:cubicBezTo>
                  <a:cubicBezTo>
                    <a:pt x="819939" y="454139"/>
                    <a:pt x="828713" y="610349"/>
                    <a:pt x="813672" y="659879"/>
                  </a:cubicBezTo>
                  <a:cubicBezTo>
                    <a:pt x="769802" y="797039"/>
                    <a:pt x="643206" y="817359"/>
                    <a:pt x="573015" y="817359"/>
                  </a:cubicBezTo>
                  <a:cubicBezTo>
                    <a:pt x="573015" y="817359"/>
                    <a:pt x="242111" y="817359"/>
                    <a:pt x="242111" y="817359"/>
                  </a:cubicBezTo>
                  <a:cubicBezTo>
                    <a:pt x="173173" y="816089"/>
                    <a:pt x="106742" y="845299"/>
                    <a:pt x="59112" y="897369"/>
                  </a:cubicBezTo>
                  <a:cubicBezTo>
                    <a:pt x="-21389" y="982459"/>
                    <a:pt x="6468" y="1076439"/>
                    <a:pt x="1454" y="1181849"/>
                  </a:cubicBezTo>
                  <a:cubicBezTo>
                    <a:pt x="201" y="1265669"/>
                    <a:pt x="-1069" y="1349489"/>
                    <a:pt x="1454" y="1433309"/>
                  </a:cubicBezTo>
                  <a:cubicBezTo>
                    <a:pt x="8975" y="1561579"/>
                    <a:pt x="111756" y="1658099"/>
                    <a:pt x="243365" y="1654289"/>
                  </a:cubicBezTo>
                  <a:close/>
                  <a:moveTo>
                    <a:pt x="2042025" y="2573769"/>
                  </a:moveTo>
                  <a:cubicBezTo>
                    <a:pt x="2042025" y="2573769"/>
                    <a:pt x="2524592" y="2573769"/>
                    <a:pt x="2524592" y="2573769"/>
                  </a:cubicBezTo>
                  <a:cubicBezTo>
                    <a:pt x="2584757" y="2573769"/>
                    <a:pt x="2633640" y="2525509"/>
                    <a:pt x="2634893" y="2465819"/>
                  </a:cubicBezTo>
                  <a:cubicBezTo>
                    <a:pt x="2637400" y="2463279"/>
                    <a:pt x="2632387" y="1176769"/>
                    <a:pt x="2633640" y="1174229"/>
                  </a:cubicBezTo>
                  <a:cubicBezTo>
                    <a:pt x="2633640" y="1155179"/>
                    <a:pt x="2631133" y="1136129"/>
                    <a:pt x="2629880" y="1119619"/>
                  </a:cubicBezTo>
                  <a:cubicBezTo>
                    <a:pt x="2623613" y="1024369"/>
                    <a:pt x="2529606" y="916419"/>
                    <a:pt x="2404264" y="916419"/>
                  </a:cubicBezTo>
                  <a:cubicBezTo>
                    <a:pt x="2285189" y="913879"/>
                    <a:pt x="2143552" y="912609"/>
                    <a:pt x="2000662" y="916419"/>
                  </a:cubicBezTo>
                  <a:cubicBezTo>
                    <a:pt x="1871560" y="920229"/>
                    <a:pt x="1776300" y="1016749"/>
                    <a:pt x="1776300" y="1145019"/>
                  </a:cubicBezTo>
                  <a:lnTo>
                    <a:pt x="1776300" y="1316469"/>
                  </a:lnTo>
                  <a:lnTo>
                    <a:pt x="1775046" y="1552689"/>
                  </a:lnTo>
                  <a:cubicBezTo>
                    <a:pt x="1773793" y="1627619"/>
                    <a:pt x="1748724" y="1689849"/>
                    <a:pt x="1704855" y="1731759"/>
                  </a:cubicBezTo>
                  <a:cubicBezTo>
                    <a:pt x="1659731" y="1774939"/>
                    <a:pt x="1595807" y="1795259"/>
                    <a:pt x="1520602" y="1792719"/>
                  </a:cubicBezTo>
                  <a:cubicBezTo>
                    <a:pt x="1400273" y="1787639"/>
                    <a:pt x="1297492" y="1790179"/>
                    <a:pt x="1170897" y="1795259"/>
                  </a:cubicBezTo>
                  <a:cubicBezTo>
                    <a:pt x="1038034" y="1800339"/>
                    <a:pt x="940267" y="1903209"/>
                    <a:pt x="942774" y="2032749"/>
                  </a:cubicBezTo>
                  <a:cubicBezTo>
                    <a:pt x="945281" y="2152129"/>
                    <a:pt x="945281" y="2281669"/>
                    <a:pt x="942774" y="2378189"/>
                  </a:cubicBezTo>
                  <a:cubicBezTo>
                    <a:pt x="940267" y="2498839"/>
                    <a:pt x="832473" y="2592819"/>
                    <a:pt x="697103" y="2592819"/>
                  </a:cubicBezTo>
                  <a:lnTo>
                    <a:pt x="358680" y="2592819"/>
                  </a:lnTo>
                  <a:cubicBezTo>
                    <a:pt x="233337" y="2585199"/>
                    <a:pt x="92954" y="2653779"/>
                    <a:pt x="87941" y="2789669"/>
                  </a:cubicBezTo>
                  <a:cubicBezTo>
                    <a:pt x="84180" y="2920479"/>
                    <a:pt x="82927" y="3052559"/>
                    <a:pt x="84180" y="3183369"/>
                  </a:cubicBezTo>
                  <a:cubicBezTo>
                    <a:pt x="85434" y="3229089"/>
                    <a:pt x="100475" y="3274809"/>
                    <a:pt x="124290" y="3315449"/>
                  </a:cubicBezTo>
                  <a:cubicBezTo>
                    <a:pt x="168159" y="3382759"/>
                    <a:pt x="239605" y="3417049"/>
                    <a:pt x="338625" y="3417049"/>
                  </a:cubicBezTo>
                  <a:cubicBezTo>
                    <a:pt x="338625" y="3417049"/>
                    <a:pt x="1017979" y="3417049"/>
                    <a:pt x="1017979" y="3417049"/>
                  </a:cubicBezTo>
                  <a:cubicBezTo>
                    <a:pt x="1184685" y="3415779"/>
                    <a:pt x="1520602" y="3417049"/>
                    <a:pt x="1687307" y="3417049"/>
                  </a:cubicBezTo>
                  <a:cubicBezTo>
                    <a:pt x="1761259" y="3417049"/>
                    <a:pt x="1821423" y="3356089"/>
                    <a:pt x="1821423" y="3281159"/>
                  </a:cubicBezTo>
                  <a:lnTo>
                    <a:pt x="1821423" y="2798559"/>
                  </a:lnTo>
                  <a:cubicBezTo>
                    <a:pt x="1820169" y="2676639"/>
                    <a:pt x="1919190" y="2573769"/>
                    <a:pt x="2042025" y="2573769"/>
                  </a:cubicBezTo>
                  <a:close/>
                  <a:moveTo>
                    <a:pt x="2443120" y="2632189"/>
                  </a:moveTo>
                  <a:lnTo>
                    <a:pt x="2085895" y="2632189"/>
                  </a:lnTo>
                  <a:cubicBezTo>
                    <a:pt x="1973087" y="2632189"/>
                    <a:pt x="1881587" y="2724899"/>
                    <a:pt x="1881587" y="2839199"/>
                  </a:cubicBezTo>
                  <a:lnTo>
                    <a:pt x="1881587" y="3201149"/>
                  </a:lnTo>
                  <a:cubicBezTo>
                    <a:pt x="1881587" y="3315449"/>
                    <a:pt x="1973087" y="3408159"/>
                    <a:pt x="2085895" y="3408159"/>
                  </a:cubicBezTo>
                  <a:lnTo>
                    <a:pt x="2443120" y="3408159"/>
                  </a:lnTo>
                  <a:cubicBezTo>
                    <a:pt x="2555928" y="3408159"/>
                    <a:pt x="2647428" y="3315449"/>
                    <a:pt x="2647428" y="3201149"/>
                  </a:cubicBezTo>
                  <a:lnTo>
                    <a:pt x="2647428" y="2839199"/>
                  </a:lnTo>
                  <a:cubicBezTo>
                    <a:pt x="2647428" y="2724899"/>
                    <a:pt x="2555928" y="2632189"/>
                    <a:pt x="2443120" y="2632189"/>
                  </a:cubicBezTo>
                  <a:close/>
                  <a:moveTo>
                    <a:pt x="224563" y="771639"/>
                  </a:moveTo>
                  <a:lnTo>
                    <a:pt x="568001" y="771639"/>
                  </a:lnTo>
                  <a:cubicBezTo>
                    <a:pt x="680809" y="771639"/>
                    <a:pt x="772309" y="678929"/>
                    <a:pt x="772309" y="564629"/>
                  </a:cubicBezTo>
                  <a:lnTo>
                    <a:pt x="772309" y="238239"/>
                  </a:lnTo>
                  <a:cubicBezTo>
                    <a:pt x="772309" y="123939"/>
                    <a:pt x="680809" y="31229"/>
                    <a:pt x="568001" y="31229"/>
                  </a:cubicBezTo>
                  <a:lnTo>
                    <a:pt x="224563" y="31229"/>
                  </a:lnTo>
                  <a:cubicBezTo>
                    <a:pt x="111756" y="31229"/>
                    <a:pt x="20256" y="123939"/>
                    <a:pt x="20256" y="238239"/>
                  </a:cubicBezTo>
                  <a:lnTo>
                    <a:pt x="20256" y="564629"/>
                  </a:lnTo>
                  <a:cubicBezTo>
                    <a:pt x="20256" y="678929"/>
                    <a:pt x="111756" y="771639"/>
                    <a:pt x="224563" y="771639"/>
                  </a:cubicBezTo>
                  <a:close/>
                </a:path>
              </a:pathLst>
            </a:custGeom>
            <a:blipFill>
              <a:blip r:embed="rId2"/>
              <a:stretch>
                <a:fillRect l="-64729" r="-64729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4" name="Freeform 4"/>
          <p:cNvSpPr/>
          <p:nvPr/>
        </p:nvSpPr>
        <p:spPr>
          <a:xfrm rot="-1828651">
            <a:off x="7053913" y="5877773"/>
            <a:ext cx="15721002" cy="16635981"/>
          </a:xfrm>
          <a:custGeom>
            <a:avLst/>
            <a:gdLst/>
            <a:ahLst/>
            <a:cxnLst/>
            <a:rect l="l" t="t" r="r" b="b"/>
            <a:pathLst>
              <a:path w="15721002" h="16635981">
                <a:moveTo>
                  <a:pt x="0" y="0"/>
                </a:moveTo>
                <a:lnTo>
                  <a:pt x="15721001" y="0"/>
                </a:lnTo>
                <a:lnTo>
                  <a:pt x="15721001" y="16635981"/>
                </a:lnTo>
                <a:lnTo>
                  <a:pt x="0" y="16635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8907467" y="2444535"/>
            <a:ext cx="10483850" cy="277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279"/>
              </a:lnSpc>
            </a:pPr>
            <a:r>
              <a:rPr lang="en-US" sz="7200" b="1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MEETING KOMITE AUDIT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88417" y="5524500"/>
            <a:ext cx="5184673" cy="41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2800" dirty="0">
                <a:solidFill>
                  <a:srgbClr val="000000"/>
                </a:solidFill>
                <a:latin typeface="Neue Montreal"/>
                <a:ea typeface="Neue Montreal"/>
                <a:cs typeface="Neue Montreal"/>
                <a:sym typeface="Neue Montreal"/>
              </a:rPr>
              <a:t>Rabu, 21 Januari 2026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D05B74-ECAE-381B-EE9D-40677AB4E8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7687" y="9147547"/>
            <a:ext cx="2031096" cy="6234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B7682200-ABDB-484F-D64F-B6B803EAA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40" name="Freeform 40"/>
          <p:cNvSpPr/>
          <p:nvPr/>
        </p:nvSpPr>
        <p:spPr>
          <a:xfrm rot="-8571132">
            <a:off x="7759729" y="-2959934"/>
            <a:ext cx="15087542" cy="7687709"/>
          </a:xfrm>
          <a:custGeom>
            <a:avLst/>
            <a:gdLst/>
            <a:ahLst/>
            <a:cxnLst/>
            <a:rect l="l" t="t" r="r" b="b"/>
            <a:pathLst>
              <a:path w="15087542" h="7687709">
                <a:moveTo>
                  <a:pt x="0" y="0"/>
                </a:moveTo>
                <a:lnTo>
                  <a:pt x="15087542" y="0"/>
                </a:lnTo>
                <a:lnTo>
                  <a:pt x="15087542" y="7687708"/>
                </a:lnTo>
                <a:lnTo>
                  <a:pt x="0" y="76877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5823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66339EC-95AF-CB52-1B4A-BC9CCBC40BFD}"/>
              </a:ext>
            </a:extLst>
          </p:cNvPr>
          <p:cNvSpPr/>
          <p:nvPr/>
        </p:nvSpPr>
        <p:spPr>
          <a:xfrm>
            <a:off x="1" y="0"/>
            <a:ext cx="18259890" cy="10287000"/>
          </a:xfrm>
          <a:prstGeom prst="rect">
            <a:avLst/>
          </a:pr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9" name="TextBox 59">
            <a:extLst>
              <a:ext uri="{FF2B5EF4-FFF2-40B4-BE49-F238E27FC236}">
                <a16:creationId xmlns:a16="http://schemas.microsoft.com/office/drawing/2014/main" id="{39D8F619-0CC6-F0BE-4A20-BB21BED91A86}"/>
              </a:ext>
            </a:extLst>
          </p:cNvPr>
          <p:cNvSpPr txBox="1"/>
          <p:nvPr/>
        </p:nvSpPr>
        <p:spPr>
          <a:xfrm>
            <a:off x="2115338" y="4788972"/>
            <a:ext cx="5588000" cy="1018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19"/>
              </a:lnSpc>
            </a:pPr>
            <a:r>
              <a:rPr lang="en-US" sz="8799" b="1" dirty="0">
                <a:solidFill>
                  <a:srgbClr val="FDFDFD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AGENDA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D7825B6-CFC2-9EF6-004F-D31474E6384A}"/>
              </a:ext>
            </a:extLst>
          </p:cNvPr>
          <p:cNvSpPr/>
          <p:nvPr/>
        </p:nvSpPr>
        <p:spPr>
          <a:xfrm>
            <a:off x="9144000" y="0"/>
            <a:ext cx="9115891" cy="10287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alpha val="8000"/>
                </a:schemeClr>
              </a:gs>
              <a:gs pos="63000">
                <a:srgbClr val="445871">
                  <a:alpha val="24000"/>
                </a:srgbClr>
              </a:gs>
              <a:gs pos="82000">
                <a:schemeClr val="tx2">
                  <a:lumMod val="50000"/>
                  <a:alpha val="7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2" name="Freeform 13">
            <a:extLst>
              <a:ext uri="{FF2B5EF4-FFF2-40B4-BE49-F238E27FC236}">
                <a16:creationId xmlns:a16="http://schemas.microsoft.com/office/drawing/2014/main" id="{AD8E55C1-3BD1-6126-2546-9BA767E7485A}"/>
              </a:ext>
            </a:extLst>
          </p:cNvPr>
          <p:cNvSpPr/>
          <p:nvPr/>
        </p:nvSpPr>
        <p:spPr>
          <a:xfrm rot="-10800000" flipH="1" flipV="1">
            <a:off x="10612164" y="3712113"/>
            <a:ext cx="5039532" cy="511888"/>
          </a:xfrm>
          <a:custGeom>
            <a:avLst/>
            <a:gdLst/>
            <a:ahLst/>
            <a:cxnLst/>
            <a:rect l="l" t="t" r="r" b="b"/>
            <a:pathLst>
              <a:path w="5039532" h="511888">
                <a:moveTo>
                  <a:pt x="5039532" y="511889"/>
                </a:moveTo>
                <a:lnTo>
                  <a:pt x="0" y="511889"/>
                </a:lnTo>
                <a:lnTo>
                  <a:pt x="0" y="0"/>
                </a:lnTo>
                <a:lnTo>
                  <a:pt x="5039532" y="0"/>
                </a:lnTo>
                <a:lnTo>
                  <a:pt x="5039532" y="511889"/>
                </a:lnTo>
                <a:close/>
              </a:path>
            </a:pathLst>
          </a:custGeom>
          <a:blipFill>
            <a:blip r:embed="rId5">
              <a:alphaModFix amt="29000"/>
            </a:blip>
            <a:stretch>
              <a:fillRect t="-6384" b="-6384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3" name="Group 14">
            <a:extLst>
              <a:ext uri="{FF2B5EF4-FFF2-40B4-BE49-F238E27FC236}">
                <a16:creationId xmlns:a16="http://schemas.microsoft.com/office/drawing/2014/main" id="{E6644808-7890-E54D-5EF1-F5ECA4B50B91}"/>
              </a:ext>
            </a:extLst>
          </p:cNvPr>
          <p:cNvGrpSpPr/>
          <p:nvPr/>
        </p:nvGrpSpPr>
        <p:grpSpPr>
          <a:xfrm>
            <a:off x="10669512" y="2705100"/>
            <a:ext cx="7706561" cy="1296956"/>
            <a:chOff x="0" y="-38100"/>
            <a:chExt cx="1297076" cy="341585"/>
          </a:xfrm>
        </p:grpSpPr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04F562B3-1A6A-6AE9-4DB4-1660C99A9D1C}"/>
                </a:ext>
              </a:extLst>
            </p:cNvPr>
            <p:cNvSpPr/>
            <p:nvPr/>
          </p:nvSpPr>
          <p:spPr>
            <a:xfrm>
              <a:off x="0" y="0"/>
              <a:ext cx="1204560" cy="303485"/>
            </a:xfrm>
            <a:custGeom>
              <a:avLst/>
              <a:gdLst/>
              <a:ahLst/>
              <a:cxnLst/>
              <a:rect l="l" t="t" r="r" b="b"/>
              <a:pathLst>
                <a:path w="1297075" h="303485">
                  <a:moveTo>
                    <a:pt x="42444" y="0"/>
                  </a:moveTo>
                  <a:lnTo>
                    <a:pt x="1254631" y="0"/>
                  </a:lnTo>
                  <a:cubicBezTo>
                    <a:pt x="1278072" y="0"/>
                    <a:pt x="1297075" y="19003"/>
                    <a:pt x="1297075" y="42444"/>
                  </a:cubicBezTo>
                  <a:lnTo>
                    <a:pt x="1297075" y="261041"/>
                  </a:lnTo>
                  <a:cubicBezTo>
                    <a:pt x="1297075" y="284482"/>
                    <a:pt x="1278072" y="303485"/>
                    <a:pt x="1254631" y="303485"/>
                  </a:cubicBezTo>
                  <a:lnTo>
                    <a:pt x="42444" y="303485"/>
                  </a:lnTo>
                  <a:cubicBezTo>
                    <a:pt x="19003" y="303485"/>
                    <a:pt x="0" y="284482"/>
                    <a:pt x="0" y="261041"/>
                  </a:cubicBezTo>
                  <a:lnTo>
                    <a:pt x="0" y="42444"/>
                  </a:lnTo>
                  <a:cubicBezTo>
                    <a:pt x="0" y="19003"/>
                    <a:pt x="19003" y="0"/>
                    <a:pt x="424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 sz="3200"/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6B1FD224-F3DD-CFC7-A50E-B9453690D71C}"/>
                </a:ext>
              </a:extLst>
            </p:cNvPr>
            <p:cNvSpPr txBox="1"/>
            <p:nvPr/>
          </p:nvSpPr>
          <p:spPr>
            <a:xfrm>
              <a:off x="0" y="-38100"/>
              <a:ext cx="1297076" cy="341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 sz="3200"/>
            </a:p>
          </p:txBody>
        </p:sp>
      </p:grpSp>
      <p:grpSp>
        <p:nvGrpSpPr>
          <p:cNvPr id="46" name="Group 17">
            <a:extLst>
              <a:ext uri="{FF2B5EF4-FFF2-40B4-BE49-F238E27FC236}">
                <a16:creationId xmlns:a16="http://schemas.microsoft.com/office/drawing/2014/main" id="{6CAA9D7C-CF62-0A63-7BC8-A9CEDB6F3875}"/>
              </a:ext>
            </a:extLst>
          </p:cNvPr>
          <p:cNvGrpSpPr/>
          <p:nvPr/>
        </p:nvGrpSpPr>
        <p:grpSpPr>
          <a:xfrm>
            <a:off x="9410414" y="2491628"/>
            <a:ext cx="716266" cy="716266"/>
            <a:chOff x="0" y="0"/>
            <a:chExt cx="812800" cy="812800"/>
          </a:xfrm>
        </p:grpSpPr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BF8F2424-7FA0-6089-1D4A-BCB61B1FAE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778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48" name="TextBox 19">
              <a:extLst>
                <a:ext uri="{FF2B5EF4-FFF2-40B4-BE49-F238E27FC236}">
                  <a16:creationId xmlns:a16="http://schemas.microsoft.com/office/drawing/2014/main" id="{08C37A88-E4A2-9D63-124C-6FA22BF148D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 u="none" strike="noStrike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01</a:t>
              </a:r>
            </a:p>
          </p:txBody>
        </p:sp>
      </p:grpSp>
      <p:sp>
        <p:nvSpPr>
          <p:cNvPr id="49" name="Freeform 20">
            <a:extLst>
              <a:ext uri="{FF2B5EF4-FFF2-40B4-BE49-F238E27FC236}">
                <a16:creationId xmlns:a16="http://schemas.microsoft.com/office/drawing/2014/main" id="{C56693ED-48B6-6D90-B21F-798A1536A03A}"/>
              </a:ext>
            </a:extLst>
          </p:cNvPr>
          <p:cNvSpPr/>
          <p:nvPr/>
        </p:nvSpPr>
        <p:spPr>
          <a:xfrm>
            <a:off x="10420141" y="2491628"/>
            <a:ext cx="2349165" cy="977840"/>
          </a:xfrm>
          <a:custGeom>
            <a:avLst/>
            <a:gdLst/>
            <a:ahLst/>
            <a:cxnLst/>
            <a:rect l="l" t="t" r="r" b="b"/>
            <a:pathLst>
              <a:path w="2349165" h="977840">
                <a:moveTo>
                  <a:pt x="0" y="0"/>
                </a:moveTo>
                <a:lnTo>
                  <a:pt x="2349166" y="0"/>
                </a:lnTo>
                <a:lnTo>
                  <a:pt x="2349166" y="977840"/>
                </a:lnTo>
                <a:lnTo>
                  <a:pt x="0" y="9778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0" name="TextBox 21">
            <a:extLst>
              <a:ext uri="{FF2B5EF4-FFF2-40B4-BE49-F238E27FC236}">
                <a16:creationId xmlns:a16="http://schemas.microsoft.com/office/drawing/2014/main" id="{12336940-95E8-0E65-A7A3-03DDFF275F01}"/>
              </a:ext>
            </a:extLst>
          </p:cNvPr>
          <p:cNvSpPr txBox="1"/>
          <p:nvPr/>
        </p:nvSpPr>
        <p:spPr>
          <a:xfrm>
            <a:off x="10878277" y="2543056"/>
            <a:ext cx="1726353" cy="29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Financial</a:t>
            </a:r>
          </a:p>
        </p:txBody>
      </p:sp>
      <p:sp>
        <p:nvSpPr>
          <p:cNvPr id="51" name="TextBox 22">
            <a:extLst>
              <a:ext uri="{FF2B5EF4-FFF2-40B4-BE49-F238E27FC236}">
                <a16:creationId xmlns:a16="http://schemas.microsoft.com/office/drawing/2014/main" id="{BE855735-AA8A-96FF-1E11-1A5ADD2E688A}"/>
              </a:ext>
            </a:extLst>
          </p:cNvPr>
          <p:cNvSpPr txBox="1"/>
          <p:nvPr/>
        </p:nvSpPr>
        <p:spPr>
          <a:xfrm>
            <a:off x="11082964" y="3193101"/>
            <a:ext cx="6370856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39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Laporan</a:t>
            </a:r>
            <a:r>
              <a:rPr lang="en-US" sz="200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Keuangan</a:t>
            </a:r>
            <a:r>
              <a:rPr lang="en-US" sz="200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Desember</a:t>
            </a:r>
            <a:r>
              <a:rPr lang="en-US" sz="200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2025</a:t>
            </a:r>
          </a:p>
        </p:txBody>
      </p:sp>
      <p:sp>
        <p:nvSpPr>
          <p:cNvPr id="52" name="Freeform 23">
            <a:extLst>
              <a:ext uri="{FF2B5EF4-FFF2-40B4-BE49-F238E27FC236}">
                <a16:creationId xmlns:a16="http://schemas.microsoft.com/office/drawing/2014/main" id="{3F39C42A-DC24-A39A-9A2A-BDBFEDEA1CAB}"/>
              </a:ext>
            </a:extLst>
          </p:cNvPr>
          <p:cNvSpPr/>
          <p:nvPr/>
        </p:nvSpPr>
        <p:spPr>
          <a:xfrm rot="-10800000" flipH="1" flipV="1">
            <a:off x="10612164" y="5913146"/>
            <a:ext cx="5039532" cy="511888"/>
          </a:xfrm>
          <a:custGeom>
            <a:avLst/>
            <a:gdLst/>
            <a:ahLst/>
            <a:cxnLst/>
            <a:rect l="l" t="t" r="r" b="b"/>
            <a:pathLst>
              <a:path w="5039532" h="511888">
                <a:moveTo>
                  <a:pt x="5039532" y="511888"/>
                </a:moveTo>
                <a:lnTo>
                  <a:pt x="0" y="511888"/>
                </a:lnTo>
                <a:lnTo>
                  <a:pt x="0" y="0"/>
                </a:lnTo>
                <a:lnTo>
                  <a:pt x="5039532" y="0"/>
                </a:lnTo>
                <a:lnTo>
                  <a:pt x="5039532" y="511888"/>
                </a:lnTo>
                <a:close/>
              </a:path>
            </a:pathLst>
          </a:custGeom>
          <a:blipFill>
            <a:blip r:embed="rId5">
              <a:alphaModFix amt="29000"/>
            </a:blip>
            <a:stretch>
              <a:fillRect t="-6384" b="-6384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53" name="Group 24">
            <a:extLst>
              <a:ext uri="{FF2B5EF4-FFF2-40B4-BE49-F238E27FC236}">
                <a16:creationId xmlns:a16="http://schemas.microsoft.com/office/drawing/2014/main" id="{AC527534-C2A9-F610-D5F8-EDF5B661C4BC}"/>
              </a:ext>
            </a:extLst>
          </p:cNvPr>
          <p:cNvGrpSpPr/>
          <p:nvPr/>
        </p:nvGrpSpPr>
        <p:grpSpPr>
          <a:xfrm>
            <a:off x="10669513" y="4906133"/>
            <a:ext cx="7706554" cy="1296956"/>
            <a:chOff x="0" y="-38100"/>
            <a:chExt cx="1297076" cy="341585"/>
          </a:xfrm>
        </p:grpSpPr>
        <p:sp>
          <p:nvSpPr>
            <p:cNvPr id="54" name="Freeform 25">
              <a:extLst>
                <a:ext uri="{FF2B5EF4-FFF2-40B4-BE49-F238E27FC236}">
                  <a16:creationId xmlns:a16="http://schemas.microsoft.com/office/drawing/2014/main" id="{0DE4A9FD-869F-7225-42BF-419126BD0CA7}"/>
                </a:ext>
              </a:extLst>
            </p:cNvPr>
            <p:cNvSpPr/>
            <p:nvPr/>
          </p:nvSpPr>
          <p:spPr>
            <a:xfrm>
              <a:off x="0" y="0"/>
              <a:ext cx="1204561" cy="303485"/>
            </a:xfrm>
            <a:custGeom>
              <a:avLst/>
              <a:gdLst/>
              <a:ahLst/>
              <a:cxnLst/>
              <a:rect l="l" t="t" r="r" b="b"/>
              <a:pathLst>
                <a:path w="1297075" h="303485">
                  <a:moveTo>
                    <a:pt x="42444" y="0"/>
                  </a:moveTo>
                  <a:lnTo>
                    <a:pt x="1254631" y="0"/>
                  </a:lnTo>
                  <a:cubicBezTo>
                    <a:pt x="1278072" y="0"/>
                    <a:pt x="1297075" y="19003"/>
                    <a:pt x="1297075" y="42444"/>
                  </a:cubicBezTo>
                  <a:lnTo>
                    <a:pt x="1297075" y="261041"/>
                  </a:lnTo>
                  <a:cubicBezTo>
                    <a:pt x="1297075" y="284482"/>
                    <a:pt x="1278072" y="303485"/>
                    <a:pt x="1254631" y="303485"/>
                  </a:cubicBezTo>
                  <a:lnTo>
                    <a:pt x="42444" y="303485"/>
                  </a:lnTo>
                  <a:cubicBezTo>
                    <a:pt x="19003" y="303485"/>
                    <a:pt x="0" y="284482"/>
                    <a:pt x="0" y="261041"/>
                  </a:cubicBezTo>
                  <a:lnTo>
                    <a:pt x="0" y="42444"/>
                  </a:lnTo>
                  <a:cubicBezTo>
                    <a:pt x="0" y="19003"/>
                    <a:pt x="19003" y="0"/>
                    <a:pt x="424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5" name="TextBox 26">
              <a:extLst>
                <a:ext uri="{FF2B5EF4-FFF2-40B4-BE49-F238E27FC236}">
                  <a16:creationId xmlns:a16="http://schemas.microsoft.com/office/drawing/2014/main" id="{F0E5A535-FD0B-9C67-7DD9-C000C0F821B5}"/>
                </a:ext>
              </a:extLst>
            </p:cNvPr>
            <p:cNvSpPr txBox="1"/>
            <p:nvPr/>
          </p:nvSpPr>
          <p:spPr>
            <a:xfrm>
              <a:off x="0" y="-38100"/>
              <a:ext cx="1297076" cy="341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6" name="Group 27">
            <a:extLst>
              <a:ext uri="{FF2B5EF4-FFF2-40B4-BE49-F238E27FC236}">
                <a16:creationId xmlns:a16="http://schemas.microsoft.com/office/drawing/2014/main" id="{FB3468A2-4486-DFAA-A814-095F0A41FAAF}"/>
              </a:ext>
            </a:extLst>
          </p:cNvPr>
          <p:cNvGrpSpPr/>
          <p:nvPr/>
        </p:nvGrpSpPr>
        <p:grpSpPr>
          <a:xfrm>
            <a:off x="9410414" y="4692661"/>
            <a:ext cx="716266" cy="716266"/>
            <a:chOff x="0" y="0"/>
            <a:chExt cx="812800" cy="812800"/>
          </a:xfrm>
        </p:grpSpPr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C2B59745-6DA1-8FCC-4757-02989A0440F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6B1E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58" name="TextBox 29">
              <a:extLst>
                <a:ext uri="{FF2B5EF4-FFF2-40B4-BE49-F238E27FC236}">
                  <a16:creationId xmlns:a16="http://schemas.microsoft.com/office/drawing/2014/main" id="{6E65747D-644B-82FE-67A2-FED94B8D09B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 u="none" strike="noStrike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02</a:t>
              </a:r>
            </a:p>
          </p:txBody>
        </p:sp>
      </p:grpSp>
      <p:sp>
        <p:nvSpPr>
          <p:cNvPr id="59" name="Freeform 30">
            <a:extLst>
              <a:ext uri="{FF2B5EF4-FFF2-40B4-BE49-F238E27FC236}">
                <a16:creationId xmlns:a16="http://schemas.microsoft.com/office/drawing/2014/main" id="{179AB775-A15F-83C3-E9B6-65EAB0FC771C}"/>
              </a:ext>
            </a:extLst>
          </p:cNvPr>
          <p:cNvSpPr/>
          <p:nvPr/>
        </p:nvSpPr>
        <p:spPr>
          <a:xfrm>
            <a:off x="10420141" y="4692661"/>
            <a:ext cx="2349165" cy="977840"/>
          </a:xfrm>
          <a:custGeom>
            <a:avLst/>
            <a:gdLst/>
            <a:ahLst/>
            <a:cxnLst/>
            <a:rect l="l" t="t" r="r" b="b"/>
            <a:pathLst>
              <a:path w="2349165" h="977840">
                <a:moveTo>
                  <a:pt x="0" y="0"/>
                </a:moveTo>
                <a:lnTo>
                  <a:pt x="2349166" y="0"/>
                </a:lnTo>
                <a:lnTo>
                  <a:pt x="2349166" y="977840"/>
                </a:lnTo>
                <a:lnTo>
                  <a:pt x="0" y="9778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0" name="TextBox 31">
            <a:extLst>
              <a:ext uri="{FF2B5EF4-FFF2-40B4-BE49-F238E27FC236}">
                <a16:creationId xmlns:a16="http://schemas.microsoft.com/office/drawing/2014/main" id="{C7822E4F-14E3-C0DE-EC0F-E8FB1C3C61B3}"/>
              </a:ext>
            </a:extLst>
          </p:cNvPr>
          <p:cNvSpPr txBox="1"/>
          <p:nvPr/>
        </p:nvSpPr>
        <p:spPr>
          <a:xfrm>
            <a:off x="10878277" y="4744089"/>
            <a:ext cx="1726353" cy="29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Financial</a:t>
            </a:r>
          </a:p>
        </p:txBody>
      </p:sp>
      <p:sp>
        <p:nvSpPr>
          <p:cNvPr id="61" name="TextBox 32">
            <a:extLst>
              <a:ext uri="{FF2B5EF4-FFF2-40B4-BE49-F238E27FC236}">
                <a16:creationId xmlns:a16="http://schemas.microsoft.com/office/drawing/2014/main" id="{B7D4CC15-44E4-2100-A1F3-D133E6C079C5}"/>
              </a:ext>
            </a:extLst>
          </p:cNvPr>
          <p:cNvSpPr txBox="1"/>
          <p:nvPr/>
        </p:nvSpPr>
        <p:spPr>
          <a:xfrm>
            <a:off x="11082964" y="5394134"/>
            <a:ext cx="7046496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39"/>
              </a:lnSpc>
              <a:spcBef>
                <a:spcPct val="0"/>
              </a:spcBef>
            </a:pPr>
            <a:r>
              <a:rPr lang="en-US" sz="2000" u="none" strike="noStrike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Laporan</a:t>
            </a:r>
            <a:r>
              <a:rPr lang="en-US" sz="2000" u="none" strike="noStrik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Stock </a:t>
            </a:r>
            <a:r>
              <a:rPr lang="en-US" sz="2000" u="none" strike="noStrike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Opname</a:t>
            </a:r>
            <a:r>
              <a:rPr lang="en-US" sz="2000" u="none" strike="noStrik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000" u="none" strike="noStrike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Induk</a:t>
            </a:r>
            <a:r>
              <a:rPr lang="en-US" sz="2000" u="none" strike="noStrik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&amp; </a:t>
            </a:r>
            <a:r>
              <a:rPr lang="en-US" sz="2000" u="none" strike="noStrike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Subkon</a:t>
            </a:r>
            <a:r>
              <a:rPr lang="en-US" sz="2000" u="none" strike="noStrik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000" u="none" strike="noStrike" dirty="0" err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Desember</a:t>
            </a:r>
            <a:r>
              <a:rPr lang="en-US" sz="2000" u="none" strike="noStrik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2025</a:t>
            </a:r>
          </a:p>
        </p:txBody>
      </p:sp>
      <p:sp>
        <p:nvSpPr>
          <p:cNvPr id="62" name="Freeform 33">
            <a:extLst>
              <a:ext uri="{FF2B5EF4-FFF2-40B4-BE49-F238E27FC236}">
                <a16:creationId xmlns:a16="http://schemas.microsoft.com/office/drawing/2014/main" id="{B3321AAA-120C-AB4B-B8D0-25002DC43809}"/>
              </a:ext>
            </a:extLst>
          </p:cNvPr>
          <p:cNvSpPr/>
          <p:nvPr/>
        </p:nvSpPr>
        <p:spPr>
          <a:xfrm rot="-10800000" flipH="1" flipV="1">
            <a:off x="10612164" y="8114179"/>
            <a:ext cx="5039532" cy="511888"/>
          </a:xfrm>
          <a:custGeom>
            <a:avLst/>
            <a:gdLst/>
            <a:ahLst/>
            <a:cxnLst/>
            <a:rect l="l" t="t" r="r" b="b"/>
            <a:pathLst>
              <a:path w="5039532" h="511888">
                <a:moveTo>
                  <a:pt x="5039532" y="511888"/>
                </a:moveTo>
                <a:lnTo>
                  <a:pt x="0" y="511888"/>
                </a:lnTo>
                <a:lnTo>
                  <a:pt x="0" y="0"/>
                </a:lnTo>
                <a:lnTo>
                  <a:pt x="5039532" y="0"/>
                </a:lnTo>
                <a:lnTo>
                  <a:pt x="5039532" y="511888"/>
                </a:lnTo>
                <a:close/>
              </a:path>
            </a:pathLst>
          </a:custGeom>
          <a:blipFill>
            <a:blip r:embed="rId5">
              <a:alphaModFix amt="29000"/>
            </a:blip>
            <a:stretch>
              <a:fillRect t="-6384" b="-6384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3" name="Group 34">
            <a:extLst>
              <a:ext uri="{FF2B5EF4-FFF2-40B4-BE49-F238E27FC236}">
                <a16:creationId xmlns:a16="http://schemas.microsoft.com/office/drawing/2014/main" id="{B632DF4E-DCFC-28FA-9952-50AB9F4B88BD}"/>
              </a:ext>
            </a:extLst>
          </p:cNvPr>
          <p:cNvGrpSpPr/>
          <p:nvPr/>
        </p:nvGrpSpPr>
        <p:grpSpPr>
          <a:xfrm>
            <a:off x="10669512" y="7251826"/>
            <a:ext cx="7156877" cy="1152295"/>
            <a:chOff x="0" y="0"/>
            <a:chExt cx="1297076" cy="303485"/>
          </a:xfrm>
        </p:grpSpPr>
        <p:sp>
          <p:nvSpPr>
            <p:cNvPr id="64" name="Freeform 35">
              <a:extLst>
                <a:ext uri="{FF2B5EF4-FFF2-40B4-BE49-F238E27FC236}">
                  <a16:creationId xmlns:a16="http://schemas.microsoft.com/office/drawing/2014/main" id="{B153A9EC-83E4-7909-133A-DEE1864D34EB}"/>
                </a:ext>
              </a:extLst>
            </p:cNvPr>
            <p:cNvSpPr/>
            <p:nvPr/>
          </p:nvSpPr>
          <p:spPr>
            <a:xfrm>
              <a:off x="0" y="0"/>
              <a:ext cx="1297075" cy="303485"/>
            </a:xfrm>
            <a:custGeom>
              <a:avLst/>
              <a:gdLst/>
              <a:ahLst/>
              <a:cxnLst/>
              <a:rect l="l" t="t" r="r" b="b"/>
              <a:pathLst>
                <a:path w="1297075" h="303485">
                  <a:moveTo>
                    <a:pt x="42444" y="0"/>
                  </a:moveTo>
                  <a:lnTo>
                    <a:pt x="1254631" y="0"/>
                  </a:lnTo>
                  <a:cubicBezTo>
                    <a:pt x="1278072" y="0"/>
                    <a:pt x="1297075" y="19003"/>
                    <a:pt x="1297075" y="42444"/>
                  </a:cubicBezTo>
                  <a:lnTo>
                    <a:pt x="1297075" y="261041"/>
                  </a:lnTo>
                  <a:cubicBezTo>
                    <a:pt x="1297075" y="284482"/>
                    <a:pt x="1278072" y="303485"/>
                    <a:pt x="1254631" y="303485"/>
                  </a:cubicBezTo>
                  <a:lnTo>
                    <a:pt x="42444" y="303485"/>
                  </a:lnTo>
                  <a:cubicBezTo>
                    <a:pt x="19003" y="303485"/>
                    <a:pt x="0" y="284482"/>
                    <a:pt x="0" y="261041"/>
                  </a:cubicBezTo>
                  <a:lnTo>
                    <a:pt x="0" y="42444"/>
                  </a:lnTo>
                  <a:cubicBezTo>
                    <a:pt x="0" y="19003"/>
                    <a:pt x="19003" y="0"/>
                    <a:pt x="424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65" name="TextBox 36">
              <a:extLst>
                <a:ext uri="{FF2B5EF4-FFF2-40B4-BE49-F238E27FC236}">
                  <a16:creationId xmlns:a16="http://schemas.microsoft.com/office/drawing/2014/main" id="{979240D7-6FBC-E6A0-C4E3-69B674F02CFD}"/>
                </a:ext>
              </a:extLst>
            </p:cNvPr>
            <p:cNvSpPr txBox="1"/>
            <p:nvPr/>
          </p:nvSpPr>
          <p:spPr>
            <a:xfrm>
              <a:off x="0" y="-38100"/>
              <a:ext cx="1297076" cy="341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66" name="Group 37">
            <a:extLst>
              <a:ext uri="{FF2B5EF4-FFF2-40B4-BE49-F238E27FC236}">
                <a16:creationId xmlns:a16="http://schemas.microsoft.com/office/drawing/2014/main" id="{76524AAE-4D2E-A166-C62D-ED9E0378CC41}"/>
              </a:ext>
            </a:extLst>
          </p:cNvPr>
          <p:cNvGrpSpPr/>
          <p:nvPr/>
        </p:nvGrpSpPr>
        <p:grpSpPr>
          <a:xfrm>
            <a:off x="9410414" y="6893693"/>
            <a:ext cx="716266" cy="716266"/>
            <a:chOff x="0" y="0"/>
            <a:chExt cx="812800" cy="812800"/>
          </a:xfrm>
        </p:grpSpPr>
        <p:sp>
          <p:nvSpPr>
            <p:cNvPr id="67" name="Freeform 38">
              <a:extLst>
                <a:ext uri="{FF2B5EF4-FFF2-40B4-BE49-F238E27FC236}">
                  <a16:creationId xmlns:a16="http://schemas.microsoft.com/office/drawing/2014/main" id="{52D8CE64-8E45-F6B0-4767-DF863F97AE8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CCB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68" name="TextBox 39">
              <a:extLst>
                <a:ext uri="{FF2B5EF4-FFF2-40B4-BE49-F238E27FC236}">
                  <a16:creationId xmlns:a16="http://schemas.microsoft.com/office/drawing/2014/main" id="{03496F84-CAA7-C23A-6E4E-3E62ECD6C68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 u="none" strike="noStrike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rPr>
                <a:t>03</a:t>
              </a:r>
            </a:p>
          </p:txBody>
        </p:sp>
      </p:grpSp>
      <p:sp>
        <p:nvSpPr>
          <p:cNvPr id="69" name="Freeform 40">
            <a:extLst>
              <a:ext uri="{FF2B5EF4-FFF2-40B4-BE49-F238E27FC236}">
                <a16:creationId xmlns:a16="http://schemas.microsoft.com/office/drawing/2014/main" id="{1614747B-ABE6-EB69-2337-C2C49E29E769}"/>
              </a:ext>
            </a:extLst>
          </p:cNvPr>
          <p:cNvSpPr/>
          <p:nvPr/>
        </p:nvSpPr>
        <p:spPr>
          <a:xfrm>
            <a:off x="10420141" y="6893693"/>
            <a:ext cx="2349165" cy="977840"/>
          </a:xfrm>
          <a:custGeom>
            <a:avLst/>
            <a:gdLst/>
            <a:ahLst/>
            <a:cxnLst/>
            <a:rect l="l" t="t" r="r" b="b"/>
            <a:pathLst>
              <a:path w="2349165" h="977840">
                <a:moveTo>
                  <a:pt x="0" y="0"/>
                </a:moveTo>
                <a:lnTo>
                  <a:pt x="2349166" y="0"/>
                </a:lnTo>
                <a:lnTo>
                  <a:pt x="2349166" y="977841"/>
                </a:lnTo>
                <a:lnTo>
                  <a:pt x="0" y="977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0" name="TextBox 41">
            <a:extLst>
              <a:ext uri="{FF2B5EF4-FFF2-40B4-BE49-F238E27FC236}">
                <a16:creationId xmlns:a16="http://schemas.microsoft.com/office/drawing/2014/main" id="{5D1326B6-6FAD-C449-C3C4-146E8AB5202C}"/>
              </a:ext>
            </a:extLst>
          </p:cNvPr>
          <p:cNvSpPr txBox="1"/>
          <p:nvPr/>
        </p:nvSpPr>
        <p:spPr>
          <a:xfrm>
            <a:off x="10878277" y="6945122"/>
            <a:ext cx="1726353" cy="293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520"/>
              </a:lnSpc>
              <a:spcBef>
                <a:spcPct val="0"/>
              </a:spcBef>
            </a:pPr>
            <a:r>
              <a:rPr lang="en-US" b="1" dirty="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rPr>
              <a:t>Digitalization</a:t>
            </a:r>
          </a:p>
        </p:txBody>
      </p:sp>
      <p:sp>
        <p:nvSpPr>
          <p:cNvPr id="71" name="TextBox 42">
            <a:extLst>
              <a:ext uri="{FF2B5EF4-FFF2-40B4-BE49-F238E27FC236}">
                <a16:creationId xmlns:a16="http://schemas.microsoft.com/office/drawing/2014/main" id="{ECA15A27-7001-B47E-1F0D-62DC82BCB0EE}"/>
              </a:ext>
            </a:extLst>
          </p:cNvPr>
          <p:cNvSpPr txBox="1"/>
          <p:nvPr/>
        </p:nvSpPr>
        <p:spPr>
          <a:xfrm>
            <a:off x="11082964" y="7595167"/>
            <a:ext cx="6370844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239"/>
              </a:lnSpc>
              <a:spcBef>
                <a:spcPct val="0"/>
              </a:spcBef>
            </a:pPr>
            <a:r>
              <a:rPr lang="it-IT" sz="200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Progress Implementasi SAP di DH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EB12F985-5215-E8B4-7308-5250ECBC2A7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4" y="9191037"/>
            <a:ext cx="2031096" cy="623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8C16F-AB53-7AE1-1546-F904EF021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3CD296D3-B93A-3656-9F79-6D0264EFE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40" name="Freeform 40">
            <a:extLst>
              <a:ext uri="{FF2B5EF4-FFF2-40B4-BE49-F238E27FC236}">
                <a16:creationId xmlns:a16="http://schemas.microsoft.com/office/drawing/2014/main" id="{9ECB2EED-B89E-68D7-4200-3EAFE447EFC5}"/>
              </a:ext>
            </a:extLst>
          </p:cNvPr>
          <p:cNvSpPr/>
          <p:nvPr/>
        </p:nvSpPr>
        <p:spPr>
          <a:xfrm rot="-8571132">
            <a:off x="7759729" y="-2959934"/>
            <a:ext cx="15087542" cy="7687709"/>
          </a:xfrm>
          <a:custGeom>
            <a:avLst/>
            <a:gdLst/>
            <a:ahLst/>
            <a:cxnLst/>
            <a:rect l="l" t="t" r="r" b="b"/>
            <a:pathLst>
              <a:path w="15087542" h="7687709">
                <a:moveTo>
                  <a:pt x="0" y="0"/>
                </a:moveTo>
                <a:lnTo>
                  <a:pt x="15087542" y="0"/>
                </a:lnTo>
                <a:lnTo>
                  <a:pt x="15087542" y="7687708"/>
                </a:lnTo>
                <a:lnTo>
                  <a:pt x="0" y="76877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5823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C89E56D-AA76-7133-88F0-C0B3CFD4C711}"/>
              </a:ext>
            </a:extLst>
          </p:cNvPr>
          <p:cNvSpPr/>
          <p:nvPr/>
        </p:nvSpPr>
        <p:spPr>
          <a:xfrm>
            <a:off x="1" y="0"/>
            <a:ext cx="18259890" cy="10287000"/>
          </a:xfrm>
          <a:prstGeom prst="rect">
            <a:avLst/>
          </a:pr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E0EF1827-769D-30AB-B715-31F7EB5418EA}"/>
              </a:ext>
            </a:extLst>
          </p:cNvPr>
          <p:cNvSpPr/>
          <p:nvPr/>
        </p:nvSpPr>
        <p:spPr>
          <a:xfrm>
            <a:off x="9144000" y="0"/>
            <a:ext cx="9115891" cy="10287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alpha val="8000"/>
                </a:schemeClr>
              </a:gs>
              <a:gs pos="63000">
                <a:srgbClr val="445871">
                  <a:alpha val="24000"/>
                </a:srgbClr>
              </a:gs>
              <a:gs pos="82000">
                <a:schemeClr val="tx2">
                  <a:lumMod val="50000"/>
                  <a:alpha val="7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762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AutoShape 46">
            <a:extLst>
              <a:ext uri="{FF2B5EF4-FFF2-40B4-BE49-F238E27FC236}">
                <a16:creationId xmlns:a16="http://schemas.microsoft.com/office/drawing/2014/main" id="{C8A8690F-57EA-12FE-6A7A-6E54104939C2}"/>
              </a:ext>
            </a:extLst>
          </p:cNvPr>
          <p:cNvSpPr/>
          <p:nvPr/>
        </p:nvSpPr>
        <p:spPr>
          <a:xfrm flipH="1">
            <a:off x="643538" y="6694890"/>
            <a:ext cx="17271983" cy="0"/>
          </a:xfrm>
          <a:prstGeom prst="line">
            <a:avLst/>
          </a:prstGeom>
          <a:ln w="38100" cap="flat">
            <a:solidFill>
              <a:schemeClr val="bg1"/>
            </a:solidFill>
            <a:prstDash val="dash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68D75DA-806F-2E6F-7254-A48EA0DE918B}"/>
              </a:ext>
            </a:extLst>
          </p:cNvPr>
          <p:cNvGrpSpPr/>
          <p:nvPr/>
        </p:nvGrpSpPr>
        <p:grpSpPr>
          <a:xfrm>
            <a:off x="282126" y="5131859"/>
            <a:ext cx="1427713" cy="1549323"/>
            <a:chOff x="282126" y="4293659"/>
            <a:chExt cx="1427713" cy="154932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847D63B-E57E-8A4E-2A2B-99004669B5BE}"/>
                </a:ext>
              </a:extLst>
            </p:cNvPr>
            <p:cNvGrpSpPr/>
            <p:nvPr/>
          </p:nvGrpSpPr>
          <p:grpSpPr>
            <a:xfrm>
              <a:off x="282126" y="4293659"/>
              <a:ext cx="1427713" cy="1549323"/>
              <a:chOff x="8232015" y="2714809"/>
              <a:chExt cx="1823969" cy="1979331"/>
            </a:xfrm>
          </p:grpSpPr>
          <p:grpSp>
            <p:nvGrpSpPr>
              <p:cNvPr id="3" name="Group 29">
                <a:extLst>
                  <a:ext uri="{FF2B5EF4-FFF2-40B4-BE49-F238E27FC236}">
                    <a16:creationId xmlns:a16="http://schemas.microsoft.com/office/drawing/2014/main" id="{01A6C534-7C65-6EF0-7C8F-4717244A1799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4" name="Freeform 30">
                  <a:extLst>
                    <a:ext uri="{FF2B5EF4-FFF2-40B4-BE49-F238E27FC236}">
                      <a16:creationId xmlns:a16="http://schemas.microsoft.com/office/drawing/2014/main" id="{E2983F54-E457-B25C-76A4-5C2F90424F4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/>
                </a:p>
              </p:txBody>
            </p:sp>
            <p:sp>
              <p:nvSpPr>
                <p:cNvPr id="5" name="TextBox 31">
                  <a:extLst>
                    <a:ext uri="{FF2B5EF4-FFF2-40B4-BE49-F238E27FC236}">
                      <a16:creationId xmlns:a16="http://schemas.microsoft.com/office/drawing/2014/main" id="{A357C9A5-5988-B95E-B9A8-887E07622F09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6" name="Group 57">
                <a:extLst>
                  <a:ext uri="{FF2B5EF4-FFF2-40B4-BE49-F238E27FC236}">
                    <a16:creationId xmlns:a16="http://schemas.microsoft.com/office/drawing/2014/main" id="{CB0E4A79-0E5C-1F3D-7D9C-943D7ED815DE}"/>
                  </a:ext>
                </a:extLst>
              </p:cNvPr>
              <p:cNvGrpSpPr/>
              <p:nvPr/>
            </p:nvGrpSpPr>
            <p:grpSpPr>
              <a:xfrm>
                <a:off x="8232015" y="2714809"/>
                <a:ext cx="1823969" cy="1823969"/>
                <a:chOff x="0" y="0"/>
                <a:chExt cx="812800" cy="812800"/>
              </a:xfrm>
            </p:grpSpPr>
            <p:sp>
              <p:nvSpPr>
                <p:cNvPr id="7" name="Freeform 58">
                  <a:extLst>
                    <a:ext uri="{FF2B5EF4-FFF2-40B4-BE49-F238E27FC236}">
                      <a16:creationId xmlns:a16="http://schemas.microsoft.com/office/drawing/2014/main" id="{E5486BAB-CE48-CC42-D913-BCF2A71A13E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3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" name="TextBox 59">
                  <a:extLst>
                    <a:ext uri="{FF2B5EF4-FFF2-40B4-BE49-F238E27FC236}">
                      <a16:creationId xmlns:a16="http://schemas.microsoft.com/office/drawing/2014/main" id="{2D2DACFD-1935-310D-792B-CB14DB62325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5F5ABA1-D642-CF45-0269-C084051AE7EE}"/>
                </a:ext>
              </a:extLst>
            </p:cNvPr>
            <p:cNvSpPr txBox="1"/>
            <p:nvPr/>
          </p:nvSpPr>
          <p:spPr>
            <a:xfrm>
              <a:off x="512099" y="4620110"/>
              <a:ext cx="9677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JAN</a:t>
              </a:r>
              <a:endParaRPr lang="en-ID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DCE525D-D6AE-9427-9DC5-B2FDB58F87D3}"/>
              </a:ext>
            </a:extLst>
          </p:cNvPr>
          <p:cNvGrpSpPr/>
          <p:nvPr/>
        </p:nvGrpSpPr>
        <p:grpSpPr>
          <a:xfrm>
            <a:off x="3204317" y="5131859"/>
            <a:ext cx="1427713" cy="1549323"/>
            <a:chOff x="282126" y="4293659"/>
            <a:chExt cx="1427713" cy="1549323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0692E4E-8BF0-3A58-A03D-BC41E65DDC89}"/>
                </a:ext>
              </a:extLst>
            </p:cNvPr>
            <p:cNvGrpSpPr/>
            <p:nvPr/>
          </p:nvGrpSpPr>
          <p:grpSpPr>
            <a:xfrm>
              <a:off x="282126" y="4293659"/>
              <a:ext cx="1427713" cy="1549323"/>
              <a:chOff x="8232015" y="2714809"/>
              <a:chExt cx="1823969" cy="1979331"/>
            </a:xfrm>
          </p:grpSpPr>
          <p:grpSp>
            <p:nvGrpSpPr>
              <p:cNvPr id="109" name="Group 29">
                <a:extLst>
                  <a:ext uri="{FF2B5EF4-FFF2-40B4-BE49-F238E27FC236}">
                    <a16:creationId xmlns:a16="http://schemas.microsoft.com/office/drawing/2014/main" id="{82CE7EDD-6AE5-B954-1A4B-E841724EEB90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113" name="Freeform 30">
                  <a:extLst>
                    <a:ext uri="{FF2B5EF4-FFF2-40B4-BE49-F238E27FC236}">
                      <a16:creationId xmlns:a16="http://schemas.microsoft.com/office/drawing/2014/main" id="{FEF480D8-539A-F0AC-1EE7-28D55015844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/>
                </a:p>
              </p:txBody>
            </p:sp>
            <p:sp>
              <p:nvSpPr>
                <p:cNvPr id="114" name="TextBox 31">
                  <a:extLst>
                    <a:ext uri="{FF2B5EF4-FFF2-40B4-BE49-F238E27FC236}">
                      <a16:creationId xmlns:a16="http://schemas.microsoft.com/office/drawing/2014/main" id="{03DB38C7-0E4C-5C35-3A12-679D2738FB00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110" name="Group 57">
                <a:extLst>
                  <a:ext uri="{FF2B5EF4-FFF2-40B4-BE49-F238E27FC236}">
                    <a16:creationId xmlns:a16="http://schemas.microsoft.com/office/drawing/2014/main" id="{06DB9C36-20B2-2617-44F1-7FA3B2F2EC9B}"/>
                  </a:ext>
                </a:extLst>
              </p:cNvPr>
              <p:cNvGrpSpPr/>
              <p:nvPr/>
            </p:nvGrpSpPr>
            <p:grpSpPr>
              <a:xfrm>
                <a:off x="8232015" y="2714809"/>
                <a:ext cx="1823969" cy="1823969"/>
                <a:chOff x="0" y="0"/>
                <a:chExt cx="812800" cy="812800"/>
              </a:xfrm>
            </p:grpSpPr>
            <p:sp>
              <p:nvSpPr>
                <p:cNvPr id="111" name="Freeform 58">
                  <a:extLst>
                    <a:ext uri="{FF2B5EF4-FFF2-40B4-BE49-F238E27FC236}">
                      <a16:creationId xmlns:a16="http://schemas.microsoft.com/office/drawing/2014/main" id="{691A42AE-2D10-6871-4CB9-8ADC4725590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3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TextBox 59">
                  <a:extLst>
                    <a:ext uri="{FF2B5EF4-FFF2-40B4-BE49-F238E27FC236}">
                      <a16:creationId xmlns:a16="http://schemas.microsoft.com/office/drawing/2014/main" id="{CF4CD02C-1A05-74B8-34BA-D9A7F4A922D3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8FDF930-1EB4-1F05-F22C-BB07BDE7EFBA}"/>
                </a:ext>
              </a:extLst>
            </p:cNvPr>
            <p:cNvSpPr txBox="1"/>
            <p:nvPr/>
          </p:nvSpPr>
          <p:spPr>
            <a:xfrm>
              <a:off x="396298" y="4620110"/>
              <a:ext cx="11993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MAR</a:t>
              </a:r>
              <a:endParaRPr lang="en-ID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DCFCFFC-2CDE-1F0E-2F0F-AEE84C76290A}"/>
              </a:ext>
            </a:extLst>
          </p:cNvPr>
          <p:cNvGrpSpPr/>
          <p:nvPr/>
        </p:nvGrpSpPr>
        <p:grpSpPr>
          <a:xfrm>
            <a:off x="6128135" y="5131859"/>
            <a:ext cx="1427713" cy="1549323"/>
            <a:chOff x="282126" y="4293659"/>
            <a:chExt cx="1427713" cy="1549323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B16D4B9-C80A-4051-11BA-7FCE06517E69}"/>
                </a:ext>
              </a:extLst>
            </p:cNvPr>
            <p:cNvGrpSpPr/>
            <p:nvPr/>
          </p:nvGrpSpPr>
          <p:grpSpPr>
            <a:xfrm>
              <a:off x="282126" y="4293659"/>
              <a:ext cx="1427713" cy="1549323"/>
              <a:chOff x="8232015" y="2714809"/>
              <a:chExt cx="1823969" cy="1979331"/>
            </a:xfrm>
          </p:grpSpPr>
          <p:grpSp>
            <p:nvGrpSpPr>
              <p:cNvPr id="118" name="Group 29">
                <a:extLst>
                  <a:ext uri="{FF2B5EF4-FFF2-40B4-BE49-F238E27FC236}">
                    <a16:creationId xmlns:a16="http://schemas.microsoft.com/office/drawing/2014/main" id="{60B1BF5E-7A0B-0BAA-C9E1-EA787AA07AF5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122" name="Freeform 30">
                  <a:extLst>
                    <a:ext uri="{FF2B5EF4-FFF2-40B4-BE49-F238E27FC236}">
                      <a16:creationId xmlns:a16="http://schemas.microsoft.com/office/drawing/2014/main" id="{F49251EE-0D15-F3A7-DCD5-361F31BDB0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/>
                </a:p>
              </p:txBody>
            </p:sp>
            <p:sp>
              <p:nvSpPr>
                <p:cNvPr id="123" name="TextBox 31">
                  <a:extLst>
                    <a:ext uri="{FF2B5EF4-FFF2-40B4-BE49-F238E27FC236}">
                      <a16:creationId xmlns:a16="http://schemas.microsoft.com/office/drawing/2014/main" id="{7321AF07-5745-2081-9AE9-FDC9EC795654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119" name="Group 57">
                <a:extLst>
                  <a:ext uri="{FF2B5EF4-FFF2-40B4-BE49-F238E27FC236}">
                    <a16:creationId xmlns:a16="http://schemas.microsoft.com/office/drawing/2014/main" id="{FFB6CF3F-DA83-2E3A-BB10-9BB513D4A43A}"/>
                  </a:ext>
                </a:extLst>
              </p:cNvPr>
              <p:cNvGrpSpPr/>
              <p:nvPr/>
            </p:nvGrpSpPr>
            <p:grpSpPr>
              <a:xfrm>
                <a:off x="8232015" y="2714809"/>
                <a:ext cx="1823969" cy="1823969"/>
                <a:chOff x="0" y="0"/>
                <a:chExt cx="812800" cy="812800"/>
              </a:xfrm>
            </p:grpSpPr>
            <p:sp>
              <p:nvSpPr>
                <p:cNvPr id="120" name="Freeform 58">
                  <a:extLst>
                    <a:ext uri="{FF2B5EF4-FFF2-40B4-BE49-F238E27FC236}">
                      <a16:creationId xmlns:a16="http://schemas.microsoft.com/office/drawing/2014/main" id="{42A1775F-775B-F43B-D863-0C510EFBD3B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3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1" name="TextBox 59">
                  <a:extLst>
                    <a:ext uri="{FF2B5EF4-FFF2-40B4-BE49-F238E27FC236}">
                      <a16:creationId xmlns:a16="http://schemas.microsoft.com/office/drawing/2014/main" id="{B47CBBAE-1829-511A-3B44-F9DF13B809B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290A38E-8D05-B932-686F-B36058F4101D}"/>
                </a:ext>
              </a:extLst>
            </p:cNvPr>
            <p:cNvSpPr txBox="1"/>
            <p:nvPr/>
          </p:nvSpPr>
          <p:spPr>
            <a:xfrm>
              <a:off x="429512" y="4620110"/>
              <a:ext cx="11329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MAY</a:t>
              </a:r>
              <a:endParaRPr lang="en-ID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55266FF-4D39-8347-C818-E79712DBE682}"/>
              </a:ext>
            </a:extLst>
          </p:cNvPr>
          <p:cNvGrpSpPr/>
          <p:nvPr/>
        </p:nvGrpSpPr>
        <p:grpSpPr>
          <a:xfrm>
            <a:off x="9050326" y="5131859"/>
            <a:ext cx="1427713" cy="1549323"/>
            <a:chOff x="282126" y="4293659"/>
            <a:chExt cx="1427713" cy="1549323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DADE3B2-857B-DA28-02ED-E9F52A0CD305}"/>
                </a:ext>
              </a:extLst>
            </p:cNvPr>
            <p:cNvGrpSpPr/>
            <p:nvPr/>
          </p:nvGrpSpPr>
          <p:grpSpPr>
            <a:xfrm>
              <a:off x="282126" y="4293659"/>
              <a:ext cx="1427713" cy="1549323"/>
              <a:chOff x="8232015" y="2714809"/>
              <a:chExt cx="1823969" cy="1979331"/>
            </a:xfrm>
          </p:grpSpPr>
          <p:grpSp>
            <p:nvGrpSpPr>
              <p:cNvPr id="127" name="Group 29">
                <a:extLst>
                  <a:ext uri="{FF2B5EF4-FFF2-40B4-BE49-F238E27FC236}">
                    <a16:creationId xmlns:a16="http://schemas.microsoft.com/office/drawing/2014/main" id="{8DBAA4D4-E67C-7864-4AB9-5CA4FC970067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131" name="Freeform 30">
                  <a:extLst>
                    <a:ext uri="{FF2B5EF4-FFF2-40B4-BE49-F238E27FC236}">
                      <a16:creationId xmlns:a16="http://schemas.microsoft.com/office/drawing/2014/main" id="{CA342D0B-42DE-FE28-7FBE-66BC04F0FAF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/>
                </a:p>
              </p:txBody>
            </p:sp>
            <p:sp>
              <p:nvSpPr>
                <p:cNvPr id="132" name="TextBox 31">
                  <a:extLst>
                    <a:ext uri="{FF2B5EF4-FFF2-40B4-BE49-F238E27FC236}">
                      <a16:creationId xmlns:a16="http://schemas.microsoft.com/office/drawing/2014/main" id="{DB9E5531-1069-DF62-8509-B25EDA0DDC3E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128" name="Group 57">
                <a:extLst>
                  <a:ext uri="{FF2B5EF4-FFF2-40B4-BE49-F238E27FC236}">
                    <a16:creationId xmlns:a16="http://schemas.microsoft.com/office/drawing/2014/main" id="{FB54F611-A984-1681-DADD-E7CCCA557A70}"/>
                  </a:ext>
                </a:extLst>
              </p:cNvPr>
              <p:cNvGrpSpPr/>
              <p:nvPr/>
            </p:nvGrpSpPr>
            <p:grpSpPr>
              <a:xfrm>
                <a:off x="8232015" y="2714809"/>
                <a:ext cx="1823969" cy="1823969"/>
                <a:chOff x="0" y="0"/>
                <a:chExt cx="812800" cy="812800"/>
              </a:xfrm>
            </p:grpSpPr>
            <p:sp>
              <p:nvSpPr>
                <p:cNvPr id="129" name="Freeform 58">
                  <a:extLst>
                    <a:ext uri="{FF2B5EF4-FFF2-40B4-BE49-F238E27FC236}">
                      <a16:creationId xmlns:a16="http://schemas.microsoft.com/office/drawing/2014/main" id="{E99FDDB7-4368-B1BE-079E-83A5601B3B1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3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0" name="TextBox 59">
                  <a:extLst>
                    <a:ext uri="{FF2B5EF4-FFF2-40B4-BE49-F238E27FC236}">
                      <a16:creationId xmlns:a16="http://schemas.microsoft.com/office/drawing/2014/main" id="{AB3C476F-EB51-F83E-9E61-E360337BD2D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72A534C-14F0-48D8-4255-689D8D5833DA}"/>
                </a:ext>
              </a:extLst>
            </p:cNvPr>
            <p:cNvSpPr txBox="1"/>
            <p:nvPr/>
          </p:nvSpPr>
          <p:spPr>
            <a:xfrm>
              <a:off x="512099" y="4620110"/>
              <a:ext cx="8931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JUL</a:t>
              </a:r>
              <a:endParaRPr lang="en-ID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4169E10-88E6-AD86-10A6-3D5812604D46}"/>
              </a:ext>
            </a:extLst>
          </p:cNvPr>
          <p:cNvGrpSpPr/>
          <p:nvPr/>
        </p:nvGrpSpPr>
        <p:grpSpPr>
          <a:xfrm>
            <a:off x="11972517" y="5131859"/>
            <a:ext cx="1427713" cy="1549323"/>
            <a:chOff x="282126" y="4293659"/>
            <a:chExt cx="1427713" cy="1549323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9C4550DD-45DE-DBDD-243D-6C9CEE9D2AB6}"/>
                </a:ext>
              </a:extLst>
            </p:cNvPr>
            <p:cNvGrpSpPr/>
            <p:nvPr/>
          </p:nvGrpSpPr>
          <p:grpSpPr>
            <a:xfrm>
              <a:off x="282126" y="4293659"/>
              <a:ext cx="1427713" cy="1549323"/>
              <a:chOff x="8232015" y="2714809"/>
              <a:chExt cx="1823969" cy="1979331"/>
            </a:xfrm>
          </p:grpSpPr>
          <p:grpSp>
            <p:nvGrpSpPr>
              <p:cNvPr id="136" name="Group 29">
                <a:extLst>
                  <a:ext uri="{FF2B5EF4-FFF2-40B4-BE49-F238E27FC236}">
                    <a16:creationId xmlns:a16="http://schemas.microsoft.com/office/drawing/2014/main" id="{85063F80-D215-2759-F8B3-128569B5564F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140" name="Freeform 30">
                  <a:extLst>
                    <a:ext uri="{FF2B5EF4-FFF2-40B4-BE49-F238E27FC236}">
                      <a16:creationId xmlns:a16="http://schemas.microsoft.com/office/drawing/2014/main" id="{AD3016FE-5D3A-725C-74AE-CB710DBACD3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/>
                </a:p>
              </p:txBody>
            </p:sp>
            <p:sp>
              <p:nvSpPr>
                <p:cNvPr id="141" name="TextBox 31">
                  <a:extLst>
                    <a:ext uri="{FF2B5EF4-FFF2-40B4-BE49-F238E27FC236}">
                      <a16:creationId xmlns:a16="http://schemas.microsoft.com/office/drawing/2014/main" id="{5C0368E9-06D6-847D-1DC8-4597331904AD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137" name="Group 57">
                <a:extLst>
                  <a:ext uri="{FF2B5EF4-FFF2-40B4-BE49-F238E27FC236}">
                    <a16:creationId xmlns:a16="http://schemas.microsoft.com/office/drawing/2014/main" id="{ED9F7AE2-FDE1-44A4-8757-AAD8C53454A6}"/>
                  </a:ext>
                </a:extLst>
              </p:cNvPr>
              <p:cNvGrpSpPr/>
              <p:nvPr/>
            </p:nvGrpSpPr>
            <p:grpSpPr>
              <a:xfrm>
                <a:off x="8232015" y="2714809"/>
                <a:ext cx="1823969" cy="1823969"/>
                <a:chOff x="0" y="0"/>
                <a:chExt cx="812800" cy="812800"/>
              </a:xfrm>
            </p:grpSpPr>
            <p:sp>
              <p:nvSpPr>
                <p:cNvPr id="138" name="Freeform 58">
                  <a:extLst>
                    <a:ext uri="{FF2B5EF4-FFF2-40B4-BE49-F238E27FC236}">
                      <a16:creationId xmlns:a16="http://schemas.microsoft.com/office/drawing/2014/main" id="{3EB4F8EA-96D6-F507-65DB-C5EAA7CFCAA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3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9" name="TextBox 59">
                  <a:extLst>
                    <a:ext uri="{FF2B5EF4-FFF2-40B4-BE49-F238E27FC236}">
                      <a16:creationId xmlns:a16="http://schemas.microsoft.com/office/drawing/2014/main" id="{CEDA0EDD-E2AC-178A-B5AD-87F5FA9E6E7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603E469-9CDF-3803-18FF-60351EC170D0}"/>
                </a:ext>
              </a:extLst>
            </p:cNvPr>
            <p:cNvSpPr txBox="1"/>
            <p:nvPr/>
          </p:nvSpPr>
          <p:spPr>
            <a:xfrm>
              <a:off x="512099" y="4620110"/>
              <a:ext cx="9348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SEP</a:t>
              </a:r>
              <a:endParaRPr lang="en-ID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7B7B497-140D-DA5D-8DB1-4F2DE801D3A7}"/>
              </a:ext>
            </a:extLst>
          </p:cNvPr>
          <p:cNvGrpSpPr/>
          <p:nvPr/>
        </p:nvGrpSpPr>
        <p:grpSpPr>
          <a:xfrm>
            <a:off x="14894709" y="5131859"/>
            <a:ext cx="1427713" cy="1549323"/>
            <a:chOff x="282126" y="4293659"/>
            <a:chExt cx="1427713" cy="1549323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6D861093-BDD3-9D33-9AA5-854E56F5527C}"/>
                </a:ext>
              </a:extLst>
            </p:cNvPr>
            <p:cNvGrpSpPr/>
            <p:nvPr/>
          </p:nvGrpSpPr>
          <p:grpSpPr>
            <a:xfrm>
              <a:off x="282126" y="4293659"/>
              <a:ext cx="1427713" cy="1549323"/>
              <a:chOff x="8232015" y="2714809"/>
              <a:chExt cx="1823969" cy="1979331"/>
            </a:xfrm>
          </p:grpSpPr>
          <p:grpSp>
            <p:nvGrpSpPr>
              <p:cNvPr id="145" name="Group 29">
                <a:extLst>
                  <a:ext uri="{FF2B5EF4-FFF2-40B4-BE49-F238E27FC236}">
                    <a16:creationId xmlns:a16="http://schemas.microsoft.com/office/drawing/2014/main" id="{2CEA840E-A569-ECD6-45BF-017FA81033E2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149" name="Freeform 30">
                  <a:extLst>
                    <a:ext uri="{FF2B5EF4-FFF2-40B4-BE49-F238E27FC236}">
                      <a16:creationId xmlns:a16="http://schemas.microsoft.com/office/drawing/2014/main" id="{9E90ABE9-81C0-ACF9-4517-BEE3905455B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/>
                </a:p>
              </p:txBody>
            </p:sp>
            <p:sp>
              <p:nvSpPr>
                <p:cNvPr id="150" name="TextBox 31">
                  <a:extLst>
                    <a:ext uri="{FF2B5EF4-FFF2-40B4-BE49-F238E27FC236}">
                      <a16:creationId xmlns:a16="http://schemas.microsoft.com/office/drawing/2014/main" id="{29155CBB-1A8B-5497-5D09-D4D64DA80E1F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146" name="Group 57">
                <a:extLst>
                  <a:ext uri="{FF2B5EF4-FFF2-40B4-BE49-F238E27FC236}">
                    <a16:creationId xmlns:a16="http://schemas.microsoft.com/office/drawing/2014/main" id="{D0B7F1FC-2BAD-1890-E343-456386530CB6}"/>
                  </a:ext>
                </a:extLst>
              </p:cNvPr>
              <p:cNvGrpSpPr/>
              <p:nvPr/>
            </p:nvGrpSpPr>
            <p:grpSpPr>
              <a:xfrm>
                <a:off x="8232015" y="2714809"/>
                <a:ext cx="1823969" cy="1823969"/>
                <a:chOff x="0" y="0"/>
                <a:chExt cx="812800" cy="812800"/>
              </a:xfrm>
            </p:grpSpPr>
            <p:sp>
              <p:nvSpPr>
                <p:cNvPr id="147" name="Freeform 58">
                  <a:extLst>
                    <a:ext uri="{FF2B5EF4-FFF2-40B4-BE49-F238E27FC236}">
                      <a16:creationId xmlns:a16="http://schemas.microsoft.com/office/drawing/2014/main" id="{74BADAE0-B76F-51D6-F961-C04CF80C988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3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8" name="TextBox 59">
                  <a:extLst>
                    <a:ext uri="{FF2B5EF4-FFF2-40B4-BE49-F238E27FC236}">
                      <a16:creationId xmlns:a16="http://schemas.microsoft.com/office/drawing/2014/main" id="{87D77A7F-9B21-C760-CFD3-C28663AF368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A21C4EE4-1C9F-A8BD-3497-FEC0AA7595A3}"/>
                </a:ext>
              </a:extLst>
            </p:cNvPr>
            <p:cNvSpPr txBox="1"/>
            <p:nvPr/>
          </p:nvSpPr>
          <p:spPr>
            <a:xfrm>
              <a:off x="512099" y="4620110"/>
              <a:ext cx="11417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NOV</a:t>
              </a:r>
              <a:endParaRPr lang="en-ID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B74D0FC9-172E-21B5-B0BA-ACD87D7458BB}"/>
              </a:ext>
            </a:extLst>
          </p:cNvPr>
          <p:cNvGrpSpPr/>
          <p:nvPr/>
        </p:nvGrpSpPr>
        <p:grpSpPr>
          <a:xfrm flipV="1">
            <a:off x="16487808" y="6718377"/>
            <a:ext cx="1427713" cy="1549323"/>
            <a:chOff x="282126" y="4293659"/>
            <a:chExt cx="1427713" cy="154932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E5DE18-E981-52F4-FA23-6D9A8251D525}"/>
                </a:ext>
              </a:extLst>
            </p:cNvPr>
            <p:cNvGrpSpPr/>
            <p:nvPr/>
          </p:nvGrpSpPr>
          <p:grpSpPr>
            <a:xfrm>
              <a:off x="282126" y="4293659"/>
              <a:ext cx="1427713" cy="1549323"/>
              <a:chOff x="8232015" y="2714809"/>
              <a:chExt cx="1823969" cy="1979331"/>
            </a:xfrm>
          </p:grpSpPr>
          <p:grpSp>
            <p:nvGrpSpPr>
              <p:cNvPr id="226" name="Group 29">
                <a:extLst>
                  <a:ext uri="{FF2B5EF4-FFF2-40B4-BE49-F238E27FC236}">
                    <a16:creationId xmlns:a16="http://schemas.microsoft.com/office/drawing/2014/main" id="{5CFE55C8-F530-1725-42EF-39FDFD55834B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230" name="Freeform 30">
                  <a:extLst>
                    <a:ext uri="{FF2B5EF4-FFF2-40B4-BE49-F238E27FC236}">
                      <a16:creationId xmlns:a16="http://schemas.microsoft.com/office/drawing/2014/main" id="{9863C384-CB74-DCF9-5F13-79A2A2D1E85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/>
                <a:lstStyle/>
                <a:p>
                  <a:endParaRPr lang="en-ID"/>
                </a:p>
              </p:txBody>
            </p:sp>
            <p:sp>
              <p:nvSpPr>
                <p:cNvPr id="231" name="TextBox 31">
                  <a:extLst>
                    <a:ext uri="{FF2B5EF4-FFF2-40B4-BE49-F238E27FC236}">
                      <a16:creationId xmlns:a16="http://schemas.microsoft.com/office/drawing/2014/main" id="{1022FEC4-DDBE-1596-243E-3EA12A900686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227" name="Group 57">
                <a:extLst>
                  <a:ext uri="{FF2B5EF4-FFF2-40B4-BE49-F238E27FC236}">
                    <a16:creationId xmlns:a16="http://schemas.microsoft.com/office/drawing/2014/main" id="{ED9D3327-5391-2E73-26FB-5AFD4A38F715}"/>
                  </a:ext>
                </a:extLst>
              </p:cNvPr>
              <p:cNvGrpSpPr/>
              <p:nvPr/>
            </p:nvGrpSpPr>
            <p:grpSpPr>
              <a:xfrm>
                <a:off x="8232015" y="2714809"/>
                <a:ext cx="1823969" cy="1823969"/>
                <a:chOff x="0" y="0"/>
                <a:chExt cx="812800" cy="812800"/>
              </a:xfrm>
            </p:grpSpPr>
            <p:sp>
              <p:nvSpPr>
                <p:cNvPr id="228" name="Freeform 58">
                  <a:hlinkClick r:id="rId5" action="ppaction://hlinkfile"/>
                  <a:extLst>
                    <a:ext uri="{FF2B5EF4-FFF2-40B4-BE49-F238E27FC236}">
                      <a16:creationId xmlns:a16="http://schemas.microsoft.com/office/drawing/2014/main" id="{3EA84617-050B-F649-327B-B711B4F1AC5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</p:spPr>
              <p:txBody>
                <a:bodyPr/>
                <a:lstStyle/>
                <a:p>
                  <a:pPr algn="ctr"/>
                  <a:endParaRPr lang="en-ID" sz="3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9" name="TextBox 59">
                  <a:extLst>
                    <a:ext uri="{FF2B5EF4-FFF2-40B4-BE49-F238E27FC236}">
                      <a16:creationId xmlns:a16="http://schemas.microsoft.com/office/drawing/2014/main" id="{CC6C61E4-5108-C0A2-E1F4-083B012E393D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3A67D874-DF6B-CB89-03CD-9141267C10DB}"/>
                </a:ext>
              </a:extLst>
            </p:cNvPr>
            <p:cNvSpPr txBox="1"/>
            <p:nvPr/>
          </p:nvSpPr>
          <p:spPr>
            <a:xfrm flipV="1">
              <a:off x="512099" y="4620110"/>
              <a:ext cx="10186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DEC</a:t>
              </a:r>
              <a:endParaRPr lang="en-ID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2A8E3891-7F84-1741-82E7-D110FE996D4E}"/>
              </a:ext>
            </a:extLst>
          </p:cNvPr>
          <p:cNvGrpSpPr/>
          <p:nvPr/>
        </p:nvGrpSpPr>
        <p:grpSpPr>
          <a:xfrm flipV="1">
            <a:off x="1744014" y="6718377"/>
            <a:ext cx="1427713" cy="1549323"/>
            <a:chOff x="282126" y="4293659"/>
            <a:chExt cx="1427713" cy="1549323"/>
          </a:xfrm>
        </p:grpSpPr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3FA42CCB-9CD0-DB07-7764-FE457655B2EE}"/>
                </a:ext>
              </a:extLst>
            </p:cNvPr>
            <p:cNvGrpSpPr/>
            <p:nvPr/>
          </p:nvGrpSpPr>
          <p:grpSpPr>
            <a:xfrm>
              <a:off x="282126" y="4293659"/>
              <a:ext cx="1427713" cy="1549323"/>
              <a:chOff x="8232015" y="2714809"/>
              <a:chExt cx="1823969" cy="1979331"/>
            </a:xfrm>
          </p:grpSpPr>
          <p:grpSp>
            <p:nvGrpSpPr>
              <p:cNvPr id="235" name="Group 29">
                <a:extLst>
                  <a:ext uri="{FF2B5EF4-FFF2-40B4-BE49-F238E27FC236}">
                    <a16:creationId xmlns:a16="http://schemas.microsoft.com/office/drawing/2014/main" id="{0AC757BD-D202-F356-DA99-565C81942B67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239" name="Freeform 30">
                  <a:extLst>
                    <a:ext uri="{FF2B5EF4-FFF2-40B4-BE49-F238E27FC236}">
                      <a16:creationId xmlns:a16="http://schemas.microsoft.com/office/drawing/2014/main" id="{E0AEE167-9CA8-70C7-9FBE-1E081B622F4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/>
                </a:p>
              </p:txBody>
            </p:sp>
            <p:sp>
              <p:nvSpPr>
                <p:cNvPr id="240" name="TextBox 31">
                  <a:extLst>
                    <a:ext uri="{FF2B5EF4-FFF2-40B4-BE49-F238E27FC236}">
                      <a16:creationId xmlns:a16="http://schemas.microsoft.com/office/drawing/2014/main" id="{2731FABB-516F-92D7-3908-A38CC5B55694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236" name="Group 57">
                <a:extLst>
                  <a:ext uri="{FF2B5EF4-FFF2-40B4-BE49-F238E27FC236}">
                    <a16:creationId xmlns:a16="http://schemas.microsoft.com/office/drawing/2014/main" id="{5FADA6EE-D395-9B8B-83B2-49D2DB791804}"/>
                  </a:ext>
                </a:extLst>
              </p:cNvPr>
              <p:cNvGrpSpPr/>
              <p:nvPr/>
            </p:nvGrpSpPr>
            <p:grpSpPr>
              <a:xfrm>
                <a:off x="8232015" y="2714809"/>
                <a:ext cx="1823969" cy="1823969"/>
                <a:chOff x="0" y="0"/>
                <a:chExt cx="812800" cy="812800"/>
              </a:xfrm>
            </p:grpSpPr>
            <p:sp>
              <p:nvSpPr>
                <p:cNvPr id="237" name="Freeform 58">
                  <a:extLst>
                    <a:ext uri="{FF2B5EF4-FFF2-40B4-BE49-F238E27FC236}">
                      <a16:creationId xmlns:a16="http://schemas.microsoft.com/office/drawing/2014/main" id="{FFE9D736-643F-4849-39DB-63301C12CE1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3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8" name="TextBox 59">
                  <a:extLst>
                    <a:ext uri="{FF2B5EF4-FFF2-40B4-BE49-F238E27FC236}">
                      <a16:creationId xmlns:a16="http://schemas.microsoft.com/office/drawing/2014/main" id="{24B04B2A-3D66-EC00-344E-BD0425ED590A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129C106E-7516-C815-572A-F29909D0E257}"/>
                </a:ext>
              </a:extLst>
            </p:cNvPr>
            <p:cNvSpPr txBox="1"/>
            <p:nvPr/>
          </p:nvSpPr>
          <p:spPr>
            <a:xfrm flipV="1">
              <a:off x="512099" y="4620110"/>
              <a:ext cx="9492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FEB</a:t>
              </a:r>
              <a:endParaRPr lang="en-ID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154BF561-A119-5FA0-7D4A-E3EAFFCF7660}"/>
              </a:ext>
            </a:extLst>
          </p:cNvPr>
          <p:cNvGrpSpPr/>
          <p:nvPr/>
        </p:nvGrpSpPr>
        <p:grpSpPr>
          <a:xfrm flipV="1">
            <a:off x="4692773" y="6718377"/>
            <a:ext cx="1427713" cy="1549323"/>
            <a:chOff x="282126" y="4293659"/>
            <a:chExt cx="1427713" cy="154932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B38616C3-FD6D-CBF0-F688-62E1CB097693}"/>
                </a:ext>
              </a:extLst>
            </p:cNvPr>
            <p:cNvGrpSpPr/>
            <p:nvPr/>
          </p:nvGrpSpPr>
          <p:grpSpPr>
            <a:xfrm>
              <a:off x="282126" y="4293659"/>
              <a:ext cx="1427713" cy="1549323"/>
              <a:chOff x="8232015" y="2714809"/>
              <a:chExt cx="1823969" cy="1979331"/>
            </a:xfrm>
          </p:grpSpPr>
          <p:grpSp>
            <p:nvGrpSpPr>
              <p:cNvPr id="244" name="Group 29">
                <a:extLst>
                  <a:ext uri="{FF2B5EF4-FFF2-40B4-BE49-F238E27FC236}">
                    <a16:creationId xmlns:a16="http://schemas.microsoft.com/office/drawing/2014/main" id="{131D921B-D287-72CE-0527-4D50BD93EFCF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248" name="Freeform 30">
                  <a:extLst>
                    <a:ext uri="{FF2B5EF4-FFF2-40B4-BE49-F238E27FC236}">
                      <a16:creationId xmlns:a16="http://schemas.microsoft.com/office/drawing/2014/main" id="{B5BD0962-B381-B832-2AD2-143F56DBA07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/>
                </a:p>
              </p:txBody>
            </p:sp>
            <p:sp>
              <p:nvSpPr>
                <p:cNvPr id="249" name="TextBox 31">
                  <a:extLst>
                    <a:ext uri="{FF2B5EF4-FFF2-40B4-BE49-F238E27FC236}">
                      <a16:creationId xmlns:a16="http://schemas.microsoft.com/office/drawing/2014/main" id="{79A636F0-7F49-CD83-D44D-4016E6F5B98D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245" name="Group 57">
                <a:extLst>
                  <a:ext uri="{FF2B5EF4-FFF2-40B4-BE49-F238E27FC236}">
                    <a16:creationId xmlns:a16="http://schemas.microsoft.com/office/drawing/2014/main" id="{D582296D-B58E-F0F5-7D44-EE5330978240}"/>
                  </a:ext>
                </a:extLst>
              </p:cNvPr>
              <p:cNvGrpSpPr/>
              <p:nvPr/>
            </p:nvGrpSpPr>
            <p:grpSpPr>
              <a:xfrm>
                <a:off x="8232015" y="2714809"/>
                <a:ext cx="1823969" cy="1823969"/>
                <a:chOff x="0" y="0"/>
                <a:chExt cx="812800" cy="812800"/>
              </a:xfrm>
            </p:grpSpPr>
            <p:sp>
              <p:nvSpPr>
                <p:cNvPr id="246" name="Freeform 58">
                  <a:extLst>
                    <a:ext uri="{FF2B5EF4-FFF2-40B4-BE49-F238E27FC236}">
                      <a16:creationId xmlns:a16="http://schemas.microsoft.com/office/drawing/2014/main" id="{6C76570B-2353-C2EA-A966-81015EC583E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3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TextBox 59">
                  <a:extLst>
                    <a:ext uri="{FF2B5EF4-FFF2-40B4-BE49-F238E27FC236}">
                      <a16:creationId xmlns:a16="http://schemas.microsoft.com/office/drawing/2014/main" id="{836624FE-D962-89FE-AF6A-0F2EC2D1E904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AAF7CA4D-5051-E44D-3515-0C2708D6067B}"/>
                </a:ext>
              </a:extLst>
            </p:cNvPr>
            <p:cNvSpPr txBox="1"/>
            <p:nvPr/>
          </p:nvSpPr>
          <p:spPr>
            <a:xfrm flipV="1">
              <a:off x="512099" y="4620110"/>
              <a:ext cx="10246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APR</a:t>
              </a:r>
              <a:endParaRPr lang="en-ID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7FAA84D8-A1D3-3DD6-D877-B11EA704C176}"/>
              </a:ext>
            </a:extLst>
          </p:cNvPr>
          <p:cNvGrpSpPr/>
          <p:nvPr/>
        </p:nvGrpSpPr>
        <p:grpSpPr>
          <a:xfrm flipV="1">
            <a:off x="7641532" y="6718377"/>
            <a:ext cx="1427713" cy="1549323"/>
            <a:chOff x="282126" y="4293659"/>
            <a:chExt cx="1427713" cy="1549323"/>
          </a:xfrm>
        </p:grpSpPr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AE6A8A2A-5304-D902-672B-43F34A73C795}"/>
                </a:ext>
              </a:extLst>
            </p:cNvPr>
            <p:cNvGrpSpPr/>
            <p:nvPr/>
          </p:nvGrpSpPr>
          <p:grpSpPr>
            <a:xfrm>
              <a:off x="282126" y="4293659"/>
              <a:ext cx="1427713" cy="1549323"/>
              <a:chOff x="8232015" y="2714809"/>
              <a:chExt cx="1823969" cy="1979331"/>
            </a:xfrm>
          </p:grpSpPr>
          <p:grpSp>
            <p:nvGrpSpPr>
              <p:cNvPr id="253" name="Group 29">
                <a:extLst>
                  <a:ext uri="{FF2B5EF4-FFF2-40B4-BE49-F238E27FC236}">
                    <a16:creationId xmlns:a16="http://schemas.microsoft.com/office/drawing/2014/main" id="{C9AC148B-A47B-62C5-3513-24D03FEAC884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257" name="Freeform 30">
                  <a:extLst>
                    <a:ext uri="{FF2B5EF4-FFF2-40B4-BE49-F238E27FC236}">
                      <a16:creationId xmlns:a16="http://schemas.microsoft.com/office/drawing/2014/main" id="{935F7FCA-D0AC-8E7B-31AE-9E876D943E2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/>
                </a:p>
              </p:txBody>
            </p:sp>
            <p:sp>
              <p:nvSpPr>
                <p:cNvPr id="258" name="TextBox 31">
                  <a:extLst>
                    <a:ext uri="{FF2B5EF4-FFF2-40B4-BE49-F238E27FC236}">
                      <a16:creationId xmlns:a16="http://schemas.microsoft.com/office/drawing/2014/main" id="{BE284871-4067-F8A4-EB45-085FA52854FB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254" name="Group 57">
                <a:extLst>
                  <a:ext uri="{FF2B5EF4-FFF2-40B4-BE49-F238E27FC236}">
                    <a16:creationId xmlns:a16="http://schemas.microsoft.com/office/drawing/2014/main" id="{1516FADA-140C-4A0C-0D67-9897A972C2D6}"/>
                  </a:ext>
                </a:extLst>
              </p:cNvPr>
              <p:cNvGrpSpPr/>
              <p:nvPr/>
            </p:nvGrpSpPr>
            <p:grpSpPr>
              <a:xfrm>
                <a:off x="8232015" y="2714809"/>
                <a:ext cx="1823969" cy="1823969"/>
                <a:chOff x="0" y="0"/>
                <a:chExt cx="812800" cy="812800"/>
              </a:xfrm>
            </p:grpSpPr>
            <p:sp>
              <p:nvSpPr>
                <p:cNvPr id="255" name="Freeform 58">
                  <a:extLst>
                    <a:ext uri="{FF2B5EF4-FFF2-40B4-BE49-F238E27FC236}">
                      <a16:creationId xmlns:a16="http://schemas.microsoft.com/office/drawing/2014/main" id="{A3D8D469-59D4-372E-08AD-8855C4F2FC3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3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TextBox 59">
                  <a:extLst>
                    <a:ext uri="{FF2B5EF4-FFF2-40B4-BE49-F238E27FC236}">
                      <a16:creationId xmlns:a16="http://schemas.microsoft.com/office/drawing/2014/main" id="{E7127C8A-0B03-6F5E-1F91-18159C6E0D9C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1C685358-BC79-C5B0-AEBE-46C2CE991AB9}"/>
                </a:ext>
              </a:extLst>
            </p:cNvPr>
            <p:cNvSpPr txBox="1"/>
            <p:nvPr/>
          </p:nvSpPr>
          <p:spPr>
            <a:xfrm flipV="1">
              <a:off x="512099" y="4620110"/>
              <a:ext cx="10086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JUN</a:t>
              </a:r>
              <a:endParaRPr lang="en-ID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BC87438B-6B88-3EAC-C05F-0E328C78599D}"/>
              </a:ext>
            </a:extLst>
          </p:cNvPr>
          <p:cNvGrpSpPr/>
          <p:nvPr/>
        </p:nvGrpSpPr>
        <p:grpSpPr>
          <a:xfrm flipV="1">
            <a:off x="10590291" y="6718377"/>
            <a:ext cx="1427713" cy="1549323"/>
            <a:chOff x="282126" y="4293659"/>
            <a:chExt cx="1427713" cy="154932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16FB713E-EDE6-8C5E-B825-795C3D92ACD4}"/>
                </a:ext>
              </a:extLst>
            </p:cNvPr>
            <p:cNvGrpSpPr/>
            <p:nvPr/>
          </p:nvGrpSpPr>
          <p:grpSpPr>
            <a:xfrm>
              <a:off x="282126" y="4293659"/>
              <a:ext cx="1427713" cy="1549323"/>
              <a:chOff x="8232015" y="2714809"/>
              <a:chExt cx="1823969" cy="1979331"/>
            </a:xfrm>
          </p:grpSpPr>
          <p:grpSp>
            <p:nvGrpSpPr>
              <p:cNvPr id="262" name="Group 29">
                <a:extLst>
                  <a:ext uri="{FF2B5EF4-FFF2-40B4-BE49-F238E27FC236}">
                    <a16:creationId xmlns:a16="http://schemas.microsoft.com/office/drawing/2014/main" id="{7C036363-E43C-0CB2-A386-9239908D6D71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266" name="Freeform 30">
                  <a:extLst>
                    <a:ext uri="{FF2B5EF4-FFF2-40B4-BE49-F238E27FC236}">
                      <a16:creationId xmlns:a16="http://schemas.microsoft.com/office/drawing/2014/main" id="{D14FD143-8AC1-E0C5-4DD8-5992630FFA6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/>
                </a:p>
              </p:txBody>
            </p:sp>
            <p:sp>
              <p:nvSpPr>
                <p:cNvPr id="267" name="TextBox 31">
                  <a:extLst>
                    <a:ext uri="{FF2B5EF4-FFF2-40B4-BE49-F238E27FC236}">
                      <a16:creationId xmlns:a16="http://schemas.microsoft.com/office/drawing/2014/main" id="{8672CB51-70FB-C8CF-9621-549A6EB0AD00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263" name="Group 57">
                <a:extLst>
                  <a:ext uri="{FF2B5EF4-FFF2-40B4-BE49-F238E27FC236}">
                    <a16:creationId xmlns:a16="http://schemas.microsoft.com/office/drawing/2014/main" id="{89DA85F0-91DC-364D-28DB-469067DA30C6}"/>
                  </a:ext>
                </a:extLst>
              </p:cNvPr>
              <p:cNvGrpSpPr/>
              <p:nvPr/>
            </p:nvGrpSpPr>
            <p:grpSpPr>
              <a:xfrm>
                <a:off x="8232015" y="2714809"/>
                <a:ext cx="1823969" cy="1823969"/>
                <a:chOff x="0" y="0"/>
                <a:chExt cx="812800" cy="812800"/>
              </a:xfrm>
            </p:grpSpPr>
            <p:sp>
              <p:nvSpPr>
                <p:cNvPr id="264" name="Freeform 58">
                  <a:extLst>
                    <a:ext uri="{FF2B5EF4-FFF2-40B4-BE49-F238E27FC236}">
                      <a16:creationId xmlns:a16="http://schemas.microsoft.com/office/drawing/2014/main" id="{7E90AFA1-7276-C7A0-3B73-EBDD565E38A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3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5" name="TextBox 59">
                  <a:extLst>
                    <a:ext uri="{FF2B5EF4-FFF2-40B4-BE49-F238E27FC236}">
                      <a16:creationId xmlns:a16="http://schemas.microsoft.com/office/drawing/2014/main" id="{42C4C11E-4166-9A88-7E3D-6214A3E14ED1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19037FAA-BF65-1F26-37DE-E9E3C32F8A88}"/>
                </a:ext>
              </a:extLst>
            </p:cNvPr>
            <p:cNvSpPr txBox="1"/>
            <p:nvPr/>
          </p:nvSpPr>
          <p:spPr>
            <a:xfrm flipV="1">
              <a:off x="512099" y="4620110"/>
              <a:ext cx="10368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AGS</a:t>
              </a:r>
              <a:endParaRPr lang="en-ID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40EDE99-6DBA-6A86-7404-C5411BAD38B2}"/>
              </a:ext>
            </a:extLst>
          </p:cNvPr>
          <p:cNvGrpSpPr/>
          <p:nvPr/>
        </p:nvGrpSpPr>
        <p:grpSpPr>
          <a:xfrm flipV="1">
            <a:off x="13539050" y="6718377"/>
            <a:ext cx="1427713" cy="1549323"/>
            <a:chOff x="282126" y="4293659"/>
            <a:chExt cx="1427713" cy="1549323"/>
          </a:xfrm>
        </p:grpSpPr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E16EC5A1-1F4B-DC8A-895C-D2E8F119500C}"/>
                </a:ext>
              </a:extLst>
            </p:cNvPr>
            <p:cNvGrpSpPr/>
            <p:nvPr/>
          </p:nvGrpSpPr>
          <p:grpSpPr>
            <a:xfrm>
              <a:off x="282126" y="4293659"/>
              <a:ext cx="1427713" cy="1549323"/>
              <a:chOff x="8232015" y="2714809"/>
              <a:chExt cx="1823969" cy="1979331"/>
            </a:xfrm>
          </p:grpSpPr>
          <p:grpSp>
            <p:nvGrpSpPr>
              <p:cNvPr id="271" name="Group 29">
                <a:extLst>
                  <a:ext uri="{FF2B5EF4-FFF2-40B4-BE49-F238E27FC236}">
                    <a16:creationId xmlns:a16="http://schemas.microsoft.com/office/drawing/2014/main" id="{865D5277-89B7-8F13-57BB-7C5DADBEFDD4}"/>
                  </a:ext>
                </a:extLst>
              </p:cNvPr>
              <p:cNvGrpSpPr/>
              <p:nvPr/>
            </p:nvGrpSpPr>
            <p:grpSpPr>
              <a:xfrm>
                <a:off x="8628273" y="4087517"/>
                <a:ext cx="1031454" cy="606623"/>
                <a:chOff x="0" y="0"/>
                <a:chExt cx="812800" cy="478027"/>
              </a:xfrm>
            </p:grpSpPr>
            <p:sp>
              <p:nvSpPr>
                <p:cNvPr id="275" name="Freeform 30">
                  <a:extLst>
                    <a:ext uri="{FF2B5EF4-FFF2-40B4-BE49-F238E27FC236}">
                      <a16:creationId xmlns:a16="http://schemas.microsoft.com/office/drawing/2014/main" id="{7D95D484-CF1A-8366-3018-5DBE9543E38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478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478027">
                      <a:moveTo>
                        <a:pt x="406400" y="478027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406400" y="478027"/>
                      </a:ln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endParaRPr lang="en-ID"/>
                </a:p>
              </p:txBody>
            </p:sp>
            <p:sp>
              <p:nvSpPr>
                <p:cNvPr id="276" name="TextBox 31">
                  <a:extLst>
                    <a:ext uri="{FF2B5EF4-FFF2-40B4-BE49-F238E27FC236}">
                      <a16:creationId xmlns:a16="http://schemas.microsoft.com/office/drawing/2014/main" id="{6BF56E62-3903-9C36-CFCF-63F529A39346}"/>
                    </a:ext>
                  </a:extLst>
                </p:cNvPr>
                <p:cNvSpPr txBox="1"/>
                <p:nvPr/>
              </p:nvSpPr>
              <p:spPr>
                <a:xfrm>
                  <a:off x="127000" y="-3955"/>
                  <a:ext cx="558800" cy="26004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272" name="Group 57">
                <a:extLst>
                  <a:ext uri="{FF2B5EF4-FFF2-40B4-BE49-F238E27FC236}">
                    <a16:creationId xmlns:a16="http://schemas.microsoft.com/office/drawing/2014/main" id="{9675D730-0859-448B-6140-3930C1F9B104}"/>
                  </a:ext>
                </a:extLst>
              </p:cNvPr>
              <p:cNvGrpSpPr/>
              <p:nvPr/>
            </p:nvGrpSpPr>
            <p:grpSpPr>
              <a:xfrm>
                <a:off x="8232015" y="2714809"/>
                <a:ext cx="1823969" cy="1823969"/>
                <a:chOff x="0" y="0"/>
                <a:chExt cx="812800" cy="812800"/>
              </a:xfrm>
            </p:grpSpPr>
            <p:sp>
              <p:nvSpPr>
                <p:cNvPr id="273" name="Freeform 58">
                  <a:extLst>
                    <a:ext uri="{FF2B5EF4-FFF2-40B4-BE49-F238E27FC236}">
                      <a16:creationId xmlns:a16="http://schemas.microsoft.com/office/drawing/2014/main" id="{03622076-405A-FAC9-6D8F-F0F80F2DE4E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140070" y="0"/>
                      </a:moveTo>
                      <a:lnTo>
                        <a:pt x="672730" y="0"/>
                      </a:lnTo>
                      <a:cubicBezTo>
                        <a:pt x="709879" y="0"/>
                        <a:pt x="745506" y="14757"/>
                        <a:pt x="771774" y="41026"/>
                      </a:cubicBezTo>
                      <a:cubicBezTo>
                        <a:pt x="798043" y="67294"/>
                        <a:pt x="812800" y="102921"/>
                        <a:pt x="812800" y="140070"/>
                      </a:cubicBezTo>
                      <a:lnTo>
                        <a:pt x="812800" y="672730"/>
                      </a:lnTo>
                      <a:cubicBezTo>
                        <a:pt x="812800" y="709879"/>
                        <a:pt x="798043" y="745506"/>
                        <a:pt x="771774" y="771774"/>
                      </a:cubicBezTo>
                      <a:cubicBezTo>
                        <a:pt x="745506" y="798043"/>
                        <a:pt x="709879" y="812800"/>
                        <a:pt x="672730" y="812800"/>
                      </a:cubicBezTo>
                      <a:lnTo>
                        <a:pt x="140070" y="812800"/>
                      </a:lnTo>
                      <a:cubicBezTo>
                        <a:pt x="102921" y="812800"/>
                        <a:pt x="67294" y="798043"/>
                        <a:pt x="41026" y="771774"/>
                      </a:cubicBezTo>
                      <a:cubicBezTo>
                        <a:pt x="14757" y="745506"/>
                        <a:pt x="0" y="709879"/>
                        <a:pt x="0" y="672730"/>
                      </a:cubicBezTo>
                      <a:lnTo>
                        <a:pt x="0" y="140070"/>
                      </a:lnTo>
                      <a:cubicBezTo>
                        <a:pt x="0" y="102921"/>
                        <a:pt x="14757" y="67294"/>
                        <a:pt x="41026" y="41026"/>
                      </a:cubicBezTo>
                      <a:cubicBezTo>
                        <a:pt x="67294" y="14757"/>
                        <a:pt x="102921" y="0"/>
                        <a:pt x="140070" y="0"/>
                      </a:cubicBezTo>
                      <a:close/>
                    </a:path>
                  </a:pathLst>
                </a:custGeom>
                <a:solidFill>
                  <a:srgbClr val="02B2E4"/>
                </a:solidFill>
              </p:spPr>
              <p:txBody>
                <a:bodyPr/>
                <a:lstStyle/>
                <a:p>
                  <a:pPr algn="ctr"/>
                  <a:endParaRPr lang="en-ID" sz="3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4" name="TextBox 59">
                  <a:extLst>
                    <a:ext uri="{FF2B5EF4-FFF2-40B4-BE49-F238E27FC236}">
                      <a16:creationId xmlns:a16="http://schemas.microsoft.com/office/drawing/2014/main" id="{EDC4E72E-A02A-8D50-71F0-3E3DC535F8A9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marL="0" lvl="0" indent="0" algn="ctr">
                    <a:lnSpc>
                      <a:spcPts val="252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9A73F38C-1E7C-803C-BA48-A6EEA9E44746}"/>
                </a:ext>
              </a:extLst>
            </p:cNvPr>
            <p:cNvSpPr txBox="1"/>
            <p:nvPr/>
          </p:nvSpPr>
          <p:spPr>
            <a:xfrm flipV="1">
              <a:off x="512099" y="4620110"/>
              <a:ext cx="10511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</a:rPr>
                <a:t>OCT</a:t>
              </a:r>
              <a:endParaRPr lang="en-ID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xtBox 59">
            <a:extLst>
              <a:ext uri="{FF2B5EF4-FFF2-40B4-BE49-F238E27FC236}">
                <a16:creationId xmlns:a16="http://schemas.microsoft.com/office/drawing/2014/main" id="{6268C448-5ECE-34A0-E0AC-5C7A94627103}"/>
              </a:ext>
            </a:extLst>
          </p:cNvPr>
          <p:cNvSpPr txBox="1"/>
          <p:nvPr/>
        </p:nvSpPr>
        <p:spPr>
          <a:xfrm>
            <a:off x="3407360" y="1472826"/>
            <a:ext cx="11473278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6600" b="1" dirty="0">
                <a:solidFill>
                  <a:srgbClr val="FDFDFD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LAPORAN KEUANGAN DESEMBER 2025 </a:t>
            </a:r>
          </a:p>
        </p:txBody>
      </p:sp>
      <p:sp>
        <p:nvSpPr>
          <p:cNvPr id="288" name="Rectangle: Rounded Corners 287">
            <a:extLst>
              <a:ext uri="{FF2B5EF4-FFF2-40B4-BE49-F238E27FC236}">
                <a16:creationId xmlns:a16="http://schemas.microsoft.com/office/drawing/2014/main" id="{B3C9B173-853A-6522-BB5D-9CAEB66FF703}"/>
              </a:ext>
            </a:extLst>
          </p:cNvPr>
          <p:cNvSpPr/>
          <p:nvPr/>
        </p:nvSpPr>
        <p:spPr>
          <a:xfrm>
            <a:off x="0" y="9395131"/>
            <a:ext cx="1143000" cy="5489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/>
              <a:t>01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29064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526935">
            <a:off x="5886479" y="-4097906"/>
            <a:ext cx="15087542" cy="7687709"/>
          </a:xfrm>
          <a:custGeom>
            <a:avLst/>
            <a:gdLst/>
            <a:ahLst/>
            <a:cxnLst/>
            <a:rect l="l" t="t" r="r" b="b"/>
            <a:pathLst>
              <a:path w="15087542" h="7687709">
                <a:moveTo>
                  <a:pt x="0" y="0"/>
                </a:moveTo>
                <a:lnTo>
                  <a:pt x="15087542" y="0"/>
                </a:lnTo>
                <a:lnTo>
                  <a:pt x="15087542" y="7687709"/>
                </a:lnTo>
                <a:lnTo>
                  <a:pt x="0" y="76877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5823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1143000" y="952500"/>
            <a:ext cx="16002000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6600" b="1" dirty="0">
                <a:solidFill>
                  <a:srgbClr val="000000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LAPORAN HASIL STOCK OPNAME 2025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ADC471F-B1FA-7C89-C527-33E181CBD507}"/>
              </a:ext>
            </a:extLst>
          </p:cNvPr>
          <p:cNvSpPr/>
          <p:nvPr/>
        </p:nvSpPr>
        <p:spPr>
          <a:xfrm>
            <a:off x="0" y="9395131"/>
            <a:ext cx="1143000" cy="5489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/>
              <a:t>02</a:t>
            </a:r>
            <a:endParaRPr lang="en-ID" sz="3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BFDA20-AAD9-1D5F-65A3-7EF728F65D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600" y="9357885"/>
            <a:ext cx="2031096" cy="623461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C6422A9-C3BA-3881-5F6F-0104D08F09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013330"/>
              </p:ext>
            </p:extLst>
          </p:nvPr>
        </p:nvGraphicFramePr>
        <p:xfrm>
          <a:off x="0" y="2781300"/>
          <a:ext cx="182880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DB7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673982-EB9A-22B7-E75D-811F4CF16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2">
            <a:extLst>
              <a:ext uri="{FF2B5EF4-FFF2-40B4-BE49-F238E27FC236}">
                <a16:creationId xmlns:a16="http://schemas.microsoft.com/office/drawing/2014/main" id="{6382AD6E-495B-3D1E-9C4E-1600FF0D511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4C8916CD-2830-CBBA-2DA6-26226F48DDF2}"/>
              </a:ext>
            </a:extLst>
          </p:cNvPr>
          <p:cNvSpPr/>
          <p:nvPr/>
        </p:nvSpPr>
        <p:spPr>
          <a:xfrm rot="9758121">
            <a:off x="-3002751" y="-13558370"/>
            <a:ext cx="15721002" cy="16635981"/>
          </a:xfrm>
          <a:custGeom>
            <a:avLst/>
            <a:gdLst/>
            <a:ahLst/>
            <a:cxnLst/>
            <a:rect l="l" t="t" r="r" b="b"/>
            <a:pathLst>
              <a:path w="15721002" h="16635981">
                <a:moveTo>
                  <a:pt x="0" y="0"/>
                </a:moveTo>
                <a:lnTo>
                  <a:pt x="15721002" y="0"/>
                </a:lnTo>
                <a:lnTo>
                  <a:pt x="15721002" y="16635981"/>
                </a:lnTo>
                <a:lnTo>
                  <a:pt x="0" y="16635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D8287834-7A13-77AB-FE89-1D31042687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032161"/>
              </p:ext>
            </p:extLst>
          </p:nvPr>
        </p:nvGraphicFramePr>
        <p:xfrm>
          <a:off x="1143000" y="3009900"/>
          <a:ext cx="14792000" cy="638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8" name="TextBox 12">
            <a:extLst>
              <a:ext uri="{FF2B5EF4-FFF2-40B4-BE49-F238E27FC236}">
                <a16:creationId xmlns:a16="http://schemas.microsoft.com/office/drawing/2014/main" id="{ACD68D46-C1BB-89E7-8E1D-A85EED70D69C}"/>
              </a:ext>
            </a:extLst>
          </p:cNvPr>
          <p:cNvSpPr txBox="1"/>
          <p:nvPr/>
        </p:nvSpPr>
        <p:spPr>
          <a:xfrm>
            <a:off x="838200" y="1410587"/>
            <a:ext cx="16611600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it-IT" sz="7200" b="1" dirty="0">
                <a:latin typeface="Neue Montreal Medium"/>
                <a:ea typeface="Neue Montreal Medium"/>
                <a:cs typeface="Neue Montreal Medium"/>
                <a:sym typeface="Neue Montreal Medium"/>
              </a:rPr>
              <a:t>PROGRESS IMPLEMENTASI SAP DI DH 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F407596B-96CA-797C-878A-30262AC8074C}"/>
              </a:ext>
            </a:extLst>
          </p:cNvPr>
          <p:cNvSpPr/>
          <p:nvPr/>
        </p:nvSpPr>
        <p:spPr>
          <a:xfrm>
            <a:off x="0" y="9395131"/>
            <a:ext cx="1143000" cy="5489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/>
              <a:t>03</a:t>
            </a:r>
            <a:endParaRPr lang="en-ID" sz="3200" dirty="0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42BCB9A8-FB9D-C9EC-92A1-E7A244E03B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600" y="9357885"/>
            <a:ext cx="2031096" cy="6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8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D8802-FCA9-ED65-B286-B6CDA184C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E3D80FBE-9F29-2F34-611B-DDD045E61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40" name="Freeform 40">
            <a:extLst>
              <a:ext uri="{FF2B5EF4-FFF2-40B4-BE49-F238E27FC236}">
                <a16:creationId xmlns:a16="http://schemas.microsoft.com/office/drawing/2014/main" id="{67FEEDE2-2B31-85A0-4DA6-5A30CF9E0F95}"/>
              </a:ext>
            </a:extLst>
          </p:cNvPr>
          <p:cNvSpPr/>
          <p:nvPr/>
        </p:nvSpPr>
        <p:spPr>
          <a:xfrm rot="-8571132">
            <a:off x="7759729" y="-2959934"/>
            <a:ext cx="15087542" cy="7687709"/>
          </a:xfrm>
          <a:custGeom>
            <a:avLst/>
            <a:gdLst/>
            <a:ahLst/>
            <a:cxnLst/>
            <a:rect l="l" t="t" r="r" b="b"/>
            <a:pathLst>
              <a:path w="15087542" h="7687709">
                <a:moveTo>
                  <a:pt x="0" y="0"/>
                </a:moveTo>
                <a:lnTo>
                  <a:pt x="15087542" y="0"/>
                </a:lnTo>
                <a:lnTo>
                  <a:pt x="15087542" y="7687708"/>
                </a:lnTo>
                <a:lnTo>
                  <a:pt x="0" y="76877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58230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7DF7421-E90B-48DD-0954-C03B836533A5}"/>
              </a:ext>
            </a:extLst>
          </p:cNvPr>
          <p:cNvSpPr/>
          <p:nvPr/>
        </p:nvSpPr>
        <p:spPr>
          <a:xfrm>
            <a:off x="1" y="0"/>
            <a:ext cx="18259890" cy="10287000"/>
          </a:xfrm>
          <a:prstGeom prst="rect">
            <a:avLst/>
          </a:prstGeom>
          <a:solidFill>
            <a:schemeClr val="tx2">
              <a:lumMod val="5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9" name="TextBox 59">
            <a:extLst>
              <a:ext uri="{FF2B5EF4-FFF2-40B4-BE49-F238E27FC236}">
                <a16:creationId xmlns:a16="http://schemas.microsoft.com/office/drawing/2014/main" id="{049557DA-64BB-1AB0-DDCA-966C82869B0E}"/>
              </a:ext>
            </a:extLst>
          </p:cNvPr>
          <p:cNvSpPr txBox="1"/>
          <p:nvPr/>
        </p:nvSpPr>
        <p:spPr>
          <a:xfrm>
            <a:off x="3800868" y="4634386"/>
            <a:ext cx="10686262" cy="1018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8799" b="1" dirty="0">
                <a:solidFill>
                  <a:srgbClr val="FDFDFD"/>
                </a:solidFill>
                <a:latin typeface="Neue Montreal Medium"/>
                <a:ea typeface="Neue Montreal Medium"/>
                <a:cs typeface="Neue Montreal Medium"/>
                <a:sym typeface="Neue Montreal Medium"/>
              </a:rPr>
              <a:t>TERIMAKASIH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84355B41-3175-1250-CE84-339BD1FDD0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4" y="9191037"/>
            <a:ext cx="2031096" cy="6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2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66</Words>
  <Application>Microsoft Office PowerPoint</Application>
  <PresentationFormat>Custom</PresentationFormat>
  <Paragraphs>34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Aptos</vt:lpstr>
      <vt:lpstr>Neue Montreal</vt:lpstr>
      <vt:lpstr>Proxima Nova Bold</vt:lpstr>
      <vt:lpstr>Neue Montreal Medium</vt:lpstr>
      <vt:lpstr>Proxima Nova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Black and White Modern Marketing Strategy Presentation</dc:title>
  <cp:lastModifiedBy>IT02</cp:lastModifiedBy>
  <cp:revision>8</cp:revision>
  <dcterms:created xsi:type="dcterms:W3CDTF">2006-08-16T00:00:00Z</dcterms:created>
  <dcterms:modified xsi:type="dcterms:W3CDTF">2026-01-20T03:13:47Z</dcterms:modified>
  <dc:identifier>DAG-1_iLDyc</dc:identifier>
</cp:coreProperties>
</file>