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0" r:id="rId4"/>
    <p:sldId id="258" r:id="rId5"/>
    <p:sldId id="380" r:id="rId6"/>
    <p:sldId id="379" r:id="rId7"/>
    <p:sldId id="382" r:id="rId8"/>
    <p:sldId id="273" r:id="rId9"/>
    <p:sldId id="383" r:id="rId10"/>
    <p:sldId id="378" r:id="rId11"/>
  </p:sldIdLst>
  <p:sldSz cx="18288000" cy="10287000"/>
  <p:notesSz cx="6858000" cy="9144000"/>
  <p:embeddedFontLst>
    <p:embeddedFont>
      <p:font typeface="Proxima Nov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Montreal Medium" panose="020B0604020202020204" charset="0"/>
      <p:regular r:id="rId18"/>
    </p:embeddedFont>
    <p:embeddedFont>
      <p:font typeface="Neue Montreal" panose="020B0604020202020204" charset="0"/>
      <p:regular r:id="rId19"/>
    </p:embeddedFont>
    <p:embeddedFont>
      <p:font typeface="Proxima Nov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18BD-F6AB-426E-828D-5799175553D4}" type="datetimeFigureOut">
              <a:rPr lang="en-ID" smtClean="0"/>
              <a:t>24/02/2026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D5BF-DBFD-4620-AA40-F257A2A3E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469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3D5BF-DBFD-4620-AA40-F257A2A3E0C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33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3D5BF-DBFD-4620-AA40-F257A2A3E0CD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154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3D5BF-DBFD-4620-AA40-F257A2A3E0CD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902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CINT-Desember%2025.xlsx" TargetMode="External"/><Relationship Id="rId5" Type="http://schemas.openxmlformats.org/officeDocument/2006/relationships/hyperlink" Target="CINT-Jan26.xlsx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571500"/>
            <a:ext cx="7080250" cy="9144000"/>
            <a:chOff x="0" y="0"/>
            <a:chExt cx="2647227" cy="3418840"/>
          </a:xfrm>
        </p:grpSpPr>
        <p:sp>
          <p:nvSpPr>
            <p:cNvPr id="3" name="Freeform 3"/>
            <p:cNvSpPr/>
            <p:nvPr/>
          </p:nvSpPr>
          <p:spPr>
            <a:xfrm>
              <a:off x="-201" y="-2019"/>
              <a:ext cx="2647428" cy="3417049"/>
            </a:xfrm>
            <a:custGeom>
              <a:avLst/>
              <a:gdLst/>
              <a:ahLst/>
              <a:cxnLst/>
              <a:rect l="l" t="t" r="r" b="b"/>
              <a:pathLst>
                <a:path w="2647428" h="3417049">
                  <a:moveTo>
                    <a:pt x="69139" y="2415019"/>
                  </a:moveTo>
                  <a:lnTo>
                    <a:pt x="67886" y="2413749"/>
                  </a:lnTo>
                  <a:cubicBezTo>
                    <a:pt x="31537" y="2340089"/>
                    <a:pt x="41564" y="2252459"/>
                    <a:pt x="41564" y="2173719"/>
                  </a:cubicBezTo>
                  <a:cubicBezTo>
                    <a:pt x="41564" y="2140699"/>
                    <a:pt x="41564" y="2098789"/>
                    <a:pt x="42817" y="2067039"/>
                  </a:cubicBezTo>
                  <a:cubicBezTo>
                    <a:pt x="46578" y="1961629"/>
                    <a:pt x="20256" y="1858759"/>
                    <a:pt x="100475" y="1776209"/>
                  </a:cubicBezTo>
                  <a:cubicBezTo>
                    <a:pt x="146851" y="1726679"/>
                    <a:pt x="212029" y="1700009"/>
                    <a:pt x="284728" y="1701279"/>
                  </a:cubicBezTo>
                  <a:cubicBezTo>
                    <a:pt x="284728" y="1701279"/>
                    <a:pt x="537919" y="1702549"/>
                    <a:pt x="537919" y="1702549"/>
                  </a:cubicBezTo>
                  <a:cubicBezTo>
                    <a:pt x="685823" y="1710169"/>
                    <a:pt x="824953" y="1686039"/>
                    <a:pt x="872583" y="1545069"/>
                  </a:cubicBezTo>
                  <a:cubicBezTo>
                    <a:pt x="885117" y="1503159"/>
                    <a:pt x="881357" y="1418069"/>
                    <a:pt x="882610" y="1373619"/>
                  </a:cubicBezTo>
                  <a:cubicBezTo>
                    <a:pt x="881357" y="1354569"/>
                    <a:pt x="887624" y="1155179"/>
                    <a:pt x="883863" y="1142479"/>
                  </a:cubicBezTo>
                  <a:cubicBezTo>
                    <a:pt x="871329" y="1002779"/>
                    <a:pt x="991658" y="884669"/>
                    <a:pt x="1128281" y="891019"/>
                  </a:cubicBezTo>
                  <a:cubicBezTo>
                    <a:pt x="1234821" y="892289"/>
                    <a:pt x="1350136" y="891019"/>
                    <a:pt x="1456677" y="891019"/>
                  </a:cubicBezTo>
                  <a:cubicBezTo>
                    <a:pt x="1584526" y="888479"/>
                    <a:pt x="1708615" y="734809"/>
                    <a:pt x="1706108" y="602729"/>
                  </a:cubicBezTo>
                  <a:cubicBezTo>
                    <a:pt x="1708615" y="503669"/>
                    <a:pt x="1708615" y="308089"/>
                    <a:pt x="1712375" y="206489"/>
                  </a:cubicBezTo>
                  <a:cubicBezTo>
                    <a:pt x="1732430" y="-38621"/>
                    <a:pt x="1968073" y="4559"/>
                    <a:pt x="2144806" y="749"/>
                  </a:cubicBezTo>
                  <a:cubicBezTo>
                    <a:pt x="2146059" y="749"/>
                    <a:pt x="2395490" y="749"/>
                    <a:pt x="2396744" y="749"/>
                  </a:cubicBezTo>
                  <a:cubicBezTo>
                    <a:pt x="2709658" y="15989"/>
                    <a:pt x="2619853" y="402069"/>
                    <a:pt x="2633640" y="595109"/>
                  </a:cubicBezTo>
                  <a:cubicBezTo>
                    <a:pt x="2633640" y="732269"/>
                    <a:pt x="2529606" y="855459"/>
                    <a:pt x="2394237" y="849109"/>
                  </a:cubicBezTo>
                  <a:cubicBezTo>
                    <a:pt x="2282682" y="846569"/>
                    <a:pt x="2063333" y="849109"/>
                    <a:pt x="1921697" y="849109"/>
                  </a:cubicBezTo>
                  <a:cubicBezTo>
                    <a:pt x="1864039" y="849109"/>
                    <a:pt x="1797608" y="910069"/>
                    <a:pt x="1738697" y="1016749"/>
                  </a:cubicBezTo>
                  <a:cubicBezTo>
                    <a:pt x="1721149" y="1048499"/>
                    <a:pt x="1711122" y="1085329"/>
                    <a:pt x="1709868" y="1123429"/>
                  </a:cubicBezTo>
                  <a:cubicBezTo>
                    <a:pt x="1706108" y="1203439"/>
                    <a:pt x="1707362" y="1285989"/>
                    <a:pt x="1708615" y="1365999"/>
                  </a:cubicBezTo>
                  <a:lnTo>
                    <a:pt x="1709868" y="1471409"/>
                  </a:lnTo>
                  <a:cubicBezTo>
                    <a:pt x="1711122" y="1625079"/>
                    <a:pt x="1604581" y="1724139"/>
                    <a:pt x="1467958" y="1725409"/>
                  </a:cubicBezTo>
                  <a:cubicBezTo>
                    <a:pt x="1467958" y="1725409"/>
                    <a:pt x="1120760" y="1725409"/>
                    <a:pt x="1120760" y="1725409"/>
                  </a:cubicBezTo>
                  <a:cubicBezTo>
                    <a:pt x="995418" y="1725409"/>
                    <a:pt x="877596" y="1796529"/>
                    <a:pt x="873836" y="1933689"/>
                  </a:cubicBezTo>
                  <a:cubicBezTo>
                    <a:pt x="868822" y="2042909"/>
                    <a:pt x="873836" y="2174989"/>
                    <a:pt x="872583" y="2285479"/>
                  </a:cubicBezTo>
                  <a:cubicBezTo>
                    <a:pt x="871329" y="2442959"/>
                    <a:pt x="769802" y="2534399"/>
                    <a:pt x="596830" y="2535669"/>
                  </a:cubicBezTo>
                  <a:lnTo>
                    <a:pt x="306036" y="2535669"/>
                  </a:lnTo>
                  <a:cubicBezTo>
                    <a:pt x="196988" y="2538209"/>
                    <a:pt x="123036" y="2520429"/>
                    <a:pt x="69139" y="2415019"/>
                  </a:cubicBezTo>
                  <a:close/>
                  <a:moveTo>
                    <a:pt x="243365" y="1654289"/>
                  </a:moveTo>
                  <a:lnTo>
                    <a:pt x="575522" y="1654289"/>
                  </a:lnTo>
                  <a:cubicBezTo>
                    <a:pt x="727186" y="1654289"/>
                    <a:pt x="824953" y="1555229"/>
                    <a:pt x="824953" y="1401559"/>
                  </a:cubicBezTo>
                  <a:lnTo>
                    <a:pt x="824953" y="1303769"/>
                  </a:lnTo>
                  <a:cubicBezTo>
                    <a:pt x="823699" y="1219949"/>
                    <a:pt x="823699" y="1133589"/>
                    <a:pt x="827459" y="1049769"/>
                  </a:cubicBezTo>
                  <a:cubicBezTo>
                    <a:pt x="831220" y="934199"/>
                    <a:pt x="917706" y="837679"/>
                    <a:pt x="1038034" y="841489"/>
                  </a:cubicBezTo>
                  <a:cubicBezTo>
                    <a:pt x="1038034" y="841489"/>
                    <a:pt x="1407794" y="841489"/>
                    <a:pt x="1407794" y="841489"/>
                  </a:cubicBezTo>
                  <a:cubicBezTo>
                    <a:pt x="1407794" y="841489"/>
                    <a:pt x="1419074" y="841489"/>
                    <a:pt x="1419074" y="841489"/>
                  </a:cubicBezTo>
                  <a:cubicBezTo>
                    <a:pt x="1481746" y="840219"/>
                    <a:pt x="1539403" y="813549"/>
                    <a:pt x="1582019" y="769099"/>
                  </a:cubicBezTo>
                  <a:cubicBezTo>
                    <a:pt x="1624636" y="723379"/>
                    <a:pt x="1647197" y="663689"/>
                    <a:pt x="1645944" y="601459"/>
                  </a:cubicBezTo>
                  <a:lnTo>
                    <a:pt x="1645944" y="249669"/>
                  </a:lnTo>
                  <a:cubicBezTo>
                    <a:pt x="1644690" y="104889"/>
                    <a:pt x="1551937" y="9639"/>
                    <a:pt x="1409047" y="7099"/>
                  </a:cubicBezTo>
                  <a:cubicBezTo>
                    <a:pt x="1409047" y="7099"/>
                    <a:pt x="1286212" y="7099"/>
                    <a:pt x="1286212" y="7099"/>
                  </a:cubicBezTo>
                  <a:cubicBezTo>
                    <a:pt x="1197219" y="7099"/>
                    <a:pt x="1095692" y="7099"/>
                    <a:pt x="1024247" y="10909"/>
                  </a:cubicBezTo>
                  <a:cubicBezTo>
                    <a:pt x="921466" y="15989"/>
                    <a:pt x="831220" y="108699"/>
                    <a:pt x="827459" y="211569"/>
                  </a:cubicBezTo>
                  <a:cubicBezTo>
                    <a:pt x="824953" y="275069"/>
                    <a:pt x="824953" y="339839"/>
                    <a:pt x="823699" y="400799"/>
                  </a:cubicBezTo>
                  <a:cubicBezTo>
                    <a:pt x="819939" y="454139"/>
                    <a:pt x="828713" y="610349"/>
                    <a:pt x="813672" y="659879"/>
                  </a:cubicBezTo>
                  <a:cubicBezTo>
                    <a:pt x="769802" y="797039"/>
                    <a:pt x="643206" y="817359"/>
                    <a:pt x="573015" y="817359"/>
                  </a:cubicBezTo>
                  <a:cubicBezTo>
                    <a:pt x="573015" y="817359"/>
                    <a:pt x="242111" y="817359"/>
                    <a:pt x="242111" y="817359"/>
                  </a:cubicBezTo>
                  <a:cubicBezTo>
                    <a:pt x="173173" y="816089"/>
                    <a:pt x="106742" y="845299"/>
                    <a:pt x="59112" y="897369"/>
                  </a:cubicBezTo>
                  <a:cubicBezTo>
                    <a:pt x="-21389" y="982459"/>
                    <a:pt x="6468" y="1076439"/>
                    <a:pt x="1454" y="1181849"/>
                  </a:cubicBezTo>
                  <a:cubicBezTo>
                    <a:pt x="201" y="1265669"/>
                    <a:pt x="-1069" y="1349489"/>
                    <a:pt x="1454" y="1433309"/>
                  </a:cubicBezTo>
                  <a:cubicBezTo>
                    <a:pt x="8975" y="1561579"/>
                    <a:pt x="111756" y="1658099"/>
                    <a:pt x="243365" y="1654289"/>
                  </a:cubicBezTo>
                  <a:close/>
                  <a:moveTo>
                    <a:pt x="2042025" y="2573769"/>
                  </a:moveTo>
                  <a:cubicBezTo>
                    <a:pt x="2042025" y="2573769"/>
                    <a:pt x="2524592" y="2573769"/>
                    <a:pt x="2524592" y="2573769"/>
                  </a:cubicBezTo>
                  <a:cubicBezTo>
                    <a:pt x="2584757" y="2573769"/>
                    <a:pt x="2633640" y="2525509"/>
                    <a:pt x="2634893" y="2465819"/>
                  </a:cubicBezTo>
                  <a:cubicBezTo>
                    <a:pt x="2637400" y="2463279"/>
                    <a:pt x="2632387" y="1176769"/>
                    <a:pt x="2633640" y="1174229"/>
                  </a:cubicBezTo>
                  <a:cubicBezTo>
                    <a:pt x="2633640" y="1155179"/>
                    <a:pt x="2631133" y="1136129"/>
                    <a:pt x="2629880" y="1119619"/>
                  </a:cubicBezTo>
                  <a:cubicBezTo>
                    <a:pt x="2623613" y="1024369"/>
                    <a:pt x="2529606" y="916419"/>
                    <a:pt x="2404264" y="916419"/>
                  </a:cubicBezTo>
                  <a:cubicBezTo>
                    <a:pt x="2285189" y="913879"/>
                    <a:pt x="2143552" y="912609"/>
                    <a:pt x="2000662" y="916419"/>
                  </a:cubicBezTo>
                  <a:cubicBezTo>
                    <a:pt x="1871560" y="920229"/>
                    <a:pt x="1776300" y="1016749"/>
                    <a:pt x="1776300" y="1145019"/>
                  </a:cubicBezTo>
                  <a:lnTo>
                    <a:pt x="1776300" y="1316469"/>
                  </a:lnTo>
                  <a:lnTo>
                    <a:pt x="1775046" y="1552689"/>
                  </a:lnTo>
                  <a:cubicBezTo>
                    <a:pt x="1773793" y="1627619"/>
                    <a:pt x="1748724" y="1689849"/>
                    <a:pt x="1704855" y="1731759"/>
                  </a:cubicBezTo>
                  <a:cubicBezTo>
                    <a:pt x="1659731" y="1774939"/>
                    <a:pt x="1595807" y="1795259"/>
                    <a:pt x="1520602" y="1792719"/>
                  </a:cubicBezTo>
                  <a:cubicBezTo>
                    <a:pt x="1400273" y="1787639"/>
                    <a:pt x="1297492" y="1790179"/>
                    <a:pt x="1170897" y="1795259"/>
                  </a:cubicBezTo>
                  <a:cubicBezTo>
                    <a:pt x="1038034" y="1800339"/>
                    <a:pt x="940267" y="1903209"/>
                    <a:pt x="942774" y="2032749"/>
                  </a:cubicBezTo>
                  <a:cubicBezTo>
                    <a:pt x="945281" y="2152129"/>
                    <a:pt x="945281" y="2281669"/>
                    <a:pt x="942774" y="2378189"/>
                  </a:cubicBezTo>
                  <a:cubicBezTo>
                    <a:pt x="940267" y="2498839"/>
                    <a:pt x="832473" y="2592819"/>
                    <a:pt x="697103" y="2592819"/>
                  </a:cubicBezTo>
                  <a:lnTo>
                    <a:pt x="358680" y="2592819"/>
                  </a:lnTo>
                  <a:cubicBezTo>
                    <a:pt x="233337" y="2585199"/>
                    <a:pt x="92954" y="2653779"/>
                    <a:pt x="87941" y="2789669"/>
                  </a:cubicBezTo>
                  <a:cubicBezTo>
                    <a:pt x="84180" y="2920479"/>
                    <a:pt x="82927" y="3052559"/>
                    <a:pt x="84180" y="3183369"/>
                  </a:cubicBezTo>
                  <a:cubicBezTo>
                    <a:pt x="85434" y="3229089"/>
                    <a:pt x="100475" y="3274809"/>
                    <a:pt x="124290" y="3315449"/>
                  </a:cubicBezTo>
                  <a:cubicBezTo>
                    <a:pt x="168159" y="3382759"/>
                    <a:pt x="239605" y="3417049"/>
                    <a:pt x="338625" y="3417049"/>
                  </a:cubicBezTo>
                  <a:cubicBezTo>
                    <a:pt x="338625" y="3417049"/>
                    <a:pt x="1017979" y="3417049"/>
                    <a:pt x="1017979" y="3417049"/>
                  </a:cubicBezTo>
                  <a:cubicBezTo>
                    <a:pt x="1184685" y="3415779"/>
                    <a:pt x="1520602" y="3417049"/>
                    <a:pt x="1687307" y="3417049"/>
                  </a:cubicBezTo>
                  <a:cubicBezTo>
                    <a:pt x="1761259" y="3417049"/>
                    <a:pt x="1821423" y="3356089"/>
                    <a:pt x="1821423" y="3281159"/>
                  </a:cubicBezTo>
                  <a:lnTo>
                    <a:pt x="1821423" y="2798559"/>
                  </a:lnTo>
                  <a:cubicBezTo>
                    <a:pt x="1820169" y="2676639"/>
                    <a:pt x="1919190" y="2573769"/>
                    <a:pt x="2042025" y="2573769"/>
                  </a:cubicBezTo>
                  <a:close/>
                  <a:moveTo>
                    <a:pt x="2443120" y="2632189"/>
                  </a:moveTo>
                  <a:lnTo>
                    <a:pt x="2085895" y="2632189"/>
                  </a:lnTo>
                  <a:cubicBezTo>
                    <a:pt x="1973087" y="2632189"/>
                    <a:pt x="1881587" y="2724899"/>
                    <a:pt x="1881587" y="2839199"/>
                  </a:cubicBezTo>
                  <a:lnTo>
                    <a:pt x="1881587" y="3201149"/>
                  </a:lnTo>
                  <a:cubicBezTo>
                    <a:pt x="1881587" y="3315449"/>
                    <a:pt x="1973087" y="3408159"/>
                    <a:pt x="2085895" y="3408159"/>
                  </a:cubicBezTo>
                  <a:lnTo>
                    <a:pt x="2443120" y="3408159"/>
                  </a:lnTo>
                  <a:cubicBezTo>
                    <a:pt x="2555928" y="3408159"/>
                    <a:pt x="2647428" y="3315449"/>
                    <a:pt x="2647428" y="3201149"/>
                  </a:cubicBezTo>
                  <a:lnTo>
                    <a:pt x="2647428" y="2839199"/>
                  </a:lnTo>
                  <a:cubicBezTo>
                    <a:pt x="2647428" y="2724899"/>
                    <a:pt x="2555928" y="2632189"/>
                    <a:pt x="2443120" y="2632189"/>
                  </a:cubicBezTo>
                  <a:close/>
                  <a:moveTo>
                    <a:pt x="224563" y="771639"/>
                  </a:moveTo>
                  <a:lnTo>
                    <a:pt x="568001" y="771639"/>
                  </a:lnTo>
                  <a:cubicBezTo>
                    <a:pt x="680809" y="771639"/>
                    <a:pt x="772309" y="678929"/>
                    <a:pt x="772309" y="564629"/>
                  </a:cubicBezTo>
                  <a:lnTo>
                    <a:pt x="772309" y="238239"/>
                  </a:lnTo>
                  <a:cubicBezTo>
                    <a:pt x="772309" y="123939"/>
                    <a:pt x="680809" y="31229"/>
                    <a:pt x="568001" y="31229"/>
                  </a:cubicBezTo>
                  <a:lnTo>
                    <a:pt x="224563" y="31229"/>
                  </a:lnTo>
                  <a:cubicBezTo>
                    <a:pt x="111756" y="31229"/>
                    <a:pt x="20256" y="123939"/>
                    <a:pt x="20256" y="238239"/>
                  </a:cubicBezTo>
                  <a:lnTo>
                    <a:pt x="20256" y="564629"/>
                  </a:lnTo>
                  <a:cubicBezTo>
                    <a:pt x="20256" y="678929"/>
                    <a:pt x="111756" y="771639"/>
                    <a:pt x="224563" y="771639"/>
                  </a:cubicBezTo>
                  <a:close/>
                </a:path>
              </a:pathLst>
            </a:custGeom>
            <a:blipFill>
              <a:blip r:embed="rId2"/>
              <a:stretch>
                <a:fillRect l="-64729" r="-6472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 rot="-1828651">
            <a:off x="7053913" y="5877773"/>
            <a:ext cx="15721002" cy="16635981"/>
          </a:xfrm>
          <a:custGeom>
            <a:avLst/>
            <a:gdLst/>
            <a:ahLst/>
            <a:cxnLst/>
            <a:rect l="l" t="t" r="r" b="b"/>
            <a:pathLst>
              <a:path w="15721002" h="16635981">
                <a:moveTo>
                  <a:pt x="0" y="0"/>
                </a:moveTo>
                <a:lnTo>
                  <a:pt x="15721001" y="0"/>
                </a:lnTo>
                <a:lnTo>
                  <a:pt x="15721001" y="16635981"/>
                </a:lnTo>
                <a:lnTo>
                  <a:pt x="0" y="1663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8907467" y="2444535"/>
            <a:ext cx="10483850" cy="277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79"/>
              </a:lnSpc>
            </a:pPr>
            <a:r>
              <a:rPr lang="en-US" sz="7200" b="1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MEETING KOMITE AUDIT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88417" y="5524500"/>
            <a:ext cx="518467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800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Rabu, </a:t>
            </a:r>
            <a:r>
              <a:rPr lang="en-US" sz="2800" dirty="0" smtClean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25 </a:t>
            </a:r>
            <a:r>
              <a:rPr lang="en-US" sz="2800" dirty="0" err="1" smtClean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Februari</a:t>
            </a:r>
            <a:r>
              <a:rPr lang="en-US" sz="2800" dirty="0" smtClean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2026</a:t>
            </a:r>
            <a:endParaRPr lang="en-US" sz="2800" dirty="0">
              <a:solidFill>
                <a:srgbClr val="000000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6D05B74-ECAE-381B-EE9D-40677AB4E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687" y="9147547"/>
            <a:ext cx="2031096" cy="6234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2D8802-FCA9-ED65-B286-B6CDA184C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E3D80FBE-9F29-2F34-611B-DDD045E61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0" name="Freeform 40">
            <a:extLst>
              <a:ext uri="{FF2B5EF4-FFF2-40B4-BE49-F238E27FC236}">
                <a16:creationId xmlns="" xmlns:a16="http://schemas.microsoft.com/office/drawing/2014/main" id="{67FEEDE2-2B31-85A0-4DA6-5A30CF9E0F95}"/>
              </a:ext>
            </a:extLst>
          </p:cNvPr>
          <p:cNvSpPr/>
          <p:nvPr/>
        </p:nvSpPr>
        <p:spPr>
          <a:xfrm rot="-8571132">
            <a:off x="7759729" y="-2959934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8"/>
                </a:lnTo>
                <a:lnTo>
                  <a:pt x="0" y="768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77DF7421-E90B-48DD-0954-C03B836533A5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9" name="TextBox 59">
            <a:extLst>
              <a:ext uri="{FF2B5EF4-FFF2-40B4-BE49-F238E27FC236}">
                <a16:creationId xmlns="" xmlns:a16="http://schemas.microsoft.com/office/drawing/2014/main" id="{049557DA-64BB-1AB0-DDCA-966C82869B0E}"/>
              </a:ext>
            </a:extLst>
          </p:cNvPr>
          <p:cNvSpPr txBox="1"/>
          <p:nvPr/>
        </p:nvSpPr>
        <p:spPr>
          <a:xfrm>
            <a:off x="3800868" y="4634386"/>
            <a:ext cx="10686262" cy="101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799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TERIMAKASIH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84355B41-3175-1250-CE84-339BD1FDD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4" y="9191037"/>
            <a:ext cx="2031096" cy="6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B7682200-ABDB-484F-D64F-B6B803EAA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66339EC-95AF-CB52-1B4A-BC9CCBC40BFD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9" name="TextBox 59">
            <a:extLst>
              <a:ext uri="{FF2B5EF4-FFF2-40B4-BE49-F238E27FC236}">
                <a16:creationId xmlns="" xmlns:a16="http://schemas.microsoft.com/office/drawing/2014/main" id="{39D8F619-0CC6-F0BE-4A20-BB21BED91A86}"/>
              </a:ext>
            </a:extLst>
          </p:cNvPr>
          <p:cNvSpPr txBox="1"/>
          <p:nvPr/>
        </p:nvSpPr>
        <p:spPr>
          <a:xfrm>
            <a:off x="2115338" y="4788972"/>
            <a:ext cx="5588000" cy="10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8799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AGENDA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3D7825B6-CFC2-9EF6-004F-D31474E6384A}"/>
              </a:ext>
            </a:extLst>
          </p:cNvPr>
          <p:cNvSpPr/>
          <p:nvPr/>
        </p:nvSpPr>
        <p:spPr>
          <a:xfrm>
            <a:off x="9144000" y="0"/>
            <a:ext cx="9115891" cy="1028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8000"/>
                </a:schemeClr>
              </a:gs>
              <a:gs pos="63000">
                <a:srgbClr val="445871">
                  <a:alpha val="24000"/>
                </a:srgbClr>
              </a:gs>
              <a:gs pos="82000">
                <a:schemeClr val="tx2">
                  <a:lumMod val="50000"/>
                  <a:alpha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Group 1"/>
          <p:cNvGrpSpPr/>
          <p:nvPr/>
        </p:nvGrpSpPr>
        <p:grpSpPr>
          <a:xfrm>
            <a:off x="9550935" y="572052"/>
            <a:ext cx="8965659" cy="1732373"/>
            <a:chOff x="9410414" y="2491628"/>
            <a:chExt cx="8965659" cy="1732373"/>
          </a:xfrm>
        </p:grpSpPr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AD8E55C1-3BD1-6126-2546-9BA767E7485A}"/>
                </a:ext>
              </a:extLst>
            </p:cNvPr>
            <p:cNvSpPr/>
            <p:nvPr/>
          </p:nvSpPr>
          <p:spPr>
            <a:xfrm rot="-10800000" flipH="1" flipV="1">
              <a:off x="10612164" y="3712113"/>
              <a:ext cx="5039532" cy="511888"/>
            </a:xfrm>
            <a:custGeom>
              <a:avLst/>
              <a:gdLst/>
              <a:ahLst/>
              <a:cxnLst/>
              <a:rect l="l" t="t" r="r" b="b"/>
              <a:pathLst>
                <a:path w="5039532" h="511888">
                  <a:moveTo>
                    <a:pt x="5039532" y="511889"/>
                  </a:moveTo>
                  <a:lnTo>
                    <a:pt x="0" y="511889"/>
                  </a:lnTo>
                  <a:lnTo>
                    <a:pt x="0" y="0"/>
                  </a:lnTo>
                  <a:lnTo>
                    <a:pt x="5039532" y="0"/>
                  </a:lnTo>
                  <a:lnTo>
                    <a:pt x="5039532" y="511889"/>
                  </a:lnTo>
                  <a:close/>
                </a:path>
              </a:pathLst>
            </a:custGeom>
            <a:blipFill>
              <a:blip r:embed="rId3">
                <a:alphaModFix amt="29000"/>
              </a:blip>
              <a:stretch>
                <a:fillRect t="-6384" b="-6384"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43" name="Group 14">
              <a:extLst>
                <a:ext uri="{FF2B5EF4-FFF2-40B4-BE49-F238E27FC236}">
                  <a16:creationId xmlns="" xmlns:a16="http://schemas.microsoft.com/office/drawing/2014/main" id="{E6644808-7890-E54D-5EF1-F5ECA4B50B91}"/>
                </a:ext>
              </a:extLst>
            </p:cNvPr>
            <p:cNvGrpSpPr/>
            <p:nvPr/>
          </p:nvGrpSpPr>
          <p:grpSpPr>
            <a:xfrm>
              <a:off x="10669512" y="2705100"/>
              <a:ext cx="7706561" cy="1296956"/>
              <a:chOff x="0" y="-38100"/>
              <a:chExt cx="1297076" cy="341585"/>
            </a:xfrm>
          </p:grpSpPr>
          <p:sp>
            <p:nvSpPr>
              <p:cNvPr id="44" name="Freeform 15">
                <a:extLst>
                  <a:ext uri="{FF2B5EF4-FFF2-40B4-BE49-F238E27FC236}">
                    <a16:creationId xmlns="" xmlns:a16="http://schemas.microsoft.com/office/drawing/2014/main" id="{04F562B3-1A6A-6AE9-4DB4-1660C99A9D1C}"/>
                  </a:ext>
                </a:extLst>
              </p:cNvPr>
              <p:cNvSpPr/>
              <p:nvPr/>
            </p:nvSpPr>
            <p:spPr>
              <a:xfrm>
                <a:off x="0" y="0"/>
                <a:ext cx="1204560" cy="303485"/>
              </a:xfrm>
              <a:custGeom>
                <a:avLst/>
                <a:gdLst/>
                <a:ahLst/>
                <a:cxnLst/>
                <a:rect l="l" t="t" r="r" b="b"/>
                <a:pathLst>
                  <a:path w="1297075" h="303485">
                    <a:moveTo>
                      <a:pt x="42444" y="0"/>
                    </a:moveTo>
                    <a:lnTo>
                      <a:pt x="1254631" y="0"/>
                    </a:lnTo>
                    <a:cubicBezTo>
                      <a:pt x="1278072" y="0"/>
                      <a:pt x="1297075" y="19003"/>
                      <a:pt x="1297075" y="42444"/>
                    </a:cubicBezTo>
                    <a:lnTo>
                      <a:pt x="1297075" y="261041"/>
                    </a:lnTo>
                    <a:cubicBezTo>
                      <a:pt x="1297075" y="284482"/>
                      <a:pt x="1278072" y="303485"/>
                      <a:pt x="1254631" y="303485"/>
                    </a:cubicBezTo>
                    <a:lnTo>
                      <a:pt x="42444" y="303485"/>
                    </a:lnTo>
                    <a:cubicBezTo>
                      <a:pt x="19003" y="303485"/>
                      <a:pt x="0" y="284482"/>
                      <a:pt x="0" y="261041"/>
                    </a:cubicBezTo>
                    <a:lnTo>
                      <a:pt x="0" y="42444"/>
                    </a:lnTo>
                    <a:cubicBezTo>
                      <a:pt x="0" y="19003"/>
                      <a:pt x="19003" y="0"/>
                      <a:pt x="42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sz="3200"/>
              </a:p>
            </p:txBody>
          </p:sp>
          <p:sp>
            <p:nvSpPr>
              <p:cNvPr id="45" name="TextBox 16">
                <a:extLst>
                  <a:ext uri="{FF2B5EF4-FFF2-40B4-BE49-F238E27FC236}">
                    <a16:creationId xmlns="" xmlns:a16="http://schemas.microsoft.com/office/drawing/2014/main" id="{6B1FD224-F3DD-CFC7-A50E-B9453690D71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297076" cy="341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3200"/>
              </a:p>
            </p:txBody>
          </p:sp>
        </p:grpSp>
        <p:grpSp>
          <p:nvGrpSpPr>
            <p:cNvPr id="46" name="Group 17">
              <a:extLst>
                <a:ext uri="{FF2B5EF4-FFF2-40B4-BE49-F238E27FC236}">
                  <a16:creationId xmlns="" xmlns:a16="http://schemas.microsoft.com/office/drawing/2014/main" id="{6CAA9D7C-CF62-0A63-7BC8-A9CEDB6F3875}"/>
                </a:ext>
              </a:extLst>
            </p:cNvPr>
            <p:cNvGrpSpPr/>
            <p:nvPr/>
          </p:nvGrpSpPr>
          <p:grpSpPr>
            <a:xfrm>
              <a:off x="9410414" y="2491628"/>
              <a:ext cx="716266" cy="716266"/>
              <a:chOff x="0" y="0"/>
              <a:chExt cx="812800" cy="812800"/>
            </a:xfrm>
          </p:grpSpPr>
          <p:sp>
            <p:nvSpPr>
              <p:cNvPr id="47" name="Freeform 18">
                <a:extLst>
                  <a:ext uri="{FF2B5EF4-FFF2-40B4-BE49-F238E27FC236}">
                    <a16:creationId xmlns="" xmlns:a16="http://schemas.microsoft.com/office/drawing/2014/main" id="{BF8F2424-7FA0-6089-1D4A-BCB61B1FAE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78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8" name="TextBox 19">
                <a:extLst>
                  <a:ext uri="{FF2B5EF4-FFF2-40B4-BE49-F238E27FC236}">
                    <a16:creationId xmlns="" xmlns:a16="http://schemas.microsoft.com/office/drawing/2014/main" id="{08C37A88-E4A2-9D63-124C-6FA22BF148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u="none" strike="noStrike">
                    <a:solidFill>
                      <a:srgbClr val="FFFFFF"/>
                    </a:solidFill>
                    <a:latin typeface="Proxima Nova Bold"/>
                    <a:ea typeface="Proxima Nova Bold"/>
                    <a:cs typeface="Proxima Nova Bold"/>
                    <a:sym typeface="Proxima Nova Bold"/>
                  </a:rPr>
                  <a:t>01</a:t>
                </a:r>
              </a:p>
            </p:txBody>
          </p:sp>
        </p:grpSp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C56693ED-48B6-6D90-B21F-798A1536A03A}"/>
                </a:ext>
              </a:extLst>
            </p:cNvPr>
            <p:cNvSpPr/>
            <p:nvPr/>
          </p:nvSpPr>
          <p:spPr>
            <a:xfrm>
              <a:off x="10420141" y="2491628"/>
              <a:ext cx="2349165" cy="977840"/>
            </a:xfrm>
            <a:custGeom>
              <a:avLst/>
              <a:gdLst/>
              <a:ahLst/>
              <a:cxnLst/>
              <a:rect l="l" t="t" r="r" b="b"/>
              <a:pathLst>
                <a:path w="2349165" h="977840">
                  <a:moveTo>
                    <a:pt x="0" y="0"/>
                  </a:moveTo>
                  <a:lnTo>
                    <a:pt x="2349166" y="0"/>
                  </a:lnTo>
                  <a:lnTo>
                    <a:pt x="2349166" y="977840"/>
                  </a:lnTo>
                  <a:lnTo>
                    <a:pt x="0" y="97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21">
              <a:extLst>
                <a:ext uri="{FF2B5EF4-FFF2-40B4-BE49-F238E27FC236}">
                  <a16:creationId xmlns="" xmlns:a16="http://schemas.microsoft.com/office/drawing/2014/main" id="{12336940-95E8-0E65-A7A3-03DDFF275F01}"/>
                </a:ext>
              </a:extLst>
            </p:cNvPr>
            <p:cNvSpPr txBox="1"/>
            <p:nvPr/>
          </p:nvSpPr>
          <p:spPr>
            <a:xfrm>
              <a:off x="10878277" y="2543056"/>
              <a:ext cx="1726353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Financial</a:t>
              </a:r>
            </a:p>
          </p:txBody>
        </p:sp>
        <p:sp>
          <p:nvSpPr>
            <p:cNvPr id="51" name="TextBox 22">
              <a:extLst>
                <a:ext uri="{FF2B5EF4-FFF2-40B4-BE49-F238E27FC236}">
                  <a16:creationId xmlns="" xmlns:a16="http://schemas.microsoft.com/office/drawing/2014/main" id="{BE855735-AA8A-96FF-1E11-1A5ADD2E688A}"/>
                </a:ext>
              </a:extLst>
            </p:cNvPr>
            <p:cNvSpPr txBox="1"/>
            <p:nvPr/>
          </p:nvSpPr>
          <p:spPr>
            <a:xfrm>
              <a:off x="11082964" y="3193101"/>
              <a:ext cx="637085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Laporan</a:t>
              </a:r>
              <a:r>
                <a:rPr lang="en-US" sz="200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Keuangan</a:t>
              </a:r>
              <a:r>
                <a:rPr lang="en-US" sz="200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Januari</a:t>
              </a:r>
              <a:r>
                <a:rPr lang="en-US" sz="2000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2026</a:t>
              </a:r>
              <a:endParaRPr lang="en-US" sz="20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50935" y="2394612"/>
            <a:ext cx="8965653" cy="1732373"/>
            <a:chOff x="9410414" y="4692661"/>
            <a:chExt cx="8965653" cy="1732373"/>
          </a:xfrm>
        </p:grpSpPr>
        <p:sp>
          <p:nvSpPr>
            <p:cNvPr id="52" name="Freeform 23">
              <a:extLst>
                <a:ext uri="{FF2B5EF4-FFF2-40B4-BE49-F238E27FC236}">
                  <a16:creationId xmlns="" xmlns:a16="http://schemas.microsoft.com/office/drawing/2014/main" id="{3F39C42A-DC24-A39A-9A2A-BDBFEDEA1CAB}"/>
                </a:ext>
              </a:extLst>
            </p:cNvPr>
            <p:cNvSpPr/>
            <p:nvPr/>
          </p:nvSpPr>
          <p:spPr>
            <a:xfrm rot="-10800000" flipH="1" flipV="1">
              <a:off x="10612164" y="5913146"/>
              <a:ext cx="5039532" cy="511888"/>
            </a:xfrm>
            <a:custGeom>
              <a:avLst/>
              <a:gdLst/>
              <a:ahLst/>
              <a:cxnLst/>
              <a:rect l="l" t="t" r="r" b="b"/>
              <a:pathLst>
                <a:path w="5039532" h="511888">
                  <a:moveTo>
                    <a:pt x="5039532" y="511888"/>
                  </a:moveTo>
                  <a:lnTo>
                    <a:pt x="0" y="511888"/>
                  </a:lnTo>
                  <a:lnTo>
                    <a:pt x="0" y="0"/>
                  </a:lnTo>
                  <a:lnTo>
                    <a:pt x="5039532" y="0"/>
                  </a:lnTo>
                  <a:lnTo>
                    <a:pt x="5039532" y="511888"/>
                  </a:lnTo>
                  <a:close/>
                </a:path>
              </a:pathLst>
            </a:custGeom>
            <a:blipFill>
              <a:blip r:embed="rId3">
                <a:alphaModFix amt="29000"/>
              </a:blip>
              <a:stretch>
                <a:fillRect t="-6384" b="-6384"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53" name="Group 24">
              <a:extLst>
                <a:ext uri="{FF2B5EF4-FFF2-40B4-BE49-F238E27FC236}">
                  <a16:creationId xmlns="" xmlns:a16="http://schemas.microsoft.com/office/drawing/2014/main" id="{AC527534-C2A9-F610-D5F8-EDF5B661C4BC}"/>
                </a:ext>
              </a:extLst>
            </p:cNvPr>
            <p:cNvGrpSpPr/>
            <p:nvPr/>
          </p:nvGrpSpPr>
          <p:grpSpPr>
            <a:xfrm>
              <a:off x="10669513" y="4906133"/>
              <a:ext cx="7706554" cy="1296956"/>
              <a:chOff x="0" y="-38100"/>
              <a:chExt cx="1297076" cy="341585"/>
            </a:xfrm>
          </p:grpSpPr>
          <p:sp>
            <p:nvSpPr>
              <p:cNvPr id="54" name="Freeform 25">
                <a:extLst>
                  <a:ext uri="{FF2B5EF4-FFF2-40B4-BE49-F238E27FC236}">
                    <a16:creationId xmlns="" xmlns:a16="http://schemas.microsoft.com/office/drawing/2014/main" id="{0DE4A9FD-869F-7225-42BF-419126BD0CA7}"/>
                  </a:ext>
                </a:extLst>
              </p:cNvPr>
              <p:cNvSpPr/>
              <p:nvPr/>
            </p:nvSpPr>
            <p:spPr>
              <a:xfrm>
                <a:off x="0" y="0"/>
                <a:ext cx="1204561" cy="303485"/>
              </a:xfrm>
              <a:custGeom>
                <a:avLst/>
                <a:gdLst/>
                <a:ahLst/>
                <a:cxnLst/>
                <a:rect l="l" t="t" r="r" b="b"/>
                <a:pathLst>
                  <a:path w="1297075" h="303485">
                    <a:moveTo>
                      <a:pt x="42444" y="0"/>
                    </a:moveTo>
                    <a:lnTo>
                      <a:pt x="1254631" y="0"/>
                    </a:lnTo>
                    <a:cubicBezTo>
                      <a:pt x="1278072" y="0"/>
                      <a:pt x="1297075" y="19003"/>
                      <a:pt x="1297075" y="42444"/>
                    </a:cubicBezTo>
                    <a:lnTo>
                      <a:pt x="1297075" y="261041"/>
                    </a:lnTo>
                    <a:cubicBezTo>
                      <a:pt x="1297075" y="284482"/>
                      <a:pt x="1278072" y="303485"/>
                      <a:pt x="1254631" y="303485"/>
                    </a:cubicBezTo>
                    <a:lnTo>
                      <a:pt x="42444" y="303485"/>
                    </a:lnTo>
                    <a:cubicBezTo>
                      <a:pt x="19003" y="303485"/>
                      <a:pt x="0" y="284482"/>
                      <a:pt x="0" y="261041"/>
                    </a:cubicBezTo>
                    <a:lnTo>
                      <a:pt x="0" y="42444"/>
                    </a:lnTo>
                    <a:cubicBezTo>
                      <a:pt x="0" y="19003"/>
                      <a:pt x="19003" y="0"/>
                      <a:pt x="42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5" name="TextBox 26">
                <a:extLst>
                  <a:ext uri="{FF2B5EF4-FFF2-40B4-BE49-F238E27FC236}">
                    <a16:creationId xmlns="" xmlns:a16="http://schemas.microsoft.com/office/drawing/2014/main" id="{F0E5A535-FD0B-9C67-7DD9-C000C0F821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297076" cy="341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56" name="Group 27">
              <a:extLst>
                <a:ext uri="{FF2B5EF4-FFF2-40B4-BE49-F238E27FC236}">
                  <a16:creationId xmlns="" xmlns:a16="http://schemas.microsoft.com/office/drawing/2014/main" id="{FB3468A2-4486-DFAA-A814-095F0A41FAAF}"/>
                </a:ext>
              </a:extLst>
            </p:cNvPr>
            <p:cNvGrpSpPr/>
            <p:nvPr/>
          </p:nvGrpSpPr>
          <p:grpSpPr>
            <a:xfrm>
              <a:off x="9410414" y="4692661"/>
              <a:ext cx="716266" cy="716266"/>
              <a:chOff x="0" y="0"/>
              <a:chExt cx="812800" cy="812800"/>
            </a:xfrm>
          </p:grpSpPr>
          <p:sp>
            <p:nvSpPr>
              <p:cNvPr id="57" name="Freeform 28">
                <a:extLst>
                  <a:ext uri="{FF2B5EF4-FFF2-40B4-BE49-F238E27FC236}">
                    <a16:creationId xmlns="" xmlns:a16="http://schemas.microsoft.com/office/drawing/2014/main" id="{C2B59745-6DA1-8FCC-4757-02989A0440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B1E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8" name="TextBox 29">
                <a:extLst>
                  <a:ext uri="{FF2B5EF4-FFF2-40B4-BE49-F238E27FC236}">
                    <a16:creationId xmlns="" xmlns:a16="http://schemas.microsoft.com/office/drawing/2014/main" id="{6E65747D-644B-82FE-67A2-FED94B8D09B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u="none" strike="noStrike">
                    <a:solidFill>
                      <a:srgbClr val="FFFFFF"/>
                    </a:solidFill>
                    <a:latin typeface="Proxima Nova Bold"/>
                    <a:ea typeface="Proxima Nova Bold"/>
                    <a:cs typeface="Proxima Nova Bold"/>
                    <a:sym typeface="Proxima Nova Bold"/>
                  </a:rPr>
                  <a:t>02</a:t>
                </a:r>
              </a:p>
            </p:txBody>
          </p:sp>
        </p:grpSp>
        <p:sp>
          <p:nvSpPr>
            <p:cNvPr id="59" name="Freeform 30">
              <a:extLst>
                <a:ext uri="{FF2B5EF4-FFF2-40B4-BE49-F238E27FC236}">
                  <a16:creationId xmlns="" xmlns:a16="http://schemas.microsoft.com/office/drawing/2014/main" id="{179AB775-A15F-83C3-E9B6-65EAB0FC771C}"/>
                </a:ext>
              </a:extLst>
            </p:cNvPr>
            <p:cNvSpPr/>
            <p:nvPr/>
          </p:nvSpPr>
          <p:spPr>
            <a:xfrm>
              <a:off x="10420141" y="4692661"/>
              <a:ext cx="2349165" cy="977840"/>
            </a:xfrm>
            <a:custGeom>
              <a:avLst/>
              <a:gdLst/>
              <a:ahLst/>
              <a:cxnLst/>
              <a:rect l="l" t="t" r="r" b="b"/>
              <a:pathLst>
                <a:path w="2349165" h="977840">
                  <a:moveTo>
                    <a:pt x="0" y="0"/>
                  </a:moveTo>
                  <a:lnTo>
                    <a:pt x="2349166" y="0"/>
                  </a:lnTo>
                  <a:lnTo>
                    <a:pt x="2349166" y="977840"/>
                  </a:lnTo>
                  <a:lnTo>
                    <a:pt x="0" y="97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0" name="TextBox 31">
              <a:extLst>
                <a:ext uri="{FF2B5EF4-FFF2-40B4-BE49-F238E27FC236}">
                  <a16:creationId xmlns="" xmlns:a16="http://schemas.microsoft.com/office/drawing/2014/main" id="{C7822E4F-14E3-C0DE-EC0F-E8FB1C3C61B3}"/>
                </a:ext>
              </a:extLst>
            </p:cNvPr>
            <p:cNvSpPr txBox="1"/>
            <p:nvPr/>
          </p:nvSpPr>
          <p:spPr>
            <a:xfrm>
              <a:off x="10878277" y="4744089"/>
              <a:ext cx="1726353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dirty="0" smtClean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Internal Audit</a:t>
              </a:r>
              <a:endParaRPr lang="en-US" sz="1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="" xmlns:a16="http://schemas.microsoft.com/office/drawing/2014/main" id="{B7D4CC15-44E4-2100-A1F3-D133E6C079C5}"/>
                </a:ext>
              </a:extLst>
            </p:cNvPr>
            <p:cNvSpPr txBox="1"/>
            <p:nvPr/>
          </p:nvSpPr>
          <p:spPr>
            <a:xfrm>
              <a:off x="11082964" y="5394134"/>
              <a:ext cx="704649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000" u="none" strike="noStrike" dirty="0" err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Laporan</a:t>
              </a:r>
              <a:r>
                <a:rPr lang="en-US" sz="2000" u="none" strike="noStrik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Internal Audit Q3 </a:t>
              </a:r>
              <a:r>
                <a:rPr lang="en-US" sz="2000" u="none" strike="noStrike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2025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50935" y="7862291"/>
            <a:ext cx="8415975" cy="1732374"/>
            <a:chOff x="9410414" y="6893693"/>
            <a:chExt cx="8415975" cy="1732374"/>
          </a:xfrm>
        </p:grpSpPr>
        <p:sp>
          <p:nvSpPr>
            <p:cNvPr id="62" name="Freeform 33">
              <a:extLst>
                <a:ext uri="{FF2B5EF4-FFF2-40B4-BE49-F238E27FC236}">
                  <a16:creationId xmlns="" xmlns:a16="http://schemas.microsoft.com/office/drawing/2014/main" id="{B3321AAA-120C-AB4B-B8D0-25002DC43809}"/>
                </a:ext>
              </a:extLst>
            </p:cNvPr>
            <p:cNvSpPr/>
            <p:nvPr/>
          </p:nvSpPr>
          <p:spPr>
            <a:xfrm rot="-10800000" flipH="1" flipV="1">
              <a:off x="10612164" y="8114179"/>
              <a:ext cx="5039532" cy="511888"/>
            </a:xfrm>
            <a:custGeom>
              <a:avLst/>
              <a:gdLst/>
              <a:ahLst/>
              <a:cxnLst/>
              <a:rect l="l" t="t" r="r" b="b"/>
              <a:pathLst>
                <a:path w="5039532" h="511888">
                  <a:moveTo>
                    <a:pt x="5039532" y="511888"/>
                  </a:moveTo>
                  <a:lnTo>
                    <a:pt x="0" y="511888"/>
                  </a:lnTo>
                  <a:lnTo>
                    <a:pt x="0" y="0"/>
                  </a:lnTo>
                  <a:lnTo>
                    <a:pt x="5039532" y="0"/>
                  </a:lnTo>
                  <a:lnTo>
                    <a:pt x="5039532" y="511888"/>
                  </a:lnTo>
                  <a:close/>
                </a:path>
              </a:pathLst>
            </a:custGeom>
            <a:blipFill>
              <a:blip r:embed="rId3">
                <a:alphaModFix amt="29000"/>
              </a:blip>
              <a:stretch>
                <a:fillRect t="-6384" b="-6384"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63" name="Group 34">
              <a:extLst>
                <a:ext uri="{FF2B5EF4-FFF2-40B4-BE49-F238E27FC236}">
                  <a16:creationId xmlns="" xmlns:a16="http://schemas.microsoft.com/office/drawing/2014/main" id="{B632DF4E-DCFC-28FA-9952-50AB9F4B88BD}"/>
                </a:ext>
              </a:extLst>
            </p:cNvPr>
            <p:cNvGrpSpPr/>
            <p:nvPr/>
          </p:nvGrpSpPr>
          <p:grpSpPr>
            <a:xfrm>
              <a:off x="10669512" y="7251826"/>
              <a:ext cx="7156877" cy="1152295"/>
              <a:chOff x="0" y="0"/>
              <a:chExt cx="1297076" cy="303485"/>
            </a:xfrm>
          </p:grpSpPr>
          <p:sp>
            <p:nvSpPr>
              <p:cNvPr id="64" name="Freeform 35">
                <a:extLst>
                  <a:ext uri="{FF2B5EF4-FFF2-40B4-BE49-F238E27FC236}">
                    <a16:creationId xmlns="" xmlns:a16="http://schemas.microsoft.com/office/drawing/2014/main" id="{B153A9EC-83E4-7909-133A-DEE1864D34EB}"/>
                  </a:ext>
                </a:extLst>
              </p:cNvPr>
              <p:cNvSpPr/>
              <p:nvPr/>
            </p:nvSpPr>
            <p:spPr>
              <a:xfrm>
                <a:off x="0" y="0"/>
                <a:ext cx="1297075" cy="303485"/>
              </a:xfrm>
              <a:custGeom>
                <a:avLst/>
                <a:gdLst/>
                <a:ahLst/>
                <a:cxnLst/>
                <a:rect l="l" t="t" r="r" b="b"/>
                <a:pathLst>
                  <a:path w="1297075" h="303485">
                    <a:moveTo>
                      <a:pt x="42444" y="0"/>
                    </a:moveTo>
                    <a:lnTo>
                      <a:pt x="1254631" y="0"/>
                    </a:lnTo>
                    <a:cubicBezTo>
                      <a:pt x="1278072" y="0"/>
                      <a:pt x="1297075" y="19003"/>
                      <a:pt x="1297075" y="42444"/>
                    </a:cubicBezTo>
                    <a:lnTo>
                      <a:pt x="1297075" y="261041"/>
                    </a:lnTo>
                    <a:cubicBezTo>
                      <a:pt x="1297075" y="284482"/>
                      <a:pt x="1278072" y="303485"/>
                      <a:pt x="1254631" y="303485"/>
                    </a:cubicBezTo>
                    <a:lnTo>
                      <a:pt x="42444" y="303485"/>
                    </a:lnTo>
                    <a:cubicBezTo>
                      <a:pt x="19003" y="303485"/>
                      <a:pt x="0" y="284482"/>
                      <a:pt x="0" y="261041"/>
                    </a:cubicBezTo>
                    <a:lnTo>
                      <a:pt x="0" y="42444"/>
                    </a:lnTo>
                    <a:cubicBezTo>
                      <a:pt x="0" y="19003"/>
                      <a:pt x="19003" y="0"/>
                      <a:pt x="42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5" name="TextBox 36">
                <a:extLst>
                  <a:ext uri="{FF2B5EF4-FFF2-40B4-BE49-F238E27FC236}">
                    <a16:creationId xmlns="" xmlns:a16="http://schemas.microsoft.com/office/drawing/2014/main" id="{979240D7-6FBC-E6A0-C4E3-69B674F02CF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297076" cy="341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66" name="Group 37">
              <a:extLst>
                <a:ext uri="{FF2B5EF4-FFF2-40B4-BE49-F238E27FC236}">
                  <a16:creationId xmlns="" xmlns:a16="http://schemas.microsoft.com/office/drawing/2014/main" id="{76524AAE-4D2E-A166-C62D-ED9E0378CC41}"/>
                </a:ext>
              </a:extLst>
            </p:cNvPr>
            <p:cNvGrpSpPr/>
            <p:nvPr/>
          </p:nvGrpSpPr>
          <p:grpSpPr>
            <a:xfrm>
              <a:off x="9410414" y="6893693"/>
              <a:ext cx="716266" cy="716266"/>
              <a:chOff x="0" y="0"/>
              <a:chExt cx="812800" cy="812800"/>
            </a:xfrm>
          </p:grpSpPr>
          <p:sp>
            <p:nvSpPr>
              <p:cNvPr id="67" name="Freeform 38">
                <a:extLst>
                  <a:ext uri="{FF2B5EF4-FFF2-40B4-BE49-F238E27FC236}">
                    <a16:creationId xmlns="" xmlns:a16="http://schemas.microsoft.com/office/drawing/2014/main" id="{52D8CE64-8E45-F6B0-4767-DF863F97AE8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CCB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68" name="TextBox 39">
                <a:extLst>
                  <a:ext uri="{FF2B5EF4-FFF2-40B4-BE49-F238E27FC236}">
                    <a16:creationId xmlns="" xmlns:a16="http://schemas.microsoft.com/office/drawing/2014/main" id="{03496F84-CAA7-C23A-6E4E-3E62ECD6C68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u="none" strike="noStrike" dirty="0" smtClean="0">
                    <a:solidFill>
                      <a:srgbClr val="FFFFFF"/>
                    </a:solidFill>
                    <a:latin typeface="Proxima Nova Bold"/>
                    <a:ea typeface="Proxima Nova Bold"/>
                    <a:cs typeface="Proxima Nova Bold"/>
                    <a:sym typeface="Proxima Nova Bold"/>
                  </a:rPr>
                  <a:t>05</a:t>
                </a:r>
                <a:endParaRPr lang="en-US" sz="1800" b="1" u="none" strike="noStrike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endParaRPr>
              </a:p>
            </p:txBody>
          </p:sp>
        </p:grpSp>
        <p:sp>
          <p:nvSpPr>
            <p:cNvPr id="69" name="Freeform 40">
              <a:extLst>
                <a:ext uri="{FF2B5EF4-FFF2-40B4-BE49-F238E27FC236}">
                  <a16:creationId xmlns="" xmlns:a16="http://schemas.microsoft.com/office/drawing/2014/main" id="{1614747B-ABE6-EB69-2337-C2C49E29E769}"/>
                </a:ext>
              </a:extLst>
            </p:cNvPr>
            <p:cNvSpPr/>
            <p:nvPr/>
          </p:nvSpPr>
          <p:spPr>
            <a:xfrm>
              <a:off x="10420141" y="6893693"/>
              <a:ext cx="2349165" cy="977840"/>
            </a:xfrm>
            <a:custGeom>
              <a:avLst/>
              <a:gdLst/>
              <a:ahLst/>
              <a:cxnLst/>
              <a:rect l="l" t="t" r="r" b="b"/>
              <a:pathLst>
                <a:path w="2349165" h="977840">
                  <a:moveTo>
                    <a:pt x="0" y="0"/>
                  </a:moveTo>
                  <a:lnTo>
                    <a:pt x="2349166" y="0"/>
                  </a:lnTo>
                  <a:lnTo>
                    <a:pt x="2349166" y="977841"/>
                  </a:lnTo>
                  <a:lnTo>
                    <a:pt x="0" y="977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0" name="TextBox 41">
              <a:extLst>
                <a:ext uri="{FF2B5EF4-FFF2-40B4-BE49-F238E27FC236}">
                  <a16:creationId xmlns="" xmlns:a16="http://schemas.microsoft.com/office/drawing/2014/main" id="{5D1326B6-6FAD-C449-C3C4-146E8AB5202C}"/>
                </a:ext>
              </a:extLst>
            </p:cNvPr>
            <p:cNvSpPr txBox="1"/>
            <p:nvPr/>
          </p:nvSpPr>
          <p:spPr>
            <a:xfrm>
              <a:off x="10878277" y="6945122"/>
              <a:ext cx="1726353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52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Digitalization</a:t>
              </a:r>
            </a:p>
          </p:txBody>
        </p:sp>
        <p:sp>
          <p:nvSpPr>
            <p:cNvPr id="71" name="TextBox 42">
              <a:extLst>
                <a:ext uri="{FF2B5EF4-FFF2-40B4-BE49-F238E27FC236}">
                  <a16:creationId xmlns="" xmlns:a16="http://schemas.microsoft.com/office/drawing/2014/main" id="{ECA15A27-7001-B47E-1F0D-62DC82BCB0EE}"/>
                </a:ext>
              </a:extLst>
            </p:cNvPr>
            <p:cNvSpPr txBox="1"/>
            <p:nvPr/>
          </p:nvSpPr>
          <p:spPr>
            <a:xfrm>
              <a:off x="11082964" y="7595167"/>
              <a:ext cx="6370844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239"/>
                </a:lnSpc>
                <a:spcBef>
                  <a:spcPct val="0"/>
                </a:spcBef>
              </a:pPr>
              <a:r>
                <a:rPr lang="it-IT" sz="200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Progress Implementasi SAP di DH</a:t>
              </a: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EB12F985-5215-E8B4-7308-5250ECBC2A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4" y="9191037"/>
            <a:ext cx="2031096" cy="62346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550935" y="6039732"/>
            <a:ext cx="8965653" cy="1732373"/>
            <a:chOff x="9410414" y="4692661"/>
            <a:chExt cx="8965653" cy="1732373"/>
          </a:xfrm>
        </p:grpSpPr>
        <p:sp>
          <p:nvSpPr>
            <p:cNvPr id="72" name="Freeform 23">
              <a:extLst>
                <a:ext uri="{FF2B5EF4-FFF2-40B4-BE49-F238E27FC236}">
                  <a16:creationId xmlns="" xmlns:a16="http://schemas.microsoft.com/office/drawing/2014/main" id="{3F39C42A-DC24-A39A-9A2A-BDBFEDEA1CAB}"/>
                </a:ext>
              </a:extLst>
            </p:cNvPr>
            <p:cNvSpPr/>
            <p:nvPr/>
          </p:nvSpPr>
          <p:spPr>
            <a:xfrm rot="-10800000" flipH="1" flipV="1">
              <a:off x="10612164" y="5913146"/>
              <a:ext cx="5039532" cy="511888"/>
            </a:xfrm>
            <a:custGeom>
              <a:avLst/>
              <a:gdLst/>
              <a:ahLst/>
              <a:cxnLst/>
              <a:rect l="l" t="t" r="r" b="b"/>
              <a:pathLst>
                <a:path w="5039532" h="511888">
                  <a:moveTo>
                    <a:pt x="5039532" y="511888"/>
                  </a:moveTo>
                  <a:lnTo>
                    <a:pt x="0" y="511888"/>
                  </a:lnTo>
                  <a:lnTo>
                    <a:pt x="0" y="0"/>
                  </a:lnTo>
                  <a:lnTo>
                    <a:pt x="5039532" y="0"/>
                  </a:lnTo>
                  <a:lnTo>
                    <a:pt x="5039532" y="511888"/>
                  </a:lnTo>
                  <a:close/>
                </a:path>
              </a:pathLst>
            </a:custGeom>
            <a:blipFill>
              <a:blip r:embed="rId3">
                <a:alphaModFix amt="29000"/>
              </a:blip>
              <a:stretch>
                <a:fillRect t="-6384" b="-6384"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73" name="Group 24">
              <a:extLst>
                <a:ext uri="{FF2B5EF4-FFF2-40B4-BE49-F238E27FC236}">
                  <a16:creationId xmlns="" xmlns:a16="http://schemas.microsoft.com/office/drawing/2014/main" id="{AC527534-C2A9-F610-D5F8-EDF5B661C4BC}"/>
                </a:ext>
              </a:extLst>
            </p:cNvPr>
            <p:cNvGrpSpPr/>
            <p:nvPr/>
          </p:nvGrpSpPr>
          <p:grpSpPr>
            <a:xfrm>
              <a:off x="10669513" y="4906133"/>
              <a:ext cx="7706554" cy="1296956"/>
              <a:chOff x="0" y="-38100"/>
              <a:chExt cx="1297076" cy="341585"/>
            </a:xfrm>
          </p:grpSpPr>
          <p:sp>
            <p:nvSpPr>
              <p:cNvPr id="80" name="Freeform 25">
                <a:extLst>
                  <a:ext uri="{FF2B5EF4-FFF2-40B4-BE49-F238E27FC236}">
                    <a16:creationId xmlns="" xmlns:a16="http://schemas.microsoft.com/office/drawing/2014/main" id="{0DE4A9FD-869F-7225-42BF-419126BD0CA7}"/>
                  </a:ext>
                </a:extLst>
              </p:cNvPr>
              <p:cNvSpPr/>
              <p:nvPr/>
            </p:nvSpPr>
            <p:spPr>
              <a:xfrm>
                <a:off x="0" y="0"/>
                <a:ext cx="1204561" cy="303485"/>
              </a:xfrm>
              <a:custGeom>
                <a:avLst/>
                <a:gdLst/>
                <a:ahLst/>
                <a:cxnLst/>
                <a:rect l="l" t="t" r="r" b="b"/>
                <a:pathLst>
                  <a:path w="1297075" h="303485">
                    <a:moveTo>
                      <a:pt x="42444" y="0"/>
                    </a:moveTo>
                    <a:lnTo>
                      <a:pt x="1254631" y="0"/>
                    </a:lnTo>
                    <a:cubicBezTo>
                      <a:pt x="1278072" y="0"/>
                      <a:pt x="1297075" y="19003"/>
                      <a:pt x="1297075" y="42444"/>
                    </a:cubicBezTo>
                    <a:lnTo>
                      <a:pt x="1297075" y="261041"/>
                    </a:lnTo>
                    <a:cubicBezTo>
                      <a:pt x="1297075" y="284482"/>
                      <a:pt x="1278072" y="303485"/>
                      <a:pt x="1254631" y="303485"/>
                    </a:cubicBezTo>
                    <a:lnTo>
                      <a:pt x="42444" y="303485"/>
                    </a:lnTo>
                    <a:cubicBezTo>
                      <a:pt x="19003" y="303485"/>
                      <a:pt x="0" y="284482"/>
                      <a:pt x="0" y="261041"/>
                    </a:cubicBezTo>
                    <a:lnTo>
                      <a:pt x="0" y="42444"/>
                    </a:lnTo>
                    <a:cubicBezTo>
                      <a:pt x="0" y="19003"/>
                      <a:pt x="19003" y="0"/>
                      <a:pt x="42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81" name="TextBox 26">
                <a:extLst>
                  <a:ext uri="{FF2B5EF4-FFF2-40B4-BE49-F238E27FC236}">
                    <a16:creationId xmlns="" xmlns:a16="http://schemas.microsoft.com/office/drawing/2014/main" id="{F0E5A535-FD0B-9C67-7DD9-C000C0F821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297076" cy="341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74" name="Group 27">
              <a:extLst>
                <a:ext uri="{FF2B5EF4-FFF2-40B4-BE49-F238E27FC236}">
                  <a16:creationId xmlns="" xmlns:a16="http://schemas.microsoft.com/office/drawing/2014/main" id="{FB3468A2-4486-DFAA-A814-095F0A41FAAF}"/>
                </a:ext>
              </a:extLst>
            </p:cNvPr>
            <p:cNvGrpSpPr/>
            <p:nvPr/>
          </p:nvGrpSpPr>
          <p:grpSpPr>
            <a:xfrm>
              <a:off x="9410414" y="4692661"/>
              <a:ext cx="716266" cy="716266"/>
              <a:chOff x="0" y="0"/>
              <a:chExt cx="812800" cy="812800"/>
            </a:xfrm>
          </p:grpSpPr>
          <p:sp>
            <p:nvSpPr>
              <p:cNvPr id="78" name="Freeform 28">
                <a:extLst>
                  <a:ext uri="{FF2B5EF4-FFF2-40B4-BE49-F238E27FC236}">
                    <a16:creationId xmlns="" xmlns:a16="http://schemas.microsoft.com/office/drawing/2014/main" id="{C2B59745-6DA1-8FCC-4757-02989A0440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B1E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79" name="TextBox 29">
                <a:extLst>
                  <a:ext uri="{FF2B5EF4-FFF2-40B4-BE49-F238E27FC236}">
                    <a16:creationId xmlns="" xmlns:a16="http://schemas.microsoft.com/office/drawing/2014/main" id="{6E65747D-644B-82FE-67A2-FED94B8D09B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u="none" strike="noStrike" dirty="0" smtClean="0">
                    <a:solidFill>
                      <a:srgbClr val="FFFFFF"/>
                    </a:solidFill>
                    <a:latin typeface="Proxima Nova Bold"/>
                    <a:ea typeface="Proxima Nova Bold"/>
                    <a:cs typeface="Proxima Nova Bold"/>
                    <a:sym typeface="Proxima Nova Bold"/>
                  </a:rPr>
                  <a:t>04</a:t>
                </a:r>
                <a:endParaRPr lang="en-US" sz="1800" b="1" u="none" strike="noStrike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endParaRPr>
              </a:p>
            </p:txBody>
          </p:sp>
        </p:grpSp>
        <p:sp>
          <p:nvSpPr>
            <p:cNvPr id="75" name="Freeform 30">
              <a:extLst>
                <a:ext uri="{FF2B5EF4-FFF2-40B4-BE49-F238E27FC236}">
                  <a16:creationId xmlns="" xmlns:a16="http://schemas.microsoft.com/office/drawing/2014/main" id="{179AB775-A15F-83C3-E9B6-65EAB0FC771C}"/>
                </a:ext>
              </a:extLst>
            </p:cNvPr>
            <p:cNvSpPr/>
            <p:nvPr/>
          </p:nvSpPr>
          <p:spPr>
            <a:xfrm>
              <a:off x="10420141" y="4692661"/>
              <a:ext cx="2349165" cy="977840"/>
            </a:xfrm>
            <a:custGeom>
              <a:avLst/>
              <a:gdLst/>
              <a:ahLst/>
              <a:cxnLst/>
              <a:rect l="l" t="t" r="r" b="b"/>
              <a:pathLst>
                <a:path w="2349165" h="977840">
                  <a:moveTo>
                    <a:pt x="0" y="0"/>
                  </a:moveTo>
                  <a:lnTo>
                    <a:pt x="2349166" y="0"/>
                  </a:lnTo>
                  <a:lnTo>
                    <a:pt x="2349166" y="977840"/>
                  </a:lnTo>
                  <a:lnTo>
                    <a:pt x="0" y="97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6" name="TextBox 31">
              <a:extLst>
                <a:ext uri="{FF2B5EF4-FFF2-40B4-BE49-F238E27FC236}">
                  <a16:creationId xmlns="" xmlns:a16="http://schemas.microsoft.com/office/drawing/2014/main" id="{C7822E4F-14E3-C0DE-EC0F-E8FB1C3C61B3}"/>
                </a:ext>
              </a:extLst>
            </p:cNvPr>
            <p:cNvSpPr txBox="1"/>
            <p:nvPr/>
          </p:nvSpPr>
          <p:spPr>
            <a:xfrm>
              <a:off x="10878277" y="4744089"/>
              <a:ext cx="1726353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dirty="0" err="1" smtClean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Eksternal</a:t>
              </a:r>
              <a:r>
                <a:rPr lang="en-US" sz="1800" b="1" dirty="0" smtClean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Audit</a:t>
              </a:r>
              <a:endParaRPr lang="en-US" sz="1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="" xmlns:a16="http://schemas.microsoft.com/office/drawing/2014/main" id="{B7D4CC15-44E4-2100-A1F3-D133E6C079C5}"/>
                </a:ext>
              </a:extLst>
            </p:cNvPr>
            <p:cNvSpPr txBox="1"/>
            <p:nvPr/>
          </p:nvSpPr>
          <p:spPr>
            <a:xfrm>
              <a:off x="11082964" y="5394134"/>
              <a:ext cx="704649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Laporan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Audit </a:t>
              </a: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Eksternal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- </a:t>
              </a: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Keuangan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endPara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50935" y="4217172"/>
            <a:ext cx="8965653" cy="1732373"/>
            <a:chOff x="9410414" y="4692661"/>
            <a:chExt cx="8965653" cy="1732373"/>
          </a:xfrm>
        </p:grpSpPr>
        <p:sp>
          <p:nvSpPr>
            <p:cNvPr id="99" name="Freeform 23">
              <a:extLst>
                <a:ext uri="{FF2B5EF4-FFF2-40B4-BE49-F238E27FC236}">
                  <a16:creationId xmlns="" xmlns:a16="http://schemas.microsoft.com/office/drawing/2014/main" id="{3F39C42A-DC24-A39A-9A2A-BDBFEDEA1CAB}"/>
                </a:ext>
              </a:extLst>
            </p:cNvPr>
            <p:cNvSpPr/>
            <p:nvPr/>
          </p:nvSpPr>
          <p:spPr>
            <a:xfrm rot="-10800000" flipH="1" flipV="1">
              <a:off x="10612164" y="5913146"/>
              <a:ext cx="5039532" cy="511888"/>
            </a:xfrm>
            <a:custGeom>
              <a:avLst/>
              <a:gdLst/>
              <a:ahLst/>
              <a:cxnLst/>
              <a:rect l="l" t="t" r="r" b="b"/>
              <a:pathLst>
                <a:path w="5039532" h="511888">
                  <a:moveTo>
                    <a:pt x="5039532" y="511888"/>
                  </a:moveTo>
                  <a:lnTo>
                    <a:pt x="0" y="511888"/>
                  </a:lnTo>
                  <a:lnTo>
                    <a:pt x="0" y="0"/>
                  </a:lnTo>
                  <a:lnTo>
                    <a:pt x="5039532" y="0"/>
                  </a:lnTo>
                  <a:lnTo>
                    <a:pt x="5039532" y="511888"/>
                  </a:lnTo>
                  <a:close/>
                </a:path>
              </a:pathLst>
            </a:custGeom>
            <a:blipFill>
              <a:blip r:embed="rId3">
                <a:alphaModFix amt="29000"/>
              </a:blip>
              <a:stretch>
                <a:fillRect t="-6384" b="-6384"/>
              </a:stretch>
            </a:blipFill>
          </p:spPr>
          <p:txBody>
            <a:bodyPr/>
            <a:lstStyle/>
            <a:p>
              <a:endParaRPr lang="en-ID"/>
            </a:p>
          </p:txBody>
        </p:sp>
        <p:grpSp>
          <p:nvGrpSpPr>
            <p:cNvPr id="100" name="Group 24">
              <a:extLst>
                <a:ext uri="{FF2B5EF4-FFF2-40B4-BE49-F238E27FC236}">
                  <a16:creationId xmlns="" xmlns:a16="http://schemas.microsoft.com/office/drawing/2014/main" id="{AC527534-C2A9-F610-D5F8-EDF5B661C4BC}"/>
                </a:ext>
              </a:extLst>
            </p:cNvPr>
            <p:cNvGrpSpPr/>
            <p:nvPr/>
          </p:nvGrpSpPr>
          <p:grpSpPr>
            <a:xfrm>
              <a:off x="10669513" y="4906133"/>
              <a:ext cx="7706554" cy="1296956"/>
              <a:chOff x="0" y="-38100"/>
              <a:chExt cx="1297076" cy="341585"/>
            </a:xfrm>
          </p:grpSpPr>
          <p:sp>
            <p:nvSpPr>
              <p:cNvPr id="107" name="Freeform 25">
                <a:extLst>
                  <a:ext uri="{FF2B5EF4-FFF2-40B4-BE49-F238E27FC236}">
                    <a16:creationId xmlns="" xmlns:a16="http://schemas.microsoft.com/office/drawing/2014/main" id="{0DE4A9FD-869F-7225-42BF-419126BD0CA7}"/>
                  </a:ext>
                </a:extLst>
              </p:cNvPr>
              <p:cNvSpPr/>
              <p:nvPr/>
            </p:nvSpPr>
            <p:spPr>
              <a:xfrm>
                <a:off x="0" y="0"/>
                <a:ext cx="1204561" cy="303485"/>
              </a:xfrm>
              <a:custGeom>
                <a:avLst/>
                <a:gdLst/>
                <a:ahLst/>
                <a:cxnLst/>
                <a:rect l="l" t="t" r="r" b="b"/>
                <a:pathLst>
                  <a:path w="1297075" h="303485">
                    <a:moveTo>
                      <a:pt x="42444" y="0"/>
                    </a:moveTo>
                    <a:lnTo>
                      <a:pt x="1254631" y="0"/>
                    </a:lnTo>
                    <a:cubicBezTo>
                      <a:pt x="1278072" y="0"/>
                      <a:pt x="1297075" y="19003"/>
                      <a:pt x="1297075" y="42444"/>
                    </a:cubicBezTo>
                    <a:lnTo>
                      <a:pt x="1297075" y="261041"/>
                    </a:lnTo>
                    <a:cubicBezTo>
                      <a:pt x="1297075" y="284482"/>
                      <a:pt x="1278072" y="303485"/>
                      <a:pt x="1254631" y="303485"/>
                    </a:cubicBezTo>
                    <a:lnTo>
                      <a:pt x="42444" y="303485"/>
                    </a:lnTo>
                    <a:cubicBezTo>
                      <a:pt x="19003" y="303485"/>
                      <a:pt x="0" y="284482"/>
                      <a:pt x="0" y="261041"/>
                    </a:cubicBezTo>
                    <a:lnTo>
                      <a:pt x="0" y="42444"/>
                    </a:lnTo>
                    <a:cubicBezTo>
                      <a:pt x="0" y="19003"/>
                      <a:pt x="19003" y="0"/>
                      <a:pt x="42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8" name="TextBox 26">
                <a:extLst>
                  <a:ext uri="{FF2B5EF4-FFF2-40B4-BE49-F238E27FC236}">
                    <a16:creationId xmlns="" xmlns:a16="http://schemas.microsoft.com/office/drawing/2014/main" id="{F0E5A535-FD0B-9C67-7DD9-C000C0F821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297076" cy="341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01" name="Group 27">
              <a:extLst>
                <a:ext uri="{FF2B5EF4-FFF2-40B4-BE49-F238E27FC236}">
                  <a16:creationId xmlns="" xmlns:a16="http://schemas.microsoft.com/office/drawing/2014/main" id="{FB3468A2-4486-DFAA-A814-095F0A41FAAF}"/>
                </a:ext>
              </a:extLst>
            </p:cNvPr>
            <p:cNvGrpSpPr/>
            <p:nvPr/>
          </p:nvGrpSpPr>
          <p:grpSpPr>
            <a:xfrm>
              <a:off x="9410414" y="4692661"/>
              <a:ext cx="716266" cy="716266"/>
              <a:chOff x="0" y="0"/>
              <a:chExt cx="812800" cy="812800"/>
            </a:xfrm>
          </p:grpSpPr>
          <p:sp>
            <p:nvSpPr>
              <p:cNvPr id="105" name="Freeform 28">
                <a:extLst>
                  <a:ext uri="{FF2B5EF4-FFF2-40B4-BE49-F238E27FC236}">
                    <a16:creationId xmlns="" xmlns:a16="http://schemas.microsoft.com/office/drawing/2014/main" id="{C2B59745-6DA1-8FCC-4757-02989A0440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B1E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06" name="TextBox 29">
                <a:extLst>
                  <a:ext uri="{FF2B5EF4-FFF2-40B4-BE49-F238E27FC236}">
                    <a16:creationId xmlns="" xmlns:a16="http://schemas.microsoft.com/office/drawing/2014/main" id="{6E65747D-644B-82FE-67A2-FED94B8D09B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u="none" strike="noStrike" dirty="0" smtClean="0">
                    <a:solidFill>
                      <a:srgbClr val="FFFFFF"/>
                    </a:solidFill>
                    <a:latin typeface="Proxima Nova Bold"/>
                    <a:ea typeface="Proxima Nova Bold"/>
                    <a:cs typeface="Proxima Nova Bold"/>
                    <a:sym typeface="Proxima Nova Bold"/>
                  </a:rPr>
                  <a:t>03</a:t>
                </a:r>
                <a:endParaRPr lang="en-US" sz="1800" b="1" u="none" strike="noStrike" dirty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endParaRPr>
              </a:p>
            </p:txBody>
          </p:sp>
        </p:grpSp>
        <p:sp>
          <p:nvSpPr>
            <p:cNvPr id="102" name="Freeform 30">
              <a:extLst>
                <a:ext uri="{FF2B5EF4-FFF2-40B4-BE49-F238E27FC236}">
                  <a16:creationId xmlns="" xmlns:a16="http://schemas.microsoft.com/office/drawing/2014/main" id="{179AB775-A15F-83C3-E9B6-65EAB0FC771C}"/>
                </a:ext>
              </a:extLst>
            </p:cNvPr>
            <p:cNvSpPr/>
            <p:nvPr/>
          </p:nvSpPr>
          <p:spPr>
            <a:xfrm>
              <a:off x="10420141" y="4692661"/>
              <a:ext cx="2349165" cy="977840"/>
            </a:xfrm>
            <a:custGeom>
              <a:avLst/>
              <a:gdLst/>
              <a:ahLst/>
              <a:cxnLst/>
              <a:rect l="l" t="t" r="r" b="b"/>
              <a:pathLst>
                <a:path w="2349165" h="977840">
                  <a:moveTo>
                    <a:pt x="0" y="0"/>
                  </a:moveTo>
                  <a:lnTo>
                    <a:pt x="2349166" y="0"/>
                  </a:lnTo>
                  <a:lnTo>
                    <a:pt x="2349166" y="977840"/>
                  </a:lnTo>
                  <a:lnTo>
                    <a:pt x="0" y="977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3" name="TextBox 31">
              <a:extLst>
                <a:ext uri="{FF2B5EF4-FFF2-40B4-BE49-F238E27FC236}">
                  <a16:creationId xmlns="" xmlns:a16="http://schemas.microsoft.com/office/drawing/2014/main" id="{C7822E4F-14E3-C0DE-EC0F-E8FB1C3C61B3}"/>
                </a:ext>
              </a:extLst>
            </p:cNvPr>
            <p:cNvSpPr txBox="1"/>
            <p:nvPr/>
          </p:nvSpPr>
          <p:spPr>
            <a:xfrm>
              <a:off x="10878277" y="4744089"/>
              <a:ext cx="1726353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dirty="0" err="1" smtClean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Eksternal</a:t>
              </a:r>
              <a:r>
                <a:rPr lang="en-US" sz="1800" b="1" dirty="0" smtClean="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 Audit</a:t>
              </a:r>
              <a:endParaRPr lang="en-US" sz="1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endParaRPr>
            </a:p>
          </p:txBody>
        </p:sp>
        <p:sp>
          <p:nvSpPr>
            <p:cNvPr id="104" name="TextBox 32">
              <a:extLst>
                <a:ext uri="{FF2B5EF4-FFF2-40B4-BE49-F238E27FC236}">
                  <a16:creationId xmlns="" xmlns:a16="http://schemas.microsoft.com/office/drawing/2014/main" id="{B7D4CC15-44E4-2100-A1F3-D133E6C079C5}"/>
                </a:ext>
              </a:extLst>
            </p:cNvPr>
            <p:cNvSpPr txBox="1"/>
            <p:nvPr/>
          </p:nvSpPr>
          <p:spPr>
            <a:xfrm>
              <a:off x="11082964" y="5394134"/>
              <a:ext cx="704649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Laporan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Audit </a:t>
              </a: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Eksternal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– </a:t>
              </a:r>
              <a:r>
                <a:rPr lang="en-US" sz="2000" dirty="0" err="1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</a:t>
              </a: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esertifikasi</a:t>
              </a:r>
              <a:r>
                <a:rPr lang="en-US" sz="2000" u="none" strike="noStrike" dirty="0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r>
                <a:rPr lang="en-US" sz="2000" u="none" strike="noStrike" dirty="0" err="1" smtClea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Ekolabel</a:t>
              </a:r>
              <a:endPara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818C16F-AB53-7AE1-1546-F904EF021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3CD296D3-B93A-3656-9F79-6D0264EFE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0" name="Freeform 40">
            <a:extLst>
              <a:ext uri="{FF2B5EF4-FFF2-40B4-BE49-F238E27FC236}">
                <a16:creationId xmlns="" xmlns:a16="http://schemas.microsoft.com/office/drawing/2014/main" id="{9ECB2EED-B89E-68D7-4200-3EAFE447EFC5}"/>
              </a:ext>
            </a:extLst>
          </p:cNvPr>
          <p:cNvSpPr/>
          <p:nvPr/>
        </p:nvSpPr>
        <p:spPr>
          <a:xfrm rot="-8571132">
            <a:off x="7759729" y="-2959934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8"/>
                </a:lnTo>
                <a:lnTo>
                  <a:pt x="0" y="768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 sz="1400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FC89E56D-AA76-7133-88F0-C0B3CFD4C711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/>
          </a:p>
        </p:txBody>
      </p:sp>
      <p:sp>
        <p:nvSpPr>
          <p:cNvPr id="286" name="Rectangle 285">
            <a:extLst>
              <a:ext uri="{FF2B5EF4-FFF2-40B4-BE49-F238E27FC236}">
                <a16:creationId xmlns="" xmlns:a16="http://schemas.microsoft.com/office/drawing/2014/main" id="{E0EF1827-769D-30AB-B715-31F7EB5418EA}"/>
              </a:ext>
            </a:extLst>
          </p:cNvPr>
          <p:cNvSpPr/>
          <p:nvPr/>
        </p:nvSpPr>
        <p:spPr>
          <a:xfrm>
            <a:off x="9144000" y="0"/>
            <a:ext cx="9115891" cy="1028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8000"/>
                </a:schemeClr>
              </a:gs>
              <a:gs pos="63000">
                <a:srgbClr val="445871">
                  <a:alpha val="24000"/>
                </a:srgbClr>
              </a:gs>
              <a:gs pos="82000">
                <a:schemeClr val="tx2">
                  <a:lumMod val="50000"/>
                  <a:alpha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/>
          </a:p>
        </p:txBody>
      </p:sp>
      <p:sp>
        <p:nvSpPr>
          <p:cNvPr id="2" name="AutoShape 46">
            <a:extLst>
              <a:ext uri="{FF2B5EF4-FFF2-40B4-BE49-F238E27FC236}">
                <a16:creationId xmlns="" xmlns:a16="http://schemas.microsoft.com/office/drawing/2014/main" id="{C8A8690F-57EA-12FE-6A7A-6E54104939C2}"/>
              </a:ext>
            </a:extLst>
          </p:cNvPr>
          <p:cNvSpPr/>
          <p:nvPr/>
        </p:nvSpPr>
        <p:spPr>
          <a:xfrm flipH="1">
            <a:off x="643538" y="6694890"/>
            <a:ext cx="17271983" cy="0"/>
          </a:xfrm>
          <a:prstGeom prst="line">
            <a:avLst/>
          </a:prstGeom>
          <a:ln w="38100" cap="flat">
            <a:solidFill>
              <a:schemeClr val="bg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>
            <a:endParaRPr lang="en-ID" sz="1400"/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F68D75DA-806F-2E6F-7254-A48EA0DE918B}"/>
              </a:ext>
            </a:extLst>
          </p:cNvPr>
          <p:cNvGrpSpPr/>
          <p:nvPr/>
        </p:nvGrpSpPr>
        <p:grpSpPr>
          <a:xfrm>
            <a:off x="282126" y="5131859"/>
            <a:ext cx="1427713" cy="1549323"/>
            <a:chOff x="282126" y="4293659"/>
            <a:chExt cx="1427713" cy="1549323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847D63B-E57E-8A4E-2A2B-99004669B5BE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3" name="Group 29">
                <a:extLst>
                  <a:ext uri="{FF2B5EF4-FFF2-40B4-BE49-F238E27FC236}">
                    <a16:creationId xmlns="" xmlns:a16="http://schemas.microsoft.com/office/drawing/2014/main" id="{01A6C534-7C65-6EF0-7C8F-4717244A1799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4" name="Freeform 30">
                  <a:extLst>
                    <a:ext uri="{FF2B5EF4-FFF2-40B4-BE49-F238E27FC236}">
                      <a16:creationId xmlns="" xmlns:a16="http://schemas.microsoft.com/office/drawing/2014/main" id="{E2983F54-E457-B25C-76A4-5C2F90424F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5" name="TextBox 31">
                  <a:extLst>
                    <a:ext uri="{FF2B5EF4-FFF2-40B4-BE49-F238E27FC236}">
                      <a16:creationId xmlns="" xmlns:a16="http://schemas.microsoft.com/office/drawing/2014/main" id="{A357C9A5-5988-B95E-B9A8-887E07622F09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6" name="Group 57">
                <a:extLst>
                  <a:ext uri="{FF2B5EF4-FFF2-40B4-BE49-F238E27FC236}">
                    <a16:creationId xmlns="" xmlns:a16="http://schemas.microsoft.com/office/drawing/2014/main" id="{CB0E4A79-0E5C-1F3D-7D9C-943D7ED815DE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7" name="Freeform 58">
                  <a:hlinkClick r:id="rId5" action="ppaction://hlinkfile"/>
                  <a:extLst>
                    <a:ext uri="{FF2B5EF4-FFF2-40B4-BE49-F238E27FC236}">
                      <a16:creationId xmlns="" xmlns:a16="http://schemas.microsoft.com/office/drawing/2014/main" id="{E5486BAB-CE48-CC42-D913-BCF2A71A13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59">
                  <a:extLst>
                    <a:ext uri="{FF2B5EF4-FFF2-40B4-BE49-F238E27FC236}">
                      <a16:creationId xmlns="" xmlns:a16="http://schemas.microsoft.com/office/drawing/2014/main" id="{2D2DACFD-1935-310D-792B-CB14DB62325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C5F5ABA1-D642-CF45-0269-C084051AE7EE}"/>
                </a:ext>
              </a:extLst>
            </p:cNvPr>
            <p:cNvSpPr txBox="1"/>
            <p:nvPr/>
          </p:nvSpPr>
          <p:spPr>
            <a:xfrm>
              <a:off x="601527" y="4728930"/>
              <a:ext cx="8108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JAN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6DCE525D-D6AE-9427-9DC5-B2FDB58F87D3}"/>
              </a:ext>
            </a:extLst>
          </p:cNvPr>
          <p:cNvGrpSpPr/>
          <p:nvPr/>
        </p:nvGrpSpPr>
        <p:grpSpPr>
          <a:xfrm>
            <a:off x="3204317" y="5131859"/>
            <a:ext cx="1427713" cy="1549323"/>
            <a:chOff x="282126" y="4293659"/>
            <a:chExt cx="1427713" cy="1549323"/>
          </a:xfrm>
        </p:grpSpPr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60692E4E-8BF0-3A58-A03D-BC41E65DDC89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09" name="Group 29">
                <a:extLst>
                  <a:ext uri="{FF2B5EF4-FFF2-40B4-BE49-F238E27FC236}">
                    <a16:creationId xmlns="" xmlns:a16="http://schemas.microsoft.com/office/drawing/2014/main" id="{82CE7EDD-6AE5-B954-1A4B-E841724EEB90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13" name="Freeform 30">
                  <a:extLst>
                    <a:ext uri="{FF2B5EF4-FFF2-40B4-BE49-F238E27FC236}">
                      <a16:creationId xmlns="" xmlns:a16="http://schemas.microsoft.com/office/drawing/2014/main" id="{FEF480D8-539A-F0AC-1EE7-28D5501584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114" name="TextBox 31">
                  <a:extLst>
                    <a:ext uri="{FF2B5EF4-FFF2-40B4-BE49-F238E27FC236}">
                      <a16:creationId xmlns="" xmlns:a16="http://schemas.microsoft.com/office/drawing/2014/main" id="{03DB38C7-0E4C-5C35-3A12-679D2738FB00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110" name="Group 57">
                <a:extLst>
                  <a:ext uri="{FF2B5EF4-FFF2-40B4-BE49-F238E27FC236}">
                    <a16:creationId xmlns="" xmlns:a16="http://schemas.microsoft.com/office/drawing/2014/main" id="{06DB9C36-20B2-2617-44F1-7FA3B2F2EC9B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11" name="Freeform 58">
                  <a:extLst>
                    <a:ext uri="{FF2B5EF4-FFF2-40B4-BE49-F238E27FC236}">
                      <a16:creationId xmlns="" xmlns:a16="http://schemas.microsoft.com/office/drawing/2014/main" id="{691A42AE-2D10-6871-4CB9-8ADC472559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TextBox 59">
                  <a:extLst>
                    <a:ext uri="{FF2B5EF4-FFF2-40B4-BE49-F238E27FC236}">
                      <a16:creationId xmlns="" xmlns:a16="http://schemas.microsoft.com/office/drawing/2014/main" id="{CF4CD02C-1A05-74B8-34BA-D9A7F4A922D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B8FDF930-1EB4-1F05-F22C-BB07BDE7EFBA}"/>
                </a:ext>
              </a:extLst>
            </p:cNvPr>
            <p:cNvSpPr txBox="1"/>
            <p:nvPr/>
          </p:nvSpPr>
          <p:spPr>
            <a:xfrm>
              <a:off x="498089" y="4685900"/>
              <a:ext cx="9957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MAR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4DCFCFFC-2CDE-1F0E-2F0F-AEE84C76290A}"/>
              </a:ext>
            </a:extLst>
          </p:cNvPr>
          <p:cNvGrpSpPr/>
          <p:nvPr/>
        </p:nvGrpSpPr>
        <p:grpSpPr>
          <a:xfrm>
            <a:off x="6128135" y="5131859"/>
            <a:ext cx="1427713" cy="1549323"/>
            <a:chOff x="282126" y="4293659"/>
            <a:chExt cx="1427713" cy="1549323"/>
          </a:xfrm>
        </p:grpSpPr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CB16D4B9-C80A-4051-11BA-7FCE06517E69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18" name="Group 29">
                <a:extLst>
                  <a:ext uri="{FF2B5EF4-FFF2-40B4-BE49-F238E27FC236}">
                    <a16:creationId xmlns="" xmlns:a16="http://schemas.microsoft.com/office/drawing/2014/main" id="{60B1BF5E-7A0B-0BAA-C9E1-EA787AA07AF5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22" name="Freeform 30">
                  <a:extLst>
                    <a:ext uri="{FF2B5EF4-FFF2-40B4-BE49-F238E27FC236}">
                      <a16:creationId xmlns="" xmlns:a16="http://schemas.microsoft.com/office/drawing/2014/main" id="{F49251EE-0D15-F3A7-DCD5-361F31BDB0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123" name="TextBox 31">
                  <a:extLst>
                    <a:ext uri="{FF2B5EF4-FFF2-40B4-BE49-F238E27FC236}">
                      <a16:creationId xmlns="" xmlns:a16="http://schemas.microsoft.com/office/drawing/2014/main" id="{7321AF07-5745-2081-9AE9-FDC9EC795654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119" name="Group 57">
                <a:extLst>
                  <a:ext uri="{FF2B5EF4-FFF2-40B4-BE49-F238E27FC236}">
                    <a16:creationId xmlns="" xmlns:a16="http://schemas.microsoft.com/office/drawing/2014/main" id="{FFB6CF3F-DA83-2E3A-BB10-9BB513D4A43A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20" name="Freeform 58">
                  <a:extLst>
                    <a:ext uri="{FF2B5EF4-FFF2-40B4-BE49-F238E27FC236}">
                      <a16:creationId xmlns="" xmlns:a16="http://schemas.microsoft.com/office/drawing/2014/main" id="{42A1775F-775B-F43B-D863-0C510EFBD3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TextBox 59">
                  <a:extLst>
                    <a:ext uri="{FF2B5EF4-FFF2-40B4-BE49-F238E27FC236}">
                      <a16:creationId xmlns="" xmlns:a16="http://schemas.microsoft.com/office/drawing/2014/main" id="{B47CBBAE-1829-511A-3B44-F9DF13B809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D290A38E-8D05-B932-686F-B36058F4101D}"/>
                </a:ext>
              </a:extLst>
            </p:cNvPr>
            <p:cNvSpPr txBox="1"/>
            <p:nvPr/>
          </p:nvSpPr>
          <p:spPr>
            <a:xfrm>
              <a:off x="518950" y="4681665"/>
              <a:ext cx="943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MAY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55266FF-4D39-8347-C818-E79712DBE682}"/>
              </a:ext>
            </a:extLst>
          </p:cNvPr>
          <p:cNvGrpSpPr/>
          <p:nvPr/>
        </p:nvGrpSpPr>
        <p:grpSpPr>
          <a:xfrm>
            <a:off x="9050326" y="5131859"/>
            <a:ext cx="1427713" cy="1549323"/>
            <a:chOff x="282126" y="4293659"/>
            <a:chExt cx="1427713" cy="1549323"/>
          </a:xfrm>
        </p:grpSpPr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BDADE3B2-857B-DA28-02ED-E9F52A0CD305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27" name="Group 29">
                <a:extLst>
                  <a:ext uri="{FF2B5EF4-FFF2-40B4-BE49-F238E27FC236}">
                    <a16:creationId xmlns="" xmlns:a16="http://schemas.microsoft.com/office/drawing/2014/main" id="{8DBAA4D4-E67C-7864-4AB9-5CA4FC970067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31" name="Freeform 30">
                  <a:extLst>
                    <a:ext uri="{FF2B5EF4-FFF2-40B4-BE49-F238E27FC236}">
                      <a16:creationId xmlns="" xmlns:a16="http://schemas.microsoft.com/office/drawing/2014/main" id="{CA342D0B-42DE-FE28-7FBE-66BC04F0FA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132" name="TextBox 31">
                  <a:extLst>
                    <a:ext uri="{FF2B5EF4-FFF2-40B4-BE49-F238E27FC236}">
                      <a16:creationId xmlns="" xmlns:a16="http://schemas.microsoft.com/office/drawing/2014/main" id="{DB9E5531-1069-DF62-8509-B25EDA0DDC3E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128" name="Group 57">
                <a:extLst>
                  <a:ext uri="{FF2B5EF4-FFF2-40B4-BE49-F238E27FC236}">
                    <a16:creationId xmlns="" xmlns:a16="http://schemas.microsoft.com/office/drawing/2014/main" id="{FB54F611-A984-1681-DADD-E7CCCA557A70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29" name="Freeform 58">
                  <a:extLst>
                    <a:ext uri="{FF2B5EF4-FFF2-40B4-BE49-F238E27FC236}">
                      <a16:creationId xmlns="" xmlns:a16="http://schemas.microsoft.com/office/drawing/2014/main" id="{E99FDDB7-4368-B1BE-079E-83A5601B3B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TextBox 59">
                  <a:extLst>
                    <a:ext uri="{FF2B5EF4-FFF2-40B4-BE49-F238E27FC236}">
                      <a16:creationId xmlns="" xmlns:a16="http://schemas.microsoft.com/office/drawing/2014/main" id="{AB3C476F-EB51-F83E-9E61-E360337BD2D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D72A534C-14F0-48D8-4255-689D8D5833DA}"/>
                </a:ext>
              </a:extLst>
            </p:cNvPr>
            <p:cNvSpPr txBox="1"/>
            <p:nvPr/>
          </p:nvSpPr>
          <p:spPr>
            <a:xfrm>
              <a:off x="619917" y="4681665"/>
              <a:ext cx="7521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JUL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C4169E10-88E6-AD86-10A6-3D5812604D46}"/>
              </a:ext>
            </a:extLst>
          </p:cNvPr>
          <p:cNvGrpSpPr/>
          <p:nvPr/>
        </p:nvGrpSpPr>
        <p:grpSpPr>
          <a:xfrm>
            <a:off x="11972517" y="5064934"/>
            <a:ext cx="1427715" cy="1616247"/>
            <a:chOff x="282126" y="4226734"/>
            <a:chExt cx="1427715" cy="1616247"/>
          </a:xfrm>
        </p:grpSpPr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9C4550DD-45DE-DBDD-243D-6C9CEE9D2AB6}"/>
                </a:ext>
              </a:extLst>
            </p:cNvPr>
            <p:cNvGrpSpPr/>
            <p:nvPr/>
          </p:nvGrpSpPr>
          <p:grpSpPr>
            <a:xfrm>
              <a:off x="282126" y="4226734"/>
              <a:ext cx="1427715" cy="1616247"/>
              <a:chOff x="8232013" y="2629310"/>
              <a:chExt cx="1823971" cy="2064830"/>
            </a:xfrm>
          </p:grpSpPr>
          <p:grpSp>
            <p:nvGrpSpPr>
              <p:cNvPr id="136" name="Group 29">
                <a:extLst>
                  <a:ext uri="{FF2B5EF4-FFF2-40B4-BE49-F238E27FC236}">
                    <a16:creationId xmlns="" xmlns:a16="http://schemas.microsoft.com/office/drawing/2014/main" id="{85063F80-D215-2759-F8B3-128569B5564F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40" name="Freeform 30">
                  <a:extLst>
                    <a:ext uri="{FF2B5EF4-FFF2-40B4-BE49-F238E27FC236}">
                      <a16:creationId xmlns="" xmlns:a16="http://schemas.microsoft.com/office/drawing/2014/main" id="{AD3016FE-5D3A-725C-74AE-CB710DBACD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141" name="TextBox 31">
                  <a:extLst>
                    <a:ext uri="{FF2B5EF4-FFF2-40B4-BE49-F238E27FC236}">
                      <a16:creationId xmlns="" xmlns:a16="http://schemas.microsoft.com/office/drawing/2014/main" id="{5C0368E9-06D6-847D-1DC8-4597331904AD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137" name="Group 57">
                <a:extLst>
                  <a:ext uri="{FF2B5EF4-FFF2-40B4-BE49-F238E27FC236}">
                    <a16:creationId xmlns="" xmlns:a16="http://schemas.microsoft.com/office/drawing/2014/main" id="{ED9F7AE2-FDE1-44A4-8757-AAD8C53454A6}"/>
                  </a:ext>
                </a:extLst>
              </p:cNvPr>
              <p:cNvGrpSpPr/>
              <p:nvPr/>
            </p:nvGrpSpPr>
            <p:grpSpPr>
              <a:xfrm>
                <a:off x="8232013" y="2629310"/>
                <a:ext cx="1823971" cy="1909470"/>
                <a:chOff x="-1" y="-38100"/>
                <a:chExt cx="812801" cy="850901"/>
              </a:xfrm>
            </p:grpSpPr>
            <p:sp>
              <p:nvSpPr>
                <p:cNvPr id="138" name="Freeform 58">
                  <a:extLst>
                    <a:ext uri="{FF2B5EF4-FFF2-40B4-BE49-F238E27FC236}">
                      <a16:creationId xmlns="" xmlns:a16="http://schemas.microsoft.com/office/drawing/2014/main" id="{3EB4F8EA-96D6-F507-65DB-C5EAA7CFCAA3}"/>
                    </a:ext>
                  </a:extLst>
                </p:cNvPr>
                <p:cNvSpPr/>
                <p:nvPr/>
              </p:nvSpPr>
              <p:spPr>
                <a:xfrm>
                  <a:off x="-1" y="1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TextBox 59">
                  <a:extLst>
                    <a:ext uri="{FF2B5EF4-FFF2-40B4-BE49-F238E27FC236}">
                      <a16:creationId xmlns="" xmlns:a16="http://schemas.microsoft.com/office/drawing/2014/main" id="{CEDA0EDD-E2AC-178A-B5AD-87F5FA9E6E7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6603E469-9CDF-3803-18FF-60351EC170D0}"/>
                </a:ext>
              </a:extLst>
            </p:cNvPr>
            <p:cNvSpPr txBox="1"/>
            <p:nvPr/>
          </p:nvSpPr>
          <p:spPr>
            <a:xfrm>
              <a:off x="603086" y="4711782"/>
              <a:ext cx="7857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SEP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D7B7B497-140D-DA5D-8DB1-4F2DE801D3A7}"/>
              </a:ext>
            </a:extLst>
          </p:cNvPr>
          <p:cNvGrpSpPr/>
          <p:nvPr/>
        </p:nvGrpSpPr>
        <p:grpSpPr>
          <a:xfrm>
            <a:off x="14894709" y="5064934"/>
            <a:ext cx="1427713" cy="1616247"/>
            <a:chOff x="282126" y="4226734"/>
            <a:chExt cx="1427713" cy="1616247"/>
          </a:xfrm>
        </p:grpSpPr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6D861093-BDD3-9D33-9AA5-854E56F5527C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145" name="Group 29">
                <a:extLst>
                  <a:ext uri="{FF2B5EF4-FFF2-40B4-BE49-F238E27FC236}">
                    <a16:creationId xmlns="" xmlns:a16="http://schemas.microsoft.com/office/drawing/2014/main" id="{2CEA840E-A569-ECD6-45BF-017FA81033E2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49" name="Freeform 30">
                  <a:extLst>
                    <a:ext uri="{FF2B5EF4-FFF2-40B4-BE49-F238E27FC236}">
                      <a16:creationId xmlns="" xmlns:a16="http://schemas.microsoft.com/office/drawing/2014/main" id="{9E90ABE9-81C0-ACF9-4517-BEE3905455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150" name="TextBox 31">
                  <a:extLst>
                    <a:ext uri="{FF2B5EF4-FFF2-40B4-BE49-F238E27FC236}">
                      <a16:creationId xmlns="" xmlns:a16="http://schemas.microsoft.com/office/drawing/2014/main" id="{29155CBB-1A8B-5497-5D09-D4D64DA80E1F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146" name="Group 57">
                <a:extLst>
                  <a:ext uri="{FF2B5EF4-FFF2-40B4-BE49-F238E27FC236}">
                    <a16:creationId xmlns="" xmlns:a16="http://schemas.microsoft.com/office/drawing/2014/main" id="{D0B7F1FC-2BAD-1890-E343-456386530CB6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147" name="Freeform 58">
                  <a:extLst>
                    <a:ext uri="{FF2B5EF4-FFF2-40B4-BE49-F238E27FC236}">
                      <a16:creationId xmlns="" xmlns:a16="http://schemas.microsoft.com/office/drawing/2014/main" id="{74BADAE0-B76F-51D6-F961-C04CF80C98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TextBox 59">
                  <a:extLst>
                    <a:ext uri="{FF2B5EF4-FFF2-40B4-BE49-F238E27FC236}">
                      <a16:creationId xmlns="" xmlns:a16="http://schemas.microsoft.com/office/drawing/2014/main" id="{87D77A7F-9B21-C760-CFD3-C28663AF368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A21C4EE4-1C9F-A8BD-3497-FEC0AA7595A3}"/>
                </a:ext>
              </a:extLst>
            </p:cNvPr>
            <p:cNvSpPr txBox="1"/>
            <p:nvPr/>
          </p:nvSpPr>
          <p:spPr>
            <a:xfrm>
              <a:off x="521429" y="4620110"/>
              <a:ext cx="949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NOV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B74D0FC9-172E-21B5-B0BA-ACD87D7458BB}"/>
              </a:ext>
            </a:extLst>
          </p:cNvPr>
          <p:cNvGrpSpPr/>
          <p:nvPr/>
        </p:nvGrpSpPr>
        <p:grpSpPr>
          <a:xfrm flipV="1">
            <a:off x="16487808" y="6718378"/>
            <a:ext cx="1427713" cy="1616247"/>
            <a:chOff x="282126" y="4226734"/>
            <a:chExt cx="1427713" cy="1616247"/>
          </a:xfrm>
        </p:grpSpPr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E5DE18-E981-52F4-FA23-6D9A8251D525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26" name="Group 29">
                <a:extLst>
                  <a:ext uri="{FF2B5EF4-FFF2-40B4-BE49-F238E27FC236}">
                    <a16:creationId xmlns="" xmlns:a16="http://schemas.microsoft.com/office/drawing/2014/main" id="{5CFE55C8-F530-1725-42EF-39FDFD55834B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30" name="Freeform 30">
                  <a:extLst>
                    <a:ext uri="{FF2B5EF4-FFF2-40B4-BE49-F238E27FC236}">
                      <a16:creationId xmlns="" xmlns:a16="http://schemas.microsoft.com/office/drawing/2014/main" id="{9863C384-CB74-DCF9-5F13-79A2A2D1E8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31" name="TextBox 31">
                  <a:extLst>
                    <a:ext uri="{FF2B5EF4-FFF2-40B4-BE49-F238E27FC236}">
                      <a16:creationId xmlns="" xmlns:a16="http://schemas.microsoft.com/office/drawing/2014/main" id="{1022FEC4-DDBE-1596-243E-3EA12A900686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27" name="Group 57">
                <a:extLst>
                  <a:ext uri="{FF2B5EF4-FFF2-40B4-BE49-F238E27FC236}">
                    <a16:creationId xmlns="" xmlns:a16="http://schemas.microsoft.com/office/drawing/2014/main" id="{ED9D3327-5391-2E73-26FB-5AFD4A38F715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28" name="Freeform 58">
                  <a:hlinkClick r:id="rId6" action="ppaction://hlinkfile"/>
                  <a:extLst>
                    <a:ext uri="{FF2B5EF4-FFF2-40B4-BE49-F238E27FC236}">
                      <a16:creationId xmlns="" xmlns:a16="http://schemas.microsoft.com/office/drawing/2014/main" id="{3EA84617-050B-F649-327B-B711B4F1AC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TextBox 59">
                  <a:extLst>
                    <a:ext uri="{FF2B5EF4-FFF2-40B4-BE49-F238E27FC236}">
                      <a16:creationId xmlns="" xmlns:a16="http://schemas.microsoft.com/office/drawing/2014/main" id="{CC6C61E4-5108-C0A2-E1F4-083B012E393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3A67D874-DF6B-CB89-03CD-9141267C10DB}"/>
                </a:ext>
              </a:extLst>
            </p:cNvPr>
            <p:cNvSpPr txBox="1"/>
            <p:nvPr/>
          </p:nvSpPr>
          <p:spPr>
            <a:xfrm flipV="1">
              <a:off x="569423" y="4743221"/>
              <a:ext cx="853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DEC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2A8E3891-7F84-1741-82E7-D110FE996D4E}"/>
              </a:ext>
            </a:extLst>
          </p:cNvPr>
          <p:cNvGrpSpPr/>
          <p:nvPr/>
        </p:nvGrpSpPr>
        <p:grpSpPr>
          <a:xfrm flipV="1">
            <a:off x="1744014" y="6718378"/>
            <a:ext cx="1427713" cy="1616247"/>
            <a:chOff x="282126" y="4226734"/>
            <a:chExt cx="1427713" cy="1616247"/>
          </a:xfrm>
        </p:grpSpPr>
        <p:grpSp>
          <p:nvGrpSpPr>
            <p:cNvPr id="233" name="Group 232">
              <a:extLst>
                <a:ext uri="{FF2B5EF4-FFF2-40B4-BE49-F238E27FC236}">
                  <a16:creationId xmlns="" xmlns:a16="http://schemas.microsoft.com/office/drawing/2014/main" id="{3FA42CCB-9CD0-DB07-7764-FE457655B2EE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35" name="Group 29">
                <a:extLst>
                  <a:ext uri="{FF2B5EF4-FFF2-40B4-BE49-F238E27FC236}">
                    <a16:creationId xmlns="" xmlns:a16="http://schemas.microsoft.com/office/drawing/2014/main" id="{0AC757BD-D202-F356-DA99-565C81942B67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39" name="Freeform 30">
                  <a:extLst>
                    <a:ext uri="{FF2B5EF4-FFF2-40B4-BE49-F238E27FC236}">
                      <a16:creationId xmlns="" xmlns:a16="http://schemas.microsoft.com/office/drawing/2014/main" id="{E0AEE167-9CA8-70C7-9FBE-1E081B622F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40" name="TextBox 31">
                  <a:extLst>
                    <a:ext uri="{FF2B5EF4-FFF2-40B4-BE49-F238E27FC236}">
                      <a16:creationId xmlns="" xmlns:a16="http://schemas.microsoft.com/office/drawing/2014/main" id="{2731FABB-516F-92D7-3908-A38CC5B55694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36" name="Group 57">
                <a:extLst>
                  <a:ext uri="{FF2B5EF4-FFF2-40B4-BE49-F238E27FC236}">
                    <a16:creationId xmlns="" xmlns:a16="http://schemas.microsoft.com/office/drawing/2014/main" id="{5FADA6EE-D395-9B8B-83B2-49D2DB791804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38" name="TextBox 59">
                  <a:extLst>
                    <a:ext uri="{FF2B5EF4-FFF2-40B4-BE49-F238E27FC236}">
                      <a16:creationId xmlns="" xmlns:a16="http://schemas.microsoft.com/office/drawing/2014/main" id="{24B04B2A-3D66-EC00-344E-BD0425ED590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  <p:sp>
              <p:nvSpPr>
                <p:cNvPr id="237" name="Freeform 58">
                  <a:extLst>
                    <a:ext uri="{FF2B5EF4-FFF2-40B4-BE49-F238E27FC236}">
                      <a16:creationId xmlns="" xmlns:a16="http://schemas.microsoft.com/office/drawing/2014/main" id="{FFE9D736-643F-4849-39DB-63301C12CE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129C106E-7516-C815-572A-F29909D0E257}"/>
                </a:ext>
              </a:extLst>
            </p:cNvPr>
            <p:cNvSpPr txBox="1"/>
            <p:nvPr/>
          </p:nvSpPr>
          <p:spPr>
            <a:xfrm flipV="1">
              <a:off x="597476" y="4743221"/>
              <a:ext cx="7970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FEB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="" xmlns:a16="http://schemas.microsoft.com/office/drawing/2014/main" id="{154BF561-A119-5FA0-7D4A-E3EAFFCF7660}"/>
              </a:ext>
            </a:extLst>
          </p:cNvPr>
          <p:cNvGrpSpPr/>
          <p:nvPr/>
        </p:nvGrpSpPr>
        <p:grpSpPr>
          <a:xfrm flipV="1">
            <a:off x="4692773" y="6718378"/>
            <a:ext cx="1427713" cy="1616247"/>
            <a:chOff x="282126" y="4226734"/>
            <a:chExt cx="1427713" cy="1616247"/>
          </a:xfrm>
        </p:grpSpPr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B38616C3-FD6D-CBF0-F688-62E1CB097693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44" name="Group 29">
                <a:extLst>
                  <a:ext uri="{FF2B5EF4-FFF2-40B4-BE49-F238E27FC236}">
                    <a16:creationId xmlns="" xmlns:a16="http://schemas.microsoft.com/office/drawing/2014/main" id="{131D921B-D287-72CE-0527-4D50BD93EFCF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48" name="Freeform 30">
                  <a:extLst>
                    <a:ext uri="{FF2B5EF4-FFF2-40B4-BE49-F238E27FC236}">
                      <a16:creationId xmlns="" xmlns:a16="http://schemas.microsoft.com/office/drawing/2014/main" id="{B5BD0962-B381-B832-2AD2-143F56DBA0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49" name="TextBox 31">
                  <a:extLst>
                    <a:ext uri="{FF2B5EF4-FFF2-40B4-BE49-F238E27FC236}">
                      <a16:creationId xmlns="" xmlns:a16="http://schemas.microsoft.com/office/drawing/2014/main" id="{79A636F0-7F49-CD83-D44D-4016E6F5B98D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45" name="Group 57">
                <a:extLst>
                  <a:ext uri="{FF2B5EF4-FFF2-40B4-BE49-F238E27FC236}">
                    <a16:creationId xmlns="" xmlns:a16="http://schemas.microsoft.com/office/drawing/2014/main" id="{D582296D-B58E-F0F5-7D44-EE5330978240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46" name="Freeform 58">
                  <a:extLst>
                    <a:ext uri="{FF2B5EF4-FFF2-40B4-BE49-F238E27FC236}">
                      <a16:creationId xmlns="" xmlns:a16="http://schemas.microsoft.com/office/drawing/2014/main" id="{6C76570B-2353-C2EA-A966-81015EC583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TextBox 59">
                  <a:extLst>
                    <a:ext uri="{FF2B5EF4-FFF2-40B4-BE49-F238E27FC236}">
                      <a16:creationId xmlns="" xmlns:a16="http://schemas.microsoft.com/office/drawing/2014/main" id="{836624FE-D962-89FE-AF6A-0F2EC2D1E90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AAF7CA4D-5051-E44D-3515-0C2708D6067B}"/>
                </a:ext>
              </a:extLst>
            </p:cNvPr>
            <p:cNvSpPr txBox="1"/>
            <p:nvPr/>
          </p:nvSpPr>
          <p:spPr>
            <a:xfrm flipV="1">
              <a:off x="567820" y="4743221"/>
              <a:ext cx="856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APR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="" xmlns:a16="http://schemas.microsoft.com/office/drawing/2014/main" id="{7FAA84D8-A1D3-3DD6-D877-B11EA704C176}"/>
              </a:ext>
            </a:extLst>
          </p:cNvPr>
          <p:cNvGrpSpPr/>
          <p:nvPr/>
        </p:nvGrpSpPr>
        <p:grpSpPr>
          <a:xfrm flipV="1">
            <a:off x="7641532" y="6718378"/>
            <a:ext cx="1427713" cy="1616247"/>
            <a:chOff x="282126" y="4226734"/>
            <a:chExt cx="1427713" cy="1616247"/>
          </a:xfrm>
        </p:grpSpPr>
        <p:grpSp>
          <p:nvGrpSpPr>
            <p:cNvPr id="251" name="Group 250">
              <a:extLst>
                <a:ext uri="{FF2B5EF4-FFF2-40B4-BE49-F238E27FC236}">
                  <a16:creationId xmlns="" xmlns:a16="http://schemas.microsoft.com/office/drawing/2014/main" id="{AE6A8A2A-5304-D902-672B-43F34A73C795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53" name="Group 29">
                <a:extLst>
                  <a:ext uri="{FF2B5EF4-FFF2-40B4-BE49-F238E27FC236}">
                    <a16:creationId xmlns="" xmlns:a16="http://schemas.microsoft.com/office/drawing/2014/main" id="{C9AC148B-A47B-62C5-3513-24D03FEAC884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57" name="Freeform 30">
                  <a:extLst>
                    <a:ext uri="{FF2B5EF4-FFF2-40B4-BE49-F238E27FC236}">
                      <a16:creationId xmlns="" xmlns:a16="http://schemas.microsoft.com/office/drawing/2014/main" id="{935F7FCA-D0AC-8E7B-31AE-9E876D943E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58" name="TextBox 31">
                  <a:extLst>
                    <a:ext uri="{FF2B5EF4-FFF2-40B4-BE49-F238E27FC236}">
                      <a16:creationId xmlns="" xmlns:a16="http://schemas.microsoft.com/office/drawing/2014/main" id="{BE284871-4067-F8A4-EB45-085FA52854FB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54" name="Group 57">
                <a:extLst>
                  <a:ext uri="{FF2B5EF4-FFF2-40B4-BE49-F238E27FC236}">
                    <a16:creationId xmlns="" xmlns:a16="http://schemas.microsoft.com/office/drawing/2014/main" id="{1516FADA-140C-4A0C-0D67-9897A972C2D6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55" name="Freeform 58">
                  <a:extLst>
                    <a:ext uri="{FF2B5EF4-FFF2-40B4-BE49-F238E27FC236}">
                      <a16:creationId xmlns="" xmlns:a16="http://schemas.microsoft.com/office/drawing/2014/main" id="{A3D8D469-59D4-372E-08AD-8855C4F2FC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TextBox 59">
                  <a:extLst>
                    <a:ext uri="{FF2B5EF4-FFF2-40B4-BE49-F238E27FC236}">
                      <a16:creationId xmlns="" xmlns:a16="http://schemas.microsoft.com/office/drawing/2014/main" id="{E7127C8A-0B03-6F5E-1F91-18159C6E0D9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1C685358-BC79-C5B0-AEBE-46C2CE991AB9}"/>
                </a:ext>
              </a:extLst>
            </p:cNvPr>
            <p:cNvSpPr txBox="1"/>
            <p:nvPr/>
          </p:nvSpPr>
          <p:spPr>
            <a:xfrm flipV="1">
              <a:off x="574232" y="4743221"/>
              <a:ext cx="8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JUN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BC87438B-6B88-3EAC-C05F-0E328C78599D}"/>
              </a:ext>
            </a:extLst>
          </p:cNvPr>
          <p:cNvGrpSpPr/>
          <p:nvPr/>
        </p:nvGrpSpPr>
        <p:grpSpPr>
          <a:xfrm flipV="1">
            <a:off x="10590291" y="6718378"/>
            <a:ext cx="1427713" cy="1616247"/>
            <a:chOff x="282126" y="4226734"/>
            <a:chExt cx="1427713" cy="1616247"/>
          </a:xfrm>
        </p:grpSpPr>
        <p:grpSp>
          <p:nvGrpSpPr>
            <p:cNvPr id="260" name="Group 259">
              <a:extLst>
                <a:ext uri="{FF2B5EF4-FFF2-40B4-BE49-F238E27FC236}">
                  <a16:creationId xmlns="" xmlns:a16="http://schemas.microsoft.com/office/drawing/2014/main" id="{16FB713E-EDE6-8C5E-B825-795C3D92ACD4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62" name="Group 29">
                <a:extLst>
                  <a:ext uri="{FF2B5EF4-FFF2-40B4-BE49-F238E27FC236}">
                    <a16:creationId xmlns="" xmlns:a16="http://schemas.microsoft.com/office/drawing/2014/main" id="{7C036363-E43C-0CB2-A386-9239908D6D71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66" name="Freeform 30">
                  <a:extLst>
                    <a:ext uri="{FF2B5EF4-FFF2-40B4-BE49-F238E27FC236}">
                      <a16:creationId xmlns="" xmlns:a16="http://schemas.microsoft.com/office/drawing/2014/main" id="{D14FD143-8AC1-E0C5-4DD8-5992630FFA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67" name="TextBox 31">
                  <a:extLst>
                    <a:ext uri="{FF2B5EF4-FFF2-40B4-BE49-F238E27FC236}">
                      <a16:creationId xmlns="" xmlns:a16="http://schemas.microsoft.com/office/drawing/2014/main" id="{8672CB51-70FB-C8CF-9621-549A6EB0AD00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63" name="Group 57">
                <a:extLst>
                  <a:ext uri="{FF2B5EF4-FFF2-40B4-BE49-F238E27FC236}">
                    <a16:creationId xmlns="" xmlns:a16="http://schemas.microsoft.com/office/drawing/2014/main" id="{89DA85F0-91DC-364D-28DB-469067DA30C6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64" name="Freeform 58">
                  <a:extLst>
                    <a:ext uri="{FF2B5EF4-FFF2-40B4-BE49-F238E27FC236}">
                      <a16:creationId xmlns="" xmlns:a16="http://schemas.microsoft.com/office/drawing/2014/main" id="{7E90AFA1-7276-C7A0-3B73-EBDD565E38A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TextBox 59">
                  <a:extLst>
                    <a:ext uri="{FF2B5EF4-FFF2-40B4-BE49-F238E27FC236}">
                      <a16:creationId xmlns="" xmlns:a16="http://schemas.microsoft.com/office/drawing/2014/main" id="{42C4C11E-4166-9A88-7E3D-6214A3E14ED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19037FAA-BF65-1F26-37DE-E9E3C32F8A88}"/>
                </a:ext>
              </a:extLst>
            </p:cNvPr>
            <p:cNvSpPr txBox="1"/>
            <p:nvPr/>
          </p:nvSpPr>
          <p:spPr>
            <a:xfrm flipV="1">
              <a:off x="562113" y="4743221"/>
              <a:ext cx="8677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AGS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="" xmlns:a16="http://schemas.microsoft.com/office/drawing/2014/main" id="{140EDE99-6DBA-6A86-7404-C5411BAD38B2}"/>
              </a:ext>
            </a:extLst>
          </p:cNvPr>
          <p:cNvGrpSpPr/>
          <p:nvPr/>
        </p:nvGrpSpPr>
        <p:grpSpPr>
          <a:xfrm flipV="1">
            <a:off x="13539050" y="6718378"/>
            <a:ext cx="1427713" cy="1616247"/>
            <a:chOff x="282126" y="4226734"/>
            <a:chExt cx="1427713" cy="1616247"/>
          </a:xfrm>
        </p:grpSpPr>
        <p:grpSp>
          <p:nvGrpSpPr>
            <p:cNvPr id="269" name="Group 268">
              <a:extLst>
                <a:ext uri="{FF2B5EF4-FFF2-40B4-BE49-F238E27FC236}">
                  <a16:creationId xmlns="" xmlns:a16="http://schemas.microsoft.com/office/drawing/2014/main" id="{E16EC5A1-1F4B-DC8A-895C-D2E8F119500C}"/>
                </a:ext>
              </a:extLst>
            </p:cNvPr>
            <p:cNvGrpSpPr/>
            <p:nvPr/>
          </p:nvGrpSpPr>
          <p:grpSpPr>
            <a:xfrm>
              <a:off x="282126" y="4226734"/>
              <a:ext cx="1427713" cy="1616247"/>
              <a:chOff x="8232015" y="2629310"/>
              <a:chExt cx="1823969" cy="2064830"/>
            </a:xfrm>
          </p:grpSpPr>
          <p:grpSp>
            <p:nvGrpSpPr>
              <p:cNvPr id="271" name="Group 29">
                <a:extLst>
                  <a:ext uri="{FF2B5EF4-FFF2-40B4-BE49-F238E27FC236}">
                    <a16:creationId xmlns="" xmlns:a16="http://schemas.microsoft.com/office/drawing/2014/main" id="{865D5277-89B7-8F13-57BB-7C5DADBEFDD4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75" name="Freeform 30">
                  <a:extLst>
                    <a:ext uri="{FF2B5EF4-FFF2-40B4-BE49-F238E27FC236}">
                      <a16:creationId xmlns="" xmlns:a16="http://schemas.microsoft.com/office/drawing/2014/main" id="{7D95D484-CF1A-8366-3018-5DBE9543E3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 sz="1400"/>
                </a:p>
              </p:txBody>
            </p:sp>
            <p:sp>
              <p:nvSpPr>
                <p:cNvPr id="276" name="TextBox 31">
                  <a:extLst>
                    <a:ext uri="{FF2B5EF4-FFF2-40B4-BE49-F238E27FC236}">
                      <a16:creationId xmlns="" xmlns:a16="http://schemas.microsoft.com/office/drawing/2014/main" id="{6BF56E62-3903-9C36-CFCF-63F529A39346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  <p:grpSp>
            <p:nvGrpSpPr>
              <p:cNvPr id="272" name="Group 57">
                <a:extLst>
                  <a:ext uri="{FF2B5EF4-FFF2-40B4-BE49-F238E27FC236}">
                    <a16:creationId xmlns="" xmlns:a16="http://schemas.microsoft.com/office/drawing/2014/main" id="{9675D730-0859-448B-6140-3930C1F9B104}"/>
                  </a:ext>
                </a:extLst>
              </p:cNvPr>
              <p:cNvGrpSpPr/>
              <p:nvPr/>
            </p:nvGrpSpPr>
            <p:grpSpPr>
              <a:xfrm>
                <a:off x="8232015" y="2629310"/>
                <a:ext cx="1823969" cy="1909468"/>
                <a:chOff x="0" y="-38100"/>
                <a:chExt cx="812800" cy="850900"/>
              </a:xfrm>
            </p:grpSpPr>
            <p:sp>
              <p:nvSpPr>
                <p:cNvPr id="273" name="Freeform 58">
                  <a:extLst>
                    <a:ext uri="{FF2B5EF4-FFF2-40B4-BE49-F238E27FC236}">
                      <a16:creationId xmlns="" xmlns:a16="http://schemas.microsoft.com/office/drawing/2014/main" id="{03622076-405A-FAC9-6D8F-F0F80F2DE4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TextBox 59">
                  <a:extLst>
                    <a:ext uri="{FF2B5EF4-FFF2-40B4-BE49-F238E27FC236}">
                      <a16:creationId xmlns="" xmlns:a16="http://schemas.microsoft.com/office/drawing/2014/main" id="{EDC4E72E-A02A-8D50-71F0-3E3DC535F8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 sz="1400"/>
                </a:p>
              </p:txBody>
            </p:sp>
          </p:grpSp>
        </p:grp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9A73F38C-1E7C-803C-BA48-A6EEA9E44746}"/>
                </a:ext>
              </a:extLst>
            </p:cNvPr>
            <p:cNvSpPr txBox="1"/>
            <p:nvPr/>
          </p:nvSpPr>
          <p:spPr>
            <a:xfrm flipV="1">
              <a:off x="556407" y="4743221"/>
              <a:ext cx="879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OCT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Box 59">
            <a:extLst>
              <a:ext uri="{FF2B5EF4-FFF2-40B4-BE49-F238E27FC236}">
                <a16:creationId xmlns="" xmlns:a16="http://schemas.microsoft.com/office/drawing/2014/main" id="{6268C448-5ECE-34A0-E0AC-5C7A94627103}"/>
              </a:ext>
            </a:extLst>
          </p:cNvPr>
          <p:cNvSpPr txBox="1"/>
          <p:nvPr/>
        </p:nvSpPr>
        <p:spPr>
          <a:xfrm>
            <a:off x="3407360" y="1472826"/>
            <a:ext cx="11473278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600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KEUANGAN </a:t>
            </a:r>
            <a:r>
              <a:rPr lang="en-US" sz="6600" b="1" dirty="0" smtClean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JANUARI 2026 </a:t>
            </a:r>
            <a:endParaRPr lang="en-US" sz="6600" b="1" dirty="0">
              <a:solidFill>
                <a:srgbClr val="FDFDFD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="" xmlns:a16="http://schemas.microsoft.com/office/drawing/2014/main" id="{B3C9B173-853A-6522-BB5D-9CAEB66FF703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01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9064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6C0B698-1CD4-F5E5-A6BB-71F24A71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5254"/>
              </p:ext>
            </p:extLst>
          </p:nvPr>
        </p:nvGraphicFramePr>
        <p:xfrm>
          <a:off x="0" y="1193206"/>
          <a:ext cx="18288001" cy="854357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50995">
                  <a:extLst>
                    <a:ext uri="{9D8B030D-6E8A-4147-A177-3AD203B41FA5}">
                      <a16:colId xmlns:a16="http://schemas.microsoft.com/office/drawing/2014/main" xmlns="" val="3511638091"/>
                    </a:ext>
                  </a:extLst>
                </a:gridCol>
                <a:gridCol w="4924349">
                  <a:extLst>
                    <a:ext uri="{9D8B030D-6E8A-4147-A177-3AD203B41FA5}">
                      <a16:colId xmlns:a16="http://schemas.microsoft.com/office/drawing/2014/main" xmlns="" val="3018766007"/>
                    </a:ext>
                  </a:extLst>
                </a:gridCol>
                <a:gridCol w="3766221">
                  <a:extLst>
                    <a:ext uri="{9D8B030D-6E8A-4147-A177-3AD203B41FA5}">
                      <a16:colId xmlns:a16="http://schemas.microsoft.com/office/drawing/2014/main" xmlns="" val="3681685981"/>
                    </a:ext>
                  </a:extLst>
                </a:gridCol>
                <a:gridCol w="3498574">
                  <a:extLst>
                    <a:ext uri="{9D8B030D-6E8A-4147-A177-3AD203B41FA5}">
                      <a16:colId xmlns:a16="http://schemas.microsoft.com/office/drawing/2014/main" xmlns="" val="3839661016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xmlns="" val="1199166502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xmlns="" val="2364777647"/>
                    </a:ext>
                  </a:extLst>
                </a:gridCol>
              </a:tblGrid>
              <a:tr h="504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Hari,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Auditee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Auditor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D" sz="3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641507"/>
                  </a:ext>
                </a:extLst>
              </a:tr>
              <a:tr h="984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1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Selasa, 10-02-2026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MSD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effectLst/>
                        </a:rPr>
                        <a:t>Mega O.</a:t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Adhi P.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 err="1">
                          <a:effectLst/>
                        </a:rPr>
                        <a:t>Anysah</a:t>
                      </a:r>
                      <a:r>
                        <a:rPr lang="en-ID" sz="2000" kern="100" dirty="0">
                          <a:effectLst/>
                        </a:rPr>
                        <a:t> M.</a:t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3921181"/>
                  </a:ext>
                </a:extLst>
              </a:tr>
              <a:tr h="984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2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Selasa, 10-02-2026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13.00 </a:t>
                      </a:r>
                      <a:r>
                        <a:rPr lang="en-ID" sz="2000" kern="100" dirty="0" err="1">
                          <a:effectLst/>
                        </a:rPr>
                        <a:t>s.d</a:t>
                      </a:r>
                      <a:r>
                        <a:rPr lang="en-ID" sz="2000" kern="100" dirty="0">
                          <a:effectLst/>
                        </a:rPr>
                        <a:t> </a:t>
                      </a:r>
                      <a:r>
                        <a:rPr lang="en-ID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HC&amp;GA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Kisty R.</a:t>
                      </a:r>
                      <a:b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Raka Putri A.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Adhi P.</a:t>
                      </a:r>
                      <a:b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4711046"/>
                  </a:ext>
                </a:extLst>
              </a:tr>
              <a:tr h="738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3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Rabu, 11-02-2026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CMS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A.</a:t>
                      </a:r>
                      <a:b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0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Anysah</a:t>
                      </a: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ID" sz="2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Mega 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8267336"/>
                  </a:ext>
                </a:extLst>
              </a:tr>
              <a:tr h="9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4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Rabu, 11-02-2026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13.00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QC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Fitri </a:t>
                      </a:r>
                      <a:r>
                        <a:rPr lang="en-ID" sz="20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Febriani</a:t>
                      </a: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Muhammad Arifin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Anysah</a:t>
                      </a: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</a:t>
                      </a:r>
                      <a:b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Siti Nur Aisyah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0812660"/>
                  </a:ext>
                </a:extLst>
              </a:tr>
              <a:tr h="9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5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Kamis, 12-02-2026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Marketing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Fitri </a:t>
                      </a:r>
                      <a:r>
                        <a:rPr lang="en-ID" sz="20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Febriani</a:t>
                      </a: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Annisa N.</a:t>
                      </a:r>
                      <a:b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1971098"/>
                  </a:ext>
                </a:extLst>
              </a:tr>
              <a:tr h="9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Jum’at</a:t>
                      </a:r>
                      <a:r>
                        <a:rPr lang="en-US" sz="2000" kern="100" dirty="0">
                          <a:effectLst/>
                        </a:rPr>
                        <a:t>, 13-02-2026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Sales Distribution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Rizky Dwi A.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Kisty R.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Yulan S.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Reggi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7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Jum’at</a:t>
                      </a:r>
                      <a:r>
                        <a:rPr lang="en-US" sz="2000" kern="100" dirty="0">
                          <a:effectLst/>
                        </a:rPr>
                        <a:t>, 13-02-2026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13.00 s.d Selesai</a:t>
                      </a:r>
                      <a:endParaRPr lang="en-ID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Business Development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Rizky Dwi A.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Andreas A.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Anysah</a:t>
                      </a:r>
                      <a:r>
                        <a:rPr lang="en-US" sz="2000" kern="100" dirty="0">
                          <a:effectLst/>
                        </a:rPr>
                        <a:t> 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Reggi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8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Rabu, 18-02-2026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Purchasing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Kisty R.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Rima B.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Fitri N.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reeform 2"/>
          <p:cNvSpPr/>
          <p:nvPr/>
        </p:nvSpPr>
        <p:spPr>
          <a:xfrm rot="-9526935">
            <a:off x="5886479" y="-4097906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9"/>
                </a:lnTo>
                <a:lnTo>
                  <a:pt x="0" y="7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168400" y="261099"/>
            <a:ext cx="160020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5400" b="1" dirty="0" smtClean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JADWAL INTERNAL AUDIT SMT Q3 2025</a:t>
            </a:r>
            <a:endParaRPr lang="en-US" sz="5400" b="1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1BFDA20-AAD9-1D5F-65A3-7EF728F65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ADC471F-B1FA-7C89-C527-33E181CBD507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/>
              <a:t>02</a:t>
            </a:r>
            <a:endParaRPr lang="en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978FE36-46A6-3228-C741-C137A202B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62133"/>
              </p:ext>
            </p:extLst>
          </p:nvPr>
        </p:nvGraphicFramePr>
        <p:xfrm>
          <a:off x="0" y="3"/>
          <a:ext cx="18288000" cy="1033640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3511638091"/>
                    </a:ext>
                  </a:extLst>
                </a:gridCol>
                <a:gridCol w="3446732">
                  <a:extLst>
                    <a:ext uri="{9D8B030D-6E8A-4147-A177-3AD203B41FA5}">
                      <a16:colId xmlns:a16="http://schemas.microsoft.com/office/drawing/2014/main" xmlns="" val="3018766007"/>
                    </a:ext>
                  </a:extLst>
                </a:gridCol>
                <a:gridCol w="3220515">
                  <a:extLst>
                    <a:ext uri="{9D8B030D-6E8A-4147-A177-3AD203B41FA5}">
                      <a16:colId xmlns:a16="http://schemas.microsoft.com/office/drawing/2014/main" xmlns="" val="3681685981"/>
                    </a:ext>
                  </a:extLst>
                </a:gridCol>
                <a:gridCol w="5067553">
                  <a:extLst>
                    <a:ext uri="{9D8B030D-6E8A-4147-A177-3AD203B41FA5}">
                      <a16:colId xmlns:a16="http://schemas.microsoft.com/office/drawing/2014/main" xmlns="" val="383966101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11991665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615047252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Hari,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Auditee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Auditor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D" sz="3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641507"/>
                  </a:ext>
                </a:extLst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Kamis, 19-02-2026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09.00 s.d Selesai</a:t>
                      </a:r>
                      <a:endParaRPr lang="en-ID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SCM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Fitri </a:t>
                      </a:r>
                      <a:r>
                        <a:rPr lang="en-ID" sz="2000" kern="100" dirty="0" err="1">
                          <a:effectLst/>
                        </a:rPr>
                        <a:t>Febriani</a:t>
                      </a:r>
                      <a:r>
                        <a:rPr lang="en-ID" sz="2000" kern="100" dirty="0">
                          <a:effectLst/>
                        </a:rPr>
                        <a:t/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Yulan S.</a:t>
                      </a:r>
                      <a:br>
                        <a:rPr lang="en-ID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Raka Putri A.</a:t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1971098"/>
                  </a:ext>
                </a:extLst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10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Jum’at</a:t>
                      </a:r>
                      <a:r>
                        <a:rPr lang="en-US" sz="2000" kern="100" dirty="0">
                          <a:effectLst/>
                        </a:rPr>
                        <a:t>, 20-02-2026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13.00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Engineering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Raka Putri A.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Yani S.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Adhi P.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11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>
                          <a:effectLst/>
                        </a:rPr>
                        <a:t>Senin</a:t>
                      </a:r>
                      <a:r>
                        <a:rPr lang="en-US" sz="2000" kern="100" dirty="0">
                          <a:effectLst/>
                        </a:rPr>
                        <a:t>, 23-02-2026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13.00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Warehouse System &amp; </a:t>
                      </a:r>
                      <a:r>
                        <a:rPr lang="en-ID" sz="2000" kern="100" dirty="0" err="1">
                          <a:effectLst/>
                        </a:rPr>
                        <a:t>Adm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Yani S.</a:t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Andreas A.</a:t>
                      </a:r>
                      <a:br>
                        <a:rPr lang="en-ID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000" kern="100" dirty="0">
                          <a:effectLst/>
                        </a:rPr>
                        <a:t>Annisa N.</a:t>
                      </a:r>
                      <a:br>
                        <a:rPr lang="en-ID" sz="2000" kern="100" dirty="0">
                          <a:effectLst/>
                        </a:rPr>
                      </a:br>
                      <a:r>
                        <a:rPr lang="en-ID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12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 smtClean="0">
                          <a:effectLst/>
                        </a:rPr>
                        <a:t>Selasa</a:t>
                      </a:r>
                      <a:r>
                        <a:rPr lang="en-US" sz="2000" kern="100" dirty="0" smtClean="0">
                          <a:effectLst/>
                        </a:rPr>
                        <a:t>, 24-02-2026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Production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Yulan S.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Kisty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Mega O.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Siti Nur Aisyah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13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 smtClean="0">
                          <a:effectLst/>
                        </a:rPr>
                        <a:t>Rabu</a:t>
                      </a:r>
                      <a:r>
                        <a:rPr lang="en-US" sz="2000" kern="100" dirty="0" smtClean="0">
                          <a:effectLst/>
                        </a:rPr>
                        <a:t>, 25-02-2026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RND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Muhammad Arifin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Yulan S.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Rima B.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Reggi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14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Rabu, </a:t>
                      </a:r>
                      <a:r>
                        <a:rPr lang="en-US" sz="2000" kern="100" dirty="0" smtClean="0">
                          <a:effectLst/>
                        </a:rPr>
                        <a:t>25-02-2026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13.00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Global Sourcing &amp; NSB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Rizky Dwi A.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Yulan S.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Adhi P.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Reggi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15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 smtClean="0">
                          <a:effectLst/>
                        </a:rPr>
                        <a:t>Kamis</a:t>
                      </a:r>
                      <a:r>
                        <a:rPr lang="en-US" sz="2000" kern="100" dirty="0" smtClean="0">
                          <a:effectLst/>
                        </a:rPr>
                        <a:t>, 26-02-2026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smtClean="0">
                          <a:effectLst/>
                        </a:rPr>
                        <a:t>09.00 </a:t>
                      </a:r>
                      <a:r>
                        <a:rPr lang="en-US" sz="2000" kern="100" dirty="0" err="1" smtClean="0">
                          <a:effectLst/>
                        </a:rPr>
                        <a:t>s.d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</a:rPr>
                        <a:t>Selesai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IT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Annisa N.</a:t>
                      </a:r>
                      <a:b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Rima B.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1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 err="1" smtClean="0">
                          <a:effectLst/>
                        </a:rPr>
                        <a:t>Kamis</a:t>
                      </a:r>
                      <a:r>
                        <a:rPr lang="en-US" sz="2000" kern="100" dirty="0" smtClean="0">
                          <a:effectLst/>
                        </a:rPr>
                        <a:t>, 26-02-2026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09.00 </a:t>
                      </a:r>
                      <a:r>
                        <a:rPr lang="en-US" sz="2000" kern="100" dirty="0" err="1">
                          <a:effectLst/>
                        </a:rPr>
                        <a:t>s.d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Selesai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FIACO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Fitri </a:t>
                      </a:r>
                      <a:r>
                        <a:rPr lang="en-US" sz="2000" kern="100" dirty="0" err="1">
                          <a:effectLst/>
                        </a:rPr>
                        <a:t>Febriani</a:t>
                      </a:r>
                      <a:r>
                        <a:rPr lang="en-US" sz="2000" kern="100" dirty="0">
                          <a:effectLst/>
                        </a:rPr>
                        <a:t/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Fitri N.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Muhammad Arifin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Reggi R.</a:t>
                      </a:r>
                      <a:endParaRPr lang="en-ID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26935">
            <a:off x="5886479" y="-4097906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9"/>
                </a:lnTo>
                <a:lnTo>
                  <a:pt x="0" y="7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143000" y="139674"/>
            <a:ext cx="16002000" cy="889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AUDIT EKSTERNAL – RESERTIFIKASI EKOLABEL</a:t>
            </a:r>
            <a:endParaRPr lang="en-US" sz="4000" b="1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ADC471F-B1FA-7C89-C527-33E181CBD507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/>
              <a:t>03</a:t>
            </a:r>
            <a:endParaRPr lang="en-ID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1BFDA20-AAD9-1D5F-65A3-7EF728F65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48905"/>
              </p:ext>
            </p:extLst>
          </p:nvPr>
        </p:nvGraphicFramePr>
        <p:xfrm>
          <a:off x="1" y="1257299"/>
          <a:ext cx="18287999" cy="8126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539"/>
                <a:gridCol w="1649060"/>
                <a:gridCol w="2895600"/>
                <a:gridCol w="1143000"/>
                <a:gridCol w="4038600"/>
                <a:gridCol w="2819400"/>
                <a:gridCol w="2819400"/>
                <a:gridCol w="2057400"/>
              </a:tblGrid>
              <a:tr h="939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Acuan Ketidak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sesuaian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Uraian ketidaksesuaian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Penyebab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Koreksi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Tindakan perbaikan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Tanggal penyelesaian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</a:tr>
              <a:tr h="39382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PerMenLHK no 6/2021 Lampiran VII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Saat dilakukan kunjungan lapangan ke TPS limbah B3, ditemukan ketidaksesuaian berupa: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• Ketidakkonsistenan pada pencatatan limbah B3 pada log book di TPS dibandingkan dengan rekap pencatatan LB3 yang telah dilaporkan pada situs SIMPEL/SPEED.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effectLst/>
                        </a:rPr>
                        <a:t>Minor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elum didukung mekanisme verifikasi dan sinkronisasi data secara terstruktur sebelum pelaporan dikirim. Risiko kesalahan input (data entry error) belum sepenuhnya dikendalikan melalui sistem pengawasan internal.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 rekonsiliasi menyeluruh antara logbook TPS LB3 dan laporan SIMPEL/SPEED periode audit serta pembetulan data yang tidak sesuai.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 pengarahan ulang (sosialisasi) kepada PIC bagian terkait mengenai tatacara pencatatan logbook di TPS LB3 sesuai ketentuan.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 logbook manual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diselaraskan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format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pelaporan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SIMPEL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meminimalkan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perbedaan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interpretasi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data.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Sosialisasi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ulang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terkait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tatacara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pencatatan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logbook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PIC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Februari 2026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Februari 2026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</a:tr>
              <a:tr h="322277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effectLst/>
                        </a:rPr>
                        <a:t>• Ketidakkonsistenan pada kepastian keberadaan fasilitas TPS seperti shower dan spill kit sesuai persyaratan PerMenLHK 6/2021.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elum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mekanisme inspeksi dan checklist rutin yang memastikan keberadaan dan kesiapan fasilitas darurat TPS (shower dan spill kit) sesuai persyaratan regulasi.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</a:tabLst>
                        <a:defRPr/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 pengecekan fisik fasilitas TPS dan memastikan shower serta spill kit tersedia, lengkap, dan dalam kondisi siap digunakan.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2675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Menyusun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checklist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TPS yang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mencakup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verifikasi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fasilitas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darurat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2675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Menetapkan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jadwal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rutin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oleh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HSE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</a:tabLst>
                        <a:defRPr/>
                      </a:pPr>
                      <a:r>
                        <a:rPr lang="id-ID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Februari 2025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26935">
            <a:off x="5886479" y="-4097906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9"/>
                </a:lnTo>
                <a:lnTo>
                  <a:pt x="0" y="7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143000" y="139674"/>
            <a:ext cx="16002000" cy="889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AUDIT EKSTERNAL – RESERTIFIKASI EKOLABEL</a:t>
            </a:r>
            <a:endParaRPr lang="en-US" sz="4000" b="1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ADC471F-B1FA-7C89-C527-33E181CBD507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/>
              <a:t>03</a:t>
            </a:r>
            <a:endParaRPr lang="en-ID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1BFDA20-AAD9-1D5F-65A3-7EF728F65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97858"/>
              </p:ext>
            </p:extLst>
          </p:nvPr>
        </p:nvGraphicFramePr>
        <p:xfrm>
          <a:off x="1" y="1834051"/>
          <a:ext cx="18287999" cy="5210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539"/>
                <a:gridCol w="1794895"/>
                <a:gridCol w="3511765"/>
                <a:gridCol w="1447800"/>
                <a:gridCol w="3733800"/>
                <a:gridCol w="2438400"/>
                <a:gridCol w="2752756"/>
                <a:gridCol w="1743044"/>
              </a:tblGrid>
              <a:tr h="8929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Acuan Ketidak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sesuaian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effectLst/>
                        </a:rPr>
                        <a:t>Uraian ketidaksesuaian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Penyebab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Koreksi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Tindakan perbaikan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</a:rPr>
                        <a:t>Tanggal penyelesaian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>
                    <a:solidFill>
                      <a:srgbClr val="002060"/>
                    </a:solidFill>
                  </a:tcPr>
                </a:tc>
              </a:tr>
              <a:tr h="3022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Izin penggunaan air tanah PB-UMKU 8120111211678000040020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Pemakaian air tanah harian dari sumur bor 1 pada beberapa bulan tidak dapat dipastikan memenuhi izin penggunaan air tanah sebesar 45 m³/hari sesuai izin PB-UMKU nomor 8120111211678000040020, terdapat pemakaian air tanah yang melebihi izin yang diberikan, yaitu hingga 180 m³/hari (di Februari 2025). Perlu dilakukan analisis penyebab mengenai pemakaian air yang melebihi izin tersebut.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Minor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16" marR="64616" marT="34103" marB="1675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Belum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mekanisme </a:t>
                      </a: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pengendalian operasional berbasis batas izin harian (45 m³/hari</a:t>
                      </a:r>
                      <a:r>
                        <a:rPr lang="id-ID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Pencatatan yang berjalan masih bersifat rekapitulatif, belum dilengkapi dengan batas kontrol internal.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 investigasi menyeluruh terhadap penyebab lonjakan pemakaian air yang melebihi ketentuan dalam izin.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Menetapkan internal control limit ≤ 40 m³/hari sebagai safety buffer terhadap izin 45 m³/hari.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Pengecekan potensi kebocoran jaringan pipa/valve/ground tank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id-ID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Maret </a:t>
                      </a:r>
                      <a:r>
                        <a:rPr lang="id-ID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4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B673982-EB9A-22B7-E75D-811F4CF1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4C8916CD-2830-CBBA-2DA6-26226F48DDF2}"/>
              </a:ext>
            </a:extLst>
          </p:cNvPr>
          <p:cNvSpPr/>
          <p:nvPr/>
        </p:nvSpPr>
        <p:spPr>
          <a:xfrm rot="9758121">
            <a:off x="-3895525" y="-14149414"/>
            <a:ext cx="15721002" cy="16635981"/>
          </a:xfrm>
          <a:custGeom>
            <a:avLst/>
            <a:gdLst/>
            <a:ahLst/>
            <a:cxnLst/>
            <a:rect l="l" t="t" r="r" b="b"/>
            <a:pathLst>
              <a:path w="15721002" h="16635981">
                <a:moveTo>
                  <a:pt x="0" y="0"/>
                </a:moveTo>
                <a:lnTo>
                  <a:pt x="15721002" y="0"/>
                </a:lnTo>
                <a:lnTo>
                  <a:pt x="15721002" y="16635981"/>
                </a:lnTo>
                <a:lnTo>
                  <a:pt x="0" y="16635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8" name="TextBox 12">
            <a:extLst>
              <a:ext uri="{FF2B5EF4-FFF2-40B4-BE49-F238E27FC236}">
                <a16:creationId xmlns="" xmlns:a16="http://schemas.microsoft.com/office/drawing/2014/main" id="{ACD68D46-C1BB-89E7-8E1D-A85EED70D69C}"/>
              </a:ext>
            </a:extLst>
          </p:cNvPr>
          <p:cNvSpPr txBox="1"/>
          <p:nvPr/>
        </p:nvSpPr>
        <p:spPr>
          <a:xfrm>
            <a:off x="762000" y="723900"/>
            <a:ext cx="16611600" cy="87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4000" b="1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AUDIT EKSTERNAL </a:t>
            </a:r>
            <a:r>
              <a:rPr lang="en-US" sz="4000" b="1" dirty="0" smtClean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–KEUANGAN 2025</a:t>
            </a:r>
            <a:endParaRPr lang="en-US" sz="4000" b="1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F407596B-96CA-797C-878A-30262AC8074C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/>
              <a:t>04</a:t>
            </a:r>
            <a:endParaRPr lang="en-ID" sz="3200" dirty="0"/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42BCB9A8-FB9D-C9EC-92A1-E7A244E03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27787"/>
              </p:ext>
            </p:extLst>
          </p:nvPr>
        </p:nvGraphicFramePr>
        <p:xfrm>
          <a:off x="2362199" y="2476498"/>
          <a:ext cx="12954001" cy="64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416"/>
                <a:gridCol w="6969785"/>
                <a:gridCol w="4876800"/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 Holding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 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CINT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86,06%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Sejahtera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Wahana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Gemilang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45,74%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 smtClean="0">
                          <a:effectLst/>
                        </a:rPr>
                        <a:t>Trijati</a:t>
                      </a:r>
                      <a:r>
                        <a:rPr lang="en-US" sz="2400" u="none" strike="noStrike" dirty="0" smtClean="0">
                          <a:effectLst/>
                        </a:rPr>
                        <a:t> Primula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60,58%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 smtClean="0">
                          <a:effectLst/>
                        </a:rPr>
                        <a:t>Samarinda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67,89%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Sejahtera Palembang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83,64%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Delta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Furindotama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87,04%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Mega Inti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Mandiri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84,54%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 smtClean="0">
                          <a:effectLst/>
                        </a:rPr>
                        <a:t>Chitose</a:t>
                      </a:r>
                      <a:r>
                        <a:rPr lang="en-US" sz="2400" u="none" strike="noStrike" dirty="0" smtClean="0">
                          <a:effectLst/>
                        </a:rPr>
                        <a:t> C Engineering Indonesia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73,17%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 smtClean="0">
                          <a:effectLst/>
                        </a:rPr>
                        <a:t>Sinar</a:t>
                      </a:r>
                      <a:r>
                        <a:rPr lang="en-US" sz="2400" u="none" strike="noStrike" dirty="0" smtClean="0">
                          <a:effectLst/>
                        </a:rPr>
                        <a:t> Sejahtera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Mandiri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93,58%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8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673982-EB9A-22B7-E75D-811F4CF1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4C8916CD-2830-CBBA-2DA6-26226F48DDF2}"/>
              </a:ext>
            </a:extLst>
          </p:cNvPr>
          <p:cNvSpPr/>
          <p:nvPr/>
        </p:nvSpPr>
        <p:spPr>
          <a:xfrm rot="9758121">
            <a:off x="-3895525" y="-14149414"/>
            <a:ext cx="15721002" cy="16635981"/>
          </a:xfrm>
          <a:custGeom>
            <a:avLst/>
            <a:gdLst/>
            <a:ahLst/>
            <a:cxnLst/>
            <a:rect l="l" t="t" r="r" b="b"/>
            <a:pathLst>
              <a:path w="15721002" h="16635981">
                <a:moveTo>
                  <a:pt x="0" y="0"/>
                </a:moveTo>
                <a:lnTo>
                  <a:pt x="15721002" y="0"/>
                </a:lnTo>
                <a:lnTo>
                  <a:pt x="15721002" y="16635981"/>
                </a:lnTo>
                <a:lnTo>
                  <a:pt x="0" y="16635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8" name="TextBox 12">
            <a:extLst>
              <a:ext uri="{FF2B5EF4-FFF2-40B4-BE49-F238E27FC236}">
                <a16:creationId xmlns="" xmlns:a16="http://schemas.microsoft.com/office/drawing/2014/main" id="{ACD68D46-C1BB-89E7-8E1D-A85EED70D69C}"/>
              </a:ext>
            </a:extLst>
          </p:cNvPr>
          <p:cNvSpPr txBox="1"/>
          <p:nvPr/>
        </p:nvSpPr>
        <p:spPr>
          <a:xfrm>
            <a:off x="762000" y="723900"/>
            <a:ext cx="166116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it-IT" sz="4000" b="1" dirty="0">
                <a:latin typeface="Neue Montreal Medium"/>
                <a:ea typeface="Neue Montreal Medium"/>
                <a:cs typeface="Neue Montreal Medium"/>
                <a:sym typeface="Neue Montreal Medium"/>
              </a:rPr>
              <a:t>PROGRESS IMPLEMENTASI SAP DI DH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F407596B-96CA-797C-878A-30262AC8074C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/>
              <a:t>05</a:t>
            </a:r>
            <a:endParaRPr lang="en-ID" sz="3200" dirty="0"/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42BCB9A8-FB9D-C9EC-92A1-E7A244E03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16937"/>
              </p:ext>
            </p:extLst>
          </p:nvPr>
        </p:nvGraphicFramePr>
        <p:xfrm>
          <a:off x="2209800" y="2552699"/>
          <a:ext cx="13944600" cy="617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6553200"/>
                <a:gridCol w="2819400"/>
                <a:gridCol w="3429000"/>
              </a:tblGrid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DIRECT HOLDING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PROGRESS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EFEKTIVITAS SAP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err="1" smtClean="0">
                          <a:effectLst/>
                        </a:rPr>
                        <a:t>Trijati</a:t>
                      </a:r>
                      <a:r>
                        <a:rPr lang="en-US" sz="2400" u="none" strike="noStrike" dirty="0" smtClean="0">
                          <a:effectLst/>
                        </a:rPr>
                        <a:t> Primula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100% SAP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smtClean="0">
                          <a:effectLst/>
                        </a:rPr>
                        <a:t>Delta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Furindotama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100% SAP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err="1" smtClean="0">
                          <a:effectLst/>
                        </a:rPr>
                        <a:t>Chitose</a:t>
                      </a:r>
                      <a:r>
                        <a:rPr lang="en-US" sz="2400" u="none" strike="noStrike" dirty="0" smtClean="0">
                          <a:effectLst/>
                        </a:rPr>
                        <a:t> C Engineering Indonesia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100% SAP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smtClean="0">
                          <a:effectLst/>
                        </a:rPr>
                        <a:t>Sejahtera Palembang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SAP + Manual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err="1" smtClean="0">
                          <a:effectLst/>
                        </a:rPr>
                        <a:t>Sinar</a:t>
                      </a:r>
                      <a:r>
                        <a:rPr lang="en-US" sz="2400" u="none" strike="noStrike" dirty="0" smtClean="0">
                          <a:effectLst/>
                        </a:rPr>
                        <a:t> Sejahtera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Mandiri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SAP + Manual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smtClean="0">
                          <a:effectLst/>
                        </a:rPr>
                        <a:t>Sejahtera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Wahana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Gemilang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SAP + Manual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smtClean="0">
                          <a:effectLst/>
                        </a:rPr>
                        <a:t>Mega Inti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Mandiri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100%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SAP + Manual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 err="1" smtClean="0">
                          <a:effectLst/>
                        </a:rPr>
                        <a:t>Samarinda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Furindo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>
                          <a:effectLst/>
                        </a:rPr>
                        <a:t>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Manual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21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823</Words>
  <Application>Microsoft Office PowerPoint</Application>
  <PresentationFormat>Custom</PresentationFormat>
  <Paragraphs>278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 Narrow</vt:lpstr>
      <vt:lpstr>Proxima Nova</vt:lpstr>
      <vt:lpstr>Calibri</vt:lpstr>
      <vt:lpstr>Neue Montreal Medium</vt:lpstr>
      <vt:lpstr>Times New Roman</vt:lpstr>
      <vt:lpstr>Neue Montreal</vt:lpstr>
      <vt:lpstr>Aptos</vt:lpstr>
      <vt:lpstr>Proxima Nova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Black and White Modern Marketing Strategy Presentation</dc:title>
  <cp:lastModifiedBy>Aisyah</cp:lastModifiedBy>
  <cp:revision>36</cp:revision>
  <dcterms:created xsi:type="dcterms:W3CDTF">2006-08-16T00:00:00Z</dcterms:created>
  <dcterms:modified xsi:type="dcterms:W3CDTF">2026-02-24T08:57:43Z</dcterms:modified>
  <dc:identifier>DAG-1_iLDyc</dc:identifier>
</cp:coreProperties>
</file>